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B53E951-5789-4BC3-BA5B-C39A1AE713C6}">
  <a:tblStyle styleId="{CB53E951-5789-4BC3-BA5B-C39A1AE713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1ca10e5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1ca10e5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1ca10e56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1ca10e56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2470da0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2470da0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1ca10e5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1ca10e5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</a:t>
            </a:r>
            <a:r>
              <a:rPr lang="en"/>
              <a:t>optometrists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1ca10e5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1ca10e5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1ca10e5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1ca10e5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1ca10e5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1ca10e5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1ca10e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1ca10e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1ca10e5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1ca10e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1ca10e5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1ca10e5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f35d85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f35d85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430 Database Management System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873775" y="3329650"/>
            <a:ext cx="1757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Towns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312300" y="3329650"/>
            <a:ext cx="1757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Schema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28678" l="12858" r="14656" t="33402"/>
          <a:stretch/>
        </p:blipFill>
        <p:spPr>
          <a:xfrm>
            <a:off x="72450" y="1207400"/>
            <a:ext cx="8995076" cy="33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pic>
        <p:nvPicPr>
          <p:cNvPr id="130" name="Google Shape;130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">
            <a:off x="180900" y="1017726"/>
            <a:ext cx="8782201" cy="339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430 Database Management System Project</a:t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1873775" y="3329650"/>
            <a:ext cx="1757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Towns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>
            <a:off x="5312300" y="3329650"/>
            <a:ext cx="1757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of Application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Primary Purpose: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	This database and management system allows a user to see what insurance agencies are accepted at a given medical institution, as well as the location and operating hours of the institution. 	</a:t>
            </a:r>
            <a:endParaRPr sz="1700"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Secondary Purpose: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The user will be able to see a list of medical practitioners that work in a certain institution.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	The user will also be able to rate and review a medical institution and/or a medical practitioner.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323550"/>
            <a:ext cx="271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Current Data Storage: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Websites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Hours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Contact Info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Practitioners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Insurance</a:t>
            </a:r>
            <a:endParaRPr sz="1800"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6237900" y="1323550"/>
            <a:ext cx="290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Benefits: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Ease of Use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Multipurpose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Accessible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Expandable</a:t>
            </a:r>
            <a:endParaRPr sz="1800"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3118951" y="1323545"/>
            <a:ext cx="290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Crowdsourcing: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 lack of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take time to build collection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Self-sustaining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Entities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/>
              <a:t>User_ID</a:t>
            </a:r>
            <a:endParaRPr sz="1800" u="sng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Unique ID generated on creation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/>
              <a:t>SSN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Insurance Provider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/>
              <a:t>InsuranceProvider_ID</a:t>
            </a:r>
            <a:endParaRPr sz="1800" u="sng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Unique ID generated on creation</a:t>
            </a:r>
            <a:endParaRPr sz="1800" u="sng"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Practitioner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/>
              <a:t>HP_ID</a:t>
            </a:r>
            <a:endParaRPr sz="1800" u="sng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Unique ID generated on creation</a:t>
            </a:r>
            <a:endParaRPr sz="1800" u="sng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Institution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/>
              <a:t>HP_ID</a:t>
            </a:r>
            <a:endParaRPr sz="1800" u="sng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Unique ID generated on creation</a:t>
            </a:r>
            <a:endParaRPr sz="18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User </a:t>
            </a:r>
            <a:r>
              <a:rPr b="1" lang="en" sz="1800"/>
              <a:t>Rates</a:t>
            </a:r>
            <a:r>
              <a:rPr lang="en" sz="1800"/>
              <a:t> Health_Provider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Degree: 2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Attributes: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Rating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Score</a:t>
            </a:r>
            <a:endParaRPr sz="1800"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Covers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Insurance </a:t>
            </a:r>
            <a:r>
              <a:rPr b="1" lang="en" sz="1800"/>
              <a:t>Covers </a:t>
            </a:r>
            <a:r>
              <a:rPr lang="en" sz="1800"/>
              <a:t>User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Degree: 2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Attributes: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Policy_No</a:t>
            </a:r>
            <a:endParaRPr sz="1800"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596125" y="236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{CB53E951-5789-4BC3-BA5B-C39A1AE713C6}</a:tableStyleId>
              </a:tblPr>
              <a:tblGrid>
                <a:gridCol w="1201925"/>
                <a:gridCol w="774550"/>
                <a:gridCol w="16292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User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Health_Provider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Cardinality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Participation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Google Shape;92;p17"/>
          <p:cNvGraphicFramePr/>
          <p:nvPr/>
        </p:nvGraphicFramePr>
        <p:xfrm>
          <a:off x="4832400" y="236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{CB53E951-5789-4BC3-BA5B-C39A1AE713C6}</a:tableStyleId>
              </a:tblPr>
              <a:tblGrid>
                <a:gridCol w="1201925"/>
                <a:gridCol w="1317875"/>
                <a:gridCol w="10859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Insurance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User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Cardinality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Participation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Relationships, continued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Accepts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Health_Provider </a:t>
            </a:r>
            <a:r>
              <a:rPr b="1" lang="en" sz="1800"/>
              <a:t>Accepts</a:t>
            </a:r>
            <a:r>
              <a:rPr lang="en" sz="1800"/>
              <a:t> Insurance Provider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Degree: 2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Employs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Institution </a:t>
            </a:r>
            <a:r>
              <a:rPr b="1" lang="en" sz="1800"/>
              <a:t>Employs </a:t>
            </a:r>
            <a:r>
              <a:rPr lang="en" sz="1800"/>
              <a:t>Practitioner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Degree: 2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640700" y="260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{CB53E951-5789-4BC3-BA5B-C39A1AE713C6}</a:tableStyleId>
              </a:tblPr>
              <a:tblGrid>
                <a:gridCol w="1385775"/>
                <a:gridCol w="840425"/>
                <a:gridCol w="10747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Health_Provider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Insurance_Provider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Cardinality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Participation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" name="Google Shape;101;p18"/>
          <p:cNvGraphicFramePr/>
          <p:nvPr/>
        </p:nvGraphicFramePr>
        <p:xfrm>
          <a:off x="5037663" y="271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{CB53E951-5789-4BC3-BA5B-C39A1AE713C6}</a:tableStyleId>
              </a:tblPr>
              <a:tblGrid>
                <a:gridCol w="1488400"/>
                <a:gridCol w="1000375"/>
                <a:gridCol w="11005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Institution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Practitioner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Cardinality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Participation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</a:t>
            </a:r>
            <a:r>
              <a:rPr b="1" lang="en" sz="1800"/>
              <a:t>User</a:t>
            </a:r>
            <a:r>
              <a:rPr lang="en" sz="1800"/>
              <a:t> can be </a:t>
            </a:r>
            <a:r>
              <a:rPr b="1" lang="en" sz="1800"/>
              <a:t>Covered </a:t>
            </a:r>
            <a:r>
              <a:rPr lang="en" sz="1800"/>
              <a:t>by no more than one </a:t>
            </a:r>
            <a:r>
              <a:rPr b="1" lang="en" sz="1800"/>
              <a:t>Insurance Provider</a:t>
            </a:r>
            <a:r>
              <a:rPr lang="en" sz="1800"/>
              <a:t>, but an </a:t>
            </a:r>
            <a:r>
              <a:rPr b="1" lang="en" sz="1800"/>
              <a:t>Insurance Provider </a:t>
            </a:r>
            <a:r>
              <a:rPr lang="en" sz="1800"/>
              <a:t>must cover at least one </a:t>
            </a:r>
            <a:r>
              <a:rPr b="1" lang="en" sz="1800"/>
              <a:t>User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</a:t>
            </a:r>
            <a:r>
              <a:rPr b="1" lang="en" sz="1800"/>
              <a:t>Health Provider</a:t>
            </a:r>
            <a:r>
              <a:rPr lang="en" sz="1800"/>
              <a:t> must accept at least one </a:t>
            </a:r>
            <a:r>
              <a:rPr b="1" lang="en" sz="1800"/>
              <a:t>Insurance Provider</a:t>
            </a:r>
            <a:r>
              <a:rPr lang="en" sz="1800"/>
              <a:t>, but an </a:t>
            </a:r>
            <a:r>
              <a:rPr b="1" lang="en" sz="1800"/>
              <a:t>Insurance Provider </a:t>
            </a:r>
            <a:r>
              <a:rPr lang="en" sz="1800"/>
              <a:t>can be accepted by many </a:t>
            </a:r>
            <a:r>
              <a:rPr b="1" lang="en" sz="1800"/>
              <a:t>Health Providers </a:t>
            </a:r>
            <a:r>
              <a:rPr lang="en" sz="1800"/>
              <a:t>or by none.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</a:t>
            </a:r>
            <a:r>
              <a:rPr b="1" lang="en" sz="1800"/>
              <a:t>User</a:t>
            </a:r>
            <a:r>
              <a:rPr lang="en" sz="1800"/>
              <a:t> can rate many </a:t>
            </a:r>
            <a:r>
              <a:rPr b="1" lang="en" sz="1800"/>
              <a:t>Health</a:t>
            </a:r>
            <a:r>
              <a:rPr lang="en" sz="1800"/>
              <a:t> </a:t>
            </a:r>
            <a:r>
              <a:rPr b="1" lang="en" sz="1800"/>
              <a:t>Providers</a:t>
            </a:r>
            <a:r>
              <a:rPr lang="en" sz="1800"/>
              <a:t> or none, and a </a:t>
            </a:r>
            <a:r>
              <a:rPr b="1" lang="en" sz="1800"/>
              <a:t>Health</a:t>
            </a:r>
            <a:r>
              <a:rPr lang="en" sz="1800"/>
              <a:t> </a:t>
            </a:r>
            <a:r>
              <a:rPr b="1" lang="en" sz="1800"/>
              <a:t>Provider</a:t>
            </a:r>
            <a:r>
              <a:rPr lang="en" sz="1800"/>
              <a:t> can be rated by many </a:t>
            </a:r>
            <a:r>
              <a:rPr b="1" lang="en" sz="1800"/>
              <a:t>Users</a:t>
            </a:r>
            <a:r>
              <a:rPr lang="en" sz="1800"/>
              <a:t> or by none.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</a:t>
            </a:r>
            <a:r>
              <a:rPr b="1" lang="en" sz="1800"/>
              <a:t>Health</a:t>
            </a:r>
            <a:r>
              <a:rPr lang="en" sz="1800"/>
              <a:t> </a:t>
            </a:r>
            <a:r>
              <a:rPr b="1" lang="en" sz="1800"/>
              <a:t>Provider</a:t>
            </a:r>
            <a:r>
              <a:rPr lang="en" sz="1800"/>
              <a:t> encompasses </a:t>
            </a:r>
            <a:r>
              <a:rPr b="1" lang="en" sz="1800"/>
              <a:t>Institutions</a:t>
            </a:r>
            <a:r>
              <a:rPr lang="en" sz="1800"/>
              <a:t> and </a:t>
            </a:r>
            <a:r>
              <a:rPr b="1" lang="en" sz="1800"/>
              <a:t>Practitioners</a:t>
            </a:r>
            <a:r>
              <a:rPr lang="en" sz="1800"/>
              <a:t>. These entities are disjoint.  A </a:t>
            </a:r>
            <a:r>
              <a:rPr b="1" lang="en" sz="1800"/>
              <a:t>Health</a:t>
            </a:r>
            <a:r>
              <a:rPr lang="en" sz="1800"/>
              <a:t> </a:t>
            </a:r>
            <a:r>
              <a:rPr b="1" lang="en" sz="1800"/>
              <a:t>Provider</a:t>
            </a:r>
            <a:r>
              <a:rPr lang="en" sz="1800"/>
              <a:t> must be either an </a:t>
            </a:r>
            <a:r>
              <a:rPr b="1" lang="en" sz="1800"/>
              <a:t>Institution</a:t>
            </a:r>
            <a:r>
              <a:rPr lang="en" sz="1800"/>
              <a:t> or a </a:t>
            </a:r>
            <a:r>
              <a:rPr b="1" lang="en" sz="1800"/>
              <a:t>Practitioner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</a:t>
            </a:r>
            <a:r>
              <a:rPr b="1" lang="en" sz="1800"/>
              <a:t>Institution</a:t>
            </a:r>
            <a:r>
              <a:rPr lang="en" sz="1800"/>
              <a:t> must employ at least one </a:t>
            </a:r>
            <a:r>
              <a:rPr b="1" lang="en" sz="1800"/>
              <a:t>Practitioner</a:t>
            </a:r>
            <a:r>
              <a:rPr lang="en" sz="1800"/>
              <a:t>, but a </a:t>
            </a:r>
            <a:r>
              <a:rPr b="1" lang="en" sz="1800"/>
              <a:t>Practitioner</a:t>
            </a:r>
            <a:r>
              <a:rPr lang="en" sz="1800"/>
              <a:t> can only be </a:t>
            </a:r>
            <a:r>
              <a:rPr b="1" lang="en" sz="1800"/>
              <a:t>Employed</a:t>
            </a:r>
            <a:r>
              <a:rPr lang="en" sz="1800"/>
              <a:t> by one </a:t>
            </a:r>
            <a:r>
              <a:rPr b="1" lang="en" sz="1800"/>
              <a:t>Institution</a:t>
            </a:r>
            <a:r>
              <a:rPr lang="en" sz="1800"/>
              <a:t> or by none.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3307" l="20503" r="19961" t="20484"/>
          <a:stretch/>
        </p:blipFill>
        <p:spPr>
          <a:xfrm>
            <a:off x="1460950" y="169325"/>
            <a:ext cx="6676875" cy="48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type="title"/>
          </p:nvPr>
        </p:nvSpPr>
        <p:spPr>
          <a:xfrm>
            <a:off x="234700" y="41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</a:t>
            </a:r>
            <a:r>
              <a:rPr lang="en"/>
              <a:t>Entity/Relationship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34700" y="41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</a:t>
            </a:r>
            <a:r>
              <a:rPr lang="en"/>
              <a:t>Entity/Relationship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