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292" r:id="rId35"/>
    <p:sldId id="334"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00" autoAdjust="0"/>
  </p:normalViewPr>
  <p:slideViewPr>
    <p:cSldViewPr snapToGrid="0" snapToObjects="1">
      <p:cViewPr varScale="1">
        <p:scale>
          <a:sx n="85" d="100"/>
          <a:sy n="85" d="100"/>
        </p:scale>
        <p:origin x="1476"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62737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7794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r>
              <a:rPr lang="en-GB" smtClean="0"/>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the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systems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e-commerce.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modelling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four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applications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but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smtClean="0"/>
              <a:t>outside </a:t>
            </a:r>
            <a:r>
              <a:rPr lang="en-GB" dirty="0"/>
              <a:t>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56167"/>
            <a:ext cx="7688597" cy="1178486"/>
          </a:xfrm>
        </p:spPr>
        <p:txBody>
          <a:bodyPr/>
          <a:lstStyle/>
          <a:p>
            <a:pPr eaLnBrk="1" hangingPunct="1"/>
            <a:r>
              <a:rPr lang="en-GB" dirty="0" smtClean="0"/>
              <a:t>Frequently asked questions about software engineering</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668192922"/>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chemeClr val="tx1"/>
                          </a:solidFill>
                          <a:latin typeface="Arial"/>
                          <a:cs typeface="Arial"/>
                        </a:rPr>
                        <a:t>Good software should deliver the required functionality and performance to the user and should be maintainable, dependable and usable.</a:t>
                      </a:r>
                      <a:endParaRPr lang="en-GB" sz="1400" dirty="0">
                        <a:solidFill>
                          <a:schemeClr val="tx1"/>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chemeClr val="tx1"/>
                          </a:solidFill>
                          <a:latin typeface="Arial"/>
                          <a:cs typeface="Arial"/>
                        </a:rPr>
                        <a:t>Software engineering is an engineering discipline that is concerned with all aspects of software production.</a:t>
                      </a:r>
                      <a:endParaRPr lang="en-GB" sz="1400" dirty="0">
                        <a:solidFill>
                          <a:schemeClr val="tx1"/>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chemeClr val="tx1"/>
                          </a:solidFill>
                          <a:latin typeface="Arial"/>
                          <a:cs typeface="Arial"/>
                        </a:rPr>
                        <a:t>Software specification, software development, software validation and software evolution.</a:t>
                      </a:r>
                      <a:endParaRPr lang="en-GB" sz="1400" dirty="0">
                        <a:solidFill>
                          <a:schemeClr val="tx1"/>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chemeClr val="tx1"/>
                          </a:solidFill>
                          <a:latin typeface="Arial"/>
                          <a:cs typeface="Arial"/>
                        </a:rPr>
                        <a:t>Computer science focuses on theory and fundamentals; software engineering is concerned with the practicalities of developing and delivering useful software.</a:t>
                      </a:r>
                      <a:endParaRPr lang="en-GB" sz="1400" dirty="0">
                        <a:solidFill>
                          <a:schemeClr val="tx1"/>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44051774"/>
              </p:ext>
            </p:extLst>
          </p:nvPr>
        </p:nvGraphicFramePr>
        <p:xfrm>
          <a:off x="457200" y="1652172"/>
          <a:ext cx="8229600" cy="4485640"/>
        </p:xfrm>
        <a:graphic>
          <a:graphicData uri="http://schemas.openxmlformats.org/drawingml/2006/table">
            <a:tbl>
              <a:tblPr firstRow="1" bandRow="1">
                <a:tableStyleId>{B301B821-A1FF-4177-AEE7-76D212191A09}</a:tableStyleId>
              </a:tblPr>
              <a:tblGrid>
                <a:gridCol w="3488198"/>
                <a:gridCol w="4741402"/>
              </a:tblGrid>
              <a:tr h="370840">
                <a:tc>
                  <a:txBody>
                    <a:bodyPr/>
                    <a:lstStyle/>
                    <a:p>
                      <a:r>
                        <a:rPr lang="en-US" sz="1400" b="1" dirty="0" smtClean="0">
                          <a:latin typeface="Arial" panose="020B0604020202020204" pitchFamily="34" charset="0"/>
                          <a:cs typeface="Arial" panose="020B0604020202020204" pitchFamily="34" charset="0"/>
                        </a:rPr>
                        <a:t>Question</a:t>
                      </a:r>
                      <a:endParaRPr lang="en-US" sz="1400" b="1" dirty="0">
                        <a:latin typeface="Arial" panose="020B0604020202020204" pitchFamily="34" charset="0"/>
                        <a:cs typeface="Arial" panose="020B0604020202020204" pitchFamily="34" charset="0"/>
                      </a:endParaRPr>
                    </a:p>
                  </a:txBody>
                  <a:tcPr/>
                </a:tc>
                <a:tc>
                  <a:txBody>
                    <a:bodyPr/>
                    <a:lstStyle/>
                    <a:p>
                      <a:r>
                        <a:rPr lang="en-US" sz="1400" b="1" dirty="0" smtClean="0">
                          <a:latin typeface="Arial" panose="020B0604020202020204" pitchFamily="34" charset="0"/>
                          <a:cs typeface="Arial" panose="020B0604020202020204" pitchFamily="34" charset="0"/>
                        </a:rPr>
                        <a:t>Answer</a:t>
                      </a:r>
                      <a:endParaRPr lang="en-US" sz="1400" b="1" dirty="0">
                        <a:latin typeface="Arial" panose="020B0604020202020204" pitchFamily="34" charset="0"/>
                        <a:cs typeface="Arial" panose="020B0604020202020204" pitchFamily="34" charset="0"/>
                      </a:endParaRPr>
                    </a:p>
                  </a:txBody>
                  <a:tcPr/>
                </a:tc>
              </a:tr>
              <a:tr h="370840">
                <a:tc>
                  <a:txBody>
                    <a:bodyPr/>
                    <a:lstStyle/>
                    <a:p>
                      <a:pPr algn="just">
                        <a:spcAft>
                          <a:spcPts val="0"/>
                        </a:spcAft>
                      </a:pPr>
                      <a:r>
                        <a:rPr lang="en-GB" sz="1400" b="0" dirty="0">
                          <a:latin typeface="Arial" panose="020B0604020202020204" pitchFamily="34" charset="0"/>
                          <a:cs typeface="Arial" panose="020B0604020202020204" pitchFamily="34" charset="0"/>
                        </a:rPr>
                        <a:t>What are the key challenges facing software engineering?</a:t>
                      </a:r>
                      <a:endParaRPr lang="en-GB" sz="1400" b="0" dirty="0">
                        <a:solidFill>
                          <a:srgbClr val="000000"/>
                        </a:solidFill>
                        <a:latin typeface="Arial" panose="020B0604020202020204" pitchFamily="34" charset="0"/>
                        <a:ea typeface="Times New Roman"/>
                        <a:cs typeface="Arial" panose="020B0604020202020204" pitchFamily="34" charset="0"/>
                      </a:endParaRPr>
                    </a:p>
                  </a:txBody>
                  <a:tcPr marL="73025" marR="73025" marT="0" marB="68580"/>
                </a:tc>
                <a:tc>
                  <a:txBody>
                    <a:bodyPr/>
                    <a:lstStyle/>
                    <a:p>
                      <a:pPr algn="just">
                        <a:spcAft>
                          <a:spcPts val="0"/>
                        </a:spcAft>
                      </a:pPr>
                      <a:r>
                        <a:rPr lang="en-GB" sz="1400" b="0" dirty="0">
                          <a:solidFill>
                            <a:schemeClr val="tx1"/>
                          </a:solidFill>
                          <a:latin typeface="Arial" panose="020B0604020202020204" pitchFamily="34" charset="0"/>
                          <a:cs typeface="Arial" panose="020B0604020202020204" pitchFamily="34" charset="0"/>
                        </a:rPr>
                        <a:t>Coping with increasing diversity, demands for reduced delivery times and developing trustworthy software.</a:t>
                      </a:r>
                      <a:endParaRPr lang="en-GB" sz="1400" b="0" dirty="0">
                        <a:solidFill>
                          <a:schemeClr val="tx1"/>
                        </a:solidFill>
                        <a:latin typeface="Arial" panose="020B0604020202020204" pitchFamily="34" charset="0"/>
                        <a:ea typeface="Times New Roman"/>
                        <a:cs typeface="Arial" panose="020B0604020202020204" pitchFamily="34" charset="0"/>
                      </a:endParaRPr>
                    </a:p>
                  </a:txBody>
                  <a:tcPr marL="73025" marR="73025" marT="0" marB="68580"/>
                </a:tc>
              </a:tr>
              <a:tr h="370840">
                <a:tc>
                  <a:txBody>
                    <a:bodyPr/>
                    <a:lstStyle/>
                    <a:p>
                      <a:pPr algn="just">
                        <a:spcAft>
                          <a:spcPts val="0"/>
                        </a:spcAft>
                      </a:pPr>
                      <a:r>
                        <a:rPr lang="en-GB" sz="1400" b="0" dirty="0">
                          <a:latin typeface="Arial" panose="020B0604020202020204" pitchFamily="34" charset="0"/>
                          <a:cs typeface="Arial" panose="020B0604020202020204" pitchFamily="34" charset="0"/>
                        </a:rPr>
                        <a:t>What are the costs of software engineering?</a:t>
                      </a:r>
                      <a:endParaRPr lang="en-GB" sz="1400" b="0" dirty="0">
                        <a:solidFill>
                          <a:srgbClr val="000000"/>
                        </a:solidFill>
                        <a:latin typeface="Arial" panose="020B0604020202020204" pitchFamily="34" charset="0"/>
                        <a:ea typeface="Times New Roman"/>
                        <a:cs typeface="Arial" panose="020B0604020202020204" pitchFamily="34" charset="0"/>
                      </a:endParaRPr>
                    </a:p>
                  </a:txBody>
                  <a:tcPr marL="73025" marR="73025" marT="0" marB="68580"/>
                </a:tc>
                <a:tc>
                  <a:txBody>
                    <a:bodyPr/>
                    <a:lstStyle/>
                    <a:p>
                      <a:pPr algn="just">
                        <a:spcAft>
                          <a:spcPts val="0"/>
                        </a:spcAft>
                      </a:pPr>
                      <a:r>
                        <a:rPr lang="en-GB" sz="1400" b="0" dirty="0">
                          <a:solidFill>
                            <a:schemeClr val="tx1"/>
                          </a:solidFill>
                          <a:latin typeface="Arial" panose="020B0604020202020204" pitchFamily="34" charset="0"/>
                          <a:cs typeface="Arial" panose="020B0604020202020204" pitchFamily="34" charset="0"/>
                        </a:rPr>
                        <a:t>Roughly 60% of software costs are development costs, 40% are testing costs. For custom software, evolution costs often exceed development costs.</a:t>
                      </a:r>
                      <a:endParaRPr lang="en-GB" sz="1400" b="0" dirty="0">
                        <a:solidFill>
                          <a:schemeClr val="tx1"/>
                        </a:solidFill>
                        <a:latin typeface="Arial" panose="020B0604020202020204" pitchFamily="34" charset="0"/>
                        <a:ea typeface="Times New Roman"/>
                        <a:cs typeface="Arial" panose="020B0604020202020204" pitchFamily="34" charset="0"/>
                      </a:endParaRPr>
                    </a:p>
                  </a:txBody>
                  <a:tcPr marL="73025" marR="73025" marT="0" marB="68580"/>
                </a:tc>
              </a:tr>
              <a:tr h="370840">
                <a:tc>
                  <a:txBody>
                    <a:bodyPr/>
                    <a:lstStyle/>
                    <a:p>
                      <a:pPr algn="just">
                        <a:spcAft>
                          <a:spcPts val="0"/>
                        </a:spcAft>
                      </a:pPr>
                      <a:r>
                        <a:rPr lang="en-GB" sz="1400" b="0" dirty="0">
                          <a:latin typeface="Arial" panose="020B0604020202020204" pitchFamily="34" charset="0"/>
                          <a:cs typeface="Arial" panose="020B0604020202020204" pitchFamily="34" charset="0"/>
                        </a:rPr>
                        <a:t>What are the best software engineering techniques and methods?</a:t>
                      </a:r>
                      <a:endParaRPr lang="en-GB" sz="1400" b="0" dirty="0">
                        <a:solidFill>
                          <a:srgbClr val="000000"/>
                        </a:solidFill>
                        <a:latin typeface="Arial" panose="020B0604020202020204" pitchFamily="34" charset="0"/>
                        <a:ea typeface="Times New Roman"/>
                        <a:cs typeface="Arial" panose="020B0604020202020204" pitchFamily="34" charset="0"/>
                      </a:endParaRPr>
                    </a:p>
                  </a:txBody>
                  <a:tcPr marL="73025" marR="73025" marT="0" marB="68580"/>
                </a:tc>
                <a:tc>
                  <a:txBody>
                    <a:bodyPr/>
                    <a:lstStyle/>
                    <a:p>
                      <a:pPr algn="just">
                        <a:spcAft>
                          <a:spcPts val="0"/>
                        </a:spcAft>
                      </a:pPr>
                      <a:r>
                        <a:rPr lang="en-GB" sz="1400" b="0" dirty="0">
                          <a:latin typeface="Arial" panose="020B0604020202020204" pitchFamily="34" charset="0"/>
                          <a:cs typeface="Arial" panose="020B0604020202020204" pitchFamily="34" charset="0"/>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b="0" dirty="0">
                        <a:solidFill>
                          <a:srgbClr val="000000"/>
                        </a:solidFill>
                        <a:latin typeface="Arial" panose="020B0604020202020204" pitchFamily="34" charset="0"/>
                        <a:ea typeface="Times New Roman"/>
                        <a:cs typeface="Arial" panose="020B0604020202020204" pitchFamily="34" charset="0"/>
                      </a:endParaRPr>
                    </a:p>
                  </a:txBody>
                  <a:tcPr marL="73025" marR="73025" marT="0" marB="68580"/>
                </a:tc>
              </a:tr>
              <a:tr h="370840">
                <a:tc>
                  <a:txBody>
                    <a:bodyPr/>
                    <a:lstStyle/>
                    <a:p>
                      <a:pPr algn="just">
                        <a:spcAft>
                          <a:spcPts val="0"/>
                        </a:spcAft>
                      </a:pPr>
                      <a:r>
                        <a:rPr lang="en-GB" sz="1400" b="0">
                          <a:latin typeface="Arial" panose="020B0604020202020204" pitchFamily="34" charset="0"/>
                          <a:cs typeface="Arial" panose="020B0604020202020204" pitchFamily="34" charset="0"/>
                        </a:rPr>
                        <a:t>What differences has the web made to software engineering?</a:t>
                      </a:r>
                      <a:endParaRPr lang="en-GB" sz="1400" b="0">
                        <a:solidFill>
                          <a:srgbClr val="000000"/>
                        </a:solidFill>
                        <a:latin typeface="Arial" panose="020B0604020202020204" pitchFamily="34" charset="0"/>
                        <a:ea typeface="Times New Roman"/>
                        <a:cs typeface="Arial" panose="020B0604020202020204" pitchFamily="34" charset="0"/>
                      </a:endParaRPr>
                    </a:p>
                  </a:txBody>
                  <a:tcPr marL="73025" marR="73025" marT="0" marB="68580"/>
                </a:tc>
                <a:tc>
                  <a:txBody>
                    <a:bodyPr/>
                    <a:lstStyle/>
                    <a:p>
                      <a:pPr algn="just">
                        <a:spcAft>
                          <a:spcPts val="0"/>
                        </a:spcAft>
                      </a:pPr>
                      <a:r>
                        <a:rPr lang="en-GB" sz="1400" b="0" dirty="0">
                          <a:latin typeface="Arial" panose="020B0604020202020204" pitchFamily="34" charset="0"/>
                          <a:cs typeface="Arial" panose="020B0604020202020204" pitchFamily="34" charset="0"/>
                        </a:rPr>
                        <a:t>The web has led to the availability of software services and the possibility of developing highly distributed service-based systems. Web-based systems development has led to important advances in programming languages and software reuse.</a:t>
                      </a:r>
                      <a:endParaRPr lang="en-GB" sz="1400" b="0" dirty="0">
                        <a:solidFill>
                          <a:srgbClr val="000000"/>
                        </a:solidFill>
                        <a:latin typeface="Arial" panose="020B0604020202020204" pitchFamily="34" charset="0"/>
                        <a:ea typeface="Times New Roman"/>
                        <a:cs typeface="Arial" panose="020B0604020202020204" pitchFamily="34" charset="0"/>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3949</TotalTime>
  <Words>3970</Words>
  <Application>Microsoft Office PowerPoint</Application>
  <PresentationFormat>On-screen Show (4:3)</PresentationFormat>
  <Paragraphs>447</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Kevin A Cherry</cp:lastModifiedBy>
  <cp:revision>43</cp:revision>
  <dcterms:created xsi:type="dcterms:W3CDTF">2009-12-29T10:39:27Z</dcterms:created>
  <dcterms:modified xsi:type="dcterms:W3CDTF">2017-09-09T13:57:30Z</dcterms:modified>
</cp:coreProperties>
</file>