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35" r:id="rId52"/>
    <p:sldId id="336" r:id="rId53"/>
    <p:sldId id="327" r:id="rId54"/>
    <p:sldId id="315" r:id="rId55"/>
    <p:sldId id="328" r:id="rId56"/>
    <p:sldId id="329" r:id="rId57"/>
    <p:sldId id="337" r:id="rId58"/>
    <p:sldId id="316" r:id="rId59"/>
    <p:sldId id="289" r:id="rId60"/>
    <p:sldId id="292"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824" autoAdjust="0"/>
    <p:restoredTop sz="94660"/>
  </p:normalViewPr>
  <p:slideViewPr>
    <p:cSldViewPr snapToGrid="0" snapToObjects="1">
      <p:cViewPr varScale="1">
        <p:scale>
          <a:sx n="91" d="100"/>
          <a:sy n="91" d="100"/>
        </p:scale>
        <p:origin x="1092" y="78"/>
      </p:cViewPr>
      <p:guideLst>
        <p:guide orient="horz" pos="2160"/>
        <p:guide pos="2880"/>
      </p:guideLst>
    </p:cSldViewPr>
  </p:slideViewPr>
  <p:notesTextViewPr>
    <p:cViewPr>
      <p:scale>
        <a:sx n="3" d="2"/>
        <a:sy n="3" d="2"/>
      </p:scale>
      <p:origin x="0" y="0"/>
    </p:cViewPr>
  </p:notesTextViewPr>
  <p:sorterViewPr>
    <p:cViewPr>
      <p:scale>
        <a:sx n="200" d="100"/>
        <a:sy n="200" d="100"/>
      </p:scale>
      <p:origin x="0" y="-39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35120255"/>
              </p:ext>
            </p:extLst>
          </p:nvPr>
        </p:nvGraphicFramePr>
        <p:xfrm>
          <a:off x="436342" y="1541407"/>
          <a:ext cx="8271317" cy="4511040"/>
        </p:xfrm>
        <a:graphic>
          <a:graphicData uri="http://schemas.openxmlformats.org/drawingml/2006/table">
            <a:tbl>
              <a:tblPr/>
              <a:tblGrid>
                <a:gridCol w="2174511"/>
                <a:gridCol w="6096806"/>
              </a:tblGrid>
              <a:tr h="4222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82296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ts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a:t>
                      </a:r>
                      <a:r>
                        <a:rPr kumimoji="0" lang="en-GB" sz="1600" b="0" i="0" u="none" strike="noStrike" cap="none" normalizeH="0" baseline="0" dirty="0" smtClean="0">
                          <a:ln>
                            <a:noFill/>
                          </a:ln>
                          <a:solidFill>
                            <a:srgbClr val="000000"/>
                          </a:solidFill>
                          <a:effectLst/>
                          <a:latin typeface="Arial"/>
                          <a:ea typeface="Times New Roman" charset="0"/>
                          <a:cs typeface="Arial"/>
                        </a:rPr>
                        <a:t>is to </a:t>
                      </a:r>
                      <a:r>
                        <a:rPr kumimoji="0" lang="en-GB" sz="1600" b="0" i="0" u="none" strike="noStrike" cap="none" normalizeH="0" baseline="0" dirty="0">
                          <a:ln>
                            <a:noFill/>
                          </a:ln>
                          <a:solidFill>
                            <a:srgbClr val="000000"/>
                          </a:solidFill>
                          <a:effectLst/>
                          <a:latin typeface="Arial"/>
                          <a:ea typeface="Times New Roman" charset="0"/>
                          <a:cs typeface="Arial"/>
                        </a:rPr>
                        <a:t>provide and prioritize new system requirements and to evaluate the iterations of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4864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developed in increments with the customer specifying the requirements to be included in each increment</a:t>
                      </a:r>
                      <a:r>
                        <a:rPr kumimoji="0" lang="en-GB" sz="1600" b="0" i="0" u="none" strike="noStrike" cap="none" normalizeH="0" baseline="0" dirty="0" smtClean="0">
                          <a:ln>
                            <a:noFill/>
                          </a:ln>
                          <a:solidFill>
                            <a:srgbClr val="000000"/>
                          </a:solidFill>
                          <a:effectLst/>
                          <a:latin typeface="Arial"/>
                          <a:ea typeface="Times New Roman" charset="0"/>
                          <a:cs typeface="Arial"/>
                        </a:rPr>
                        <a:t>.</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549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4008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2296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100" b="0" i="0" u="none" strike="noStrike" cap="none" normalizeH="0" baseline="0" dirty="0">
                        <a:ln>
                          <a:noFill/>
                        </a:ln>
                        <a:solidFill>
                          <a:srgbClr val="000000"/>
                        </a:solidFill>
                        <a:effectLst/>
                        <a:latin typeface="Times New Roman" charset="0"/>
                        <a:ea typeface="Times New Roman" charset="0"/>
                        <a:cs typeface="Times New Roman" charset="0"/>
                      </a:endParaRP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792968" y="2191606"/>
            <a:ext cx="7558064" cy="329184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28046101"/>
              </p:ext>
            </p:extLst>
          </p:nvPr>
        </p:nvGraphicFramePr>
        <p:xfrm>
          <a:off x="457200" y="1544176"/>
          <a:ext cx="8325364" cy="4866339"/>
        </p:xfrm>
        <a:graphic>
          <a:graphicData uri="http://schemas.openxmlformats.org/drawingml/2006/table">
            <a:tbl>
              <a:tblPr/>
              <a:tblGrid>
                <a:gridCol w="2189747"/>
                <a:gridCol w="6135617"/>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09728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2296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refactor the code continuously as soon as possible code improvements are found. This keeps the code simple and maintainable.</a:t>
                      </a:r>
                    </a:p>
                  </a:txBody>
                  <a:tcPr marL="73025" marR="73025" marT="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cont</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32752775"/>
              </p:ext>
            </p:extLst>
          </p:nvPr>
        </p:nvGraphicFramePr>
        <p:xfrm>
          <a:off x="457199" y="1534853"/>
          <a:ext cx="8217271" cy="5242560"/>
        </p:xfrm>
        <a:graphic>
          <a:graphicData uri="http://schemas.openxmlformats.org/drawingml/2006/table">
            <a:tbl>
              <a:tblPr firstRow="1" bandRow="1">
                <a:tableStyleId>{5C22544A-7EE6-4342-B048-85BDC9FD1C3A}</a:tableStyleId>
              </a:tblPr>
              <a:tblGrid>
                <a:gridCol w="2237875"/>
                <a:gridCol w="5979396"/>
              </a:tblGrid>
              <a:tr h="3540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panose="020B0604020202020204" pitchFamily="34" charset="0"/>
                          <a:ea typeface="Times New Roman" charset="0"/>
                          <a:cs typeface="Arial" panose="020B0604020202020204" pitchFamily="34" charset="0"/>
                        </a:rPr>
                        <a:t>Principle or practice</a:t>
                      </a:r>
                    </a:p>
                  </a:txBody>
                  <a:tcPr marL="73025" marR="73025" marT="9144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panose="020B0604020202020204" pitchFamily="34" charset="0"/>
                          <a:ea typeface="Times New Roman" charset="0"/>
                          <a:cs typeface="Arial" panose="020B0604020202020204" pitchFamily="34" charset="0"/>
                        </a:rPr>
                        <a:t>Description</a:t>
                      </a:r>
                    </a:p>
                  </a:txBody>
                  <a:tcPr marL="73025" marR="73025" marT="91440" marB="91440" horzOverflow="overflow"/>
                </a:tc>
              </a:tr>
              <a:tr h="612192">
                <a:tc>
                  <a:txBody>
                    <a:bodyPr/>
                    <a:lstStyle/>
                    <a:p>
                      <a:pPr algn="just">
                        <a:spcAft>
                          <a:spcPts val="0"/>
                        </a:spcAft>
                      </a:pPr>
                      <a:r>
                        <a:rPr lang="en-GB" sz="1600" b="0" dirty="0">
                          <a:solidFill>
                            <a:schemeClr val="tx1"/>
                          </a:solidFill>
                          <a:latin typeface="Arial" panose="020B0604020202020204" pitchFamily="34" charset="0"/>
                          <a:cs typeface="Arial" panose="020B0604020202020204" pitchFamily="34" charset="0"/>
                        </a:rPr>
                        <a:t>Pair programming</a:t>
                      </a:r>
                      <a:endParaRPr lang="en-GB" sz="1600" b="0" dirty="0">
                        <a:solidFill>
                          <a:schemeClr val="tx1"/>
                        </a:solidFill>
                        <a:latin typeface="Arial" panose="020B0604020202020204" pitchFamily="34" charset="0"/>
                        <a:ea typeface="Times New Roman"/>
                        <a:cs typeface="Arial" panose="020B0604020202020204" pitchFamily="34" charset="0"/>
                      </a:endParaRPr>
                    </a:p>
                  </a:txBody>
                  <a:tcPr marL="73025" marR="73025" marT="0" marB="91440"/>
                </a:tc>
                <a:tc>
                  <a:txBody>
                    <a:bodyPr/>
                    <a:lstStyle/>
                    <a:p>
                      <a:pPr algn="just">
                        <a:spcAft>
                          <a:spcPts val="0"/>
                        </a:spcAft>
                      </a:pPr>
                      <a:r>
                        <a:rPr lang="en-GB" sz="1600" b="0" dirty="0">
                          <a:solidFill>
                            <a:schemeClr val="tx1"/>
                          </a:solidFill>
                          <a:latin typeface="Arial" panose="020B0604020202020204" pitchFamily="34" charset="0"/>
                          <a:cs typeface="Arial" panose="020B0604020202020204" pitchFamily="34" charset="0"/>
                        </a:rPr>
                        <a:t>Developers work in pairs, checking each other’s work and providing the support to always do a good job.</a:t>
                      </a:r>
                      <a:endParaRPr lang="en-GB" sz="1600" b="0" dirty="0">
                        <a:solidFill>
                          <a:schemeClr val="tx1"/>
                        </a:solidFill>
                        <a:latin typeface="Arial" panose="020B0604020202020204" pitchFamily="34" charset="0"/>
                        <a:ea typeface="Times New Roman"/>
                        <a:cs typeface="Arial" panose="020B0604020202020204" pitchFamily="34" charset="0"/>
                      </a:endParaRPr>
                    </a:p>
                  </a:txBody>
                  <a:tcPr marL="73025" marR="73025" marT="0" marB="182880"/>
                </a:tc>
              </a:tr>
              <a:tr h="830234">
                <a:tc>
                  <a:txBody>
                    <a:bodyPr/>
                    <a:lstStyle/>
                    <a:p>
                      <a:pPr algn="just">
                        <a:spcAft>
                          <a:spcPts val="0"/>
                        </a:spcAft>
                      </a:pPr>
                      <a:r>
                        <a:rPr lang="en-GB" sz="1600" dirty="0">
                          <a:latin typeface="Arial" panose="020B0604020202020204" pitchFamily="34" charset="0"/>
                          <a:cs typeface="Arial" panose="020B0604020202020204" pitchFamily="34" charset="0"/>
                        </a:rPr>
                        <a:t>Collective ownership</a:t>
                      </a:r>
                      <a:endParaRPr lang="en-GB" sz="1600" dirty="0">
                        <a:solidFill>
                          <a:srgbClr val="000000"/>
                        </a:solidFill>
                        <a:latin typeface="Arial" panose="020B0604020202020204" pitchFamily="34" charset="0"/>
                        <a:ea typeface="Times New Roman"/>
                        <a:cs typeface="Arial" panose="020B0604020202020204" pitchFamily="34" charset="0"/>
                      </a:endParaRPr>
                    </a:p>
                  </a:txBody>
                  <a:tcPr marL="73025" marR="73025" marT="0" marB="91440"/>
                </a:tc>
                <a:tc>
                  <a:txBody>
                    <a:bodyPr/>
                    <a:lstStyle/>
                    <a:p>
                      <a:pPr algn="just">
                        <a:spcAft>
                          <a:spcPts val="0"/>
                        </a:spcAft>
                      </a:pPr>
                      <a:r>
                        <a:rPr lang="en-GB" sz="1600" dirty="0">
                          <a:latin typeface="Arial" panose="020B0604020202020204" pitchFamily="34" charset="0"/>
                          <a:cs typeface="Arial" panose="020B0604020202020204" pitchFamily="34" charset="0"/>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panose="020B0604020202020204" pitchFamily="34" charset="0"/>
                        <a:ea typeface="Times New Roman"/>
                        <a:cs typeface="Arial" panose="020B0604020202020204" pitchFamily="34" charset="0"/>
                      </a:endParaRPr>
                    </a:p>
                  </a:txBody>
                  <a:tcPr marL="73025" marR="73025" marT="0" marB="182880"/>
                </a:tc>
              </a:tr>
              <a:tr h="830234">
                <a:tc>
                  <a:txBody>
                    <a:bodyPr/>
                    <a:lstStyle/>
                    <a:p>
                      <a:pPr algn="just">
                        <a:spcAft>
                          <a:spcPts val="0"/>
                        </a:spcAft>
                      </a:pPr>
                      <a:r>
                        <a:rPr lang="en-GB" sz="1600" dirty="0">
                          <a:latin typeface="Arial" panose="020B0604020202020204" pitchFamily="34" charset="0"/>
                          <a:cs typeface="Arial" panose="020B0604020202020204" pitchFamily="34" charset="0"/>
                        </a:rPr>
                        <a:t>Continuous integration</a:t>
                      </a:r>
                      <a:endParaRPr lang="en-GB" sz="1600" dirty="0">
                        <a:solidFill>
                          <a:srgbClr val="000000"/>
                        </a:solidFill>
                        <a:latin typeface="Arial" panose="020B0604020202020204" pitchFamily="34" charset="0"/>
                        <a:ea typeface="Times New Roman"/>
                        <a:cs typeface="Arial" panose="020B0604020202020204" pitchFamily="34" charset="0"/>
                      </a:endParaRPr>
                    </a:p>
                  </a:txBody>
                  <a:tcPr marL="73025" marR="73025" marT="0" marB="91440"/>
                </a:tc>
                <a:tc>
                  <a:txBody>
                    <a:bodyPr/>
                    <a:lstStyle/>
                    <a:p>
                      <a:pPr algn="just">
                        <a:spcAft>
                          <a:spcPts val="0"/>
                        </a:spcAft>
                      </a:pPr>
                      <a:r>
                        <a:rPr lang="en-GB" sz="1600" dirty="0">
                          <a:latin typeface="Arial" panose="020B0604020202020204" pitchFamily="34" charset="0"/>
                          <a:cs typeface="Arial" panose="020B0604020202020204" pitchFamily="34" charset="0"/>
                        </a:rPr>
                        <a:t>As soon as the work on a task is complete, it is integrated into the whole system. After any such integration, all the unit tests in the system must pass.</a:t>
                      </a:r>
                      <a:endParaRPr lang="en-GB" sz="1600" dirty="0">
                        <a:solidFill>
                          <a:srgbClr val="000000"/>
                        </a:solidFill>
                        <a:latin typeface="Arial" panose="020B0604020202020204" pitchFamily="34" charset="0"/>
                        <a:ea typeface="Times New Roman"/>
                        <a:cs typeface="Arial" panose="020B0604020202020204" pitchFamily="34" charset="0"/>
                      </a:endParaRPr>
                    </a:p>
                  </a:txBody>
                  <a:tcPr marL="73025" marR="73025" marT="0" marB="182880"/>
                </a:tc>
              </a:tr>
              <a:tr h="830234">
                <a:tc>
                  <a:txBody>
                    <a:bodyPr/>
                    <a:lstStyle/>
                    <a:p>
                      <a:pPr algn="just">
                        <a:spcAft>
                          <a:spcPts val="0"/>
                        </a:spcAft>
                      </a:pPr>
                      <a:r>
                        <a:rPr lang="en-GB" sz="1600" dirty="0">
                          <a:latin typeface="Arial" panose="020B0604020202020204" pitchFamily="34" charset="0"/>
                          <a:cs typeface="Arial" panose="020B0604020202020204" pitchFamily="34" charset="0"/>
                        </a:rPr>
                        <a:t>Sustainable pace</a:t>
                      </a:r>
                      <a:endParaRPr lang="en-GB" sz="1600" dirty="0">
                        <a:solidFill>
                          <a:srgbClr val="000000"/>
                        </a:solidFill>
                        <a:latin typeface="Arial" panose="020B0604020202020204" pitchFamily="34" charset="0"/>
                        <a:ea typeface="Times New Roman"/>
                        <a:cs typeface="Arial" panose="020B0604020202020204" pitchFamily="34" charset="0"/>
                      </a:endParaRPr>
                    </a:p>
                  </a:txBody>
                  <a:tcPr marL="73025" marR="73025" marT="0" marB="91440"/>
                </a:tc>
                <a:tc>
                  <a:txBody>
                    <a:bodyPr/>
                    <a:lstStyle/>
                    <a:p>
                      <a:pPr algn="just">
                        <a:spcAft>
                          <a:spcPts val="0"/>
                        </a:spcAft>
                      </a:pPr>
                      <a:r>
                        <a:rPr lang="en-GB" sz="1600" dirty="0">
                          <a:latin typeface="Arial" panose="020B0604020202020204" pitchFamily="34" charset="0"/>
                          <a:cs typeface="Arial" panose="020B0604020202020204" pitchFamily="34" charset="0"/>
                        </a:rPr>
                        <a:t>Large amounts of overtime are not considered acceptable as the net effect is often to reduce code quality and medium term productivity</a:t>
                      </a:r>
                      <a:endParaRPr lang="en-GB" sz="1600" dirty="0">
                        <a:solidFill>
                          <a:srgbClr val="000000"/>
                        </a:solidFill>
                        <a:latin typeface="Arial" panose="020B0604020202020204" pitchFamily="34" charset="0"/>
                        <a:ea typeface="Times New Roman"/>
                        <a:cs typeface="Arial" panose="020B0604020202020204" pitchFamily="34" charset="0"/>
                      </a:endParaRPr>
                    </a:p>
                  </a:txBody>
                  <a:tcPr marL="73025" marR="73025" marT="0" marB="182880"/>
                </a:tc>
              </a:tr>
              <a:tr h="1283088">
                <a:tc>
                  <a:txBody>
                    <a:bodyPr/>
                    <a:lstStyle/>
                    <a:p>
                      <a:pPr algn="just">
                        <a:spcAft>
                          <a:spcPts val="0"/>
                        </a:spcAft>
                      </a:pPr>
                      <a:r>
                        <a:rPr lang="en-GB" sz="1600">
                          <a:latin typeface="Arial" panose="020B0604020202020204" pitchFamily="34" charset="0"/>
                          <a:cs typeface="Arial" panose="020B0604020202020204" pitchFamily="34" charset="0"/>
                        </a:rPr>
                        <a:t>On-site customer</a:t>
                      </a:r>
                      <a:endParaRPr lang="en-GB" sz="1600">
                        <a:solidFill>
                          <a:srgbClr val="000000"/>
                        </a:solidFill>
                        <a:latin typeface="Arial" panose="020B0604020202020204" pitchFamily="34" charset="0"/>
                        <a:ea typeface="Times New Roman"/>
                        <a:cs typeface="Arial" panose="020B0604020202020204" pitchFamily="34" charset="0"/>
                      </a:endParaRPr>
                    </a:p>
                  </a:txBody>
                  <a:tcPr marL="73025" marR="73025" marT="0" marB="91440"/>
                </a:tc>
                <a:tc>
                  <a:txBody>
                    <a:bodyPr/>
                    <a:lstStyle/>
                    <a:p>
                      <a:pPr algn="just">
                        <a:spcAft>
                          <a:spcPts val="0"/>
                        </a:spcAft>
                      </a:pPr>
                      <a:r>
                        <a:rPr lang="en-GB" sz="1600" dirty="0">
                          <a:latin typeface="Arial" panose="020B0604020202020204" pitchFamily="34" charset="0"/>
                          <a:cs typeface="Arial" panose="020B0604020202020204" pitchFamily="34" charset="0"/>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panose="020B0604020202020204" pitchFamily="34" charset="0"/>
                          <a:cs typeface="Arial" panose="020B0604020202020204" pitchFamily="34" charset="0"/>
                        </a:rPr>
                        <a:t>.</a:t>
                      </a:r>
                      <a:endParaRPr lang="en-GB" sz="1600" dirty="0">
                        <a:solidFill>
                          <a:srgbClr val="000000"/>
                        </a:solidFill>
                        <a:latin typeface="Arial" panose="020B0604020202020204" pitchFamily="34" charset="0"/>
                        <a:ea typeface="Times New Roman"/>
                        <a:cs typeface="Arial" panose="020B0604020202020204" pitchFamily="34" charset="0"/>
                      </a:endParaRPr>
                    </a:p>
                  </a:txBody>
                  <a:tcPr marL="73025" marR="73025" marT="0" marB="182880"/>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a:t>
            </a:r>
            <a:r>
              <a:rPr lang="en-US" dirty="0" smtClean="0"/>
              <a:t>breaks </a:t>
            </a:r>
            <a:r>
              <a:rPr lang="en-US" dirty="0"/>
              <a:t>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95544" y="1494554"/>
            <a:ext cx="6152912" cy="493776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rotWithShape="1">
          <a:blip r:embed="rId2"/>
          <a:srcRect b="2642"/>
          <a:stretch/>
        </p:blipFill>
        <p:spPr>
          <a:xfrm>
            <a:off x="1170830" y="1592423"/>
            <a:ext cx="6802341" cy="466344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looks for possible software improvements and makes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625702" y="1733926"/>
            <a:ext cx="7892596" cy="429768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fast-changing environment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It’s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68776861"/>
              </p:ext>
            </p:extLst>
          </p:nvPr>
        </p:nvGraphicFramePr>
        <p:xfrm>
          <a:off x="457200" y="1588902"/>
          <a:ext cx="8229600" cy="4632960"/>
        </p:xfrm>
        <a:graphic>
          <a:graphicData uri="http://schemas.openxmlformats.org/drawingml/2006/table">
            <a:tbl>
              <a:tblPr firstRow="1" bandRow="1">
                <a:tableStyleId>{5C22544A-7EE6-4342-B048-85BDC9FD1C3A}</a:tableStyleId>
              </a:tblPr>
              <a:tblGrid>
                <a:gridCol w="1864895"/>
                <a:gridCol w="6364705"/>
              </a:tblGrid>
              <a:tr h="227865">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a:t>
                      </a:r>
                      <a:r>
                        <a:rPr lang="en-GB" sz="1400" dirty="0" smtClean="0">
                          <a:solidFill>
                            <a:srgbClr val="000000"/>
                          </a:solidFill>
                          <a:effectLst/>
                          <a:latin typeface="Arial"/>
                          <a:ea typeface="Times New Roman"/>
                          <a:cs typeface="Times New Roman"/>
                        </a:rPr>
                        <a:t>to </a:t>
                      </a:r>
                      <a:r>
                        <a:rPr lang="en-GB" sz="1400" dirty="0">
                          <a:solidFill>
                            <a:srgbClr val="000000"/>
                          </a:solidFill>
                          <a:effectLst/>
                          <a:latin typeface="Arial"/>
                          <a:ea typeface="Times New Roman"/>
                          <a:cs typeface="Times New Roman"/>
                        </a:rPr>
                        <a:t>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48518091"/>
              </p:ext>
            </p:extLst>
          </p:nvPr>
        </p:nvGraphicFramePr>
        <p:xfrm>
          <a:off x="457200" y="1595120"/>
          <a:ext cx="8229600" cy="3997960"/>
        </p:xfrm>
        <a:graphic>
          <a:graphicData uri="http://schemas.openxmlformats.org/drawingml/2006/table">
            <a:tbl>
              <a:tblPr firstRow="1" bandRow="1">
                <a:tableStyleId>{5C22544A-7EE6-4342-B048-85BDC9FD1C3A}</a:tableStyleId>
              </a:tblPr>
              <a:tblGrid>
                <a:gridCol w="1467853"/>
                <a:gridCol w="6761747"/>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marL="0" indent="0" algn="l">
                        <a:spcAft>
                          <a:spcPts val="600"/>
                        </a:spcAft>
                        <a:tabLst>
                          <a:tab pos="342900" algn="l"/>
                          <a:tab pos="685800" algn="l"/>
                          <a:tab pos="1028700" algn="l"/>
                        </a:tabLst>
                      </a:pPr>
                      <a:r>
                        <a:rPr lang="en-GB" sz="1400" baseline="0" dirty="0" smtClean="0">
                          <a:solidFill>
                            <a:srgbClr val="000000"/>
                          </a:solidFill>
                          <a:effectLst/>
                          <a:latin typeface="Arial"/>
                          <a:ea typeface="Times New Roman"/>
                          <a:cs typeface="Times New Roman"/>
                        </a:rPr>
                        <a:t>Scrum or </a:t>
                      </a:r>
                      <a:r>
                        <a:rPr lang="en-GB" sz="1400" baseline="0" dirty="0" err="1" smtClean="0">
                          <a:solidFill>
                            <a:srgbClr val="000000"/>
                          </a:solidFill>
                          <a:effectLst/>
                          <a:latin typeface="Arial"/>
                          <a:ea typeface="Times New Roman"/>
                          <a:cs typeface="Times New Roman"/>
                        </a:rPr>
                        <a:t>Standup</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endParaRPr lang="en-GB" sz="1400" baseline="0" dirty="0">
                        <a:solidFill>
                          <a:srgbClr val="000000"/>
                        </a:solidFill>
                        <a:effectLst/>
                        <a:latin typeface="Arial"/>
                        <a:ea typeface="Times New Roman"/>
                        <a:cs typeface="Times New Roman"/>
                      </a:endParaRPr>
                    </a:p>
                    <a:p>
                      <a:pPr indent="0" algn="l">
                        <a:spcAft>
                          <a:spcPts val="0"/>
                        </a:spcAft>
                        <a:tabLst>
                          <a:tab pos="342900" algn="l"/>
                          <a:tab pos="685800" algn="l"/>
                          <a:tab pos="1028700" algn="l"/>
                        </a:tabLst>
                      </a:pPr>
                      <a:endParaRPr lang="en-GB" sz="1400" baseline="0" dirty="0" smtClean="0">
                        <a:solidFill>
                          <a:srgbClr val="000000"/>
                        </a:solidFill>
                        <a:effectLst/>
                        <a:latin typeface="Arial"/>
                        <a:ea typeface="Times New Roman"/>
                        <a:cs typeface="Times New Roman"/>
                      </a:endParaRPr>
                    </a:p>
                  </a:txBody>
                  <a:tcPr marL="68580" marR="68580" marT="0" marB="0"/>
                </a:tc>
              </a:tr>
              <a:tr h="370840">
                <a:tc>
                  <a:txBody>
                    <a:bodyPr/>
                    <a:lstStyle/>
                    <a:p>
                      <a:pPr marL="0" indent="0"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marL="0"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marL="0"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a:t>
            </a:r>
            <a:r>
              <a:rPr lang="en-US" dirty="0" smtClean="0"/>
              <a:t>inter-leaved.</a:t>
            </a:r>
            <a:endParaRPr lang="en-US" dirty="0"/>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has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rotWithShape="1">
          <a:blip r:embed="rId2">
            <a:extLst>
              <a:ext uri="{28A0092B-C50C-407E-A947-70E740481C1C}">
                <a14:useLocalDpi xmlns:a14="http://schemas.microsoft.com/office/drawing/2010/main" val="0"/>
              </a:ext>
            </a:extLst>
          </a:blip>
          <a:srcRect t="18989" r="22248" b="5441"/>
          <a:stretch/>
        </p:blipFill>
        <p:spPr>
          <a:xfrm>
            <a:off x="1222654" y="1600201"/>
            <a:ext cx="6698693" cy="475488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important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445024" y="1556641"/>
            <a:ext cx="6253953" cy="475488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97150169"/>
              </p:ext>
            </p:extLst>
          </p:nvPr>
        </p:nvGraphicFramePr>
        <p:xfrm>
          <a:off x="457200" y="1612232"/>
          <a:ext cx="8229600" cy="3784600"/>
        </p:xfrm>
        <a:graphic>
          <a:graphicData uri="http://schemas.openxmlformats.org/drawingml/2006/table">
            <a:tbl>
              <a:tblPr firstRow="1" bandRow="1">
                <a:tableStyleId>{5C22544A-7EE6-4342-B048-85BDC9FD1C3A}</a:tableStyleId>
              </a:tblPr>
              <a:tblGrid>
                <a:gridCol w="2237874"/>
                <a:gridCol w="5991726"/>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60758648"/>
              </p:ext>
            </p:extLst>
          </p:nvPr>
        </p:nvGraphicFramePr>
        <p:xfrm>
          <a:off x="457200" y="1607553"/>
          <a:ext cx="8229600" cy="1864360"/>
        </p:xfrm>
        <a:graphic>
          <a:graphicData uri="http://schemas.openxmlformats.org/drawingml/2006/table">
            <a:tbl>
              <a:tblPr firstRow="1" bandRow="1">
                <a:tableStyleId>{5C22544A-7EE6-4342-B048-85BDC9FD1C3A}</a:tableStyleId>
              </a:tblPr>
              <a:tblGrid>
                <a:gridCol w="2261937"/>
                <a:gridCol w="5967663"/>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rotWithShape="1">
          <a:blip r:embed="rId2">
            <a:extLst>
              <a:ext uri="{28A0092B-C50C-407E-A947-70E740481C1C}">
                <a14:useLocalDpi xmlns:a14="http://schemas.microsoft.com/office/drawing/2010/main" val="0"/>
              </a:ext>
            </a:extLst>
          </a:blip>
          <a:srcRect t="5141"/>
          <a:stretch/>
        </p:blipFill>
        <p:spPr>
          <a:xfrm>
            <a:off x="236436" y="2129589"/>
            <a:ext cx="8671128" cy="265176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factors</a:t>
            </a:r>
            <a:endParaRPr lang="en-US" dirty="0"/>
          </a:p>
        </p:txBody>
      </p:sp>
      <p:sp>
        <p:nvSpPr>
          <p:cNvPr id="3" name="Content Placeholder 2"/>
          <p:cNvSpPr>
            <a:spLocks noGrp="1"/>
          </p:cNvSpPr>
          <p:nvPr>
            <p:ph idx="1"/>
          </p:nvPr>
        </p:nvSpPr>
        <p:spPr>
          <a:xfrm>
            <a:off x="457200" y="1600200"/>
            <a:ext cx="8470900" cy="4525963"/>
          </a:xfrm>
        </p:spPr>
        <p:txBody>
          <a:bodyPr/>
          <a:lstStyle/>
          <a:p>
            <a:r>
              <a:rPr lang="en-GB" b="1" dirty="0" smtClean="0"/>
              <a:t>Type</a:t>
            </a:r>
            <a:r>
              <a:rPr lang="en-GB" dirty="0" smtClean="0"/>
              <a:t>. What </a:t>
            </a:r>
            <a:r>
              <a:rPr lang="en-GB" dirty="0"/>
              <a:t>type of system is being developed?</a:t>
            </a:r>
          </a:p>
          <a:p>
            <a:pPr lvl="1"/>
            <a:r>
              <a:rPr lang="en-GB" dirty="0"/>
              <a:t>Systems that require a lot of analysis before implementation need a fairly detailed design to carry out this analysis. </a:t>
            </a:r>
          </a:p>
          <a:p>
            <a:r>
              <a:rPr lang="en-GB" b="1" dirty="0" smtClean="0"/>
              <a:t>Scale</a:t>
            </a:r>
            <a:r>
              <a:rPr lang="en-GB" dirty="0" smtClean="0"/>
              <a:t>. How large is the system being developed?</a:t>
            </a:r>
          </a:p>
          <a:p>
            <a:pPr lvl="1"/>
            <a:r>
              <a:rPr lang="en-GB" dirty="0"/>
              <a:t>Agile methods are most </a:t>
            </a:r>
            <a:r>
              <a:rPr lang="en-GB" dirty="0" smtClean="0"/>
              <a:t>effective with a </a:t>
            </a:r>
            <a:r>
              <a:rPr lang="en-GB" dirty="0"/>
              <a:t>relatively small co-located team who can communicate informally. </a:t>
            </a:r>
            <a:endParaRPr lang="en-GB" dirty="0" smtClean="0"/>
          </a:p>
          <a:p>
            <a:r>
              <a:rPr lang="en-GB" b="1" dirty="0" smtClean="0"/>
              <a:t>Regulation</a:t>
            </a:r>
            <a:r>
              <a:rPr lang="en-GB" dirty="0" smtClean="0"/>
              <a:t>. Is </a:t>
            </a:r>
            <a:r>
              <a:rPr lang="en-GB" dirty="0"/>
              <a:t>the system subject to external regulation?</a:t>
            </a:r>
          </a:p>
          <a:p>
            <a:pPr lvl="1"/>
            <a:r>
              <a:rPr lang="en-GB" dirty="0"/>
              <a:t>If a system is regulated you will probably be required to produce detailed documentation as part of the system safety case. </a:t>
            </a:r>
          </a:p>
          <a:p>
            <a:r>
              <a:rPr lang="en-GB" b="1" dirty="0" smtClean="0"/>
              <a:t>Lifetime</a:t>
            </a:r>
            <a:r>
              <a:rPr lang="en-GB" dirty="0" smtClean="0"/>
              <a:t>. 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factors</a:t>
            </a:r>
            <a:endParaRPr lang="en-US" dirty="0"/>
          </a:p>
        </p:txBody>
      </p:sp>
      <p:sp>
        <p:nvSpPr>
          <p:cNvPr id="3" name="Content Placeholder 2"/>
          <p:cNvSpPr>
            <a:spLocks noGrp="1"/>
          </p:cNvSpPr>
          <p:nvPr>
            <p:ph idx="1"/>
          </p:nvPr>
        </p:nvSpPr>
        <p:spPr/>
        <p:txBody>
          <a:bodyPr/>
          <a:lstStyle/>
          <a:p>
            <a:r>
              <a:rPr lang="en-GB" b="1" dirty="0" smtClean="0"/>
              <a:t>Technology</a:t>
            </a:r>
            <a:r>
              <a:rPr lang="en-GB" dirty="0" smtClean="0"/>
              <a:t>. What </a:t>
            </a:r>
            <a:r>
              <a:rPr lang="en-GB" dirty="0"/>
              <a:t>support technologies are available?</a:t>
            </a:r>
          </a:p>
          <a:p>
            <a:pPr lvl="1"/>
            <a:r>
              <a:rPr lang="en-GB" dirty="0"/>
              <a:t>IDE support for visualisation and program analysis is essential if design documentation is not available.</a:t>
            </a:r>
          </a:p>
          <a:p>
            <a:r>
              <a:rPr lang="en-GB" b="1" dirty="0" smtClean="0"/>
              <a:t>Competence</a:t>
            </a:r>
            <a:r>
              <a:rPr lang="en-GB" dirty="0" smtClean="0"/>
              <a:t>. How good are the designers and programmers in the development team?</a:t>
            </a:r>
          </a:p>
          <a:p>
            <a:pPr lvl="1"/>
            <a:r>
              <a:rPr lang="en-GB" dirty="0" smtClean="0"/>
              <a:t>It is sometimes argued that agile methods require higher skill levels than plan-based approaches in which programmers simply translate a detailed design into code.</a:t>
            </a:r>
          </a:p>
          <a:p>
            <a:r>
              <a:rPr lang="en-GB" b="1" dirty="0" smtClean="0"/>
              <a:t>Distribution</a:t>
            </a:r>
            <a:r>
              <a:rPr lang="en-GB" dirty="0" smtClean="0"/>
              <a:t>. How is the development team organized?</a:t>
            </a:r>
          </a:p>
          <a:p>
            <a:pPr lvl="1"/>
            <a:r>
              <a:rPr lang="en-GB" dirty="0" smtClean="0"/>
              <a:t>Design documents may be required if the team is distributed.</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factors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b="1" dirty="0" smtClean="0"/>
              <a:t>Contracts</a:t>
            </a:r>
            <a:r>
              <a:rPr lang="en-GB" dirty="0" smtClean="0"/>
              <a:t>. Is </a:t>
            </a:r>
            <a:r>
              <a:rPr lang="en-GB" dirty="0" smtClean="0"/>
              <a:t>it standard organizational practice to develop a detailed system specification?</a:t>
            </a:r>
          </a:p>
          <a:p>
            <a:r>
              <a:rPr lang="en-GB" b="1" dirty="0"/>
              <a:t>Culture</a:t>
            </a:r>
            <a:r>
              <a:rPr lang="en-GB" dirty="0"/>
              <a:t>. Can informal agile development fit into the organizational culture of detailed documentation</a:t>
            </a:r>
            <a:r>
              <a:rPr lang="en-GB" dirty="0" smtClean="0"/>
              <a:t>?</a:t>
            </a:r>
            <a:endParaRPr lang="en-US" dirty="0"/>
          </a:p>
          <a:p>
            <a:r>
              <a:rPr lang="en-GB" b="1" dirty="0" smtClean="0"/>
              <a:t>Delivery</a:t>
            </a:r>
            <a:r>
              <a:rPr lang="en-GB" dirty="0" smtClean="0"/>
              <a:t>. Will </a:t>
            </a:r>
            <a:r>
              <a:rPr lang="en-GB" dirty="0" smtClean="0"/>
              <a:t>customer representatives be available to provide feedback of system increments</a:t>
            </a:r>
            <a:r>
              <a:rPr lang="en-GB" dirty="0" smtClean="0"/>
              <a:t>?</a:t>
            </a:r>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pic>
        <p:nvPicPr>
          <p:cNvPr id="6" name="Picture 5" descr="3.13 Factors in large systems.eps"/>
          <p:cNvPicPr>
            <a:picLocks noChangeAspect="1"/>
          </p:cNvPicPr>
          <p:nvPr/>
        </p:nvPicPr>
        <p:blipFill rotWithShape="1">
          <a:blip r:embed="rId2">
            <a:extLst>
              <a:ext uri="{28A0092B-C50C-407E-A947-70E740481C1C}">
                <a14:useLocalDpi xmlns:a14="http://schemas.microsoft.com/office/drawing/2010/main" val="0"/>
              </a:ext>
            </a:extLst>
          </a:blip>
          <a:srcRect t="-876" b="-1"/>
          <a:stretch/>
        </p:blipFill>
        <p:spPr>
          <a:xfrm>
            <a:off x="922469" y="1689652"/>
            <a:ext cx="7299063" cy="424311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b="1" dirty="0" smtClean="0"/>
              <a:t>System of systems</a:t>
            </a:r>
            <a:r>
              <a:rPr lang="en-GB" sz="2200" dirty="0" smtClean="0"/>
              <a:t>. Large systems are usually collections of separate, communicating systems, where separate teams develop each system. Frequently, these teams are working in different places, sometimes in different time zones. </a:t>
            </a:r>
          </a:p>
          <a:p>
            <a:r>
              <a:rPr lang="en-GB" sz="2200" b="1" dirty="0" smtClean="0"/>
              <a:t>Brownfield development</a:t>
            </a:r>
            <a:r>
              <a:rPr lang="en-GB" sz="2200" dirty="0" smtClean="0"/>
              <a:t>. Large systems are ‘brownfield systems’, that is they include and interact with a number of existing systems. Many of the system requirements are concerned with this interaction and so don’t really lend themselves to flexibility and incremental development. </a:t>
            </a:r>
          </a:p>
          <a:p>
            <a:r>
              <a:rPr lang="en-GB" sz="2200" b="1" dirty="0" smtClean="0"/>
              <a:t>System configuration</a:t>
            </a:r>
            <a:r>
              <a:rPr lang="en-GB" sz="2200" dirty="0" smtClean="0"/>
              <a:t>. 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a:xfrm>
            <a:off x="457200" y="1600200"/>
            <a:ext cx="8229600" cy="4756150"/>
          </a:xfrm>
        </p:spPr>
        <p:txBody>
          <a:bodyPr>
            <a:normAutofit lnSpcReduction="10000"/>
          </a:bodyPr>
          <a:lstStyle/>
          <a:p>
            <a:r>
              <a:rPr lang="en-GB" b="1" dirty="0" smtClean="0"/>
              <a:t>Regulatory constraints</a:t>
            </a:r>
            <a:r>
              <a:rPr lang="en-GB" dirty="0" smtClean="0"/>
              <a:t>. Large systems and their development processes are often constrained by external rules and regulations limiting the way that they can be developed.</a:t>
            </a:r>
          </a:p>
          <a:p>
            <a:r>
              <a:rPr lang="en-GB" b="1" dirty="0" smtClean="0"/>
              <a:t>Prolonged procurement</a:t>
            </a:r>
            <a:r>
              <a:rPr lang="en-GB" dirty="0" smtClean="0"/>
              <a:t>. Large systems have a long procurement and development time. It is difficult to maintain coherent teams who know about the system over that period as, inevitably, people move on to other jobs and projects. </a:t>
            </a:r>
          </a:p>
          <a:p>
            <a:r>
              <a:rPr lang="en-GB" b="1" dirty="0" smtClean="0"/>
              <a:t>Diverse stakeholders</a:t>
            </a:r>
            <a:r>
              <a:rPr lang="en-GB" dirty="0" smtClean="0"/>
              <a:t>. 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rotWithShape="1">
          <a:blip r:embed="rId2">
            <a:extLst>
              <a:ext uri="{28A0092B-C50C-407E-A947-70E740481C1C}">
                <a14:useLocalDpi xmlns:a14="http://schemas.microsoft.com/office/drawing/2010/main" val="0"/>
              </a:ext>
            </a:extLst>
          </a:blip>
          <a:srcRect t="15016"/>
          <a:stretch/>
        </p:blipFill>
        <p:spPr>
          <a:xfrm>
            <a:off x="546469" y="1624254"/>
            <a:ext cx="8051063" cy="45720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a:xfrm>
            <a:off x="457200" y="1600200"/>
            <a:ext cx="8229600" cy="4756150"/>
          </a:xfrm>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smtClean="0"/>
              <a:t>progress and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Frequent releases of the software</a:t>
            </a:r>
            <a:r>
              <a:rPr lang="en-GB" sz="1600" dirty="0"/>
              <a:t>.</a:t>
            </a:r>
            <a:endParaRPr lang="en-GB" sz="1600" dirty="0" smtClean="0"/>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a:t>
            </a:r>
          </a:p>
          <a:p>
            <a:pPr lvl="1"/>
            <a:r>
              <a:rPr lang="en-GB" dirty="0" smtClean="0"/>
              <a:t>It is centered around a set of sprints, which are fixed time periods when a system increment is developed.</a:t>
            </a:r>
          </a:p>
          <a:p>
            <a:r>
              <a:rPr lang="en-GB" dirty="0" smtClean="0"/>
              <a:t>Many practical development methods are a mixture of plan-based and agile development.</a:t>
            </a:r>
          </a:p>
          <a:p>
            <a:r>
              <a:rPr lang="en-GB" dirty="0" smtClean="0"/>
              <a:t>Scaling agile methods for large systems is difficult.</a:t>
            </a:r>
          </a:p>
          <a:p>
            <a:pPr lvl="1"/>
            <a:r>
              <a:rPr lang="en-GB" dirty="0" smtClean="0"/>
              <a:t>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u="sng" dirty="0" smtClean="0"/>
              <a:t>Individuals and interactions</a:t>
            </a:r>
            <a:r>
              <a:rPr lang="en-US" i="1" dirty="0" smtClean="0"/>
              <a:t> </a:t>
            </a:r>
            <a:r>
              <a:rPr lang="en-US" dirty="0" smtClean="0"/>
              <a:t>over</a:t>
            </a:r>
            <a:r>
              <a:rPr lang="en-US" i="1" dirty="0" smtClean="0"/>
              <a:t> processes and tools</a:t>
            </a:r>
            <a:br>
              <a:rPr lang="en-US" i="1" dirty="0" smtClean="0"/>
            </a:br>
            <a:r>
              <a:rPr lang="en-US" i="1" u="sng" dirty="0" smtClean="0"/>
              <a:t>Working software</a:t>
            </a:r>
            <a:r>
              <a:rPr lang="en-US" i="1" dirty="0" smtClean="0"/>
              <a:t> </a:t>
            </a:r>
            <a:r>
              <a:rPr lang="en-US" dirty="0" smtClean="0"/>
              <a:t>over</a:t>
            </a:r>
            <a:r>
              <a:rPr lang="en-US" i="1" dirty="0" smtClean="0"/>
              <a:t> comprehensive documentation </a:t>
            </a:r>
            <a:br>
              <a:rPr lang="en-US" i="1" dirty="0" smtClean="0"/>
            </a:br>
            <a:r>
              <a:rPr lang="en-US" i="1" u="sng" dirty="0" smtClean="0"/>
              <a:t>Customer collaboration</a:t>
            </a:r>
            <a:r>
              <a:rPr lang="en-US" i="1" dirty="0" smtClean="0"/>
              <a:t> </a:t>
            </a:r>
            <a:r>
              <a:rPr lang="en-US" dirty="0" smtClean="0"/>
              <a:t>over</a:t>
            </a:r>
            <a:r>
              <a:rPr lang="en-US" i="1" dirty="0" smtClean="0"/>
              <a:t> contract negotiation </a:t>
            </a:r>
            <a:br>
              <a:rPr lang="en-US" i="1" dirty="0" smtClean="0"/>
            </a:br>
            <a:r>
              <a:rPr lang="en-US" i="1" u="sng" dirty="0" smtClean="0"/>
              <a:t>Responding to change</a:t>
            </a:r>
            <a:r>
              <a:rPr lang="en-US" i="1" dirty="0" smtClean="0"/>
              <a:t> </a:t>
            </a:r>
            <a:r>
              <a:rPr lang="en-US" dirty="0" smtClean="0"/>
              <a:t>over</a:t>
            </a:r>
            <a:r>
              <a:rPr lang="en-US" i="1" dirty="0" smtClean="0"/>
              <a:t> following a plan </a:t>
            </a:r>
            <a:endParaRPr lang="en-GB" dirty="0" smtClean="0"/>
          </a:p>
          <a:p>
            <a:r>
              <a:rPr lang="en-US" i="1" dirty="0" smtClean="0"/>
              <a:t>That is, while there is value in the items on the right, we value the items on the left more.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8053</TotalTime>
  <Words>5173</Words>
  <Application>Microsoft Office PowerPoint</Application>
  <PresentationFormat>On-screen Show (4:3)</PresentationFormat>
  <Paragraphs>531</Paragraphs>
  <Slides>66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vt:lpstr>
      <vt:lpstr>Extreme programming practices (cont)</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vt:lpstr>
      <vt:lpstr>Scrum terminology</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principles and organizational practice</vt:lpstr>
      <vt:lpstr>Agile principles and organizational practice</vt:lpstr>
      <vt:lpstr>Agile and plan-driven methods</vt:lpstr>
      <vt:lpstr>Agile and plan-based factors</vt:lpstr>
      <vt:lpstr>System factors</vt:lpstr>
      <vt:lpstr>Team factors</vt:lpstr>
      <vt:lpstr>Organization factors</vt:lpstr>
      <vt:lpstr>Factors in large systems</vt:lpstr>
      <vt:lpstr>Agile methods for large systems</vt:lpstr>
      <vt:lpstr>Large system development</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Kevin A Cherry</cp:lastModifiedBy>
  <cp:revision>75</cp:revision>
  <dcterms:created xsi:type="dcterms:W3CDTF">2010-01-06T20:28:26Z</dcterms:created>
  <dcterms:modified xsi:type="dcterms:W3CDTF">2017-09-18T18:42:21Z</dcterms:modified>
</cp:coreProperties>
</file>