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17"/>
  </p:notesMasterIdLst>
  <p:sldIdLst>
    <p:sldId id="256" r:id="rId3"/>
    <p:sldId id="447" r:id="rId4"/>
    <p:sldId id="450" r:id="rId5"/>
    <p:sldId id="516" r:id="rId6"/>
    <p:sldId id="514" r:id="rId7"/>
    <p:sldId id="515" r:id="rId8"/>
    <p:sldId id="482" r:id="rId9"/>
    <p:sldId id="520" r:id="rId10"/>
    <p:sldId id="510" r:id="rId11"/>
    <p:sldId id="509" r:id="rId12"/>
    <p:sldId id="485" r:id="rId13"/>
    <p:sldId id="521" r:id="rId14"/>
    <p:sldId id="522" r:id="rId15"/>
    <p:sldId id="52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90" autoAdjust="0"/>
  </p:normalViewPr>
  <p:slideViewPr>
    <p:cSldViewPr snapToGrid="0">
      <p:cViewPr varScale="1">
        <p:scale>
          <a:sx n="83" d="100"/>
          <a:sy n="83" d="100"/>
        </p:scale>
        <p:origin x="120"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C5AE7-8A9B-42BD-A96F-7DFAB66A2267}" type="datetimeFigureOut">
              <a:rPr lang="en-US" smtClean="0"/>
              <a:t>12/30/2022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270D3-5198-4EEB-AD4C-D8EA51E2FB63}" type="slidenum">
              <a:rPr lang="en-US" smtClean="0"/>
              <a:t>‹#›</a:t>
            </a:fld>
            <a:endParaRPr lang="en-US"/>
          </a:p>
        </p:txBody>
      </p:sp>
    </p:spTree>
    <p:extLst>
      <p:ext uri="{BB962C8B-B14F-4D97-AF65-F5344CB8AC3E}">
        <p14:creationId xmlns:p14="http://schemas.microsoft.com/office/powerpoint/2010/main" val="200424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To provide timely information, accounting systems prepare reports at regular intervals. The </a:t>
            </a:r>
            <a:r>
              <a:rPr lang="en-US" altLang="en-US" b="1" dirty="0"/>
              <a:t>time period assumption </a:t>
            </a:r>
            <a:r>
              <a:rPr lang="en-US" altLang="en-US" dirty="0"/>
              <a:t>presumes that an organization’s activities can be divided into specific time periods such as a month, a three-month quarter, a six-month interval, or a year. Most organizations use a year as their primary accounting period. Many organizations also prepare </a:t>
            </a:r>
            <a:r>
              <a:rPr lang="en-US" altLang="en-US" b="1" dirty="0"/>
              <a:t>interim financial statements </a:t>
            </a:r>
            <a:r>
              <a:rPr lang="en-US" altLang="en-US" dirty="0"/>
              <a:t>covering one, three, or six months of activity. Reports covering a one-year period are known as </a:t>
            </a:r>
            <a:r>
              <a:rPr lang="en-US" altLang="en-US" b="1" dirty="0"/>
              <a:t>annual financial statements</a:t>
            </a:r>
            <a:r>
              <a:rPr lang="en-US" altLang="en-US" dirty="0"/>
              <a:t>.</a:t>
            </a:r>
          </a:p>
          <a:p>
            <a:endParaRPr lang="en-US" altLang="en-US" dirty="0"/>
          </a:p>
          <a:p>
            <a:r>
              <a:rPr lang="en-US" altLang="en-US" dirty="0"/>
              <a:t>An organization can use a </a:t>
            </a:r>
            <a:r>
              <a:rPr lang="en-US" altLang="en-US" b="1" dirty="0"/>
              <a:t>fiscal year </a:t>
            </a:r>
            <a:r>
              <a:rPr lang="en-US" altLang="en-US" dirty="0"/>
              <a:t>which consists of any 12 consecutive months, or 52 weeks.  A </a:t>
            </a:r>
            <a:r>
              <a:rPr lang="en-US" altLang="en-US" b="1" dirty="0"/>
              <a:t>natural business year </a:t>
            </a:r>
            <a:r>
              <a:rPr lang="en-US" altLang="en-US" dirty="0"/>
              <a:t>end is when sales for a company are at their lowest level for the year.</a:t>
            </a:r>
            <a:endParaRPr lang="en-US" dirty="0"/>
          </a:p>
        </p:txBody>
      </p:sp>
    </p:spTree>
    <p:extLst>
      <p:ext uri="{BB962C8B-B14F-4D97-AF65-F5344CB8AC3E}">
        <p14:creationId xmlns:p14="http://schemas.microsoft.com/office/powerpoint/2010/main" val="4040979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An </a:t>
            </a:r>
            <a:r>
              <a:rPr lang="en-US" altLang="en-US" b="1" dirty="0"/>
              <a:t>Unadjusted Trial Balance </a:t>
            </a:r>
            <a:r>
              <a:rPr lang="en-US" altLang="en-US" dirty="0"/>
              <a:t>is a list of accounts and balances prepared </a:t>
            </a:r>
            <a:r>
              <a:rPr lang="en-US" altLang="en-US" i="1" dirty="0"/>
              <a:t>before </a:t>
            </a:r>
            <a:r>
              <a:rPr lang="en-US" altLang="en-US" dirty="0"/>
              <a:t>adjustments are recorded. An </a:t>
            </a:r>
            <a:r>
              <a:rPr lang="en-US" altLang="en-US" b="1" dirty="0"/>
              <a:t>Adjusted Trial Balance </a:t>
            </a:r>
            <a:r>
              <a:rPr lang="en-US" altLang="en-US" dirty="0"/>
              <a:t>is a list of accounts and balances prepared </a:t>
            </a:r>
            <a:r>
              <a:rPr lang="en-US" altLang="en-US" i="1" dirty="0"/>
              <a:t>after </a:t>
            </a:r>
            <a:r>
              <a:rPr lang="en-US" altLang="en-US" dirty="0"/>
              <a:t>adjusting entries have been recorded and posted to the ledger. Here we show both the unadjusted and the adjusted trial balances for </a:t>
            </a:r>
            <a:r>
              <a:rPr lang="en-US" altLang="en-US" dirty="0" err="1"/>
              <a:t>FastForward</a:t>
            </a:r>
            <a:r>
              <a:rPr lang="en-US" altLang="en-US" dirty="0"/>
              <a:t> at December 31, 2021. The order of accounts in the trial balance is usually set up to match the order in the chart of accounts. Several new accounts arise from the adjusting entries.</a:t>
            </a:r>
          </a:p>
          <a:p>
            <a:endParaRPr lang="en-US" altLang="en-US" dirty="0"/>
          </a:p>
          <a:p>
            <a:r>
              <a:rPr lang="en-US" altLang="en-US" dirty="0"/>
              <a:t>Each adjustment (see middle columns) is identified by a letter in parentheses that links it to an adjusting entry explained earlier. Each amount in the Adjusted Trial Balance columns is computed by taking that account’s amount from the Unadjusted Trial Balance columns and adding or subtracting any adjustment(s).</a:t>
            </a:r>
          </a:p>
          <a:p>
            <a:endParaRPr lang="en-US" altLang="en-US" dirty="0"/>
          </a:p>
          <a:p>
            <a:r>
              <a:rPr lang="en-US" altLang="en-US" dirty="0"/>
              <a:t>Next, we will look at how to prepare financial statements from the adjusted trial balance.</a:t>
            </a:r>
            <a:endParaRPr lang="en-US" dirty="0"/>
          </a:p>
        </p:txBody>
      </p:sp>
    </p:spTree>
    <p:extLst>
      <p:ext uri="{BB962C8B-B14F-4D97-AF65-F5344CB8AC3E}">
        <p14:creationId xmlns:p14="http://schemas.microsoft.com/office/powerpoint/2010/main" val="15712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our first transaction, on December 1, 2021, </a:t>
            </a:r>
            <a:r>
              <a:rPr lang="en-US" altLang="en-US" dirty="0" err="1"/>
              <a:t>FastForward</a:t>
            </a:r>
            <a:r>
              <a:rPr lang="en-US" altLang="en-US" dirty="0"/>
              <a:t> paid $2,400 cash for a 24 month business insurance policy.</a:t>
            </a:r>
          </a:p>
          <a:p>
            <a:endParaRPr lang="en-US" altLang="en-US" dirty="0"/>
          </a:p>
          <a:p>
            <a:r>
              <a:rPr lang="en-US" altLang="en-US" dirty="0"/>
              <a:t>On the </a:t>
            </a:r>
            <a:r>
              <a:rPr lang="en-US" altLang="en-US" i="1" dirty="0"/>
              <a:t>cash basis,</a:t>
            </a:r>
            <a:r>
              <a:rPr lang="en-US" altLang="en-US" dirty="0"/>
              <a:t> the entire $2,400 would be recognized as an expense in 2021 even though the policy provides protection for 2021, 2022, and part of 2023.</a:t>
            </a:r>
            <a:endParaRPr lang="en-US" dirty="0"/>
          </a:p>
        </p:txBody>
      </p:sp>
    </p:spTree>
    <p:extLst>
      <p:ext uri="{BB962C8B-B14F-4D97-AF65-F5344CB8AC3E}">
        <p14:creationId xmlns:p14="http://schemas.microsoft.com/office/powerpoint/2010/main" val="466490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447675" eaLnBrk="1" hangingPunct="1">
              <a:lnSpc>
                <a:spcPct val="90000"/>
              </a:lnSpc>
              <a:spcBef>
                <a:spcPct val="20000"/>
              </a:spcBef>
              <a:buClr>
                <a:schemeClr val="accent1"/>
              </a:buClr>
              <a:buSzPct val="70000"/>
              <a:buFont typeface="Wingdings" pitchFamily="2" charset="2"/>
              <a:buNone/>
              <a:defRPr/>
            </a:pPr>
            <a:r>
              <a:rPr lang="en-US" sz="1200" dirty="0" err="1"/>
              <a:t>FastForward</a:t>
            </a:r>
            <a:r>
              <a:rPr lang="en-US" sz="1200" dirty="0"/>
              <a:t> purchased $9,720 of supplies in December. Some of these were used during December.</a:t>
            </a:r>
          </a:p>
          <a:p>
            <a:pPr marL="447675" indent="-447675" eaLnBrk="1" hangingPunct="1">
              <a:lnSpc>
                <a:spcPct val="90000"/>
              </a:lnSpc>
              <a:spcBef>
                <a:spcPct val="20000"/>
              </a:spcBef>
              <a:buClr>
                <a:schemeClr val="accent1"/>
              </a:buClr>
              <a:buSzPct val="70000"/>
              <a:buFont typeface="Wingdings" pitchFamily="2" charset="2"/>
              <a:buNone/>
              <a:defRPr/>
            </a:pPr>
            <a:r>
              <a:rPr lang="en-US" sz="1200" dirty="0"/>
              <a:t>Step 1: Current balance equals $9,720.</a:t>
            </a:r>
          </a:p>
          <a:p>
            <a:pPr marL="447675" indent="-447675" eaLnBrk="1" hangingPunct="1">
              <a:lnSpc>
                <a:spcPct val="90000"/>
              </a:lnSpc>
              <a:spcBef>
                <a:spcPct val="20000"/>
              </a:spcBef>
              <a:buClr>
                <a:schemeClr val="accent1"/>
              </a:buClr>
              <a:buSzPct val="70000"/>
              <a:buFont typeface="Wingdings" pitchFamily="2" charset="2"/>
              <a:buNone/>
              <a:defRPr/>
            </a:pPr>
            <a:r>
              <a:rPr lang="en-US" sz="1200" dirty="0"/>
              <a:t>Step 2: A physical count performed on 12/31 shows that unused supplies equal $8,670.</a:t>
            </a:r>
            <a:endParaRPr lang="en-US" dirty="0"/>
          </a:p>
        </p:txBody>
      </p:sp>
    </p:spTree>
    <p:extLst>
      <p:ext uri="{BB962C8B-B14F-4D97-AF65-F5344CB8AC3E}">
        <p14:creationId xmlns:p14="http://schemas.microsoft.com/office/powerpoint/2010/main" val="3595598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 depreciation adjustment for </a:t>
            </a:r>
            <a:r>
              <a:rPr lang="en-US" dirty="0" err="1"/>
              <a:t>FastForward</a:t>
            </a:r>
            <a:r>
              <a:rPr lang="en-US" dirty="0"/>
              <a:t>. </a:t>
            </a:r>
            <a:r>
              <a:rPr lang="en-US" b="0" dirty="0"/>
              <a:t>The company</a:t>
            </a:r>
            <a:r>
              <a:rPr lang="en-US" sz="1200" b="0" dirty="0"/>
              <a:t> purchased equipment on Dec. 1 for $26,000. It has an estimated useful life of 5 years or 60 months. The equipment is expected to be worth about $8,000 at the end of five years. They purchased the equipment on Dec. 1 but it is now Dec. 31. </a:t>
            </a:r>
            <a:r>
              <a:rPr lang="en-US" sz="1200" b="0" baseline="0" dirty="0"/>
              <a:t>We will depreciate the net cost of $18,000 over its useful life of 5 years (60 months). Let’s see how this is done.</a:t>
            </a:r>
          </a:p>
          <a:p>
            <a:endParaRPr lang="en-US" sz="1200" b="0" baseline="0" dirty="0"/>
          </a:p>
          <a:p>
            <a:r>
              <a:rPr lang="en-US" sz="1200" b="0" baseline="0" dirty="0"/>
              <a:t>Step 1 is the purchase of equipment for $26,000. The equipment’s cost must be depreciated.</a:t>
            </a:r>
            <a:endParaRPr lang="en-US" dirty="0"/>
          </a:p>
        </p:txBody>
      </p:sp>
    </p:spTree>
    <p:extLst>
      <p:ext uri="{BB962C8B-B14F-4D97-AF65-F5344CB8AC3E}">
        <p14:creationId xmlns:p14="http://schemas.microsoft.com/office/powerpoint/2010/main" val="1542663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a:t>Straight-line depreciation is calculated as shown on this slide. To c</a:t>
            </a:r>
            <a:r>
              <a:rPr lang="en-US" sz="1200" b="0" baseline="0" dirty="0"/>
              <a:t>alculate t</a:t>
            </a:r>
            <a:r>
              <a:rPr lang="en-US" sz="1200" b="0" dirty="0"/>
              <a:t>he</a:t>
            </a:r>
            <a:r>
              <a:rPr lang="en-US" sz="1200" b="0" baseline="0" dirty="0"/>
              <a:t> net cost of the equipment over its useful life, we start with the $26,000 purchase price and subtract the salvage value of $8,000. This leaves a net cost of $18,000 and this is what we will depreciate.</a:t>
            </a:r>
            <a:endParaRPr lang="en-US" dirty="0"/>
          </a:p>
        </p:txBody>
      </p:sp>
    </p:spTree>
    <p:extLst>
      <p:ext uri="{BB962C8B-B14F-4D97-AF65-F5344CB8AC3E}">
        <p14:creationId xmlns:p14="http://schemas.microsoft.com/office/powerpoint/2010/main" val="2138724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447675" eaLnBrk="1" hangingPunct="1">
              <a:lnSpc>
                <a:spcPct val="90000"/>
              </a:lnSpc>
              <a:spcBef>
                <a:spcPct val="20000"/>
              </a:spcBef>
              <a:buClr>
                <a:schemeClr val="accent1"/>
              </a:buClr>
              <a:buSzPct val="70000"/>
              <a:buFont typeface="Wingdings" pitchFamily="2" charset="2"/>
              <a:buNone/>
              <a:defRPr/>
            </a:pPr>
            <a:r>
              <a:rPr lang="en-US" sz="1200" dirty="0" err="1"/>
              <a:t>FastForward’s</a:t>
            </a:r>
            <a:r>
              <a:rPr lang="en-US" sz="1200" dirty="0"/>
              <a:t> client paid a 60-day fee in advance covering the period from 12/27 – 2/24 and recorded a debit to cash and a credit to unearned consulting revenue, a liability account.</a:t>
            </a:r>
          </a:p>
          <a:p>
            <a:pPr marL="447675" indent="-447675" eaLnBrk="1" hangingPunct="1">
              <a:lnSpc>
                <a:spcPct val="90000"/>
              </a:lnSpc>
              <a:spcBef>
                <a:spcPct val="20000"/>
              </a:spcBef>
              <a:buClr>
                <a:schemeClr val="accent1"/>
              </a:buClr>
              <a:buSzPct val="70000"/>
              <a:buFont typeface="Wingdings" pitchFamily="2" charset="2"/>
              <a:buNone/>
              <a:defRPr/>
            </a:pPr>
            <a:endParaRPr lang="en-US" sz="1200" dirty="0"/>
          </a:p>
          <a:p>
            <a:pPr marL="447675" indent="-447675" eaLnBrk="1" hangingPunct="1">
              <a:lnSpc>
                <a:spcPct val="90000"/>
              </a:lnSpc>
              <a:spcBef>
                <a:spcPct val="20000"/>
              </a:spcBef>
              <a:buClr>
                <a:schemeClr val="accent1"/>
              </a:buClr>
              <a:buSzPct val="70000"/>
              <a:buFont typeface="Wingdings" pitchFamily="2" charset="2"/>
              <a:buNone/>
              <a:defRPr/>
            </a:pPr>
            <a:r>
              <a:rPr lang="en-US" sz="1200" dirty="0"/>
              <a:t>Step 1: Current balance equals $3,000.</a:t>
            </a:r>
          </a:p>
          <a:p>
            <a:pPr marL="447675" indent="-447675" eaLnBrk="1" hangingPunct="1">
              <a:lnSpc>
                <a:spcPct val="90000"/>
              </a:lnSpc>
              <a:spcBef>
                <a:spcPct val="20000"/>
              </a:spcBef>
              <a:buClr>
                <a:schemeClr val="accent1"/>
              </a:buClr>
              <a:buSzPct val="70000"/>
              <a:buFont typeface="Wingdings" pitchFamily="2" charset="2"/>
              <a:buNone/>
              <a:defRPr/>
            </a:pPr>
            <a:endParaRPr lang="en-US" sz="1200" dirty="0"/>
          </a:p>
          <a:p>
            <a:pPr marL="447675" indent="-447675" eaLnBrk="1" hangingPunct="1">
              <a:lnSpc>
                <a:spcPct val="90000"/>
              </a:lnSpc>
              <a:spcBef>
                <a:spcPct val="20000"/>
              </a:spcBef>
              <a:buClr>
                <a:schemeClr val="accent1"/>
              </a:buClr>
              <a:buSzPct val="70000"/>
              <a:buFont typeface="Wingdings" pitchFamily="2" charset="2"/>
              <a:buNone/>
              <a:defRPr/>
            </a:pPr>
            <a:r>
              <a:rPr lang="en-US" sz="1200" dirty="0"/>
              <a:t>Step 2: </a:t>
            </a:r>
            <a:r>
              <a:rPr lang="en-US" sz="1200" dirty="0" err="1"/>
              <a:t>FastForward</a:t>
            </a:r>
            <a:r>
              <a:rPr lang="en-US" sz="1200" dirty="0"/>
              <a:t> earns payment as time passes. At 12/31, 5 days’ service is earned or 5/60 </a:t>
            </a:r>
            <a:r>
              <a:rPr lang="en-US" sz="1200" dirty="0">
                <a:ea typeface="ＭＳ ゴシック"/>
                <a:cs typeface="Calibri"/>
              </a:rPr>
              <a:t>×</a:t>
            </a:r>
            <a:r>
              <a:rPr lang="en-US" sz="1200" dirty="0"/>
              <a:t> $3,000 = $250.</a:t>
            </a:r>
          </a:p>
          <a:p>
            <a:pPr marL="447675" indent="-447675" eaLnBrk="1" hangingPunct="1">
              <a:lnSpc>
                <a:spcPct val="90000"/>
              </a:lnSpc>
              <a:spcBef>
                <a:spcPct val="20000"/>
              </a:spcBef>
              <a:buClr>
                <a:schemeClr val="accent1"/>
              </a:buClr>
              <a:buSzPct val="70000"/>
              <a:buFont typeface="Wingdings" pitchFamily="2" charset="2"/>
              <a:buNone/>
              <a:defRPr/>
            </a:pPr>
            <a:endParaRPr lang="en-US" sz="1200" dirty="0"/>
          </a:p>
          <a:p>
            <a:pPr marL="447675" indent="-447675" eaLnBrk="1" hangingPunct="1">
              <a:lnSpc>
                <a:spcPct val="90000"/>
              </a:lnSpc>
              <a:spcBef>
                <a:spcPct val="20000"/>
              </a:spcBef>
              <a:buClr>
                <a:schemeClr val="accent1"/>
              </a:buClr>
              <a:buSzPct val="70000"/>
              <a:buFont typeface="Wingdings" pitchFamily="2" charset="2"/>
              <a:buNone/>
              <a:defRPr/>
            </a:pPr>
            <a:r>
              <a:rPr lang="en-US" sz="1200" dirty="0"/>
              <a:t>Step 3: Adjusting entry reduces liability, Unearned Consulting Revenue, by $250 or 5 days’ worth of revenue. Also, Consulting Revenue of $250 is earned.</a:t>
            </a:r>
            <a:endParaRPr lang="en-US" dirty="0"/>
          </a:p>
        </p:txBody>
      </p:sp>
    </p:spTree>
    <p:extLst>
      <p:ext uri="{BB962C8B-B14F-4D97-AF65-F5344CB8AC3E}">
        <p14:creationId xmlns:p14="http://schemas.microsoft.com/office/powerpoint/2010/main" val="367682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During the month of December, salaries of $700 each were paid on 12/12 and 12/26, for a total of $1,400.  Afte</a:t>
            </a:r>
            <a:r>
              <a:rPr lang="en-US" baseline="0" dirty="0"/>
              <a:t>r the adjustment, the Salaries Payable account will show the correct balance of $210 of salaries owed on the Balance sheet and the Salaries Expense account will report the correct amount of salaries expense on the Income Statement.</a:t>
            </a:r>
            <a:endParaRPr lang="en-US" dirty="0"/>
          </a:p>
        </p:txBody>
      </p:sp>
    </p:spTree>
    <p:extLst>
      <p:ext uri="{BB962C8B-B14F-4D97-AF65-F5344CB8AC3E}">
        <p14:creationId xmlns:p14="http://schemas.microsoft.com/office/powerpoint/2010/main" val="2627341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b="0" i="0" kern="1200" dirty="0" err="1">
                <a:solidFill>
                  <a:schemeClr val="tx1"/>
                </a:solidFill>
                <a:effectLst/>
                <a:latin typeface="+mn-lt"/>
                <a:ea typeface="MS PGothic" pitchFamily="34" charset="-128"/>
                <a:cs typeface="ＭＳ Ｐゴシック" pitchFamily="-107" charset="-128"/>
              </a:rPr>
              <a:t>FastForward</a:t>
            </a:r>
            <a:r>
              <a:rPr lang="en-US" sz="1200" b="0" i="0" kern="1200" dirty="0">
                <a:solidFill>
                  <a:schemeClr val="tx1"/>
                </a:solidFill>
                <a:effectLst/>
                <a:latin typeface="+mn-lt"/>
                <a:ea typeface="MS PGothic" pitchFamily="34" charset="-128"/>
                <a:cs typeface="ＭＳ Ｐゴシック" pitchFamily="-107" charset="-128"/>
              </a:rPr>
              <a:t> recorded accrued salaries of $210. On January 9, the first payday of the next period, the following entry settles the accrued liability (salaries payable) and records sa</a:t>
            </a:r>
            <a:r>
              <a:rPr lang="en-US" dirty="0"/>
              <a:t>laries </a:t>
            </a:r>
            <a:r>
              <a:rPr lang="en-US" sz="1200" b="0" i="0" kern="1200" dirty="0">
                <a:solidFill>
                  <a:schemeClr val="tx1"/>
                </a:solidFill>
                <a:effectLst/>
                <a:latin typeface="+mn-lt"/>
                <a:ea typeface="MS PGothic" pitchFamily="34" charset="-128"/>
                <a:cs typeface="ＭＳ Ｐゴシック" pitchFamily="-107" charset="-128"/>
              </a:rPr>
              <a:t>expense for seven days of work in January.</a:t>
            </a:r>
          </a:p>
          <a:p>
            <a:pPr eaLnBrk="1" hangingPunct="1"/>
            <a:endParaRPr lang="en-US" sz="1200" b="0" i="0" kern="1200" dirty="0">
              <a:solidFill>
                <a:schemeClr val="tx1"/>
              </a:solidFill>
              <a:effectLst/>
              <a:latin typeface="+mn-lt"/>
              <a:ea typeface="MS PGothic" pitchFamily="34" charset="-128"/>
            </a:endParaRPr>
          </a:p>
          <a:p>
            <a:pPr eaLnBrk="1" hangingPunct="1"/>
            <a:r>
              <a:rPr lang="en-US" sz="1200" b="0" i="0" kern="1200" dirty="0">
                <a:solidFill>
                  <a:schemeClr val="tx1"/>
                </a:solidFill>
                <a:effectLst/>
                <a:latin typeface="+mn-lt"/>
                <a:ea typeface="MS PGothic" pitchFamily="34" charset="-128"/>
                <a:cs typeface="ＭＳ Ｐゴシック" pitchFamily="-107" charset="-128"/>
              </a:rPr>
              <a:t>The $210 debit reflects the payment of the liability for the three days’ s</a:t>
            </a:r>
            <a:r>
              <a:rPr lang="en-US" dirty="0"/>
              <a:t>alar</a:t>
            </a:r>
            <a:r>
              <a:rPr lang="en-US" sz="1200" b="0" i="0" kern="1200" dirty="0">
                <a:solidFill>
                  <a:schemeClr val="tx1"/>
                </a:solidFill>
                <a:effectLst/>
                <a:latin typeface="+mn-lt"/>
                <a:ea typeface="MS PGothic" pitchFamily="34" charset="-128"/>
                <a:cs typeface="ＭＳ Ｐゴシック" pitchFamily="-107" charset="-128"/>
              </a:rPr>
              <a:t>y accrued on December 31. The $490 debit records the salary for January’s first seven working days (including the New Year’s Day holiday) as an expense of the new accounting period. The $700 credit records the total amount of cash paid to the employee.</a:t>
            </a:r>
            <a:endParaRPr lang="en-US" dirty="0"/>
          </a:p>
        </p:txBody>
      </p:sp>
    </p:spTree>
    <p:extLst>
      <p:ext uri="{BB962C8B-B14F-4D97-AF65-F5344CB8AC3E}">
        <p14:creationId xmlns:p14="http://schemas.microsoft.com/office/powerpoint/2010/main" val="120515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447675" eaLnBrk="1" hangingPunct="1">
              <a:lnSpc>
                <a:spcPct val="90000"/>
              </a:lnSpc>
              <a:spcBef>
                <a:spcPct val="20000"/>
              </a:spcBef>
              <a:buClr>
                <a:schemeClr val="accent1"/>
              </a:buClr>
              <a:buSzPct val="70000"/>
              <a:buFont typeface="Wingdings" pitchFamily="2" charset="2"/>
              <a:buNone/>
              <a:defRPr/>
            </a:pPr>
            <a:r>
              <a:rPr lang="en-US" sz="1200" dirty="0"/>
              <a:t>Step 1: On 12/12, </a:t>
            </a:r>
            <a:r>
              <a:rPr lang="en-US" sz="1200" dirty="0" err="1"/>
              <a:t>FastForward’s</a:t>
            </a:r>
            <a:r>
              <a:rPr lang="en-US" sz="1200" dirty="0"/>
              <a:t> customer agreed to pay $2,700 on 1/10 of the next year for future services over the next 30 days.</a:t>
            </a:r>
          </a:p>
          <a:p>
            <a:pPr marL="447675" indent="-447675" eaLnBrk="1" hangingPunct="1">
              <a:lnSpc>
                <a:spcPct val="90000"/>
              </a:lnSpc>
              <a:spcBef>
                <a:spcPct val="20000"/>
              </a:spcBef>
              <a:buClr>
                <a:schemeClr val="accent1"/>
              </a:buClr>
              <a:buSzPct val="70000"/>
              <a:buFont typeface="Wingdings" pitchFamily="2" charset="2"/>
              <a:buNone/>
              <a:defRPr/>
            </a:pPr>
            <a:endParaRPr lang="en-US" sz="1200" dirty="0"/>
          </a:p>
          <a:p>
            <a:pPr marL="447675" indent="-447675" eaLnBrk="1" hangingPunct="1">
              <a:lnSpc>
                <a:spcPct val="90000"/>
              </a:lnSpc>
              <a:spcBef>
                <a:spcPct val="20000"/>
              </a:spcBef>
              <a:buClr>
                <a:schemeClr val="accent1"/>
              </a:buClr>
              <a:buSzPct val="70000"/>
              <a:buFont typeface="Wingdings" pitchFamily="2" charset="2"/>
              <a:buNone/>
              <a:defRPr/>
            </a:pPr>
            <a:r>
              <a:rPr lang="en-US" sz="1200" dirty="0"/>
              <a:t>Step 2: On 12/31, 20 days worth of services have been provided and earned which totals $1,800 ($2,700 </a:t>
            </a:r>
            <a:r>
              <a:rPr lang="en-US" sz="1200" dirty="0">
                <a:ea typeface="ＭＳ ゴシック"/>
                <a:cs typeface="Calibri"/>
              </a:rPr>
              <a:t>× </a:t>
            </a:r>
            <a:r>
              <a:rPr lang="en-US" sz="1200" dirty="0"/>
              <a:t>20/30 days).</a:t>
            </a:r>
          </a:p>
          <a:p>
            <a:pPr marL="447675" indent="-447675" eaLnBrk="1" hangingPunct="1">
              <a:lnSpc>
                <a:spcPct val="90000"/>
              </a:lnSpc>
              <a:spcBef>
                <a:spcPct val="20000"/>
              </a:spcBef>
              <a:buClr>
                <a:schemeClr val="accent1"/>
              </a:buClr>
              <a:buSzPct val="70000"/>
              <a:buFont typeface="Wingdings" pitchFamily="2" charset="2"/>
              <a:buNone/>
              <a:defRPr/>
            </a:pPr>
            <a:endParaRPr lang="en-US" sz="1200" dirty="0"/>
          </a:p>
          <a:p>
            <a:pPr marL="447675" indent="-447675" eaLnBrk="1" hangingPunct="1">
              <a:lnSpc>
                <a:spcPct val="90000"/>
              </a:lnSpc>
              <a:spcBef>
                <a:spcPct val="20000"/>
              </a:spcBef>
              <a:buClr>
                <a:schemeClr val="accent1"/>
              </a:buClr>
              <a:buSzPct val="70000"/>
              <a:buFont typeface="Wingdings" pitchFamily="2" charset="2"/>
              <a:buNone/>
              <a:defRPr/>
            </a:pPr>
            <a:r>
              <a:rPr lang="en-US" sz="1200" dirty="0"/>
              <a:t>Step 3: Adjusting entry increases an asset, Accounts Receivable, and increases the Consulting Revenue account for $1,800.</a:t>
            </a:r>
            <a:endParaRPr lang="en-US" dirty="0"/>
          </a:p>
        </p:txBody>
      </p:sp>
    </p:spTree>
    <p:extLst>
      <p:ext uri="{BB962C8B-B14F-4D97-AF65-F5344CB8AC3E}">
        <p14:creationId xmlns:p14="http://schemas.microsoft.com/office/powerpoint/2010/main" val="3159517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1219200" y="1828800"/>
            <a:ext cx="9753600" cy="87312"/>
          </a:xfrm>
          <a:prstGeom prst="rect">
            <a:avLst/>
          </a:prstGeom>
          <a:noFill/>
          <a:ln w="9525">
            <a:noFill/>
            <a:miter lim="800000"/>
            <a:headEnd/>
            <a:tailEnd/>
          </a:ln>
        </p:spPr>
      </p:pic>
      <p:pic>
        <p:nvPicPr>
          <p:cNvPr id="6" name="Picture 2"/>
          <p:cNvPicPr>
            <a:picLocks noChangeAspect="1" noChangeArrowheads="1"/>
          </p:cNvPicPr>
          <p:nvPr userDrawn="1"/>
        </p:nvPicPr>
        <p:blipFill>
          <a:blip r:embed="rId2" cstate="print"/>
          <a:srcRect/>
          <a:stretch>
            <a:fillRect/>
          </a:stretch>
        </p:blipFill>
        <p:spPr bwMode="auto">
          <a:xfrm>
            <a:off x="1219200" y="4953001"/>
            <a:ext cx="9753600" cy="87313"/>
          </a:xfrm>
          <a:prstGeom prst="rect">
            <a:avLst/>
          </a:prstGeom>
          <a:noFill/>
          <a:ln w="9525">
            <a:noFill/>
            <a:miter lim="800000"/>
            <a:headEnd/>
            <a:tailEnd/>
          </a:ln>
        </p:spPr>
      </p:pic>
      <p:sp>
        <p:nvSpPr>
          <p:cNvPr id="2" name="Title 1"/>
          <p:cNvSpPr>
            <a:spLocks noGrp="1"/>
          </p:cNvSpPr>
          <p:nvPr>
            <p:ph type="title"/>
          </p:nvPr>
        </p:nvSpPr>
        <p:spPr>
          <a:xfrm>
            <a:off x="457200" y="914400"/>
            <a:ext cx="11277600" cy="685800"/>
          </a:xfrm>
        </p:spPr>
        <p:txBody>
          <a:bodyPr/>
          <a:lstStyle/>
          <a:p>
            <a:r>
              <a:rPr lang="en-US" dirty="0"/>
              <a:t>Click to edit Master title style</a:t>
            </a:r>
          </a:p>
        </p:txBody>
      </p:sp>
      <p:sp>
        <p:nvSpPr>
          <p:cNvPr id="8" name="Content Placeholder 7"/>
          <p:cNvSpPr>
            <a:spLocks noGrp="1"/>
          </p:cNvSpPr>
          <p:nvPr>
            <p:ph sz="quarter" idx="11"/>
          </p:nvPr>
        </p:nvSpPr>
        <p:spPr>
          <a:xfrm>
            <a:off x="1219200" y="1920240"/>
            <a:ext cx="9753600" cy="3017520"/>
          </a:xfrm>
        </p:spPr>
        <p:txBody>
          <a:bodyPr anchor="ctr">
            <a:normAutofit/>
          </a:bodyPr>
          <a:lstStyle>
            <a:lvl1pPr algn="ctr">
              <a:spcAft>
                <a:spcPts val="0"/>
              </a:spcAft>
              <a:defRPr sz="4400"/>
            </a:lvl1pPr>
          </a:lstStyle>
          <a:p>
            <a:pPr lvl="0"/>
            <a:r>
              <a:rPr lang="en-US" dirty="0"/>
              <a:t>Edit Master text styles</a:t>
            </a:r>
          </a:p>
        </p:txBody>
      </p:sp>
      <p:sp>
        <p:nvSpPr>
          <p:cNvPr id="3" name="Slide Number Placeholder 2"/>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3387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431BF3-1930-406B-84D7-A2E00CBC8110}"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8B541-06D7-4067-8904-6EBF87FA5E46}" type="slidenum">
              <a:rPr lang="en-US" smtClean="0"/>
              <a:t>‹#›</a:t>
            </a:fld>
            <a:endParaRPr lang="en-US"/>
          </a:p>
        </p:txBody>
      </p:sp>
    </p:spTree>
    <p:extLst>
      <p:ext uri="{BB962C8B-B14F-4D97-AF65-F5344CB8AC3E}">
        <p14:creationId xmlns:p14="http://schemas.microsoft.com/office/powerpoint/2010/main" val="341076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31BF3-1930-406B-84D7-A2E00CBC8110}"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8B541-06D7-4067-8904-6EBF87FA5E46}" type="slidenum">
              <a:rPr lang="en-US" smtClean="0"/>
              <a:t>‹#›</a:t>
            </a:fld>
            <a:endParaRPr lang="en-US"/>
          </a:p>
        </p:txBody>
      </p:sp>
    </p:spTree>
    <p:extLst>
      <p:ext uri="{BB962C8B-B14F-4D97-AF65-F5344CB8AC3E}">
        <p14:creationId xmlns:p14="http://schemas.microsoft.com/office/powerpoint/2010/main" val="4114271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31BF3-1930-406B-84D7-A2E00CBC8110}"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8B541-06D7-4067-8904-6EBF87FA5E46}" type="slidenum">
              <a:rPr lang="en-US" smtClean="0"/>
              <a:t>‹#›</a:t>
            </a:fld>
            <a:endParaRPr lang="en-US"/>
          </a:p>
        </p:txBody>
      </p:sp>
    </p:spTree>
    <p:extLst>
      <p:ext uri="{BB962C8B-B14F-4D97-AF65-F5344CB8AC3E}">
        <p14:creationId xmlns:p14="http://schemas.microsoft.com/office/powerpoint/2010/main" val="2828256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431BF3-1930-406B-84D7-A2E00CBC8110}"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8B541-06D7-4067-8904-6EBF87FA5E46}" type="slidenum">
              <a:rPr lang="en-US" smtClean="0"/>
              <a:t>‹#›</a:t>
            </a:fld>
            <a:endParaRPr lang="en-US"/>
          </a:p>
        </p:txBody>
      </p:sp>
    </p:spTree>
    <p:extLst>
      <p:ext uri="{BB962C8B-B14F-4D97-AF65-F5344CB8AC3E}">
        <p14:creationId xmlns:p14="http://schemas.microsoft.com/office/powerpoint/2010/main" val="1504775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431BF3-1930-406B-84D7-A2E00CBC8110}" type="datetimeFigureOut">
              <a:rPr lang="en-US" smtClean="0"/>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8B541-06D7-4067-8904-6EBF87FA5E46}" type="slidenum">
              <a:rPr lang="en-US" smtClean="0"/>
              <a:t>‹#›</a:t>
            </a:fld>
            <a:endParaRPr lang="en-US"/>
          </a:p>
        </p:txBody>
      </p:sp>
    </p:spTree>
    <p:extLst>
      <p:ext uri="{BB962C8B-B14F-4D97-AF65-F5344CB8AC3E}">
        <p14:creationId xmlns:p14="http://schemas.microsoft.com/office/powerpoint/2010/main" val="944242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431BF3-1930-406B-84D7-A2E00CBC8110}" type="datetimeFigureOut">
              <a:rPr lang="en-US" smtClean="0"/>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8B541-06D7-4067-8904-6EBF87FA5E46}" type="slidenum">
              <a:rPr lang="en-US" smtClean="0"/>
              <a:t>‹#›</a:t>
            </a:fld>
            <a:endParaRPr lang="en-US"/>
          </a:p>
        </p:txBody>
      </p:sp>
    </p:spTree>
    <p:extLst>
      <p:ext uri="{BB962C8B-B14F-4D97-AF65-F5344CB8AC3E}">
        <p14:creationId xmlns:p14="http://schemas.microsoft.com/office/powerpoint/2010/main" val="4130285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31BF3-1930-406B-84D7-A2E00CBC8110}" type="datetimeFigureOut">
              <a:rPr lang="en-US" smtClean="0"/>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08B541-06D7-4067-8904-6EBF87FA5E46}" type="slidenum">
              <a:rPr lang="en-US" smtClean="0"/>
              <a:t>‹#›</a:t>
            </a:fld>
            <a:endParaRPr lang="en-US"/>
          </a:p>
        </p:txBody>
      </p:sp>
    </p:spTree>
    <p:extLst>
      <p:ext uri="{BB962C8B-B14F-4D97-AF65-F5344CB8AC3E}">
        <p14:creationId xmlns:p14="http://schemas.microsoft.com/office/powerpoint/2010/main" val="2035064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431BF3-1930-406B-84D7-A2E00CBC8110}"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8B541-06D7-4067-8904-6EBF87FA5E46}" type="slidenum">
              <a:rPr lang="en-US" smtClean="0"/>
              <a:t>‹#›</a:t>
            </a:fld>
            <a:endParaRPr lang="en-US"/>
          </a:p>
        </p:txBody>
      </p:sp>
    </p:spTree>
    <p:extLst>
      <p:ext uri="{BB962C8B-B14F-4D97-AF65-F5344CB8AC3E}">
        <p14:creationId xmlns:p14="http://schemas.microsoft.com/office/powerpoint/2010/main" val="2129343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431BF3-1930-406B-84D7-A2E00CBC8110}"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8B541-06D7-4067-8904-6EBF87FA5E46}" type="slidenum">
              <a:rPr lang="en-US" smtClean="0"/>
              <a:t>‹#›</a:t>
            </a:fld>
            <a:endParaRPr lang="en-US"/>
          </a:p>
        </p:txBody>
      </p:sp>
    </p:spTree>
    <p:extLst>
      <p:ext uri="{BB962C8B-B14F-4D97-AF65-F5344CB8AC3E}">
        <p14:creationId xmlns:p14="http://schemas.microsoft.com/office/powerpoint/2010/main" val="2439236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31BF3-1930-406B-84D7-A2E00CBC8110}"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8B541-06D7-4067-8904-6EBF87FA5E46}" type="slidenum">
              <a:rPr lang="en-US" smtClean="0"/>
              <a:t>‹#›</a:t>
            </a:fld>
            <a:endParaRPr lang="en-US"/>
          </a:p>
        </p:txBody>
      </p:sp>
    </p:spTree>
    <p:extLst>
      <p:ext uri="{BB962C8B-B14F-4D97-AF65-F5344CB8AC3E}">
        <p14:creationId xmlns:p14="http://schemas.microsoft.com/office/powerpoint/2010/main" val="365492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Main Chapter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640080"/>
            <a:ext cx="11277600" cy="548640"/>
          </a:xfrm>
          <a:prstGeom prst="rect">
            <a:avLst/>
          </a:prstGeom>
        </p:spPr>
        <p:txBody>
          <a:bodyPr anchor="ctr">
            <a:noAutofit/>
          </a:bodyPr>
          <a:lstStyle>
            <a:lvl1pPr algn="ctr">
              <a:defRPr sz="4400"/>
            </a:lvl1pPr>
          </a:lstStyle>
          <a:p>
            <a:r>
              <a:rPr lang="en-US" dirty="0"/>
              <a:t>Slide Title</a:t>
            </a:r>
          </a:p>
        </p:txBody>
      </p:sp>
      <p:pic>
        <p:nvPicPr>
          <p:cNvPr id="8" name="Picture 2"/>
          <p:cNvPicPr>
            <a:picLocks noChangeAspect="1" noChangeArrowheads="1"/>
          </p:cNvPicPr>
          <p:nvPr userDrawn="1"/>
        </p:nvPicPr>
        <p:blipFill>
          <a:blip r:embed="rId2" cstate="print"/>
          <a:srcRect/>
          <a:stretch>
            <a:fillRect/>
          </a:stretch>
        </p:blipFill>
        <p:spPr bwMode="auto">
          <a:xfrm>
            <a:off x="1219200" y="1280160"/>
            <a:ext cx="9753600" cy="87312"/>
          </a:xfrm>
          <a:prstGeom prst="rect">
            <a:avLst/>
          </a:prstGeom>
          <a:noFill/>
          <a:ln w="9525">
            <a:noFill/>
            <a:miter lim="800000"/>
            <a:headEnd/>
            <a:tailEnd/>
          </a:ln>
        </p:spPr>
      </p:pic>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417320"/>
            <a:ext cx="11277600" cy="493776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463" y="6402323"/>
            <a:ext cx="3207076" cy="190500"/>
          </a:xfrm>
        </p:spPr>
        <p:txBody>
          <a:bodyPr anchor="b">
            <a:noAutofit/>
          </a:bodyPr>
          <a:lstStyle>
            <a:lvl1pPr algn="ctr">
              <a:defRPr sz="800">
                <a:solidFill>
                  <a:schemeClr val="tx1"/>
                </a:solidFill>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7802880" y="6400799"/>
            <a:ext cx="4267200" cy="192024"/>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6" name="Content Placeholder 5"/>
          <p:cNvSpPr>
            <a:spLocks noGrp="1"/>
          </p:cNvSpPr>
          <p:nvPr>
            <p:ph sz="quarter" idx="14"/>
          </p:nvPr>
        </p:nvSpPr>
        <p:spPr>
          <a:xfrm>
            <a:off x="60960" y="6702552"/>
            <a:ext cx="8534400" cy="155448"/>
          </a:xfrm>
          <a:prstGeom prst="roundRect">
            <a:avLst/>
          </a:prstGeom>
          <a:noFill/>
          <a:ln w="25400">
            <a:noFill/>
          </a:ln>
        </p:spPr>
        <p:txBody>
          <a:bodyPr anchor="ctr">
            <a:noAutofit/>
          </a:bodyPr>
          <a:lstStyle>
            <a:lvl1pPr algn="l">
              <a:defRPr sz="900"/>
            </a:lvl1pPr>
          </a:lstStyle>
          <a:p>
            <a:pPr lvl="0"/>
            <a:r>
              <a:rPr lang="en-US" dirty="0"/>
              <a:t>Edit Master text styles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174341634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31BF3-1930-406B-84D7-A2E00CBC8110}"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8B541-06D7-4067-8904-6EBF87FA5E46}" type="slidenum">
              <a:rPr lang="en-US" smtClean="0"/>
              <a:t>‹#›</a:t>
            </a:fld>
            <a:endParaRPr lang="en-US"/>
          </a:p>
        </p:txBody>
      </p:sp>
    </p:spTree>
    <p:extLst>
      <p:ext uri="{BB962C8B-B14F-4D97-AF65-F5344CB8AC3E}">
        <p14:creationId xmlns:p14="http://schemas.microsoft.com/office/powerpoint/2010/main" val="425279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557785"/>
            <a:ext cx="11277600" cy="678611"/>
          </a:xfrm>
          <a:prstGeom prst="rect">
            <a:avLst/>
          </a:prstGeom>
        </p:spPr>
        <p:txBody>
          <a:bodyPr anchor="ctr">
            <a:noAutofit/>
          </a:bodyPr>
          <a:lstStyle>
            <a:lvl1pPr algn="ctr">
              <a:defRPr sz="4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112776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463" y="6400800"/>
            <a:ext cx="3207076" cy="190500"/>
          </a:xfrm>
        </p:spPr>
        <p:txBody>
          <a:bodyPr anchor="b">
            <a:noAutofit/>
          </a:bodyPr>
          <a:lstStyle>
            <a:lvl1pPr algn="ctr">
              <a:defRPr sz="800">
                <a:solidFill>
                  <a:schemeClr val="tx1"/>
                </a:solidFill>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7802880" y="6400800"/>
            <a:ext cx="4267200" cy="192024"/>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6" name="Content Placeholder 5"/>
          <p:cNvSpPr>
            <a:spLocks noGrp="1"/>
          </p:cNvSpPr>
          <p:nvPr>
            <p:ph sz="quarter" idx="14"/>
          </p:nvPr>
        </p:nvSpPr>
        <p:spPr>
          <a:xfrm>
            <a:off x="60960" y="6693408"/>
            <a:ext cx="8534400" cy="137160"/>
          </a:xfrm>
          <a:prstGeom prst="roundRect">
            <a:avLst/>
          </a:prstGeom>
          <a:noFill/>
          <a:ln w="25400">
            <a:noFill/>
          </a:ln>
        </p:spPr>
        <p:txBody>
          <a:bodyPr lIns="0" tIns="0" rIns="0" bIns="0" anchor="ctr">
            <a:noAutofit/>
          </a:bodyPr>
          <a:lstStyle>
            <a:lvl1pPr algn="l">
              <a:spcBef>
                <a:spcPts val="0"/>
              </a:spcBef>
              <a:spcAft>
                <a:spcPts val="0"/>
              </a:spcAft>
              <a:defRPr sz="900">
                <a:latin typeface="Calibri" panose="020F0502020204030204" pitchFamily="34" charset="0"/>
              </a:defRPr>
            </a:lvl1pPr>
            <a:lvl2pPr algn="l">
              <a:spcBef>
                <a:spcPts val="0"/>
              </a:spcBef>
              <a:spcAft>
                <a:spcPts val="0"/>
              </a:spcAft>
              <a:defRPr sz="900">
                <a:latin typeface="Calibri" panose="020F0502020204030204" pitchFamily="34" charset="0"/>
              </a:defRPr>
            </a:lvl2pPr>
            <a:lvl3pPr algn="l">
              <a:spcBef>
                <a:spcPts val="0"/>
              </a:spcBef>
              <a:spcAft>
                <a:spcPts val="0"/>
              </a:spcAft>
              <a:defRPr sz="900">
                <a:latin typeface="Calibri" panose="020F0502020204030204" pitchFamily="34" charset="0"/>
              </a:defRPr>
            </a:lvl3pPr>
            <a:lvl4pPr algn="l">
              <a:spcBef>
                <a:spcPts val="0"/>
              </a:spcBef>
              <a:spcAft>
                <a:spcPts val="0"/>
              </a:spcAft>
              <a:defRPr sz="900">
                <a:latin typeface="Calibri" panose="020F0502020204030204" pitchFamily="34" charset="0"/>
              </a:defRPr>
            </a:lvl4pPr>
            <a:lvl5pPr algn="l">
              <a:spcBef>
                <a:spcPts val="0"/>
              </a:spcBef>
              <a:spcAft>
                <a:spcPts val="0"/>
              </a:spcAft>
              <a:defRPr sz="900">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270012613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548641"/>
            <a:ext cx="11277600" cy="678611"/>
          </a:xfrm>
          <a:prstGeom prst="rect">
            <a:avLst/>
          </a:prstGeom>
        </p:spPr>
        <p:txBody>
          <a:bodyPr anchor="ctr">
            <a:noAutofit/>
          </a:bodyPr>
          <a:lstStyle>
            <a:lvl1pPr>
              <a:defRPr sz="4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112776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57200" y="4343400"/>
            <a:ext cx="112776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752" y="6400800"/>
            <a:ext cx="3206496" cy="190500"/>
          </a:xfrm>
        </p:spPr>
        <p:txBody>
          <a:bodyPr anchor="b">
            <a:noAutofit/>
          </a:bodyPr>
          <a:lstStyle>
            <a:lvl1pPr algn="ctr">
              <a:defRPr sz="800">
                <a:solidFill>
                  <a:schemeClr val="tx1"/>
                </a:solidFill>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7802880" y="6400800"/>
            <a:ext cx="4267200" cy="192024"/>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8" name="Content Placeholder 7"/>
          <p:cNvSpPr>
            <a:spLocks noGrp="1"/>
          </p:cNvSpPr>
          <p:nvPr>
            <p:ph sz="quarter" idx="15"/>
          </p:nvPr>
        </p:nvSpPr>
        <p:spPr>
          <a:xfrm>
            <a:off x="60960" y="6693408"/>
            <a:ext cx="8534400" cy="137160"/>
          </a:xfrm>
          <a:prstGeom prst="roundRect">
            <a:avLst/>
          </a:prstGeom>
          <a:noFill/>
          <a:ln w="25400">
            <a:noFill/>
          </a:ln>
        </p:spPr>
        <p:txBody>
          <a:bodyPr lIns="0" tIns="0" rIns="0" bIns="0" anchor="ctr">
            <a:noAutofit/>
          </a:bodyPr>
          <a:lstStyle>
            <a:lvl1pPr algn="l">
              <a:defRPr sz="900">
                <a:latin typeface="Calibri" panose="020F0502020204030204" pitchFamily="34" charset="0"/>
              </a:defRPr>
            </a:lvl1pPr>
            <a:lvl2pPr algn="l">
              <a:defRPr sz="900">
                <a:latin typeface="Calibri" panose="020F0502020204030204" pitchFamily="34" charset="0"/>
              </a:defRPr>
            </a:lvl2pPr>
            <a:lvl3pPr algn="l">
              <a:defRPr sz="900">
                <a:latin typeface="Calibri" panose="020F0502020204030204" pitchFamily="34" charset="0"/>
              </a:defRPr>
            </a:lvl3pPr>
            <a:lvl4pPr algn="l">
              <a:defRPr sz="900">
                <a:latin typeface="Calibri" panose="020F0502020204030204" pitchFamily="34" charset="0"/>
              </a:defRPr>
            </a:lvl4pPr>
            <a:lvl5pPr algn="l">
              <a:defRPr sz="900">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252965901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557785"/>
            <a:ext cx="11277600" cy="678611"/>
          </a:xfrm>
          <a:prstGeom prst="rect">
            <a:avLst/>
          </a:prstGeom>
        </p:spPr>
        <p:txBody>
          <a:bodyPr anchor="ctr">
            <a:noAutofit/>
          </a:bodyPr>
          <a:lstStyle>
            <a:lvl1pPr>
              <a:defRPr sz="4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54356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299200" y="1257300"/>
            <a:ext cx="54356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752" y="6400800"/>
            <a:ext cx="3206496" cy="190500"/>
          </a:xfrm>
        </p:spPr>
        <p:txBody>
          <a:bodyPr anchor="b">
            <a:noAutofit/>
          </a:bodyPr>
          <a:lstStyle>
            <a:lvl1pPr algn="ctr">
              <a:defRPr sz="800">
                <a:solidFill>
                  <a:schemeClr val="tx1"/>
                </a:solidFill>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7802880" y="6400800"/>
            <a:ext cx="4267200" cy="192024"/>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8" name="Content Placeholder 7"/>
          <p:cNvSpPr>
            <a:spLocks noGrp="1"/>
          </p:cNvSpPr>
          <p:nvPr>
            <p:ph sz="quarter" idx="15"/>
          </p:nvPr>
        </p:nvSpPr>
        <p:spPr>
          <a:xfrm>
            <a:off x="60960" y="6693408"/>
            <a:ext cx="8534400" cy="109728"/>
          </a:xfrm>
          <a:prstGeom prst="roundRect">
            <a:avLst>
              <a:gd name="adj" fmla="val 20139"/>
            </a:avLst>
          </a:prstGeom>
          <a:noFill/>
          <a:ln w="25400">
            <a:noFill/>
          </a:ln>
        </p:spPr>
        <p:txBody>
          <a:bodyPr anchor="ctr">
            <a:noAutofit/>
          </a:bodyPr>
          <a:lstStyle>
            <a:lvl1pPr>
              <a:defRPr sz="900">
                <a:latin typeface="Calibri" panose="020F0502020204030204" pitchFamily="34" charset="0"/>
              </a:defRPr>
            </a:lvl1pPr>
            <a:lvl2pPr>
              <a:defRPr sz="900">
                <a:latin typeface="Calibri" panose="020F0502020204030204" pitchFamily="34" charset="0"/>
              </a:defRPr>
            </a:lvl2pPr>
            <a:lvl3pPr>
              <a:defRPr sz="900">
                <a:latin typeface="Calibri" panose="020F0502020204030204" pitchFamily="34" charset="0"/>
              </a:defRPr>
            </a:lvl3pPr>
            <a:lvl4pPr>
              <a:defRPr sz="900">
                <a:latin typeface="Calibri" panose="020F0502020204030204" pitchFamily="34" charset="0"/>
              </a:defRPr>
            </a:lvl4pPr>
            <a:lvl5pPr>
              <a:defRPr sz="900">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133870421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557785"/>
            <a:ext cx="11277600" cy="678611"/>
          </a:xfrm>
          <a:prstGeom prst="rect">
            <a:avLst/>
          </a:prstGeom>
        </p:spPr>
        <p:txBody>
          <a:bodyPr anchor="ctr">
            <a:noAutofit/>
          </a:bodyPr>
          <a:lstStyle>
            <a:lvl1pPr>
              <a:defRPr sz="4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77216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8557403" y="1257300"/>
            <a:ext cx="3177396"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752" y="6400800"/>
            <a:ext cx="3206496"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800">
                <a:solidFill>
                  <a:schemeClr val="tx1"/>
                </a:solidFill>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7802880" y="6400800"/>
            <a:ext cx="4267200" cy="192024"/>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8" name="Content Placeholder 7"/>
          <p:cNvSpPr>
            <a:spLocks noGrp="1"/>
          </p:cNvSpPr>
          <p:nvPr>
            <p:ph sz="quarter" idx="15"/>
          </p:nvPr>
        </p:nvSpPr>
        <p:spPr>
          <a:xfrm>
            <a:off x="60960" y="6702552"/>
            <a:ext cx="8534400" cy="155448"/>
          </a:xfrm>
          <a:prstGeom prst="roundRect">
            <a:avLst/>
          </a:prstGeom>
          <a:noFill/>
          <a:ln w="25400">
            <a:noFill/>
          </a:ln>
        </p:spPr>
        <p:txBody>
          <a:bodyPr anchor="ctr">
            <a:noAutofit/>
          </a:bodyPr>
          <a:lstStyle>
            <a:lvl1pPr>
              <a:defRPr sz="900">
                <a:latin typeface="Calibri" panose="020F0502020204030204" pitchFamily="34" charset="0"/>
              </a:defRPr>
            </a:lvl1pPr>
            <a:lvl2pPr>
              <a:defRPr sz="900">
                <a:latin typeface="Calibri" panose="020F0502020204030204" pitchFamily="34" charset="0"/>
              </a:defRPr>
            </a:lvl2pPr>
            <a:lvl3pPr>
              <a:defRPr sz="900">
                <a:latin typeface="Calibri" panose="020F0502020204030204" pitchFamily="34" charset="0"/>
              </a:defRPr>
            </a:lvl3pPr>
            <a:lvl4pPr>
              <a:defRPr sz="900">
                <a:latin typeface="Calibri" panose="020F0502020204030204" pitchFamily="34" charset="0"/>
              </a:defRPr>
            </a:lvl4pPr>
            <a:lvl5pPr>
              <a:defRPr sz="900">
                <a:latin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266876127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557785"/>
            <a:ext cx="11277600" cy="678611"/>
          </a:xfrm>
          <a:prstGeom prst="rect">
            <a:avLst/>
          </a:prstGeom>
        </p:spPr>
        <p:txBody>
          <a:bodyPr anchor="ctr">
            <a:noAutofit/>
          </a:bodyPr>
          <a:lstStyle>
            <a:lvl1pPr>
              <a:defRPr sz="4400"/>
            </a:lvl1pPr>
          </a:lstStyle>
          <a:p>
            <a:r>
              <a:rPr lang="en-US" dirty="0"/>
              <a:t>Slide Title</a:t>
            </a:r>
            <a:br>
              <a:rPr lang="en-US" dirty="0"/>
            </a:br>
            <a:endParaRPr lang="en-US" dirty="0"/>
          </a:p>
        </p:txBody>
      </p:sp>
      <p:sp>
        <p:nvSpPr>
          <p:cNvPr id="10"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112776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57201" y="4343400"/>
            <a:ext cx="77216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12"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8534400" y="4343400"/>
            <a:ext cx="32004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9" name="Content Placeholder 3"/>
          <p:cNvSpPr>
            <a:spLocks noGrp="1"/>
          </p:cNvSpPr>
          <p:nvPr>
            <p:ph sz="quarter" idx="16"/>
          </p:nvPr>
        </p:nvSpPr>
        <p:spPr>
          <a:xfrm>
            <a:off x="60960" y="6693408"/>
            <a:ext cx="8534400" cy="137160"/>
          </a:xfrm>
          <a:prstGeom prst="roundRect">
            <a:avLst/>
          </a:prstGeom>
          <a:noFill/>
          <a:ln w="25400">
            <a:noFill/>
          </a:ln>
        </p:spPr>
        <p:txBody>
          <a:bodyPr lIns="0" tIns="0" rIns="0" bIns="0" anchor="ctr">
            <a:noAutofit/>
          </a:bodyPr>
          <a:lstStyle>
            <a:lvl1pPr algn="l">
              <a:defRPr sz="900">
                <a:latin typeface="Calibri" panose="020F0502020204030204" pitchFamily="34" charset="0"/>
              </a:defRPr>
            </a:lvl1pPr>
            <a:lvl2pPr algn="l">
              <a:defRPr sz="900">
                <a:latin typeface="Calibri" panose="020F0502020204030204" pitchFamily="34" charset="0"/>
              </a:defRPr>
            </a:lvl2pPr>
            <a:lvl3pPr algn="l">
              <a:defRPr sz="900">
                <a:latin typeface="Calibri" panose="020F0502020204030204" pitchFamily="34" charset="0"/>
              </a:defRPr>
            </a:lvl3pPr>
            <a:lvl4pPr algn="l">
              <a:defRPr sz="900">
                <a:latin typeface="Calibri" panose="020F0502020204030204" pitchFamily="34" charset="0"/>
              </a:defRPr>
            </a:lvl4pPr>
            <a:lvl5pPr algn="l">
              <a:defRPr sz="900">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Appendix Link">
            <a:extLst>
              <a:ext uri="{FF2B5EF4-FFF2-40B4-BE49-F238E27FC236}">
                <a16:creationId xmlns:a16="http://schemas.microsoft.com/office/drawing/2014/main" id="{3313EB3E-BA35-4A2E-AB92-57D7DBA1D9F1}"/>
              </a:ext>
            </a:extLst>
          </p:cNvPr>
          <p:cNvSpPr>
            <a:spLocks noGrp="1"/>
          </p:cNvSpPr>
          <p:nvPr>
            <p:ph type="body" sz="quarter" idx="12" hasCustomPrompt="1"/>
          </p:nvPr>
        </p:nvSpPr>
        <p:spPr>
          <a:xfrm>
            <a:off x="4492752" y="6400800"/>
            <a:ext cx="3206496" cy="190500"/>
          </a:xfrm>
        </p:spPr>
        <p:txBody>
          <a:bodyPr anchor="b">
            <a:noAutofit/>
          </a:bodyPr>
          <a:lstStyle>
            <a:lvl1pPr algn="ctr">
              <a:defRPr sz="800">
                <a:solidFill>
                  <a:schemeClr val="tx1"/>
                </a:solidFill>
              </a:defRPr>
            </a:lvl1pPr>
          </a:lstStyle>
          <a:p>
            <a:pPr lvl="0"/>
            <a:r>
              <a:rPr lang="en-US" dirty="0"/>
              <a:t>Add text alternative link, if needed.</a:t>
            </a:r>
          </a:p>
        </p:txBody>
      </p:sp>
      <p:sp>
        <p:nvSpPr>
          <p:cNvPr id="14" name="Image Credit">
            <a:extLst>
              <a:ext uri="{FF2B5EF4-FFF2-40B4-BE49-F238E27FC236}">
                <a16:creationId xmlns:a16="http://schemas.microsoft.com/office/drawing/2014/main" id="{52CEFD77-B4D4-4189-A900-EDF833F7D5CA}"/>
              </a:ext>
            </a:extLst>
          </p:cNvPr>
          <p:cNvSpPr>
            <a:spLocks noGrp="1"/>
          </p:cNvSpPr>
          <p:nvPr>
            <p:ph type="body" sz="quarter" idx="13" hasCustomPrompt="1"/>
          </p:nvPr>
        </p:nvSpPr>
        <p:spPr>
          <a:xfrm>
            <a:off x="7802880" y="6400800"/>
            <a:ext cx="4267200" cy="192024"/>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20"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11501883" y="6673531"/>
            <a:ext cx="474453" cy="161396"/>
          </a:xfrm>
        </p:spPr>
        <p:txBody>
          <a:bodyPr/>
          <a:lstStyle>
            <a:lvl1pPr>
              <a:defRPr>
                <a:solidFill>
                  <a:schemeClr val="tx1"/>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217943291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557785"/>
            <a:ext cx="11277600" cy="678611"/>
          </a:xfrm>
          <a:prstGeom prst="rect">
            <a:avLst/>
          </a:prstGeom>
        </p:spPr>
        <p:txBody>
          <a:bodyPr anchor="ctr">
            <a:noAutofit/>
          </a:bodyPr>
          <a:lstStyle>
            <a:lvl1pPr>
              <a:defRPr sz="4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112776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57200" y="2070496"/>
            <a:ext cx="112776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457200" y="2900944"/>
            <a:ext cx="112776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57200" y="3755354"/>
            <a:ext cx="112776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457200" y="4635164"/>
            <a:ext cx="112776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57200" y="5514976"/>
            <a:ext cx="112776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31"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752" y="6400800"/>
            <a:ext cx="3206496" cy="190500"/>
          </a:xfrm>
        </p:spPr>
        <p:txBody>
          <a:bodyPr anchor="b">
            <a:noAutofit/>
          </a:bodyPr>
          <a:lstStyle>
            <a:lvl1pPr algn="ctr">
              <a:defRPr sz="800">
                <a:solidFill>
                  <a:schemeClr val="tx1"/>
                </a:solidFill>
              </a:defRPr>
            </a:lvl1pPr>
          </a:lstStyle>
          <a:p>
            <a:pPr lvl="0"/>
            <a:r>
              <a:rPr lang="en-US" dirty="0"/>
              <a:t>Add text alternative link, if needed.</a:t>
            </a:r>
          </a:p>
        </p:txBody>
      </p:sp>
      <p:sp>
        <p:nvSpPr>
          <p:cNvPr id="32"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7802880" y="6400800"/>
            <a:ext cx="4267200" cy="192024"/>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3" name="Content Placeholder 3"/>
          <p:cNvSpPr>
            <a:spLocks noGrp="1"/>
          </p:cNvSpPr>
          <p:nvPr>
            <p:ph sz="quarter" idx="19"/>
          </p:nvPr>
        </p:nvSpPr>
        <p:spPr>
          <a:xfrm>
            <a:off x="60960" y="6693408"/>
            <a:ext cx="8534400" cy="137160"/>
          </a:xfrm>
          <a:noFill/>
          <a:ln w="25400">
            <a:noFill/>
          </a:ln>
        </p:spPr>
        <p:txBody>
          <a:bodyPr lIns="0" tIns="0" rIns="0" bIns="0" anchor="ctr">
            <a:noAutofit/>
          </a:bodyPr>
          <a:lstStyle>
            <a:lvl1pPr algn="l">
              <a:defRPr sz="900">
                <a:latin typeface="Calibri" panose="020F0502020204030204" pitchFamily="34" charset="0"/>
              </a:defRPr>
            </a:lvl1pPr>
            <a:lvl2pPr algn="l">
              <a:defRPr sz="900">
                <a:latin typeface="Calibri" panose="020F0502020204030204" pitchFamily="34" charset="0"/>
              </a:defRPr>
            </a:lvl2pPr>
            <a:lvl3pPr algn="l">
              <a:defRPr sz="900">
                <a:latin typeface="Calibri" panose="020F0502020204030204" pitchFamily="34" charset="0"/>
              </a:defRPr>
            </a:lvl3pPr>
            <a:lvl4pPr algn="l">
              <a:defRPr sz="900">
                <a:latin typeface="Calibri" panose="020F0502020204030204" pitchFamily="34" charset="0"/>
              </a:defRPr>
            </a:lvl4pPr>
            <a:lvl5pPr algn="l">
              <a:defRPr sz="900">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11501883" y="6673531"/>
            <a:ext cx="474453" cy="161396"/>
          </a:xfrm>
        </p:spPr>
        <p:txBody>
          <a:bodyPr/>
          <a:lstStyle>
            <a:lvl1pPr>
              <a:defRPr>
                <a:solidFill>
                  <a:schemeClr val="tx1"/>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194192849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elv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557785"/>
            <a:ext cx="11277600" cy="678611"/>
          </a:xfrm>
          <a:prstGeom prst="rect">
            <a:avLst/>
          </a:prstGeom>
        </p:spPr>
        <p:txBody>
          <a:bodyPr anchor="ctr">
            <a:noAutofit/>
          </a:bodyPr>
          <a:lstStyle>
            <a:lvl1pPr>
              <a:defRPr sz="4400"/>
            </a:lvl1pPr>
          </a:lstStyle>
          <a:p>
            <a:r>
              <a:rPr lang="en-US" dirty="0"/>
              <a:t>Slide Title</a:t>
            </a:r>
            <a:br>
              <a:rPr lang="en-US" dirty="0"/>
            </a:br>
            <a:endParaRPr lang="en-US" dirty="0"/>
          </a:p>
        </p:txBody>
      </p:sp>
      <p:sp>
        <p:nvSpPr>
          <p:cNvPr id="24"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560832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25"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57200" y="2070496"/>
            <a:ext cx="560832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26"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457200" y="2900944"/>
            <a:ext cx="560832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27"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57200" y="3755354"/>
            <a:ext cx="560832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28"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457200" y="4635164"/>
            <a:ext cx="560832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29"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57200" y="5514976"/>
            <a:ext cx="560832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30" name="Content Placeholder 9"/>
          <p:cNvSpPr>
            <a:spLocks noGrp="1"/>
          </p:cNvSpPr>
          <p:nvPr>
            <p:ph sz="quarter" idx="19"/>
          </p:nvPr>
        </p:nvSpPr>
        <p:spPr>
          <a:xfrm>
            <a:off x="6438900" y="1276350"/>
            <a:ext cx="5486400" cy="640080"/>
          </a:xfrm>
        </p:spPr>
        <p:txBody>
          <a:bodyPr>
            <a:noAutofit/>
          </a:bodyPr>
          <a:lstStyle>
            <a:lvl1pPr>
              <a:defRPr sz="2800">
                <a:latin typeface="Calibri" panose="020F0502020204030204" pitchFamily="34" charset="0"/>
              </a:defRPr>
            </a:lvl1pPr>
            <a:lvl2pPr>
              <a:defRPr sz="2800">
                <a:latin typeface="Calibri" panose="020F0502020204030204" pitchFamily="34" charset="0"/>
              </a:defRPr>
            </a:lvl2pPr>
            <a:lvl3pPr>
              <a:defRPr sz="2800">
                <a:latin typeface="Calibri" panose="020F0502020204030204" pitchFamily="34" charset="0"/>
              </a:defRPr>
            </a:lvl3pPr>
            <a:lvl4pPr>
              <a:defRPr sz="2800">
                <a:latin typeface="Calibri" panose="020F0502020204030204" pitchFamily="34" charset="0"/>
              </a:defRPr>
            </a:lvl4pPr>
            <a:lvl5pPr>
              <a:defRPr sz="2800">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13"/>
          <p:cNvSpPr>
            <a:spLocks noGrp="1"/>
          </p:cNvSpPr>
          <p:nvPr>
            <p:ph sz="quarter" idx="20"/>
          </p:nvPr>
        </p:nvSpPr>
        <p:spPr>
          <a:xfrm>
            <a:off x="6438899" y="2070100"/>
            <a:ext cx="5486400" cy="640080"/>
          </a:xfrm>
        </p:spPr>
        <p:txBody>
          <a:bodyPr>
            <a:noAutofit/>
          </a:bodyPr>
          <a:lstStyle>
            <a:lvl1pPr>
              <a:defRPr sz="2800">
                <a:latin typeface="Calibri" panose="020F0502020204030204" pitchFamily="34" charset="0"/>
              </a:defRPr>
            </a:lvl1pPr>
            <a:lvl2pPr>
              <a:defRPr sz="2800">
                <a:latin typeface="Calibri" panose="020F0502020204030204" pitchFamily="34" charset="0"/>
              </a:defRPr>
            </a:lvl2pPr>
            <a:lvl3pPr>
              <a:defRPr sz="2800">
                <a:latin typeface="Calibri" panose="020F0502020204030204" pitchFamily="34" charset="0"/>
              </a:defRPr>
            </a:lvl3pPr>
            <a:lvl4pPr>
              <a:defRPr sz="2800">
                <a:latin typeface="Calibri" panose="020F0502020204030204" pitchFamily="34" charset="0"/>
              </a:defRPr>
            </a:lvl4pPr>
            <a:lvl5pPr>
              <a:defRPr sz="2800">
                <a:latin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Content Placeholder 16"/>
          <p:cNvSpPr>
            <a:spLocks noGrp="1"/>
          </p:cNvSpPr>
          <p:nvPr>
            <p:ph sz="quarter" idx="21"/>
          </p:nvPr>
        </p:nvSpPr>
        <p:spPr>
          <a:xfrm>
            <a:off x="6438900" y="3014663"/>
            <a:ext cx="5486400" cy="640080"/>
          </a:xfrm>
        </p:spPr>
        <p:txBody>
          <a:bodyPr>
            <a:noAutofit/>
          </a:bodyPr>
          <a:lstStyle>
            <a:lvl1pPr>
              <a:defRPr sz="2800">
                <a:latin typeface="Calibri" panose="020F0502020204030204" pitchFamily="34" charset="0"/>
              </a:defRPr>
            </a:lvl1pPr>
            <a:lvl2pPr>
              <a:defRPr sz="2800">
                <a:latin typeface="Calibri" panose="020F0502020204030204" pitchFamily="34" charset="0"/>
              </a:defRPr>
            </a:lvl2pPr>
            <a:lvl3pPr>
              <a:defRPr sz="2800">
                <a:latin typeface="Calibri" panose="020F0502020204030204" pitchFamily="34" charset="0"/>
              </a:defRPr>
            </a:lvl3pPr>
            <a:lvl4pPr>
              <a:defRPr sz="2800">
                <a:latin typeface="Calibri" panose="020F0502020204030204" pitchFamily="34" charset="0"/>
              </a:defRPr>
            </a:lvl4pPr>
            <a:lvl5pPr>
              <a:defRPr sz="2800">
                <a:latin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Content Placeholder 18"/>
          <p:cNvSpPr>
            <a:spLocks noGrp="1"/>
          </p:cNvSpPr>
          <p:nvPr>
            <p:ph sz="quarter" idx="22"/>
          </p:nvPr>
        </p:nvSpPr>
        <p:spPr>
          <a:xfrm>
            <a:off x="6438900" y="3756025"/>
            <a:ext cx="5486400" cy="640080"/>
          </a:xfrm>
        </p:spPr>
        <p:txBody>
          <a:bodyPr>
            <a:noAutofit/>
          </a:bodyPr>
          <a:lstStyle>
            <a:lvl1pPr>
              <a:defRPr sz="2800">
                <a:latin typeface="Calibri" panose="020F0502020204030204" pitchFamily="34" charset="0"/>
              </a:defRPr>
            </a:lvl1pPr>
            <a:lvl2pPr>
              <a:defRPr sz="2800">
                <a:latin typeface="Calibri" panose="020F0502020204030204" pitchFamily="34" charset="0"/>
              </a:defRPr>
            </a:lvl2pPr>
            <a:lvl3pPr>
              <a:defRPr sz="2800">
                <a:latin typeface="Calibri" panose="020F0502020204030204" pitchFamily="34" charset="0"/>
              </a:defRPr>
            </a:lvl3pPr>
            <a:lvl4pPr>
              <a:defRPr sz="2800">
                <a:latin typeface="Calibri" panose="020F0502020204030204" pitchFamily="34" charset="0"/>
              </a:defRPr>
            </a:lvl4pPr>
            <a:lvl5pPr>
              <a:defRPr sz="2800">
                <a:latin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Content Placeholder 20"/>
          <p:cNvSpPr>
            <a:spLocks noGrp="1"/>
          </p:cNvSpPr>
          <p:nvPr>
            <p:ph sz="quarter" idx="23"/>
          </p:nvPr>
        </p:nvSpPr>
        <p:spPr>
          <a:xfrm>
            <a:off x="6438900" y="4635500"/>
            <a:ext cx="5486400" cy="640080"/>
          </a:xfrm>
        </p:spPr>
        <p:txBody>
          <a:bodyPr>
            <a:noAutofit/>
          </a:bodyPr>
          <a:lstStyle>
            <a:lvl1pPr>
              <a:defRPr sz="2800">
                <a:latin typeface="Calibri" panose="020F0502020204030204" pitchFamily="34" charset="0"/>
              </a:defRPr>
            </a:lvl1pPr>
            <a:lvl2pPr>
              <a:defRPr sz="2800">
                <a:latin typeface="Calibri" panose="020F0502020204030204" pitchFamily="34" charset="0"/>
              </a:defRPr>
            </a:lvl2pPr>
            <a:lvl3pPr>
              <a:defRPr sz="2800">
                <a:latin typeface="Calibri" panose="020F0502020204030204" pitchFamily="34" charset="0"/>
              </a:defRPr>
            </a:lvl3pPr>
            <a:lvl4pPr>
              <a:defRPr sz="2800">
                <a:latin typeface="Calibri" panose="020F0502020204030204" pitchFamily="34" charset="0"/>
              </a:defRPr>
            </a:lvl4pPr>
            <a:lvl5pPr>
              <a:defRPr sz="2800">
                <a:latin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Content Placeholder 22"/>
          <p:cNvSpPr>
            <a:spLocks noGrp="1"/>
          </p:cNvSpPr>
          <p:nvPr>
            <p:ph sz="quarter" idx="24"/>
          </p:nvPr>
        </p:nvSpPr>
        <p:spPr>
          <a:xfrm>
            <a:off x="6438899" y="5514975"/>
            <a:ext cx="5486400" cy="640080"/>
          </a:xfrm>
        </p:spPr>
        <p:txBody>
          <a:bodyPr>
            <a:noAutofit/>
          </a:bodyPr>
          <a:lstStyle>
            <a:lvl1pPr>
              <a:defRPr sz="2800">
                <a:latin typeface="Calibri" panose="020F0502020204030204" pitchFamily="34" charset="0"/>
              </a:defRPr>
            </a:lvl1pPr>
            <a:lvl2pPr>
              <a:defRPr sz="2800">
                <a:latin typeface="Calibri" panose="020F0502020204030204" pitchFamily="34" charset="0"/>
              </a:defRPr>
            </a:lvl2pPr>
            <a:lvl3pPr>
              <a:defRPr sz="2800">
                <a:latin typeface="Calibri" panose="020F0502020204030204" pitchFamily="34" charset="0"/>
              </a:defRPr>
            </a:lvl3pPr>
            <a:lvl4pPr>
              <a:defRPr sz="2800">
                <a:latin typeface="Calibri" panose="020F0502020204030204" pitchFamily="34" charset="0"/>
              </a:defRPr>
            </a:lvl4pPr>
            <a:lvl5pPr>
              <a:defRPr sz="2800">
                <a:latin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5"/>
          </p:nvPr>
        </p:nvSpPr>
        <p:spPr>
          <a:xfrm>
            <a:off x="60960" y="6693408"/>
            <a:ext cx="8534400" cy="137160"/>
          </a:xfrm>
          <a:prstGeom prst="roundRect">
            <a:avLst/>
          </a:prstGeom>
          <a:noFill/>
          <a:ln w="25400">
            <a:noFill/>
          </a:ln>
        </p:spPr>
        <p:txBody>
          <a:bodyPr lIns="0" tIns="0" rIns="0" bIns="0" anchor="ctr">
            <a:noAutofit/>
          </a:bodyPr>
          <a:lstStyle>
            <a:lvl1pPr algn="l">
              <a:defRPr sz="900">
                <a:latin typeface="Calibri" panose="020F0502020204030204" pitchFamily="34" charset="0"/>
              </a:defRPr>
            </a:lvl1pPr>
            <a:lvl2pPr algn="l">
              <a:defRPr sz="900">
                <a:latin typeface="Calibri" panose="020F0502020204030204" pitchFamily="34" charset="0"/>
              </a:defRPr>
            </a:lvl2pPr>
            <a:lvl3pPr algn="l">
              <a:defRPr sz="900">
                <a:latin typeface="Calibri" panose="020F0502020204030204" pitchFamily="34" charset="0"/>
              </a:defRPr>
            </a:lvl3pPr>
            <a:lvl4pPr algn="l">
              <a:defRPr sz="900">
                <a:latin typeface="Calibri" panose="020F0502020204030204" pitchFamily="34" charset="0"/>
              </a:defRPr>
            </a:lvl4pPr>
            <a:lvl5pPr algn="l">
              <a:defRPr sz="900">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Appendix Link">
            <a:extLst>
              <a:ext uri="{FF2B5EF4-FFF2-40B4-BE49-F238E27FC236}">
                <a16:creationId xmlns:a16="http://schemas.microsoft.com/office/drawing/2014/main" id="{059AAC91-6178-46FC-AA43-CF8A0E17A04D}"/>
              </a:ext>
            </a:extLst>
          </p:cNvPr>
          <p:cNvSpPr>
            <a:spLocks noGrp="1"/>
          </p:cNvSpPr>
          <p:nvPr>
            <p:ph type="body" sz="quarter" idx="12" hasCustomPrompt="1"/>
          </p:nvPr>
        </p:nvSpPr>
        <p:spPr>
          <a:xfrm>
            <a:off x="4492752" y="6400800"/>
            <a:ext cx="3206496" cy="190500"/>
          </a:xfrm>
        </p:spPr>
        <p:txBody>
          <a:bodyPr anchor="b">
            <a:noAutofit/>
          </a:bodyPr>
          <a:lstStyle>
            <a:lvl1pPr algn="ctr">
              <a:defRPr sz="800">
                <a:solidFill>
                  <a:schemeClr val="tx1"/>
                </a:solidFill>
              </a:defRPr>
            </a:lvl1pPr>
          </a:lstStyle>
          <a:p>
            <a:pPr lvl="0"/>
            <a:r>
              <a:rPr lang="en-US" dirty="0"/>
              <a:t>Add text alternative link, if needed.</a:t>
            </a:r>
          </a:p>
        </p:txBody>
      </p:sp>
      <p:sp>
        <p:nvSpPr>
          <p:cNvPr id="20" name="Image Credit">
            <a:extLst>
              <a:ext uri="{FF2B5EF4-FFF2-40B4-BE49-F238E27FC236}">
                <a16:creationId xmlns:a16="http://schemas.microsoft.com/office/drawing/2014/main" id="{9DF0B8F0-4DA6-474F-938A-69D9865001C0}"/>
              </a:ext>
            </a:extLst>
          </p:cNvPr>
          <p:cNvSpPr>
            <a:spLocks noGrp="1"/>
          </p:cNvSpPr>
          <p:nvPr>
            <p:ph type="body" sz="quarter" idx="13" hasCustomPrompt="1"/>
          </p:nvPr>
        </p:nvSpPr>
        <p:spPr>
          <a:xfrm>
            <a:off x="7802880" y="6400800"/>
            <a:ext cx="4267200" cy="192024"/>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8"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11501883" y="6673531"/>
            <a:ext cx="474453" cy="161396"/>
          </a:xfrm>
        </p:spPr>
        <p:txBody>
          <a:bodyPr/>
          <a:lstStyle>
            <a:lvl1pPr>
              <a:defRPr>
                <a:solidFill>
                  <a:schemeClr val="tx1"/>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400092185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sz="1800" kern="0" dirty="0">
              <a:solidFill>
                <a:srgbClr val="FFFF00"/>
              </a:solidFill>
              <a:latin typeface="Palatino Linotype"/>
              <a:cs typeface="+mn-cs"/>
            </a:endParaRPr>
          </a:p>
        </p:txBody>
      </p:sp>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457200" y="560739"/>
            <a:ext cx="11277600" cy="685800"/>
          </a:xfrm>
          <a:prstGeom prst="rect">
            <a:avLst/>
          </a:prstGeom>
        </p:spPr>
        <p:txBody>
          <a:bodyPr vert="horz" lIns="91440" tIns="0" rIns="91440" bIns="0" rtlCol="0" anchor="ctr">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457200" y="1273877"/>
            <a:ext cx="112776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20"/>
            <a:ext cx="12192000" cy="54593"/>
          </a:xfrm>
          <a:prstGeom prst="rect">
            <a:avLst/>
          </a:prstGeom>
          <a:solidFill>
            <a:srgbClr val="006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alibri" panose="020F0502020204030204" pitchFamily="34" charset="0"/>
            </a:endParaRP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11501883" y="6673531"/>
            <a:ext cx="474453" cy="182880"/>
          </a:xfrm>
          <a:prstGeom prst="rect">
            <a:avLst/>
          </a:prstGeom>
        </p:spPr>
        <p:txBody>
          <a:bodyPr vert="horz" lIns="45720" tIns="45720" rIns="45720" bIns="45720" rtlCol="0" anchor="ctr"/>
          <a:lstStyle>
            <a:lvl1pPr algn="r">
              <a:defRPr sz="900">
                <a:solidFill>
                  <a:schemeClr val="tx1"/>
                </a:solidFill>
                <a:latin typeface="Calibri" panose="020F0502020204030204" pitchFamily="34" charset="0"/>
              </a:defRPr>
            </a:lvl1pPr>
          </a:lstStyle>
          <a:p>
            <a:fld id="{68151E55-6873-49E2-B8D5-2F265E6F1973}" type="slidenum">
              <a:rPr lang="en-US" smtClean="0"/>
              <a:pPr/>
              <a:t>‹#›</a:t>
            </a:fld>
            <a:endParaRPr lang="en-US" dirty="0"/>
          </a:p>
        </p:txBody>
      </p:sp>
      <p:sp>
        <p:nvSpPr>
          <p:cNvPr id="6" name="Short Copyright">
            <a:extLst>
              <a:ext uri="{FF2B5EF4-FFF2-40B4-BE49-F238E27FC236}">
                <a16:creationId xmlns:a16="http://schemas.microsoft.com/office/drawing/2014/main" id="{36838A37-515E-4F5C-BF9F-CE51891A9C27}"/>
              </a:ext>
            </a:extLst>
          </p:cNvPr>
          <p:cNvSpPr txBox="1"/>
          <p:nvPr userDrawn="1"/>
        </p:nvSpPr>
        <p:spPr>
          <a:xfrm>
            <a:off x="10241280" y="6649555"/>
            <a:ext cx="1219200" cy="230832"/>
          </a:xfrm>
          <a:prstGeom prst="rect">
            <a:avLst/>
          </a:prstGeom>
          <a:noFill/>
        </p:spPr>
        <p:txBody>
          <a:bodyPr wrap="square" lIns="45720" rIns="45720" rtlCol="0" anchor="ctr">
            <a:spAutoFit/>
          </a:bodyPr>
          <a:lstStyle/>
          <a:p>
            <a:pPr algn="r"/>
            <a:r>
              <a:rPr lang="en-US" sz="900" b="0" dirty="0">
                <a:solidFill>
                  <a:schemeClr val="tx1"/>
                </a:solidFill>
                <a:latin typeface="Calibri" panose="020F0502020204030204" pitchFamily="34" charset="0"/>
                <a:cs typeface="Calibri" panose="020F0502020204030204" pitchFamily="34" charset="0"/>
              </a:rPr>
              <a:t>© McGraw-Hill</a:t>
            </a:r>
          </a:p>
        </p:txBody>
      </p:sp>
    </p:spTree>
    <p:extLst>
      <p:ext uri="{BB962C8B-B14F-4D97-AF65-F5344CB8AC3E}">
        <p14:creationId xmlns:p14="http://schemas.microsoft.com/office/powerpoint/2010/main" val="3017417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ctr" defTabSz="914400" rtl="0" eaLnBrk="1" latinLnBrk="0" hangingPunct="1">
        <a:lnSpc>
          <a:spcPct val="100000"/>
        </a:lnSpc>
        <a:spcBef>
          <a:spcPct val="0"/>
        </a:spcBef>
        <a:buNone/>
        <a:defRPr sz="4400" b="1" kern="1200">
          <a:solidFill>
            <a:schemeClr val="tx2"/>
          </a:solidFill>
          <a:latin typeface="Calibri" panose="020F0502020204030204" pitchFamily="34" charset="0"/>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80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40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200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31BF3-1930-406B-84D7-A2E00CBC8110}" type="datetimeFigureOut">
              <a:rPr lang="en-US" smtClean="0"/>
              <a:t>12/30/2022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8B541-06D7-4067-8904-6EBF87FA5E46}" type="slidenum">
              <a:rPr lang="en-US" smtClean="0"/>
              <a:t>‹#›</a:t>
            </a:fld>
            <a:endParaRPr lang="en-US"/>
          </a:p>
        </p:txBody>
      </p:sp>
    </p:spTree>
    <p:extLst>
      <p:ext uri="{BB962C8B-B14F-4D97-AF65-F5344CB8AC3E}">
        <p14:creationId xmlns:p14="http://schemas.microsoft.com/office/powerpoint/2010/main" val="100830998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5F8C5E6-B613-801B-D690-C2B49F3991F9}"/>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Galaxy Ind. PMO</a:t>
            </a:r>
          </a:p>
        </p:txBody>
      </p:sp>
      <p:sp>
        <p:nvSpPr>
          <p:cNvPr id="3" name="Subtitle 2">
            <a:extLst>
              <a:ext uri="{FF2B5EF4-FFF2-40B4-BE49-F238E27FC236}">
                <a16:creationId xmlns:a16="http://schemas.microsoft.com/office/drawing/2014/main" id="{7F5D2FBA-FACC-78A0-BF38-DA936BF9B379}"/>
              </a:ext>
            </a:extLst>
          </p:cNvPr>
          <p:cNvSpPr>
            <a:spLocks noGrp="1"/>
          </p:cNvSpPr>
          <p:nvPr>
            <p:ph type="subTitle" idx="1"/>
          </p:nvPr>
        </p:nvSpPr>
        <p:spPr>
          <a:xfrm>
            <a:off x="1350682" y="4870824"/>
            <a:ext cx="10005951" cy="1458258"/>
          </a:xfrm>
        </p:spPr>
        <p:txBody>
          <a:bodyPr anchor="ctr">
            <a:normAutofit/>
          </a:bodyPr>
          <a:lstStyle/>
          <a:p>
            <a:pPr algn="l"/>
            <a:r>
              <a:rPr lang="en-US" dirty="0"/>
              <a:t>Project Management</a:t>
            </a:r>
            <a:endParaRPr lang="en-US"/>
          </a:p>
        </p:txBody>
      </p:sp>
    </p:spTree>
    <p:extLst>
      <p:ext uri="{BB962C8B-B14F-4D97-AF65-F5344CB8AC3E}">
        <p14:creationId xmlns:p14="http://schemas.microsoft.com/office/powerpoint/2010/main" val="161458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06880" y="548641"/>
            <a:ext cx="8778240" cy="678611"/>
          </a:xfrm>
        </p:spPr>
        <p:txBody>
          <a:bodyPr vert="horz" lIns="0" tIns="0" rIns="0" bIns="0" rtlCol="0" anchor="ctr">
            <a:noAutofit/>
          </a:bodyPr>
          <a:lstStyle/>
          <a:p>
            <a:r>
              <a:rPr lang="en-US" sz="2800" dirty="0"/>
              <a:t>Adjusting for Accrued Services Revenue Steps 1, 2, and 3</a:t>
            </a:r>
          </a:p>
        </p:txBody>
      </p:sp>
      <p:sp>
        <p:nvSpPr>
          <p:cNvPr id="6" name="Content Placeholder 2"/>
          <p:cNvSpPr>
            <a:spLocks noGrp="1"/>
          </p:cNvSpPr>
          <p:nvPr>
            <p:ph sz="quarter" idx="11"/>
          </p:nvPr>
        </p:nvSpPr>
        <p:spPr>
          <a:xfrm>
            <a:off x="1866900" y="1276708"/>
            <a:ext cx="8458200" cy="3612284"/>
          </a:xfrm>
          <a:solidFill>
            <a:srgbClr val="EEECE1"/>
          </a:solidFill>
          <a:ln w="9525">
            <a:solidFill>
              <a:schemeClr val="tx1"/>
            </a:solidFill>
            <a:miter lim="800000"/>
            <a:headEnd/>
            <a:tailEnd/>
          </a:ln>
          <a:effectLst>
            <a:outerShdw dist="35921" dir="2700000" algn="ctr" rotWithShape="0">
              <a:schemeClr val="bg2"/>
            </a:outerShdw>
          </a:effectLst>
        </p:spPr>
        <p:txBody>
          <a:bodyPr>
            <a:noAutofit/>
          </a:bodyPr>
          <a:lstStyle/>
          <a:p>
            <a:pPr marL="923544" indent="-923544">
              <a:spcBef>
                <a:spcPts val="600"/>
              </a:spcBef>
              <a:spcAft>
                <a:spcPts val="600"/>
              </a:spcAft>
              <a:buClr>
                <a:srgbClr val="4F81BD"/>
              </a:buClr>
              <a:buSzPct val="70000"/>
              <a:defRPr/>
            </a:pPr>
            <a:r>
              <a:rPr lang="en-US" sz="2400" dirty="0">
                <a:solidFill>
                  <a:prstClr val="black"/>
                </a:solidFill>
              </a:rPr>
              <a:t>Step 1: On 12/12, PMO’s customer agreed to pay $2,700 on 1/10 of the next year for future services over the next 30 days.</a:t>
            </a:r>
          </a:p>
          <a:p>
            <a:pPr marL="923544" indent="-923544">
              <a:spcBef>
                <a:spcPts val="600"/>
              </a:spcBef>
              <a:spcAft>
                <a:spcPts val="600"/>
              </a:spcAft>
              <a:buClr>
                <a:srgbClr val="4F81BD"/>
              </a:buClr>
              <a:buSzPct val="70000"/>
              <a:defRPr/>
            </a:pPr>
            <a:r>
              <a:rPr lang="en-US" sz="2400" dirty="0">
                <a:solidFill>
                  <a:prstClr val="black"/>
                </a:solidFill>
              </a:rPr>
              <a:t>Step 2: On 12/31, 20 days worth of services have been provided and earned which totals $1,800 ($2,700 </a:t>
            </a:r>
            <a:r>
              <a:rPr lang="en-US" sz="2400" dirty="0">
                <a:solidFill>
                  <a:prstClr val="black"/>
                </a:solidFill>
                <a:cs typeface="Times New Roman" panose="02020603050405020304" pitchFamily="18" charset="0"/>
              </a:rPr>
              <a:t>×</a:t>
            </a:r>
            <a:r>
              <a:rPr lang="en-US" sz="2400" dirty="0">
                <a:solidFill>
                  <a:prstClr val="black"/>
                </a:solidFill>
              </a:rPr>
              <a:t> 20/30 days).</a:t>
            </a:r>
          </a:p>
          <a:p>
            <a:pPr marL="923544" indent="-923544">
              <a:spcBef>
                <a:spcPts val="600"/>
              </a:spcBef>
              <a:spcAft>
                <a:spcPts val="600"/>
              </a:spcAft>
              <a:buClr>
                <a:srgbClr val="4F81BD"/>
              </a:buClr>
              <a:buSzPct val="70000"/>
              <a:defRPr/>
            </a:pPr>
            <a:r>
              <a:rPr lang="en-US" sz="2400" dirty="0">
                <a:solidFill>
                  <a:prstClr val="black"/>
                </a:solidFill>
              </a:rPr>
              <a:t>Step 3: Adjusting entry increases an asset, Accounts Receivable, and increases the Consulting Revenue account for $1,800 with the following journal entry:</a:t>
            </a:r>
          </a:p>
        </p:txBody>
      </p:sp>
      <p:sp>
        <p:nvSpPr>
          <p:cNvPr id="9" name="Content Placeholder 3"/>
          <p:cNvSpPr>
            <a:spLocks noGrp="1"/>
          </p:cNvSpPr>
          <p:nvPr>
            <p:ph sz="quarter" idx="14"/>
          </p:nvPr>
        </p:nvSpPr>
        <p:spPr>
          <a:xfrm>
            <a:off x="2072640" y="5029200"/>
            <a:ext cx="8046720" cy="1371600"/>
          </a:xfrm>
          <a:ln w="12700">
            <a:solidFill>
              <a:schemeClr val="tx1"/>
            </a:solidFill>
          </a:ln>
        </p:spPr>
        <p:txBody>
          <a:bodyPr>
            <a:normAutofit/>
          </a:bodyPr>
          <a:lstStyle/>
          <a:p>
            <a:pPr>
              <a:spcAft>
                <a:spcPts val="600"/>
              </a:spcAft>
              <a:tabLst>
                <a:tab pos="1828800" algn="l"/>
                <a:tab pos="5943600" algn="l"/>
              </a:tabLst>
            </a:pPr>
            <a:r>
              <a:rPr lang="en-US" sz="2400" dirty="0"/>
              <a:t>Dec. 31	Accounts Receivable	 1,800</a:t>
            </a:r>
          </a:p>
          <a:p>
            <a:pPr marL="2684463" algn="ctr">
              <a:spcAft>
                <a:spcPts val="600"/>
              </a:spcAft>
              <a:tabLst>
                <a:tab pos="7094538" algn="l"/>
              </a:tabLst>
            </a:pPr>
            <a:r>
              <a:rPr lang="en-US" sz="2400" dirty="0"/>
              <a:t>Consulting Revenue	1,800</a:t>
            </a:r>
          </a:p>
          <a:p>
            <a:pPr algn="ctr">
              <a:spcAft>
                <a:spcPts val="600"/>
              </a:spcAft>
            </a:pPr>
            <a:r>
              <a:rPr lang="en-US" sz="2400" i="1" dirty="0"/>
              <a:t>To record 20 days' accrued revenue.</a:t>
            </a:r>
          </a:p>
        </p:txBody>
      </p:sp>
      <p:sp>
        <p:nvSpPr>
          <p:cNvPr id="7" name="Text Placeholder 4" hidden="1"/>
          <p:cNvSpPr>
            <a:spLocks noGrp="1"/>
          </p:cNvSpPr>
          <p:nvPr>
            <p:ph type="body" sz="quarter" idx="12"/>
          </p:nvPr>
        </p:nvSpPr>
        <p:spPr/>
        <p:txBody>
          <a:bodyPr/>
          <a:lstStyle/>
          <a:p>
            <a:endParaRPr lang="en-US"/>
          </a:p>
        </p:txBody>
      </p:sp>
      <p:sp>
        <p:nvSpPr>
          <p:cNvPr id="8" name="Text Placeholder 5" hidden="1"/>
          <p:cNvSpPr>
            <a:spLocks noGrp="1"/>
          </p:cNvSpPr>
          <p:nvPr>
            <p:ph type="body" sz="quarter" idx="13"/>
          </p:nvPr>
        </p:nvSpPr>
        <p:spPr/>
        <p:txBody>
          <a:bodyPr/>
          <a:lstStyle/>
          <a:p>
            <a:endParaRPr lang="en-US"/>
          </a:p>
        </p:txBody>
      </p:sp>
      <p:sp>
        <p:nvSpPr>
          <p:cNvPr id="10" name="Text Placeholder 6"/>
          <p:cNvSpPr>
            <a:spLocks noGrp="1"/>
          </p:cNvSpPr>
          <p:nvPr>
            <p:ph sz="quarter" idx="15"/>
          </p:nvPr>
        </p:nvSpPr>
        <p:spPr>
          <a:xfrm>
            <a:off x="1569720" y="6693408"/>
            <a:ext cx="3383280" cy="137160"/>
          </a:xfrm>
        </p:spPr>
        <p:txBody>
          <a:bodyPr/>
          <a:lstStyle/>
          <a:p>
            <a:pPr algn="l"/>
            <a:r>
              <a:rPr lang="en-US" altLang="en-US" b="1" kern="0" noProof="0" dirty="0">
                <a:solidFill>
                  <a:prstClr val="black"/>
                </a:solidFill>
              </a:rPr>
              <a:t>Learning Objective P4: </a:t>
            </a:r>
            <a:r>
              <a:rPr lang="en-US" noProof="0" dirty="0">
                <a:solidFill>
                  <a:prstClr val="black"/>
                </a:solidFill>
              </a:rPr>
              <a:t>Prepare adjusting entries for accrued revenues.</a:t>
            </a:r>
            <a:endParaRPr lang="en-US" b="1" kern="0" noProof="0" dirty="0">
              <a:solidFill>
                <a:prstClr val="black"/>
              </a:solidFill>
            </a:endParaRPr>
          </a:p>
        </p:txBody>
      </p:sp>
      <p:sp>
        <p:nvSpPr>
          <p:cNvPr id="4" name="Slide Number Placeholder 7"/>
          <p:cNvSpPr>
            <a:spLocks noGrp="1"/>
          </p:cNvSpPr>
          <p:nvPr>
            <p:ph type="sldNum" sz="quarter" idx="10"/>
          </p:nvPr>
        </p:nvSpPr>
        <p:spPr/>
        <p:txBody>
          <a:bodyPr/>
          <a:lstStyle/>
          <a:p>
            <a:pPr fontAlgn="base">
              <a:spcBef>
                <a:spcPct val="0"/>
              </a:spcBef>
              <a:spcAft>
                <a:spcPct val="0"/>
              </a:spcAft>
              <a:defRPr/>
            </a:pPr>
            <a:fld id="{7A12E07D-6177-4BA4-8EF4-EE0B0B1559AA}" type="slidenum">
              <a:rPr lang="en-US">
                <a:solidFill>
                  <a:srgbClr val="000000"/>
                </a:solidFill>
                <a:cs typeface="Arial" charset="0"/>
              </a:rPr>
              <a:pPr fontAlgn="base">
                <a:spcBef>
                  <a:spcPct val="0"/>
                </a:spcBef>
                <a:spcAft>
                  <a:spcPct val="0"/>
                </a:spcAft>
                <a:defRPr/>
              </a:pPr>
              <a:t>10</a:t>
            </a:fld>
            <a:endParaRPr lang="en-US" dirty="0">
              <a:solidFill>
                <a:srgbClr val="000000"/>
              </a:solidFill>
              <a:cs typeface="Arial" charset="0"/>
            </a:endParaRPr>
          </a:p>
        </p:txBody>
      </p:sp>
    </p:spTree>
    <p:extLst>
      <p:ext uri="{BB962C8B-B14F-4D97-AF65-F5344CB8AC3E}">
        <p14:creationId xmlns:p14="http://schemas.microsoft.com/office/powerpoint/2010/main" val="420701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866900" y="548641"/>
            <a:ext cx="8458200" cy="678611"/>
          </a:xfrm>
        </p:spPr>
        <p:txBody>
          <a:bodyPr/>
          <a:lstStyle/>
          <a:p>
            <a:r>
              <a:rPr lang="en-US" altLang="en-US" noProof="0" dirty="0"/>
              <a:t>Adjusted Trial Balance</a:t>
            </a:r>
            <a:endParaRPr lang="en-US" noProof="0" dirty="0"/>
          </a:p>
        </p:txBody>
      </p:sp>
      <p:sp>
        <p:nvSpPr>
          <p:cNvPr id="9" name="Content Placeholder 2"/>
          <p:cNvSpPr>
            <a:spLocks noGrp="1"/>
          </p:cNvSpPr>
          <p:nvPr>
            <p:ph sz="quarter" idx="11"/>
          </p:nvPr>
        </p:nvSpPr>
        <p:spPr>
          <a:xfrm>
            <a:off x="9227820" y="1334587"/>
            <a:ext cx="1097280" cy="914400"/>
          </a:xfrm>
          <a:solidFill>
            <a:srgbClr val="FFFF99"/>
          </a:solidFill>
          <a:ln w="12700">
            <a:solidFill>
              <a:schemeClr val="tx1"/>
            </a:solidFill>
          </a:ln>
        </p:spPr>
        <p:txBody>
          <a:bodyPr anchor="ctr" anchorCtr="0">
            <a:normAutofit/>
          </a:bodyPr>
          <a:lstStyle/>
          <a:p>
            <a:pPr algn="ctr"/>
            <a:r>
              <a:rPr lang="en-US" sz="2000" b="1" kern="0" dirty="0"/>
              <a:t>Exhibit 3.13</a:t>
            </a:r>
            <a:endParaRPr lang="en-US" sz="2000" b="1" dirty="0"/>
          </a:p>
        </p:txBody>
      </p:sp>
      <p:pic>
        <p:nvPicPr>
          <p:cNvPr id="14" name="Picture 3" descr="Statement lists unadjusted trial balance, adjustments made to it, and the adjusted trial balance."/>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2667000" y="1334588"/>
            <a:ext cx="6400800" cy="4990013"/>
          </a:xfrm>
        </p:spPr>
      </p:pic>
      <p:sp>
        <p:nvSpPr>
          <p:cNvPr id="10" name="Text Placeholder 4" hidden="1"/>
          <p:cNvSpPr>
            <a:spLocks noGrp="1"/>
          </p:cNvSpPr>
          <p:nvPr>
            <p:ph type="body" sz="quarter" idx="12"/>
          </p:nvPr>
        </p:nvSpPr>
        <p:spPr/>
        <p:txBody>
          <a:bodyPr/>
          <a:lstStyle/>
          <a:p>
            <a:endParaRPr lang="en-US" dirty="0"/>
          </a:p>
        </p:txBody>
      </p:sp>
      <p:sp>
        <p:nvSpPr>
          <p:cNvPr id="11" name="Text Placeholder 5" hidden="1"/>
          <p:cNvSpPr>
            <a:spLocks noGrp="1"/>
          </p:cNvSpPr>
          <p:nvPr>
            <p:ph type="body" sz="quarter" idx="13"/>
          </p:nvPr>
        </p:nvSpPr>
        <p:spPr/>
        <p:txBody>
          <a:bodyPr/>
          <a:lstStyle/>
          <a:p>
            <a:endParaRPr lang="en-US"/>
          </a:p>
        </p:txBody>
      </p:sp>
      <p:sp>
        <p:nvSpPr>
          <p:cNvPr id="13" name="Text Placeholder 6"/>
          <p:cNvSpPr>
            <a:spLocks noGrp="1"/>
          </p:cNvSpPr>
          <p:nvPr>
            <p:ph sz="quarter" idx="15"/>
          </p:nvPr>
        </p:nvSpPr>
        <p:spPr>
          <a:xfrm>
            <a:off x="1569720" y="6693408"/>
            <a:ext cx="3931920" cy="137160"/>
          </a:xfrm>
        </p:spPr>
        <p:txBody>
          <a:bodyPr/>
          <a:lstStyle/>
          <a:p>
            <a:r>
              <a:rPr lang="en-US" altLang="en-US" b="1" kern="0" noProof="0" dirty="0">
                <a:solidFill>
                  <a:prstClr val="black"/>
                </a:solidFill>
              </a:rPr>
              <a:t>Learning Objective P5: Prepare financial statements from an </a:t>
            </a:r>
            <a:r>
              <a:rPr lang="en-US" noProof="0" dirty="0">
                <a:solidFill>
                  <a:prstClr val="black"/>
                </a:solidFill>
              </a:rPr>
              <a:t>adjusted trial balance.</a:t>
            </a:r>
            <a:endParaRPr lang="en-US" b="1" kern="0" noProof="0" dirty="0">
              <a:solidFill>
                <a:prstClr val="black"/>
              </a:solidFill>
            </a:endParaRPr>
          </a:p>
        </p:txBody>
      </p:sp>
      <p:sp>
        <p:nvSpPr>
          <p:cNvPr id="7" name="Slide Number Placeholder 7"/>
          <p:cNvSpPr>
            <a:spLocks noGrp="1"/>
          </p:cNvSpPr>
          <p:nvPr>
            <p:ph type="sldNum" sz="quarter" idx="10"/>
          </p:nvPr>
        </p:nvSpPr>
        <p:spPr/>
        <p:txBody>
          <a:bodyPr/>
          <a:lstStyle/>
          <a:p>
            <a:pPr fontAlgn="base">
              <a:spcBef>
                <a:spcPct val="0"/>
              </a:spcBef>
              <a:spcAft>
                <a:spcPct val="0"/>
              </a:spcAft>
            </a:pPr>
            <a:fld id="{68151E55-6873-49E2-B8D5-2F265E6F1973}" type="slidenum">
              <a:rPr lang="en-US">
                <a:solidFill>
                  <a:srgbClr val="000000"/>
                </a:solidFill>
                <a:cs typeface="Arial" charset="0"/>
              </a:rPr>
              <a:pPr fontAlgn="base">
                <a:spcBef>
                  <a:spcPct val="0"/>
                </a:spcBef>
                <a:spcAft>
                  <a:spcPct val="0"/>
                </a:spcAft>
              </a:pPr>
              <a:t>11</a:t>
            </a:fld>
            <a:endParaRPr lang="en-US">
              <a:solidFill>
                <a:srgbClr val="000000"/>
              </a:solidFill>
              <a:cs typeface="Arial" charset="0"/>
            </a:endParaRPr>
          </a:p>
        </p:txBody>
      </p:sp>
    </p:spTree>
    <p:extLst>
      <p:ext uri="{BB962C8B-B14F-4D97-AF65-F5344CB8AC3E}">
        <p14:creationId xmlns:p14="http://schemas.microsoft.com/office/powerpoint/2010/main" val="151638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7C6A2-0D80-EFFB-60AB-53B4D4DF9D41}"/>
              </a:ext>
            </a:extLst>
          </p:cNvPr>
          <p:cNvSpPr txBox="1"/>
          <p:nvPr/>
        </p:nvSpPr>
        <p:spPr>
          <a:xfrm>
            <a:off x="1611276" y="2492948"/>
            <a:ext cx="8450317" cy="2862322"/>
          </a:xfrm>
          <a:prstGeom prst="rect">
            <a:avLst/>
          </a:prstGeom>
          <a:noFill/>
        </p:spPr>
        <p:txBody>
          <a:bodyPr wrap="square" rtlCol="0">
            <a:spAutoFit/>
          </a:bodyPr>
          <a:lstStyle/>
          <a:p>
            <a:r>
              <a:rPr lang="en-US" dirty="0"/>
              <a:t>Identify Risk</a:t>
            </a:r>
          </a:p>
          <a:p>
            <a:r>
              <a:rPr lang="en-US" dirty="0"/>
              <a:t>Analyze Risk</a:t>
            </a:r>
          </a:p>
          <a:p>
            <a:r>
              <a:rPr lang="en-US" dirty="0"/>
              <a:t>Document Risk</a:t>
            </a:r>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Making our information security policy effective requires a few key elements. It should be enforceable and practical, cover security from all angles across the organization, as well as focus of the business goals of the company. “Previous studies have revealed that employees’ information security awareness plays a vital role in mitigating the risk associated with their behavior in organizations”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Abawajy</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2014). </a:t>
            </a:r>
            <a:endParaRPr lang="en-US" dirty="0"/>
          </a:p>
          <a:p>
            <a:endParaRPr lang="en-US" dirty="0"/>
          </a:p>
        </p:txBody>
      </p:sp>
      <p:sp>
        <p:nvSpPr>
          <p:cNvPr id="3" name="TextBox 2">
            <a:extLst>
              <a:ext uri="{FF2B5EF4-FFF2-40B4-BE49-F238E27FC236}">
                <a16:creationId xmlns:a16="http://schemas.microsoft.com/office/drawing/2014/main" id="{C4E6FD52-B8C3-5613-30FE-F083D2268B7A}"/>
              </a:ext>
            </a:extLst>
          </p:cNvPr>
          <p:cNvSpPr txBox="1"/>
          <p:nvPr/>
        </p:nvSpPr>
        <p:spPr>
          <a:xfrm>
            <a:off x="504497" y="1261240"/>
            <a:ext cx="10110951" cy="646331"/>
          </a:xfrm>
          <a:prstGeom prst="rect">
            <a:avLst/>
          </a:prstGeom>
          <a:noFill/>
        </p:spPr>
        <p:txBody>
          <a:bodyPr wrap="square" rtlCol="0">
            <a:spAutoFit/>
          </a:bodyPr>
          <a:lstStyle/>
          <a:p>
            <a:r>
              <a:rPr lang="en-US" sz="2400" dirty="0"/>
              <a:t>                                                        </a:t>
            </a:r>
            <a:r>
              <a:rPr lang="en-US" sz="3600" dirty="0"/>
              <a:t>Develop Risk Plan</a:t>
            </a:r>
          </a:p>
        </p:txBody>
      </p:sp>
    </p:spTree>
    <p:extLst>
      <p:ext uri="{BB962C8B-B14F-4D97-AF65-F5344CB8AC3E}">
        <p14:creationId xmlns:p14="http://schemas.microsoft.com/office/powerpoint/2010/main" val="301193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4EDC6-FC1A-5FC1-F953-94D7A8BBC66D}"/>
              </a:ext>
            </a:extLst>
          </p:cNvPr>
          <p:cNvSpPr txBox="1"/>
          <p:nvPr/>
        </p:nvSpPr>
        <p:spPr>
          <a:xfrm>
            <a:off x="5638800" y="2971800"/>
            <a:ext cx="914400" cy="914400"/>
          </a:xfrm>
          <a:prstGeom prst="rect">
            <a:avLst/>
          </a:prstGeom>
          <a:noFill/>
        </p:spPr>
        <p:txBody>
          <a:bodyPr wrap="square" rtlCol="0">
            <a:spAutoFit/>
          </a:bodyPr>
          <a:lstStyle/>
          <a:p>
            <a:endParaRPr lang="en-US" dirty="0"/>
          </a:p>
        </p:txBody>
      </p:sp>
      <p:graphicFrame>
        <p:nvGraphicFramePr>
          <p:cNvPr id="3" name="Table 2">
            <a:extLst>
              <a:ext uri="{FF2B5EF4-FFF2-40B4-BE49-F238E27FC236}">
                <a16:creationId xmlns:a16="http://schemas.microsoft.com/office/drawing/2014/main" id="{0D3DD71D-B785-1114-AEAA-9D15B7897AF7}"/>
              </a:ext>
            </a:extLst>
          </p:cNvPr>
          <p:cNvGraphicFramePr>
            <a:graphicFrameLocks noGrp="1"/>
          </p:cNvGraphicFramePr>
          <p:nvPr>
            <p:extLst>
              <p:ext uri="{D42A27DB-BD31-4B8C-83A1-F6EECF244321}">
                <p14:modId xmlns:p14="http://schemas.microsoft.com/office/powerpoint/2010/main" val="306931807"/>
              </p:ext>
            </p:extLst>
          </p:nvPr>
        </p:nvGraphicFramePr>
        <p:xfrm>
          <a:off x="1714500" y="2407533"/>
          <a:ext cx="8899485" cy="3576577"/>
        </p:xfrm>
        <a:graphic>
          <a:graphicData uri="http://schemas.openxmlformats.org/drawingml/2006/table">
            <a:tbl>
              <a:tblPr>
                <a:tableStyleId>{5C22544A-7EE6-4342-B048-85BDC9FD1C3A}</a:tableStyleId>
              </a:tblPr>
              <a:tblGrid>
                <a:gridCol w="8899485">
                  <a:extLst>
                    <a:ext uri="{9D8B030D-6E8A-4147-A177-3AD203B41FA5}">
                      <a16:colId xmlns:a16="http://schemas.microsoft.com/office/drawing/2014/main" val="4223609734"/>
                    </a:ext>
                  </a:extLst>
                </a:gridCol>
              </a:tblGrid>
              <a:tr h="3576577">
                <a:tc>
                  <a:txBody>
                    <a:bodyPr/>
                    <a:lstStyle/>
                    <a:p>
                      <a:pPr marL="0" marR="0" algn="just">
                        <a:spcBef>
                          <a:spcPts val="0"/>
                        </a:spcBef>
                        <a:spcAft>
                          <a:spcPts val="0"/>
                        </a:spcAft>
                      </a:pPr>
                      <a:r>
                        <a:rPr lang="en-US" sz="2800" spc="10" dirty="0">
                          <a:effectLst/>
                        </a:rPr>
                        <a:t>Oversight controls will be handled by the same company we outsourced for methodology and program management. They will assure the PMO project will be delivered according to an appropriate method using industry best practices. If the project is taking a turn towards a new scope in a reckless manner or scope creep, oversight will step in and correct the problem.</a:t>
                      </a:r>
                      <a:endParaRPr lang="en-US" sz="2800" spc="10" dirty="0">
                        <a:solidFill>
                          <a:srgbClr val="202124"/>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44084884"/>
                  </a:ext>
                </a:extLst>
              </a:tr>
            </a:tbl>
          </a:graphicData>
        </a:graphic>
      </p:graphicFrame>
      <p:sp>
        <p:nvSpPr>
          <p:cNvPr id="4" name="TextBox 3">
            <a:extLst>
              <a:ext uri="{FF2B5EF4-FFF2-40B4-BE49-F238E27FC236}">
                <a16:creationId xmlns:a16="http://schemas.microsoft.com/office/drawing/2014/main" id="{DB49CDBD-0D67-3D73-92D5-BF67EF623F62}"/>
              </a:ext>
            </a:extLst>
          </p:cNvPr>
          <p:cNvSpPr txBox="1"/>
          <p:nvPr/>
        </p:nvSpPr>
        <p:spPr>
          <a:xfrm>
            <a:off x="4857750" y="1209675"/>
            <a:ext cx="6648450" cy="584775"/>
          </a:xfrm>
          <a:prstGeom prst="rect">
            <a:avLst/>
          </a:prstGeom>
          <a:noFill/>
        </p:spPr>
        <p:txBody>
          <a:bodyPr wrap="square" rtlCol="0">
            <a:spAutoFit/>
          </a:bodyPr>
          <a:lstStyle/>
          <a:p>
            <a:r>
              <a:rPr lang="en-US" sz="3200" dirty="0"/>
              <a:t>Oversight Controls</a:t>
            </a:r>
          </a:p>
        </p:txBody>
      </p:sp>
    </p:spTree>
    <p:extLst>
      <p:ext uri="{BB962C8B-B14F-4D97-AF65-F5344CB8AC3E}">
        <p14:creationId xmlns:p14="http://schemas.microsoft.com/office/powerpoint/2010/main" val="363070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F2A184-9DA8-E7BF-8B1A-6940955A4E3B}"/>
              </a:ext>
            </a:extLst>
          </p:cNvPr>
          <p:cNvSpPr txBox="1"/>
          <p:nvPr/>
        </p:nvSpPr>
        <p:spPr>
          <a:xfrm>
            <a:off x="1219200" y="1009650"/>
            <a:ext cx="9572625" cy="4876800"/>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62734E80-BF92-66BD-EC75-98F40AF93B3B}"/>
              </a:ext>
            </a:extLst>
          </p:cNvPr>
          <p:cNvPicPr>
            <a:picLocks noChangeAspect="1"/>
          </p:cNvPicPr>
          <p:nvPr/>
        </p:nvPicPr>
        <p:blipFill>
          <a:blip r:embed="rId2"/>
          <a:stretch>
            <a:fillRect/>
          </a:stretch>
        </p:blipFill>
        <p:spPr>
          <a:xfrm>
            <a:off x="842962" y="590550"/>
            <a:ext cx="10506075" cy="5676900"/>
          </a:xfrm>
          <a:prstGeom prst="rect">
            <a:avLst/>
          </a:prstGeom>
        </p:spPr>
      </p:pic>
    </p:spTree>
    <p:extLst>
      <p:ext uri="{BB962C8B-B14F-4D97-AF65-F5344CB8AC3E}">
        <p14:creationId xmlns:p14="http://schemas.microsoft.com/office/powerpoint/2010/main" val="419755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66900" y="548641"/>
            <a:ext cx="8458200" cy="678611"/>
          </a:xfrm>
        </p:spPr>
        <p:txBody>
          <a:bodyPr/>
          <a:lstStyle/>
          <a:p>
            <a:r>
              <a:rPr lang="en-US" altLang="en-US" noProof="0" dirty="0"/>
              <a:t>The Accounting Period</a:t>
            </a:r>
            <a:endParaRPr lang="en-US" noProof="0" dirty="0"/>
          </a:p>
        </p:txBody>
      </p:sp>
      <p:sp>
        <p:nvSpPr>
          <p:cNvPr id="5" name="Content Placeholder 2"/>
          <p:cNvSpPr>
            <a:spLocks noGrp="1"/>
          </p:cNvSpPr>
          <p:nvPr>
            <p:ph sz="quarter" idx="11"/>
          </p:nvPr>
        </p:nvSpPr>
        <p:spPr>
          <a:xfrm>
            <a:off x="9227820" y="1463040"/>
            <a:ext cx="1097280" cy="914400"/>
          </a:xfrm>
          <a:solidFill>
            <a:srgbClr val="FFFF99"/>
          </a:solidFill>
          <a:ln w="12700">
            <a:solidFill>
              <a:schemeClr val="tx1"/>
            </a:solidFill>
          </a:ln>
        </p:spPr>
        <p:txBody>
          <a:bodyPr vert="horz" lIns="91440" tIns="45720" rIns="91440" bIns="45720" rtlCol="0" anchor="ctr" anchorCtr="0">
            <a:normAutofit/>
          </a:bodyPr>
          <a:lstStyle/>
          <a:p>
            <a:pPr algn="ctr"/>
            <a:r>
              <a:rPr lang="en-US" sz="2000" b="1" kern="0" dirty="0"/>
              <a:t>Exhibit 3.1</a:t>
            </a:r>
          </a:p>
        </p:txBody>
      </p:sp>
      <p:pic>
        <p:nvPicPr>
          <p:cNvPr id="11" name="Picture 3" descr="Timeline depicts various divisions of the year for accounting purposes."/>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660525" y="2571202"/>
            <a:ext cx="8870950" cy="2838998"/>
          </a:xfrm>
        </p:spPr>
      </p:pic>
      <p:sp>
        <p:nvSpPr>
          <p:cNvPr id="6" name="Text Placeholder 4"/>
          <p:cNvSpPr>
            <a:spLocks noGrp="1"/>
          </p:cNvSpPr>
          <p:nvPr>
            <p:ph type="body" sz="quarter" idx="12"/>
          </p:nvPr>
        </p:nvSpPr>
        <p:spPr/>
        <p:txBody>
          <a:bodyPr anchor="ctr"/>
          <a:lstStyle/>
          <a:p>
            <a:pPr>
              <a:spcAft>
                <a:spcPts val="0"/>
              </a:spcAft>
            </a:pPr>
            <a:r>
              <a:rPr lang="en-US" sz="900" dirty="0">
                <a:hlinkClick r:id="" action="ppaction://noaction"/>
              </a:rPr>
              <a:t>Access the text alternative for slide images.</a:t>
            </a:r>
            <a:endParaRPr lang="en-US" sz="900" dirty="0"/>
          </a:p>
        </p:txBody>
      </p:sp>
      <p:sp>
        <p:nvSpPr>
          <p:cNvPr id="7" name="Text Placeholder 5" hidden="1"/>
          <p:cNvSpPr>
            <a:spLocks noGrp="1"/>
          </p:cNvSpPr>
          <p:nvPr>
            <p:ph type="body" sz="quarter" idx="13"/>
          </p:nvPr>
        </p:nvSpPr>
        <p:spPr/>
        <p:txBody>
          <a:bodyPr/>
          <a:lstStyle/>
          <a:p>
            <a:endParaRPr lang="en-US"/>
          </a:p>
        </p:txBody>
      </p:sp>
      <p:sp>
        <p:nvSpPr>
          <p:cNvPr id="9" name="Text Placeholder 6"/>
          <p:cNvSpPr>
            <a:spLocks noGrp="1"/>
          </p:cNvSpPr>
          <p:nvPr>
            <p:ph sz="quarter" idx="15"/>
          </p:nvPr>
        </p:nvSpPr>
        <p:spPr>
          <a:xfrm>
            <a:off x="1542288" y="6693408"/>
            <a:ext cx="4846320" cy="137160"/>
          </a:xfrm>
        </p:spPr>
        <p:txBody>
          <a:bodyPr vert="horz" lIns="0" tIns="0" rIns="0" bIns="0" rtlCol="0" anchor="ctr">
            <a:noAutofit/>
          </a:bodyPr>
          <a:lstStyle/>
          <a:p>
            <a:pPr algn="ctr">
              <a:spcAft>
                <a:spcPts val="0"/>
              </a:spcAft>
            </a:pPr>
            <a:r>
              <a:rPr lang="en-US" altLang="en-US" b="1" kern="0" dirty="0">
                <a:solidFill>
                  <a:prstClr val="black"/>
                </a:solidFill>
              </a:rPr>
              <a:t>Learning Objective C1: </a:t>
            </a:r>
            <a:r>
              <a:rPr lang="en-US" altLang="en-US" dirty="0"/>
              <a:t>Explain the importance of periodic reporting and the role of accrual accounting</a:t>
            </a:r>
            <a:r>
              <a:rPr lang="en-US" dirty="0"/>
              <a:t>.</a:t>
            </a:r>
            <a:endParaRPr lang="en-US" b="1" kern="0" dirty="0">
              <a:solidFill>
                <a:prstClr val="black"/>
              </a:solidFill>
            </a:endParaRPr>
          </a:p>
        </p:txBody>
      </p:sp>
      <p:sp>
        <p:nvSpPr>
          <p:cNvPr id="3" name="Slide Number Placeholder 7"/>
          <p:cNvSpPr>
            <a:spLocks noGrp="1"/>
          </p:cNvSpPr>
          <p:nvPr>
            <p:ph type="sldNum" sz="quarter" idx="10"/>
          </p:nvPr>
        </p:nvSpPr>
        <p:spPr/>
        <p:txBody>
          <a:bodyPr/>
          <a:lstStyle/>
          <a:p>
            <a:pPr fontAlgn="base">
              <a:spcBef>
                <a:spcPct val="0"/>
              </a:spcBef>
              <a:spcAft>
                <a:spcPct val="0"/>
              </a:spcAft>
              <a:defRPr/>
            </a:pPr>
            <a:fld id="{E6872082-83D2-4448-82C8-3CAAF2CDBF7D}" type="slidenum">
              <a:rPr lang="en-US">
                <a:solidFill>
                  <a:srgbClr val="000000"/>
                </a:solidFill>
                <a:cs typeface="Arial" charset="0"/>
              </a:rPr>
              <a:pPr fontAlgn="base">
                <a:spcBef>
                  <a:spcPct val="0"/>
                </a:spcBef>
                <a:spcAft>
                  <a:spcPct val="0"/>
                </a:spcAft>
                <a:defRPr/>
              </a:pPr>
              <a:t>2</a:t>
            </a:fld>
            <a:endParaRPr lang="en-US" dirty="0">
              <a:solidFill>
                <a:srgbClr val="000000"/>
              </a:solidFill>
              <a:cs typeface="Arial" charset="0"/>
            </a:endParaRPr>
          </a:p>
        </p:txBody>
      </p:sp>
    </p:spTree>
    <p:extLst>
      <p:ext uri="{BB962C8B-B14F-4D97-AF65-F5344CB8AC3E}">
        <p14:creationId xmlns:p14="http://schemas.microsoft.com/office/powerpoint/2010/main" val="405251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752600" y="557783"/>
            <a:ext cx="8686800" cy="1188720"/>
          </a:xfrm>
        </p:spPr>
        <p:txBody>
          <a:bodyPr vert="horz" lIns="0" tIns="0" rIns="0" bIns="0" rtlCol="0" anchor="ctr">
            <a:noAutofit/>
          </a:bodyPr>
          <a:lstStyle/>
          <a:p>
            <a:r>
              <a:rPr lang="en-US" noProof="0" dirty="0">
                <a:latin typeface="Arial" charset="0"/>
                <a:cs typeface="Arial" charset="0"/>
              </a:rPr>
              <a:t>Accrual Basis versus Cash Basis Accrual Basis Example</a:t>
            </a:r>
            <a:r>
              <a:rPr lang="en-US" sz="1600" dirty="0">
                <a:latin typeface="Arial" charset="0"/>
                <a:cs typeface="Arial" charset="0"/>
              </a:rPr>
              <a:t> 2</a:t>
            </a:r>
            <a:endParaRPr lang="en-US" sz="1600" dirty="0"/>
          </a:p>
        </p:txBody>
      </p:sp>
      <p:sp>
        <p:nvSpPr>
          <p:cNvPr id="10" name="Content Placeholder 2"/>
          <p:cNvSpPr>
            <a:spLocks noGrp="1"/>
          </p:cNvSpPr>
          <p:nvPr>
            <p:ph sz="quarter" idx="11"/>
          </p:nvPr>
        </p:nvSpPr>
        <p:spPr>
          <a:xfrm>
            <a:off x="9235440" y="1967850"/>
            <a:ext cx="1097280" cy="914400"/>
          </a:xfrm>
          <a:solidFill>
            <a:srgbClr val="FFFF99"/>
          </a:solidFill>
          <a:ln w="12700">
            <a:solidFill>
              <a:schemeClr val="tx1"/>
            </a:solidFill>
          </a:ln>
        </p:spPr>
        <p:txBody>
          <a:bodyPr anchor="ctr" anchorCtr="0">
            <a:normAutofit/>
          </a:bodyPr>
          <a:lstStyle/>
          <a:p>
            <a:pPr algn="ctr"/>
            <a:r>
              <a:rPr lang="en-US" sz="2000" b="1" kern="0" dirty="0"/>
              <a:t>Exhibit 3.3</a:t>
            </a:r>
            <a:endParaRPr lang="en-US" sz="2000" b="1" dirty="0"/>
          </a:p>
        </p:txBody>
      </p:sp>
      <p:pic>
        <p:nvPicPr>
          <p:cNvPr id="16" name="Picture 3" descr="An illustration shows transaction leading to calendars of 2021, 2022, and 2023."/>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828800" y="1967851"/>
            <a:ext cx="7315200" cy="1378781"/>
          </a:xfrm>
        </p:spPr>
      </p:pic>
      <p:sp>
        <p:nvSpPr>
          <p:cNvPr id="14" name="Content Placeholder 4"/>
          <p:cNvSpPr>
            <a:spLocks noGrp="1"/>
          </p:cNvSpPr>
          <p:nvPr>
            <p:ph sz="quarter" idx="15"/>
          </p:nvPr>
        </p:nvSpPr>
        <p:spPr>
          <a:xfrm>
            <a:off x="1752600" y="3657600"/>
            <a:ext cx="8686800" cy="2560320"/>
          </a:xfrm>
          <a:solidFill>
            <a:srgbClr val="DDD9C3"/>
          </a:solidFill>
          <a:ln>
            <a:solidFill>
              <a:srgbClr val="F69240"/>
            </a:solidFill>
          </a:ln>
        </p:spPr>
        <p:txBody>
          <a:bodyPr vert="horz" lIns="91440" tIns="91440" rIns="91440" bIns="91440" rtlCol="0">
            <a:normAutofit/>
          </a:bodyPr>
          <a:lstStyle/>
          <a:p>
            <a:pPr>
              <a:spcAft>
                <a:spcPts val="1200"/>
              </a:spcAft>
            </a:pPr>
            <a:r>
              <a:rPr lang="en-US" altLang="en-US" sz="2400" dirty="0">
                <a:solidFill>
                  <a:srgbClr val="632523"/>
                </a:solidFill>
                <a:ea typeface="MS PGothic" pitchFamily="34" charset="-128"/>
              </a:rPr>
              <a:t>On December 1, 2021, Galaxy paid $2,400 cash for a 24 month business insurance policy. </a:t>
            </a:r>
          </a:p>
          <a:p>
            <a:pPr>
              <a:spcAft>
                <a:spcPts val="0"/>
              </a:spcAft>
            </a:pPr>
            <a:r>
              <a:rPr lang="en-US" altLang="en-US" sz="2400" dirty="0">
                <a:solidFill>
                  <a:srgbClr val="663300"/>
                </a:solidFill>
                <a:ea typeface="MS PGothic" pitchFamily="34" charset="-128"/>
              </a:rPr>
              <a:t>Using the </a:t>
            </a:r>
            <a:r>
              <a:rPr lang="en-US" altLang="en-US" sz="2400" dirty="0">
                <a:ea typeface="MS PGothic" pitchFamily="34" charset="-128"/>
              </a:rPr>
              <a:t>cash basis</a:t>
            </a:r>
            <a:r>
              <a:rPr lang="en-US" altLang="en-US" sz="2400" dirty="0">
                <a:solidFill>
                  <a:srgbClr val="663300"/>
                </a:solidFill>
                <a:ea typeface="MS PGothic" pitchFamily="34" charset="-128"/>
              </a:rPr>
              <a:t>, </a:t>
            </a:r>
            <a:r>
              <a:rPr lang="en-US" altLang="en-US" sz="2400" dirty="0">
                <a:solidFill>
                  <a:srgbClr val="632523"/>
                </a:solidFill>
                <a:ea typeface="MS PGothic" pitchFamily="34" charset="-128"/>
              </a:rPr>
              <a:t>the entire $2,400 would be recognized as insurance expense in 2021. No insurance expense from this policy would </a:t>
            </a:r>
            <a:r>
              <a:rPr lang="en-US" altLang="en-US" sz="2400" dirty="0">
                <a:solidFill>
                  <a:srgbClr val="663300"/>
                </a:solidFill>
                <a:ea typeface="MS PGothic" pitchFamily="34" charset="-128"/>
              </a:rPr>
              <a:t>be recognized for the 2022 or 2023 periods covered by the policy.</a:t>
            </a:r>
          </a:p>
        </p:txBody>
      </p:sp>
      <p:sp>
        <p:nvSpPr>
          <p:cNvPr id="11" name="Text Placeholder 5"/>
          <p:cNvSpPr>
            <a:spLocks noGrp="1"/>
          </p:cNvSpPr>
          <p:nvPr>
            <p:ph type="body" sz="quarter" idx="4294967295"/>
          </p:nvPr>
        </p:nvSpPr>
        <p:spPr>
          <a:xfrm>
            <a:off x="4893564" y="6400800"/>
            <a:ext cx="2404872" cy="190500"/>
          </a:xfrm>
        </p:spPr>
        <p:txBody>
          <a:bodyPr anchor="ctr">
            <a:noAutofit/>
          </a:bodyPr>
          <a:lstStyle/>
          <a:p>
            <a:pPr algn="ctr"/>
            <a:r>
              <a:rPr lang="en-US" sz="900" dirty="0">
                <a:hlinkClick r:id="" action="ppaction://noaction"/>
              </a:rPr>
              <a:t>Access the text alternative for slide images.</a:t>
            </a:r>
            <a:endParaRPr lang="en-US" sz="900" dirty="0"/>
          </a:p>
        </p:txBody>
      </p:sp>
      <p:sp>
        <p:nvSpPr>
          <p:cNvPr id="12" name="Text Placeholder 6" hidden="1"/>
          <p:cNvSpPr>
            <a:spLocks noGrp="1"/>
          </p:cNvSpPr>
          <p:nvPr>
            <p:ph type="body" sz="quarter" idx="4294967295"/>
          </p:nvPr>
        </p:nvSpPr>
        <p:spPr>
          <a:xfrm>
            <a:off x="7376160" y="6400800"/>
            <a:ext cx="3200400" cy="192024"/>
          </a:xfrm>
        </p:spPr>
        <p:txBody>
          <a:bodyPr>
            <a:noAutofit/>
          </a:bodyPr>
          <a:lstStyle/>
          <a:p>
            <a:endParaRPr lang="en-US" sz="900"/>
          </a:p>
        </p:txBody>
      </p:sp>
      <p:sp>
        <p:nvSpPr>
          <p:cNvPr id="15" name="Text Placeholder 7"/>
          <p:cNvSpPr>
            <a:spLocks noGrp="1"/>
          </p:cNvSpPr>
          <p:nvPr>
            <p:ph sz="quarter" idx="4294967295"/>
          </p:nvPr>
        </p:nvSpPr>
        <p:spPr>
          <a:xfrm>
            <a:off x="1569720" y="6693408"/>
            <a:ext cx="4846320" cy="137160"/>
          </a:xfrm>
        </p:spPr>
        <p:txBody>
          <a:bodyPr vert="horz" lIns="0" tIns="0" rIns="0" bIns="0" rtlCol="0">
            <a:noAutofit/>
          </a:bodyPr>
          <a:lstStyle/>
          <a:p>
            <a:pPr lvl="0"/>
            <a:r>
              <a:rPr lang="en-US" altLang="en-US" sz="900" b="1" kern="0" dirty="0">
                <a:solidFill>
                  <a:prstClr val="black"/>
                </a:solidFill>
              </a:rPr>
              <a:t>Learning Objective C1: </a:t>
            </a:r>
            <a:r>
              <a:rPr lang="en-US" altLang="en-US" sz="900" dirty="0"/>
              <a:t>Explain the importance of periodic reporting and the role of accrual accounting</a:t>
            </a:r>
            <a:r>
              <a:rPr lang="en-US" sz="900" dirty="0"/>
              <a:t>.</a:t>
            </a:r>
          </a:p>
        </p:txBody>
      </p:sp>
      <p:sp>
        <p:nvSpPr>
          <p:cNvPr id="8" name="Slide Number Placeholder 8"/>
          <p:cNvSpPr>
            <a:spLocks noGrp="1"/>
          </p:cNvSpPr>
          <p:nvPr>
            <p:ph type="sldNum" sz="quarter" idx="10"/>
          </p:nvPr>
        </p:nvSpPr>
        <p:spPr>
          <a:xfrm>
            <a:off x="10150412" y="6673531"/>
            <a:ext cx="355840" cy="161396"/>
          </a:xfrm>
        </p:spPr>
        <p:txBody>
          <a:bodyPr/>
          <a:lstStyle/>
          <a:p>
            <a:pPr fontAlgn="base">
              <a:spcBef>
                <a:spcPct val="0"/>
              </a:spcBef>
              <a:spcAft>
                <a:spcPct val="0"/>
              </a:spcAft>
            </a:pPr>
            <a:fld id="{68151E55-6873-49E2-B8D5-2F265E6F1973}" type="slidenum">
              <a:rPr lang="en-US">
                <a:solidFill>
                  <a:srgbClr val="000000"/>
                </a:solidFill>
                <a:cs typeface="Arial" charset="0"/>
              </a:rPr>
              <a:pPr fontAlgn="base">
                <a:spcBef>
                  <a:spcPct val="0"/>
                </a:spcBef>
                <a:spcAft>
                  <a:spcPct val="0"/>
                </a:spcAft>
              </a:pPr>
              <a:t>3</a:t>
            </a:fld>
            <a:endParaRPr lang="en-US">
              <a:solidFill>
                <a:srgbClr val="000000"/>
              </a:solidFill>
              <a:cs typeface="Arial" charset="0"/>
            </a:endParaRPr>
          </a:p>
        </p:txBody>
      </p:sp>
    </p:spTree>
    <p:extLst>
      <p:ext uri="{BB962C8B-B14F-4D97-AF65-F5344CB8AC3E}">
        <p14:creationId xmlns:p14="http://schemas.microsoft.com/office/powerpoint/2010/main" val="32621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noProof="0" dirty="0"/>
              <a:t>Adjusting for Supplies Steps 1 and 2</a:t>
            </a:r>
          </a:p>
        </p:txBody>
      </p:sp>
      <p:sp>
        <p:nvSpPr>
          <p:cNvPr id="5" name="Content Placeholder 2"/>
          <p:cNvSpPr>
            <a:spLocks noGrp="1"/>
          </p:cNvSpPr>
          <p:nvPr>
            <p:ph sz="quarter" idx="11"/>
          </p:nvPr>
        </p:nvSpPr>
        <p:spPr>
          <a:xfrm>
            <a:off x="1866900" y="1276710"/>
            <a:ext cx="8458200" cy="2377440"/>
          </a:xfrm>
          <a:solidFill>
            <a:srgbClr val="EEECE1"/>
          </a:solidFill>
          <a:ln>
            <a:solidFill>
              <a:schemeClr val="tx1"/>
            </a:solidFill>
          </a:ln>
        </p:spPr>
        <p:txBody>
          <a:bodyPr>
            <a:normAutofit/>
          </a:bodyPr>
          <a:lstStyle/>
          <a:p>
            <a:pPr marL="1078992" indent="-1078992">
              <a:spcBef>
                <a:spcPts val="600"/>
              </a:spcBef>
              <a:spcAft>
                <a:spcPts val="600"/>
              </a:spcAft>
              <a:buClr>
                <a:srgbClr val="4F81BD"/>
              </a:buClr>
              <a:buSzPct val="70000"/>
              <a:defRPr/>
            </a:pPr>
            <a:r>
              <a:rPr lang="en-US" noProof="0" dirty="0">
                <a:solidFill>
                  <a:prstClr val="black"/>
                </a:solidFill>
              </a:rPr>
              <a:t>Step 1: </a:t>
            </a:r>
            <a:r>
              <a:rPr lang="en-US" dirty="0">
                <a:solidFill>
                  <a:prstClr val="black"/>
                </a:solidFill>
              </a:rPr>
              <a:t>Galaxy</a:t>
            </a:r>
            <a:r>
              <a:rPr lang="en-US" noProof="0" dirty="0">
                <a:solidFill>
                  <a:prstClr val="black"/>
                </a:solidFill>
              </a:rPr>
              <a:t> purchased $9,720 of supplies in December. Some of these supplies were used during December.</a:t>
            </a:r>
          </a:p>
          <a:p>
            <a:pPr marL="1078992" indent="-1078992">
              <a:spcBef>
                <a:spcPts val="600"/>
              </a:spcBef>
              <a:spcAft>
                <a:spcPts val="600"/>
              </a:spcAft>
              <a:buClr>
                <a:srgbClr val="4F81BD"/>
              </a:buClr>
              <a:buSzPct val="70000"/>
              <a:defRPr/>
            </a:pPr>
            <a:r>
              <a:rPr lang="en-US" noProof="0" dirty="0">
                <a:solidFill>
                  <a:prstClr val="black"/>
                </a:solidFill>
              </a:rPr>
              <a:t>Step 2: A physical count performed on 12/31 shows that unused supplies equal $8,670.</a:t>
            </a:r>
            <a:endParaRPr lang="en-US" noProof="0" dirty="0">
              <a:solidFill>
                <a:prstClr val="black"/>
              </a:solidFill>
              <a:latin typeface="+mn-lt"/>
              <a:cs typeface="Arial" charset="0"/>
            </a:endParaRPr>
          </a:p>
        </p:txBody>
      </p:sp>
      <p:sp>
        <p:nvSpPr>
          <p:cNvPr id="8" name="Content Placeholder 3" hidden="1"/>
          <p:cNvSpPr>
            <a:spLocks noGrp="1"/>
          </p:cNvSpPr>
          <p:nvPr>
            <p:ph sz="quarter" idx="14"/>
          </p:nvPr>
        </p:nvSpPr>
        <p:spPr>
          <a:xfrm>
            <a:off x="5562600" y="4114800"/>
            <a:ext cx="2286000" cy="548640"/>
          </a:xfrm>
        </p:spPr>
        <p:txBody>
          <a:bodyPr vert="horz" lIns="91440" tIns="0" rIns="91440" bIns="0" rtlCol="0">
            <a:normAutofit/>
          </a:bodyPr>
          <a:lstStyle/>
          <a:p>
            <a:pPr algn="ctr"/>
            <a:r>
              <a:rPr lang="en-US" sz="3200" b="1" dirty="0">
                <a:solidFill>
                  <a:prstClr val="black"/>
                </a:solidFill>
              </a:rPr>
              <a:t>SUPPLIES</a:t>
            </a:r>
            <a:endParaRPr lang="en-US" sz="3200" dirty="0"/>
          </a:p>
        </p:txBody>
      </p:sp>
      <p:graphicFrame>
        <p:nvGraphicFramePr>
          <p:cNvPr id="14" name="Table 4" hidden="1"/>
          <p:cNvGraphicFramePr>
            <a:graphicFrameLocks noGrp="1"/>
          </p:cNvGraphicFramePr>
          <p:nvPr>
            <p:ph sz="quarter" idx="15"/>
          </p:nvPr>
        </p:nvGraphicFramePr>
        <p:xfrm>
          <a:off x="4648200" y="4759642"/>
          <a:ext cx="4114800" cy="1188720"/>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3176689785"/>
                    </a:ext>
                  </a:extLst>
                </a:gridCol>
                <a:gridCol w="2057400">
                  <a:extLst>
                    <a:ext uri="{9D8B030D-6E8A-4147-A177-3AD203B41FA5}">
                      <a16:colId xmlns:a16="http://schemas.microsoft.com/office/drawing/2014/main" val="3661123137"/>
                    </a:ext>
                  </a:extLst>
                </a:gridCol>
              </a:tblGrid>
              <a:tr h="1188720">
                <a:tc>
                  <a:txBody>
                    <a:bodyPr/>
                    <a:lstStyle/>
                    <a:p>
                      <a:pPr algn="ctr"/>
                      <a:r>
                        <a:rPr lang="en-US" sz="3200" b="1" i="0" u="none" strike="noStrike" kern="1200" baseline="0" dirty="0">
                          <a:solidFill>
                            <a:schemeClr val="tx1"/>
                          </a:solidFill>
                          <a:latin typeface="Calibri" panose="020F0502020204030204" pitchFamily="34" charset="0"/>
                          <a:ea typeface="+mn-ea"/>
                          <a:cs typeface="+mn-cs"/>
                        </a:rPr>
                        <a:t>$9,720</a:t>
                      </a:r>
                      <a:endParaRPr lang="en-US" sz="3200" dirty="0">
                        <a:latin typeface="Calibri" panose="020F0502020204030204" pitchFamily="34"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001810694"/>
                  </a:ext>
                </a:extLst>
              </a:tr>
            </a:tbl>
          </a:graphicData>
        </a:graphic>
      </p:graphicFrame>
      <p:pic>
        <p:nvPicPr>
          <p:cNvPr id="16" name="Picture 4" descr="Supplies statement for purchases during December shows a debit of $9720. Supplies statement for purchases during December shows a debit of $9720.">
            <a:extLst>
              <a:ext uri="{FF2B5EF4-FFF2-40B4-BE49-F238E27FC236}">
                <a16:creationId xmlns:a16="http://schemas.microsoft.com/office/drawing/2014/main" id="{9987B2B6-5055-4D9B-A283-4456A19710D0}"/>
              </a:ext>
            </a:extLst>
          </p:cNvPr>
          <p:cNvPicPr>
            <a:picLocks noGrp="1" noChangeAspect="1"/>
          </p:cNvPicPr>
          <p:nvPr>
            <p:ph sz="quarter" idx="16"/>
          </p:nvPr>
        </p:nvPicPr>
        <p:blipFill>
          <a:blip r:embed="rId3"/>
          <a:stretch>
            <a:fillRect/>
          </a:stretch>
        </p:blipFill>
        <p:spPr>
          <a:xfrm>
            <a:off x="1894944" y="3992000"/>
            <a:ext cx="6868056" cy="1953635"/>
          </a:xfrm>
          <a:prstGeom prst="rect">
            <a:avLst/>
          </a:prstGeom>
        </p:spPr>
      </p:pic>
      <p:sp>
        <p:nvSpPr>
          <p:cNvPr id="6" name="Text Placeholder 6" hidden="1"/>
          <p:cNvSpPr>
            <a:spLocks noGrp="1"/>
          </p:cNvSpPr>
          <p:nvPr>
            <p:ph type="body" sz="quarter" idx="4294967295"/>
          </p:nvPr>
        </p:nvSpPr>
        <p:spPr>
          <a:xfrm>
            <a:off x="4893564" y="6400800"/>
            <a:ext cx="2404872" cy="190500"/>
          </a:xfrm>
        </p:spPr>
        <p:txBody>
          <a:bodyPr>
            <a:normAutofit fontScale="25000" lnSpcReduction="20000"/>
          </a:bodyPr>
          <a:lstStyle/>
          <a:p>
            <a:endParaRPr lang="en-US"/>
          </a:p>
        </p:txBody>
      </p:sp>
      <p:sp>
        <p:nvSpPr>
          <p:cNvPr id="7" name="Text Placeholder 7" hidden="1"/>
          <p:cNvSpPr>
            <a:spLocks noGrp="1"/>
          </p:cNvSpPr>
          <p:nvPr>
            <p:ph type="body" sz="quarter" idx="4294967295"/>
          </p:nvPr>
        </p:nvSpPr>
        <p:spPr>
          <a:xfrm>
            <a:off x="7376160" y="6400800"/>
            <a:ext cx="3200400" cy="192024"/>
          </a:xfrm>
        </p:spPr>
        <p:txBody>
          <a:bodyPr>
            <a:normAutofit fontScale="25000" lnSpcReduction="20000"/>
          </a:bodyPr>
          <a:lstStyle/>
          <a:p>
            <a:endParaRPr lang="en-US"/>
          </a:p>
        </p:txBody>
      </p:sp>
      <p:sp>
        <p:nvSpPr>
          <p:cNvPr id="13" name="Text Placeholder 8"/>
          <p:cNvSpPr>
            <a:spLocks noGrp="1"/>
          </p:cNvSpPr>
          <p:nvPr>
            <p:ph sz="quarter" idx="4294967295"/>
          </p:nvPr>
        </p:nvSpPr>
        <p:spPr>
          <a:xfrm>
            <a:off x="1569720" y="6693408"/>
            <a:ext cx="3474720" cy="137160"/>
          </a:xfrm>
        </p:spPr>
        <p:txBody>
          <a:bodyPr vert="horz" lIns="0" tIns="0" rIns="0" bIns="0" rtlCol="0" anchor="ctr">
            <a:noAutofit/>
          </a:bodyPr>
          <a:lstStyle/>
          <a:p>
            <a:pPr eaLnBrk="0" hangingPunct="0">
              <a:spcAft>
                <a:spcPts val="0"/>
              </a:spcAft>
              <a:defRPr/>
            </a:pPr>
            <a:r>
              <a:rPr lang="en-US" altLang="en-US" sz="900" b="1" kern="0" dirty="0">
                <a:solidFill>
                  <a:prstClr val="black"/>
                </a:solidFill>
              </a:rPr>
              <a:t>Learning Objective P1: </a:t>
            </a:r>
            <a:r>
              <a:rPr lang="en-US" sz="900" dirty="0">
                <a:solidFill>
                  <a:prstClr val="black"/>
                </a:solidFill>
              </a:rPr>
              <a:t>Prepare adjusting entries for deferral of expenses.</a:t>
            </a:r>
            <a:endParaRPr lang="en-US" sz="900" b="1" kern="0" dirty="0">
              <a:solidFill>
                <a:prstClr val="black"/>
              </a:solidFill>
            </a:endParaRPr>
          </a:p>
        </p:txBody>
      </p:sp>
      <p:sp>
        <p:nvSpPr>
          <p:cNvPr id="3" name="Slide Number Placeholder 9"/>
          <p:cNvSpPr>
            <a:spLocks noGrp="1"/>
          </p:cNvSpPr>
          <p:nvPr>
            <p:ph type="sldNum" sz="quarter" idx="10"/>
          </p:nvPr>
        </p:nvSpPr>
        <p:spPr>
          <a:xfrm>
            <a:off x="10150412" y="6673531"/>
            <a:ext cx="355840" cy="161396"/>
          </a:xfrm>
        </p:spPr>
        <p:txBody>
          <a:bodyPr/>
          <a:lstStyle/>
          <a:p>
            <a:pPr fontAlgn="base">
              <a:spcBef>
                <a:spcPct val="0"/>
              </a:spcBef>
              <a:spcAft>
                <a:spcPct val="0"/>
              </a:spcAft>
              <a:defRPr/>
            </a:pPr>
            <a:fld id="{E6872082-83D2-4448-82C8-3CAAF2CDBF7D}" type="slidenum">
              <a:rPr lang="en-US">
                <a:solidFill>
                  <a:srgbClr val="000000"/>
                </a:solidFill>
                <a:cs typeface="Arial" charset="0"/>
              </a:rPr>
              <a:pPr fontAlgn="base">
                <a:spcBef>
                  <a:spcPct val="0"/>
                </a:spcBef>
                <a:spcAft>
                  <a:spcPct val="0"/>
                </a:spcAft>
                <a:defRPr/>
              </a:pPr>
              <a:t>4</a:t>
            </a:fld>
            <a:endParaRPr lang="en-US" dirty="0">
              <a:solidFill>
                <a:srgbClr val="000000"/>
              </a:solidFill>
              <a:cs typeface="Arial" charset="0"/>
            </a:endParaRPr>
          </a:p>
        </p:txBody>
      </p:sp>
    </p:spTree>
    <p:extLst>
      <p:ext uri="{BB962C8B-B14F-4D97-AF65-F5344CB8AC3E}">
        <p14:creationId xmlns:p14="http://schemas.microsoft.com/office/powerpoint/2010/main" val="99091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noProof="0" dirty="0"/>
              <a:t>Adjusting for Depreciation – Step 1</a:t>
            </a:r>
          </a:p>
        </p:txBody>
      </p:sp>
      <p:sp>
        <p:nvSpPr>
          <p:cNvPr id="11" name="Content Placeholder 2"/>
          <p:cNvSpPr>
            <a:spLocks noGrp="1"/>
          </p:cNvSpPr>
          <p:nvPr>
            <p:ph sz="quarter" idx="11"/>
          </p:nvPr>
        </p:nvSpPr>
        <p:spPr>
          <a:xfrm>
            <a:off x="1866900" y="1276709"/>
            <a:ext cx="7863840" cy="3429000"/>
          </a:xfrm>
          <a:solidFill>
            <a:srgbClr val="DCE6F2"/>
          </a:solidFill>
        </p:spPr>
        <p:txBody>
          <a:bodyPr>
            <a:normAutofit/>
          </a:bodyPr>
          <a:lstStyle/>
          <a:p>
            <a:pPr marL="457200" indent="-457200">
              <a:spcAft>
                <a:spcPts val="600"/>
              </a:spcAft>
              <a:buFont typeface="Arial" panose="020B0604020202020204" pitchFamily="34" charset="0"/>
              <a:buChar char="•"/>
            </a:pPr>
            <a:r>
              <a:rPr lang="en-US" dirty="0"/>
              <a:t>Galaxy</a:t>
            </a:r>
            <a:r>
              <a:rPr lang="en-US" noProof="0" dirty="0"/>
              <a:t> purchased equipment on Dec. 1 for $26,000.</a:t>
            </a:r>
          </a:p>
          <a:p>
            <a:pPr marL="457200" indent="-457200">
              <a:spcAft>
                <a:spcPts val="600"/>
              </a:spcAft>
              <a:buFont typeface="Arial" panose="020B0604020202020204" pitchFamily="34" charset="0"/>
              <a:buChar char="•"/>
            </a:pPr>
            <a:r>
              <a:rPr lang="en-US" noProof="0" dirty="0"/>
              <a:t>It has an estimated useful life of five years.</a:t>
            </a:r>
          </a:p>
          <a:p>
            <a:pPr marL="457200" indent="-457200">
              <a:spcAft>
                <a:spcPts val="600"/>
              </a:spcAft>
              <a:buFont typeface="Arial" panose="020B0604020202020204" pitchFamily="34" charset="0"/>
              <a:buChar char="•"/>
            </a:pPr>
            <a:r>
              <a:rPr lang="en-US" noProof="0" dirty="0"/>
              <a:t>The equipment is expected to be worth about $8,000 at the end of five years.</a:t>
            </a:r>
          </a:p>
          <a:p>
            <a:pPr marL="457200" indent="-457200">
              <a:spcAft>
                <a:spcPts val="600"/>
              </a:spcAft>
              <a:buFont typeface="Arial" panose="020B0604020202020204" pitchFamily="34" charset="0"/>
              <a:buChar char="•"/>
            </a:pPr>
            <a:r>
              <a:rPr lang="en-US" noProof="0" dirty="0"/>
              <a:t>They purchased the equipment on Dec. 1 but it is now Dec. 31.</a:t>
            </a:r>
          </a:p>
        </p:txBody>
      </p:sp>
      <p:sp>
        <p:nvSpPr>
          <p:cNvPr id="14" name="Content Placeholder 3"/>
          <p:cNvSpPr>
            <a:spLocks noGrp="1"/>
          </p:cNvSpPr>
          <p:nvPr>
            <p:ph sz="quarter" idx="14"/>
          </p:nvPr>
        </p:nvSpPr>
        <p:spPr>
          <a:xfrm>
            <a:off x="1981200" y="4800600"/>
            <a:ext cx="8503920" cy="1554480"/>
          </a:xfrm>
          <a:prstGeom prst="roundRect">
            <a:avLst/>
          </a:prstGeom>
          <a:solidFill>
            <a:srgbClr val="C4BD97"/>
          </a:solidFill>
          <a:ln>
            <a:solidFill>
              <a:schemeClr val="tx1"/>
            </a:solidFill>
          </a:ln>
        </p:spPr>
        <p:txBody>
          <a:bodyPr vert="horz" lIns="182880" tIns="91440" rIns="182880" bIns="91440" rtlCol="0">
            <a:normAutofit lnSpcReduction="10000"/>
          </a:bodyPr>
          <a:lstStyle/>
          <a:p>
            <a:pPr>
              <a:spcAft>
                <a:spcPts val="600"/>
              </a:spcAft>
            </a:pPr>
            <a:r>
              <a:rPr lang="en-US" sz="2400" b="1" dirty="0"/>
              <a:t>Because Galaxy expects the equipment to be worth $8,000 </a:t>
            </a:r>
          </a:p>
          <a:p>
            <a:pPr>
              <a:spcAft>
                <a:spcPts val="600"/>
              </a:spcAft>
            </a:pPr>
            <a:r>
              <a:rPr lang="en-US" sz="2400" b="1" dirty="0"/>
              <a:t>when the five years are over, only $18,000 of the cost will be </a:t>
            </a:r>
          </a:p>
          <a:p>
            <a:pPr>
              <a:spcAft>
                <a:spcPts val="600"/>
              </a:spcAft>
            </a:pPr>
            <a:r>
              <a:rPr lang="en-US" sz="2400" b="1" u="sng" dirty="0"/>
              <a:t>spread over the next 5 years (60 months)</a:t>
            </a:r>
            <a:r>
              <a:rPr lang="en-US" sz="2400" b="1" dirty="0"/>
              <a:t>.</a:t>
            </a:r>
            <a:endParaRPr lang="en-US" sz="2400" dirty="0"/>
          </a:p>
        </p:txBody>
      </p:sp>
      <p:sp>
        <p:nvSpPr>
          <p:cNvPr id="12" name="Text Placeholder 4" hidden="1"/>
          <p:cNvSpPr>
            <a:spLocks noGrp="1"/>
          </p:cNvSpPr>
          <p:nvPr>
            <p:ph type="body" sz="quarter" idx="12"/>
          </p:nvPr>
        </p:nvSpPr>
        <p:spPr/>
        <p:txBody>
          <a:bodyPr/>
          <a:lstStyle/>
          <a:p>
            <a:endParaRPr lang="en-US"/>
          </a:p>
        </p:txBody>
      </p:sp>
      <p:sp>
        <p:nvSpPr>
          <p:cNvPr id="13" name="Text Placeholder 5" hidden="1"/>
          <p:cNvSpPr>
            <a:spLocks noGrp="1"/>
          </p:cNvSpPr>
          <p:nvPr>
            <p:ph type="body" sz="quarter" idx="13"/>
          </p:nvPr>
        </p:nvSpPr>
        <p:spPr/>
        <p:txBody>
          <a:bodyPr/>
          <a:lstStyle/>
          <a:p>
            <a:endParaRPr lang="en-US"/>
          </a:p>
        </p:txBody>
      </p:sp>
      <p:sp>
        <p:nvSpPr>
          <p:cNvPr id="15" name="Text Placeholder 6"/>
          <p:cNvSpPr>
            <a:spLocks noGrp="1"/>
          </p:cNvSpPr>
          <p:nvPr>
            <p:ph sz="quarter" idx="15"/>
          </p:nvPr>
        </p:nvSpPr>
        <p:spPr>
          <a:xfrm>
            <a:off x="1569720" y="6693408"/>
            <a:ext cx="3474720" cy="137160"/>
          </a:xfrm>
        </p:spPr>
        <p:txBody>
          <a:bodyPr/>
          <a:lstStyle/>
          <a:p>
            <a:r>
              <a:rPr lang="en-US" altLang="en-US" b="1" kern="0" noProof="0" dirty="0">
                <a:solidFill>
                  <a:prstClr val="black"/>
                </a:solidFill>
              </a:rPr>
              <a:t>Learning Objective P1: </a:t>
            </a:r>
            <a:r>
              <a:rPr lang="en-US" noProof="0" dirty="0">
                <a:solidFill>
                  <a:prstClr val="black"/>
                </a:solidFill>
              </a:rPr>
              <a:t>Prepare adjusting entries for deferral of expenses.</a:t>
            </a:r>
            <a:endParaRPr lang="en-US" b="1" kern="0" noProof="0" dirty="0">
              <a:solidFill>
                <a:prstClr val="black"/>
              </a:solidFill>
            </a:endParaRPr>
          </a:p>
        </p:txBody>
      </p:sp>
      <p:sp>
        <p:nvSpPr>
          <p:cNvPr id="9" name="Slide Number Placeholder 7"/>
          <p:cNvSpPr>
            <a:spLocks noGrp="1"/>
          </p:cNvSpPr>
          <p:nvPr>
            <p:ph type="sldNum" sz="quarter" idx="10"/>
          </p:nvPr>
        </p:nvSpPr>
        <p:spPr/>
        <p:txBody>
          <a:bodyPr/>
          <a:lstStyle/>
          <a:p>
            <a:pPr fontAlgn="base">
              <a:spcBef>
                <a:spcPct val="0"/>
              </a:spcBef>
              <a:spcAft>
                <a:spcPct val="0"/>
              </a:spcAft>
            </a:pPr>
            <a:fld id="{68151E55-6873-49E2-B8D5-2F265E6F1973}" type="slidenum">
              <a:rPr lang="en-US">
                <a:solidFill>
                  <a:srgbClr val="000000"/>
                </a:solidFill>
                <a:cs typeface="Arial" charset="0"/>
              </a:rPr>
              <a:pPr fontAlgn="base">
                <a:spcBef>
                  <a:spcPct val="0"/>
                </a:spcBef>
                <a:spcAft>
                  <a:spcPct val="0"/>
                </a:spcAft>
              </a:pPr>
              <a:t>5</a:t>
            </a:fld>
            <a:endParaRPr lang="en-US">
              <a:solidFill>
                <a:srgbClr val="000000"/>
              </a:solidFill>
              <a:cs typeface="Arial" charset="0"/>
            </a:endParaRPr>
          </a:p>
        </p:txBody>
      </p:sp>
    </p:spTree>
    <p:extLst>
      <p:ext uri="{BB962C8B-B14F-4D97-AF65-F5344CB8AC3E}">
        <p14:creationId xmlns:p14="http://schemas.microsoft.com/office/powerpoint/2010/main" val="278213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noProof="0" dirty="0"/>
              <a:t>Straight-Line Depreciation</a:t>
            </a:r>
          </a:p>
        </p:txBody>
      </p:sp>
      <p:sp>
        <p:nvSpPr>
          <p:cNvPr id="11" name="Content Placeholder 2"/>
          <p:cNvSpPr>
            <a:spLocks noGrp="1"/>
          </p:cNvSpPr>
          <p:nvPr>
            <p:ph sz="quarter" idx="11"/>
          </p:nvPr>
        </p:nvSpPr>
        <p:spPr>
          <a:xfrm>
            <a:off x="1866900" y="1276709"/>
            <a:ext cx="7863840" cy="2011680"/>
          </a:xfrm>
          <a:solidFill>
            <a:srgbClr val="DCE6F2"/>
          </a:solidFill>
        </p:spPr>
        <p:txBody>
          <a:bodyPr>
            <a:normAutofit/>
          </a:bodyPr>
          <a:lstStyle/>
          <a:p>
            <a:pPr>
              <a:spcBef>
                <a:spcPct val="50000"/>
              </a:spcBef>
            </a:pPr>
            <a:r>
              <a:rPr lang="en-US" sz="3200" b="1" dirty="0"/>
              <a:t>Step 1: Galaxy purchased equipment on December 1 for $26,000.</a:t>
            </a:r>
          </a:p>
          <a:p>
            <a:pPr>
              <a:spcBef>
                <a:spcPct val="50000"/>
              </a:spcBef>
            </a:pPr>
            <a:r>
              <a:rPr lang="en-US" sz="3200" b="1" dirty="0"/>
              <a:t>Calculate </a:t>
            </a:r>
            <a:r>
              <a:rPr lang="en-US" sz="3200" b="1" i="1" dirty="0"/>
              <a:t>Net Cost </a:t>
            </a:r>
            <a:r>
              <a:rPr lang="en-US" sz="3200" b="1" dirty="0"/>
              <a:t>(amount to depreciate).</a:t>
            </a:r>
            <a:endParaRPr lang="en-US" sz="3200" dirty="0"/>
          </a:p>
        </p:txBody>
      </p:sp>
      <p:sp>
        <p:nvSpPr>
          <p:cNvPr id="2" name="Rectangle 3">
            <a:extLst>
              <a:ext uri="{C183D7F6-B498-43B3-948B-1728B52AA6E4}">
                <adec:decorative xmlns:adec="http://schemas.microsoft.com/office/drawing/2017/decorative" val="1"/>
              </a:ext>
            </a:extLst>
          </p:cNvPr>
          <p:cNvSpPr/>
          <p:nvPr/>
        </p:nvSpPr>
        <p:spPr>
          <a:xfrm>
            <a:off x="2612136" y="4736592"/>
            <a:ext cx="1524000" cy="563880"/>
          </a:xfrm>
          <a:prstGeom prst="rect">
            <a:avLst/>
          </a:prstGeom>
          <a:solidFill>
            <a:srgbClr val="4A4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632523"/>
              </a:solidFill>
              <a:latin typeface="Arial" panose="020B0604020202020204"/>
            </a:endParaRPr>
          </a:p>
        </p:txBody>
      </p:sp>
      <p:sp>
        <p:nvSpPr>
          <p:cNvPr id="17" name="Rectangle 4">
            <a:extLst>
              <a:ext uri="{C183D7F6-B498-43B3-948B-1728B52AA6E4}">
                <adec:decorative xmlns:adec="http://schemas.microsoft.com/office/drawing/2017/decorative" val="1"/>
              </a:ext>
            </a:extLst>
          </p:cNvPr>
          <p:cNvSpPr/>
          <p:nvPr/>
        </p:nvSpPr>
        <p:spPr>
          <a:xfrm>
            <a:off x="5657088" y="4739640"/>
            <a:ext cx="1524000" cy="563880"/>
          </a:xfrm>
          <a:prstGeom prst="rect">
            <a:avLst/>
          </a:prstGeom>
          <a:solidFill>
            <a:srgbClr val="4A4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632523"/>
              </a:solidFill>
              <a:latin typeface="Arial" panose="020B0604020202020204"/>
            </a:endParaRPr>
          </a:p>
        </p:txBody>
      </p:sp>
      <p:sp>
        <p:nvSpPr>
          <p:cNvPr id="18" name="Rectangle 5">
            <a:extLst>
              <a:ext uri="{C183D7F6-B498-43B3-948B-1728B52AA6E4}">
                <adec:decorative xmlns:adec="http://schemas.microsoft.com/office/drawing/2017/decorative" val="1"/>
              </a:ext>
            </a:extLst>
          </p:cNvPr>
          <p:cNvSpPr/>
          <p:nvPr/>
        </p:nvSpPr>
        <p:spPr>
          <a:xfrm>
            <a:off x="8400288" y="4739640"/>
            <a:ext cx="1524000" cy="563880"/>
          </a:xfrm>
          <a:prstGeom prst="rect">
            <a:avLst/>
          </a:prstGeom>
          <a:solidFill>
            <a:srgbClr val="4A4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632523"/>
              </a:solidFill>
              <a:latin typeface="Arial" panose="020B0604020202020204"/>
            </a:endParaRPr>
          </a:p>
        </p:txBody>
      </p:sp>
      <p:graphicFrame>
        <p:nvGraphicFramePr>
          <p:cNvPr id="16" name="Object 6">
            <a:extLst>
              <a:ext uri="{C183D7F6-B498-43B3-948B-1728B52AA6E4}">
                <adec:decorative xmlns:adec="http://schemas.microsoft.com/office/drawing/2017/decorative" val="1"/>
              </a:ext>
            </a:extLst>
          </p:cNvPr>
          <p:cNvGraphicFramePr>
            <a:graphicFrameLocks noGrp="1" noChangeAspect="1"/>
          </p:cNvGraphicFramePr>
          <p:nvPr>
            <p:ph sz="quarter" idx="14"/>
          </p:nvPr>
        </p:nvGraphicFramePr>
        <p:xfrm>
          <a:off x="2334103" y="4191000"/>
          <a:ext cx="7523797" cy="1097280"/>
        </p:xfrm>
        <a:graphic>
          <a:graphicData uri="http://schemas.openxmlformats.org/presentationml/2006/ole">
            <mc:AlternateContent xmlns:mc="http://schemas.openxmlformats.org/markup-compatibility/2006">
              <mc:Choice xmlns:v="urn:schemas-microsoft-com:vml" Requires="v">
                <p:oleObj name="Equation" r:id="rId3" imgW="4876560" imgH="711000" progId="Equation.DSMT4">
                  <p:embed/>
                </p:oleObj>
              </mc:Choice>
              <mc:Fallback>
                <p:oleObj name="Equation" r:id="rId3" imgW="4876560" imgH="711000" progId="Equation.DSMT4">
                  <p:embed/>
                  <p:pic>
                    <p:nvPicPr>
                      <p:cNvPr id="16" name="Object 6">
                        <a:extLst>
                          <a:ext uri="{C183D7F6-B498-43B3-948B-1728B52AA6E4}">
                            <adec:decorative xmlns:adec="http://schemas.microsoft.com/office/drawing/2017/decorative" val="1"/>
                          </a:ext>
                        </a:extLst>
                      </p:cNvPr>
                      <p:cNvPicPr>
                        <a:picLocks noChangeAspect="1" noChangeArrowheads="1"/>
                      </p:cNvPicPr>
                      <p:nvPr/>
                    </p:nvPicPr>
                    <p:blipFill>
                      <a:blip r:embed="rId4"/>
                      <a:srcRect/>
                      <a:stretch>
                        <a:fillRect/>
                      </a:stretch>
                    </p:blipFill>
                    <p:spPr bwMode="auto">
                      <a:xfrm>
                        <a:off x="2334103" y="4191000"/>
                        <a:ext cx="7523797" cy="1097280"/>
                      </a:xfrm>
                      <a:prstGeom prst="rect">
                        <a:avLst/>
                      </a:prstGeom>
                      <a:noFill/>
                      <a:ln w="12700">
                        <a:noFill/>
                      </a:ln>
                    </p:spPr>
                  </p:pic>
                </p:oleObj>
              </mc:Fallback>
            </mc:AlternateContent>
          </a:graphicData>
        </a:graphic>
      </p:graphicFrame>
      <p:sp>
        <p:nvSpPr>
          <p:cNvPr id="12" name="Text Placeholder 7" hidden="1"/>
          <p:cNvSpPr>
            <a:spLocks noGrp="1"/>
          </p:cNvSpPr>
          <p:nvPr>
            <p:ph type="body" sz="quarter" idx="12"/>
          </p:nvPr>
        </p:nvSpPr>
        <p:spPr/>
        <p:txBody>
          <a:bodyPr/>
          <a:lstStyle/>
          <a:p>
            <a:endParaRPr lang="en-US"/>
          </a:p>
        </p:txBody>
      </p:sp>
      <p:sp>
        <p:nvSpPr>
          <p:cNvPr id="13" name="Text Placeholder 8" hidden="1"/>
          <p:cNvSpPr>
            <a:spLocks noGrp="1"/>
          </p:cNvSpPr>
          <p:nvPr>
            <p:ph type="body" sz="quarter" idx="13"/>
          </p:nvPr>
        </p:nvSpPr>
        <p:spPr/>
        <p:txBody>
          <a:bodyPr/>
          <a:lstStyle/>
          <a:p>
            <a:endParaRPr lang="en-US"/>
          </a:p>
        </p:txBody>
      </p:sp>
      <p:sp>
        <p:nvSpPr>
          <p:cNvPr id="15" name="Text Placeholder 9"/>
          <p:cNvSpPr>
            <a:spLocks noGrp="1"/>
          </p:cNvSpPr>
          <p:nvPr>
            <p:ph sz="quarter" idx="15"/>
          </p:nvPr>
        </p:nvSpPr>
        <p:spPr>
          <a:xfrm>
            <a:off x="1569720" y="6693408"/>
            <a:ext cx="3474720" cy="137160"/>
          </a:xfrm>
        </p:spPr>
        <p:txBody>
          <a:bodyPr/>
          <a:lstStyle/>
          <a:p>
            <a:r>
              <a:rPr lang="en-US" altLang="en-US" b="1" kern="0" noProof="0" dirty="0">
                <a:solidFill>
                  <a:prstClr val="black"/>
                </a:solidFill>
              </a:rPr>
              <a:t>Learning Objective P1: </a:t>
            </a:r>
            <a:r>
              <a:rPr lang="en-US" noProof="0" dirty="0">
                <a:solidFill>
                  <a:prstClr val="black"/>
                </a:solidFill>
              </a:rPr>
              <a:t>Prepare adjusting entries for deferral of expenses.</a:t>
            </a:r>
            <a:endParaRPr lang="en-US" b="1" kern="0" noProof="0" dirty="0">
              <a:solidFill>
                <a:prstClr val="black"/>
              </a:solidFill>
            </a:endParaRPr>
          </a:p>
        </p:txBody>
      </p:sp>
      <p:sp>
        <p:nvSpPr>
          <p:cNvPr id="9" name="Slide Number Placeholder 10"/>
          <p:cNvSpPr>
            <a:spLocks noGrp="1"/>
          </p:cNvSpPr>
          <p:nvPr>
            <p:ph type="sldNum" sz="quarter" idx="10"/>
          </p:nvPr>
        </p:nvSpPr>
        <p:spPr/>
        <p:txBody>
          <a:bodyPr/>
          <a:lstStyle/>
          <a:p>
            <a:pPr fontAlgn="base">
              <a:spcBef>
                <a:spcPct val="0"/>
              </a:spcBef>
              <a:spcAft>
                <a:spcPct val="0"/>
              </a:spcAft>
            </a:pPr>
            <a:fld id="{68151E55-6873-49E2-B8D5-2F265E6F1973}" type="slidenum">
              <a:rPr lang="en-US">
                <a:solidFill>
                  <a:srgbClr val="000000"/>
                </a:solidFill>
                <a:cs typeface="Arial" charset="0"/>
              </a:rPr>
              <a:pPr fontAlgn="base">
                <a:spcBef>
                  <a:spcPct val="0"/>
                </a:spcBef>
                <a:spcAft>
                  <a:spcPct val="0"/>
                </a:spcAft>
              </a:pPr>
              <a:t>6</a:t>
            </a:fld>
            <a:endParaRPr lang="en-US">
              <a:solidFill>
                <a:srgbClr val="000000"/>
              </a:solidFill>
              <a:cs typeface="Arial" charset="0"/>
            </a:endParaRPr>
          </a:p>
        </p:txBody>
      </p:sp>
    </p:spTree>
    <p:extLst>
      <p:ext uri="{BB962C8B-B14F-4D97-AF65-F5344CB8AC3E}">
        <p14:creationId xmlns:p14="http://schemas.microsoft.com/office/powerpoint/2010/main" val="378783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557783"/>
            <a:ext cx="7772400" cy="1005840"/>
          </a:xfrm>
        </p:spPr>
        <p:txBody>
          <a:bodyPr vert="horz" lIns="0" tIns="0" rIns="0" bIns="0" rtlCol="0" anchor="ctr">
            <a:noAutofit/>
          </a:bodyPr>
          <a:lstStyle/>
          <a:p>
            <a:r>
              <a:rPr lang="en-US" sz="3600" dirty="0"/>
              <a:t>Adjusting for Unearned Revenues Steps 1 and 2</a:t>
            </a:r>
          </a:p>
        </p:txBody>
      </p:sp>
      <p:sp>
        <p:nvSpPr>
          <p:cNvPr id="5" name="Content Placeholder 2"/>
          <p:cNvSpPr>
            <a:spLocks noGrp="1"/>
          </p:cNvSpPr>
          <p:nvPr>
            <p:ph sz="quarter" idx="11"/>
          </p:nvPr>
        </p:nvSpPr>
        <p:spPr>
          <a:xfrm>
            <a:off x="1866900" y="1767840"/>
            <a:ext cx="8458200" cy="822960"/>
          </a:xfrm>
          <a:solidFill>
            <a:srgbClr val="EEECE1"/>
          </a:solidFill>
          <a:ln>
            <a:solidFill>
              <a:schemeClr val="tx1"/>
            </a:solidFill>
          </a:ln>
        </p:spPr>
        <p:txBody>
          <a:bodyPr>
            <a:normAutofit/>
          </a:bodyPr>
          <a:lstStyle/>
          <a:p>
            <a:pPr marL="914400" indent="-914400">
              <a:spcAft>
                <a:spcPts val="600"/>
              </a:spcAft>
            </a:pPr>
            <a:r>
              <a:rPr lang="en-US" sz="2400" dirty="0">
                <a:solidFill>
                  <a:prstClr val="black"/>
                </a:solidFill>
              </a:rPr>
              <a:t>Step 1: PMO’s client paid a 60-day fee in advance covering the period from 12/27 – 2/24 and recorded:</a:t>
            </a:r>
            <a:endParaRPr lang="en-US" sz="2400" dirty="0"/>
          </a:p>
        </p:txBody>
      </p:sp>
      <p:sp>
        <p:nvSpPr>
          <p:cNvPr id="8" name="Content Placeholder 3"/>
          <p:cNvSpPr>
            <a:spLocks noGrp="1"/>
          </p:cNvSpPr>
          <p:nvPr>
            <p:ph sz="quarter" idx="14"/>
          </p:nvPr>
        </p:nvSpPr>
        <p:spPr>
          <a:xfrm>
            <a:off x="1866900" y="2689860"/>
            <a:ext cx="8458200" cy="1554480"/>
          </a:xfrm>
          <a:ln>
            <a:solidFill>
              <a:schemeClr val="tx1"/>
            </a:solidFill>
          </a:ln>
        </p:spPr>
        <p:txBody>
          <a:bodyPr>
            <a:normAutofit lnSpcReduction="10000"/>
          </a:bodyPr>
          <a:lstStyle/>
          <a:p>
            <a:pPr defTabSz="457200">
              <a:tabLst>
                <a:tab pos="1377950" algn="l"/>
                <a:tab pos="6510338" algn="l"/>
              </a:tabLst>
            </a:pPr>
            <a:r>
              <a:rPr lang="en-US" noProof="0" dirty="0"/>
              <a:t>Dec. 26	Cash	3,000</a:t>
            </a:r>
          </a:p>
          <a:p>
            <a:pPr algn="r" defTabSz="1828800"/>
            <a:r>
              <a:rPr lang="en-US" noProof="0" dirty="0"/>
              <a:t>Unearned Consulting Revenue	3,000</a:t>
            </a:r>
          </a:p>
          <a:p>
            <a:pPr algn="ctr"/>
            <a:r>
              <a:rPr lang="en-US" i="1" noProof="0" dirty="0"/>
              <a:t>Received advance payment for services</a:t>
            </a:r>
          </a:p>
        </p:txBody>
      </p:sp>
      <p:sp>
        <p:nvSpPr>
          <p:cNvPr id="9" name="Content Placeholder 4"/>
          <p:cNvSpPr>
            <a:spLocks noGrp="1"/>
          </p:cNvSpPr>
          <p:nvPr>
            <p:ph sz="quarter" idx="15"/>
          </p:nvPr>
        </p:nvSpPr>
        <p:spPr>
          <a:xfrm>
            <a:off x="1866900" y="4343400"/>
            <a:ext cx="8458200" cy="2103120"/>
          </a:xfrm>
          <a:solidFill>
            <a:srgbClr val="EEECE1"/>
          </a:solidFill>
          <a:ln>
            <a:solidFill>
              <a:schemeClr val="tx1"/>
            </a:solidFill>
          </a:ln>
        </p:spPr>
        <p:txBody>
          <a:bodyPr>
            <a:normAutofit fontScale="85000" lnSpcReduction="10000"/>
          </a:bodyPr>
          <a:lstStyle/>
          <a:p>
            <a:pPr marL="914400" indent="-914400">
              <a:lnSpc>
                <a:spcPct val="120000"/>
              </a:lnSpc>
              <a:spcAft>
                <a:spcPts val="0"/>
              </a:spcAft>
              <a:buClr>
                <a:srgbClr val="4F81BD"/>
              </a:buClr>
              <a:buSzPct val="70000"/>
              <a:defRPr/>
            </a:pPr>
            <a:r>
              <a:rPr lang="en-US" noProof="0" dirty="0">
                <a:solidFill>
                  <a:prstClr val="black"/>
                </a:solidFill>
              </a:rPr>
              <a:t>Step 2: PMO earns payment as time passes. </a:t>
            </a:r>
            <a:br>
              <a:rPr lang="en-US" noProof="0" dirty="0">
                <a:solidFill>
                  <a:prstClr val="black"/>
                </a:solidFill>
              </a:rPr>
            </a:br>
            <a:r>
              <a:rPr lang="en-US" noProof="0" dirty="0">
                <a:solidFill>
                  <a:prstClr val="black"/>
                </a:solidFill>
              </a:rPr>
              <a:t>At 12/31, 5 days’ service is earned, 5/60 </a:t>
            </a:r>
            <a:r>
              <a:rPr lang="en-US" noProof="0" dirty="0">
                <a:latin typeface="Calibri"/>
                <a:ea typeface="ＭＳ ゴシック"/>
                <a:cs typeface="Calibri"/>
              </a:rPr>
              <a:t>×</a:t>
            </a:r>
            <a:r>
              <a:rPr lang="en-US" noProof="0" dirty="0">
                <a:solidFill>
                  <a:prstClr val="black"/>
                </a:solidFill>
              </a:rPr>
              <a:t> $3,000 = $250.</a:t>
            </a:r>
          </a:p>
          <a:p>
            <a:pPr marL="914400" indent="-914400">
              <a:lnSpc>
                <a:spcPct val="120000"/>
              </a:lnSpc>
              <a:spcAft>
                <a:spcPts val="0"/>
              </a:spcAft>
              <a:buClr>
                <a:srgbClr val="4F81BD"/>
              </a:buClr>
              <a:buSzPct val="70000"/>
              <a:defRPr/>
            </a:pPr>
            <a:r>
              <a:rPr lang="en-US" noProof="0" dirty="0">
                <a:solidFill>
                  <a:prstClr val="black"/>
                </a:solidFill>
              </a:rPr>
              <a:t>Step 3: Adjusting entry reduces liability, Unearned Consulting Revenue, by $250 for 5 days’ of revenue. Consulting Revenue of $250 is earned.</a:t>
            </a:r>
            <a:endParaRPr lang="en-US" noProof="0" dirty="0"/>
          </a:p>
        </p:txBody>
      </p:sp>
      <p:sp>
        <p:nvSpPr>
          <p:cNvPr id="6" name="Text Placeholder 5" hidden="1"/>
          <p:cNvSpPr>
            <a:spLocks noGrp="1"/>
          </p:cNvSpPr>
          <p:nvPr>
            <p:ph type="body" sz="quarter" idx="4294967295"/>
          </p:nvPr>
        </p:nvSpPr>
        <p:spPr>
          <a:xfrm>
            <a:off x="4893564" y="6400800"/>
            <a:ext cx="2404872" cy="190500"/>
          </a:xfrm>
        </p:spPr>
        <p:txBody>
          <a:bodyPr>
            <a:normAutofit fontScale="25000" lnSpcReduction="20000"/>
          </a:bodyPr>
          <a:lstStyle/>
          <a:p>
            <a:endParaRPr lang="en-US"/>
          </a:p>
        </p:txBody>
      </p:sp>
      <p:sp>
        <p:nvSpPr>
          <p:cNvPr id="7" name="Text Placeholder 6" hidden="1"/>
          <p:cNvSpPr>
            <a:spLocks noGrp="1"/>
          </p:cNvSpPr>
          <p:nvPr>
            <p:ph type="body" sz="quarter" idx="4294967295"/>
          </p:nvPr>
        </p:nvSpPr>
        <p:spPr>
          <a:xfrm>
            <a:off x="7376160" y="6400800"/>
            <a:ext cx="3200400" cy="192024"/>
          </a:xfrm>
        </p:spPr>
        <p:txBody>
          <a:bodyPr>
            <a:normAutofit fontScale="25000" lnSpcReduction="20000"/>
          </a:bodyPr>
          <a:lstStyle/>
          <a:p>
            <a:endParaRPr lang="en-US"/>
          </a:p>
        </p:txBody>
      </p:sp>
      <p:sp>
        <p:nvSpPr>
          <p:cNvPr id="10" name="Text Placeholder 7"/>
          <p:cNvSpPr>
            <a:spLocks noGrp="1"/>
          </p:cNvSpPr>
          <p:nvPr>
            <p:ph sz="quarter" idx="4294967295"/>
          </p:nvPr>
        </p:nvSpPr>
        <p:spPr>
          <a:xfrm>
            <a:off x="1569720" y="6693408"/>
            <a:ext cx="3474720" cy="137160"/>
          </a:xfrm>
        </p:spPr>
        <p:txBody>
          <a:bodyPr vert="horz" lIns="0" tIns="0" rIns="0" bIns="0" rtlCol="0">
            <a:noAutofit/>
          </a:bodyPr>
          <a:lstStyle/>
          <a:p>
            <a:r>
              <a:rPr lang="en-US" altLang="en-US" sz="900" b="1" kern="0" dirty="0">
                <a:solidFill>
                  <a:prstClr val="black"/>
                </a:solidFill>
              </a:rPr>
              <a:t>Learning Objective P2: </a:t>
            </a:r>
            <a:r>
              <a:rPr lang="en-US" sz="900" dirty="0">
                <a:solidFill>
                  <a:prstClr val="black"/>
                </a:solidFill>
              </a:rPr>
              <a:t>Prepare adjusting entries for deferral of revenues.</a:t>
            </a:r>
            <a:endParaRPr lang="en-US" sz="900" b="1" kern="0" dirty="0">
              <a:solidFill>
                <a:prstClr val="black"/>
              </a:solidFill>
            </a:endParaRPr>
          </a:p>
        </p:txBody>
      </p:sp>
      <p:sp>
        <p:nvSpPr>
          <p:cNvPr id="3" name="Slide Number Placeholder 8"/>
          <p:cNvSpPr>
            <a:spLocks noGrp="1"/>
          </p:cNvSpPr>
          <p:nvPr>
            <p:ph type="sldNum" sz="quarter" idx="10"/>
          </p:nvPr>
        </p:nvSpPr>
        <p:spPr>
          <a:xfrm>
            <a:off x="10150412" y="6673531"/>
            <a:ext cx="355840" cy="161396"/>
          </a:xfrm>
        </p:spPr>
        <p:txBody>
          <a:bodyPr/>
          <a:lstStyle/>
          <a:p>
            <a:pPr fontAlgn="base">
              <a:spcBef>
                <a:spcPct val="0"/>
              </a:spcBef>
              <a:spcAft>
                <a:spcPct val="0"/>
              </a:spcAft>
              <a:defRPr/>
            </a:pPr>
            <a:fld id="{E6872082-83D2-4448-82C8-3CAAF2CDBF7D}" type="slidenum">
              <a:rPr lang="en-US">
                <a:solidFill>
                  <a:srgbClr val="000000"/>
                </a:solidFill>
                <a:cs typeface="Arial" charset="0"/>
              </a:rPr>
              <a:pPr fontAlgn="base">
                <a:spcBef>
                  <a:spcPct val="0"/>
                </a:spcBef>
                <a:spcAft>
                  <a:spcPct val="0"/>
                </a:spcAft>
                <a:defRPr/>
              </a:pPr>
              <a:t>7</a:t>
            </a:fld>
            <a:endParaRPr lang="en-US" dirty="0">
              <a:solidFill>
                <a:srgbClr val="000000"/>
              </a:solidFill>
              <a:cs typeface="Arial" charset="0"/>
            </a:endParaRPr>
          </a:p>
        </p:txBody>
      </p:sp>
    </p:spTree>
    <p:extLst>
      <p:ext uri="{BB962C8B-B14F-4D97-AF65-F5344CB8AC3E}">
        <p14:creationId xmlns:p14="http://schemas.microsoft.com/office/powerpoint/2010/main" val="309778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1661160" y="557783"/>
            <a:ext cx="8869680" cy="1097280"/>
          </a:xfrm>
        </p:spPr>
        <p:txBody>
          <a:bodyPr vert="horz" lIns="0" tIns="0" rIns="0" bIns="0" rtlCol="0" anchor="ctr">
            <a:noAutofit/>
          </a:bodyPr>
          <a:lstStyle/>
          <a:p>
            <a:r>
              <a:rPr lang="en-US" sz="4000" dirty="0"/>
              <a:t>Adjusting for Accrued Salaries – Financial Statements</a:t>
            </a:r>
          </a:p>
        </p:txBody>
      </p:sp>
      <p:sp>
        <p:nvSpPr>
          <p:cNvPr id="20" name="Content Placeholder 2"/>
          <p:cNvSpPr>
            <a:spLocks noGrp="1"/>
          </p:cNvSpPr>
          <p:nvPr>
            <p:ph sz="quarter" idx="11"/>
          </p:nvPr>
        </p:nvSpPr>
        <p:spPr>
          <a:xfrm>
            <a:off x="2369820" y="1752600"/>
            <a:ext cx="3200400" cy="457200"/>
          </a:xfrm>
          <a:solidFill>
            <a:srgbClr val="C4BD97"/>
          </a:solidFill>
          <a:ln>
            <a:solidFill>
              <a:srgbClr val="4F81BD"/>
            </a:solidFill>
          </a:ln>
        </p:spPr>
        <p:txBody>
          <a:bodyPr>
            <a:normAutofit/>
          </a:bodyPr>
          <a:lstStyle/>
          <a:p>
            <a:pPr algn="ctr"/>
            <a:r>
              <a:rPr lang="en-US" sz="2400" b="1" dirty="0">
                <a:solidFill>
                  <a:prstClr val="black"/>
                </a:solidFill>
              </a:rPr>
              <a:t>(Balance Sheet)</a:t>
            </a:r>
            <a:endParaRPr lang="en-US" sz="2400" dirty="0"/>
          </a:p>
        </p:txBody>
      </p:sp>
      <p:sp>
        <p:nvSpPr>
          <p:cNvPr id="23" name="Content Placeholder 3"/>
          <p:cNvSpPr>
            <a:spLocks noGrp="1"/>
          </p:cNvSpPr>
          <p:nvPr>
            <p:ph sz="quarter" idx="14"/>
          </p:nvPr>
        </p:nvSpPr>
        <p:spPr>
          <a:xfrm>
            <a:off x="1600200" y="2240280"/>
            <a:ext cx="4663440" cy="548640"/>
          </a:xfrm>
        </p:spPr>
        <p:txBody>
          <a:bodyPr anchor="ctr">
            <a:noAutofit/>
          </a:bodyPr>
          <a:lstStyle/>
          <a:p>
            <a:pPr algn="ctr">
              <a:spcBef>
                <a:spcPct val="50000"/>
              </a:spcBef>
            </a:pPr>
            <a:r>
              <a:rPr lang="en-US" b="1" noProof="0" dirty="0"/>
              <a:t>SALARIES PAYABLE</a:t>
            </a:r>
            <a:endParaRPr lang="en-US" sz="2400" b="1" dirty="0">
              <a:solidFill>
                <a:prstClr val="black"/>
              </a:solidFill>
            </a:endParaRPr>
          </a:p>
        </p:txBody>
      </p:sp>
      <p:graphicFrame>
        <p:nvGraphicFramePr>
          <p:cNvPr id="35" name="Table 4"/>
          <p:cNvGraphicFramePr>
            <a:graphicFrameLocks noGrp="1"/>
          </p:cNvGraphicFramePr>
          <p:nvPr>
            <p:ph sz="quarter" idx="15"/>
          </p:nvPr>
        </p:nvGraphicFramePr>
        <p:xfrm>
          <a:off x="1569720" y="2804160"/>
          <a:ext cx="4572000" cy="2468880"/>
        </p:xfrm>
        <a:graphic>
          <a:graphicData uri="http://schemas.openxmlformats.org/drawingml/2006/table">
            <a:tbl>
              <a:tblPr firstRow="1" bandRow="1">
                <a:tableStyleId>{2D5ABB26-0587-4C30-8999-92F81FD0307C}</a:tableStyleId>
              </a:tblPr>
              <a:tblGrid>
                <a:gridCol w="2087880">
                  <a:extLst>
                    <a:ext uri="{9D8B030D-6E8A-4147-A177-3AD203B41FA5}">
                      <a16:colId xmlns:a16="http://schemas.microsoft.com/office/drawing/2014/main" val="1559426446"/>
                    </a:ext>
                  </a:extLst>
                </a:gridCol>
                <a:gridCol w="2484120">
                  <a:extLst>
                    <a:ext uri="{9D8B030D-6E8A-4147-A177-3AD203B41FA5}">
                      <a16:colId xmlns:a16="http://schemas.microsoft.com/office/drawing/2014/main" val="2309101062"/>
                    </a:ext>
                  </a:extLst>
                </a:gridCol>
              </a:tblGrid>
              <a:tr h="13652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800" dirty="0">
                        <a:latin typeface="Calibri" panose="020F0502020204030204" pitchFamily="34" charset="0"/>
                      </a:endParaRPr>
                    </a:p>
                  </a:txBody>
                  <a:tcPr marT="91440" marB="9144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rPr>
                        <a:t>$21</a:t>
                      </a:r>
                      <a:r>
                        <a:rPr lang="en-US" sz="3200" b="1" dirty="0">
                          <a:solidFill>
                            <a:schemeClr val="tx1"/>
                          </a:solidFill>
                          <a:latin typeface="Calibri" panose="020F0502020204030204" pitchFamily="34" charset="0"/>
                        </a:rPr>
                        <a:t>0 </a:t>
                      </a:r>
                      <a:r>
                        <a:rPr lang="en-US" sz="2400" b="0" dirty="0">
                          <a:solidFill>
                            <a:schemeClr val="tx1"/>
                          </a:solidFill>
                          <a:latin typeface="Calibri" panose="020F0502020204030204" pitchFamily="34" charset="0"/>
                        </a:rPr>
                        <a:t>12/31 adj</a:t>
                      </a:r>
                      <a:r>
                        <a:rPr lang="en-US" sz="2400" b="0" baseline="0" dirty="0">
                          <a:solidFill>
                            <a:schemeClr val="tx1"/>
                          </a:solidFill>
                          <a:latin typeface="Calibri" panose="020F0502020204030204" pitchFamily="34" charset="0"/>
                        </a:rPr>
                        <a:t>.</a:t>
                      </a:r>
                      <a:endParaRPr lang="en-US" sz="2400" dirty="0">
                        <a:solidFill>
                          <a:schemeClr val="tx1"/>
                        </a:solidFill>
                      </a:endParaRPr>
                    </a:p>
                  </a:txBody>
                  <a:tcPr marT="91440" marB="9144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1725263"/>
                  </a:ext>
                </a:extLst>
              </a:tr>
              <a:tr h="1103669">
                <a:tc>
                  <a:txBody>
                    <a:bodyPr/>
                    <a:lstStyle/>
                    <a:p>
                      <a:pPr marL="0" marR="0" indent="0" algn="l" defTabSz="91440" rtl="0" eaLnBrk="1" fontAlgn="auto" latinLnBrk="0" hangingPunct="1">
                        <a:lnSpc>
                          <a:spcPct val="100000"/>
                        </a:lnSpc>
                        <a:spcBef>
                          <a:spcPts val="0"/>
                        </a:spcBef>
                        <a:spcAft>
                          <a:spcPts val="0"/>
                        </a:spcAft>
                        <a:buClrTx/>
                        <a:buSzTx/>
                        <a:buFontTx/>
                        <a:buNone/>
                        <a:tabLst/>
                        <a:defRPr/>
                      </a:pPr>
                      <a:endParaRPr lang="en-US" sz="3200" dirty="0">
                        <a:solidFill>
                          <a:srgbClr val="1F497D"/>
                        </a:solidFill>
                        <a:latin typeface="Calibri" panose="020F0502020204030204" pitchFamily="34" charset="0"/>
                      </a:endParaRPr>
                    </a:p>
                  </a:txBody>
                  <a:tcPr marT="91440" marB="9144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b="1" baseline="0" dirty="0">
                          <a:solidFill>
                            <a:srgbClr val="1F497D"/>
                          </a:solidFill>
                          <a:latin typeface="Calibri" panose="020F0502020204030204" pitchFamily="34" charset="0"/>
                        </a:rPr>
                        <a:t>$21</a:t>
                      </a:r>
                      <a:r>
                        <a:rPr lang="en-US" sz="3200" b="1" dirty="0">
                          <a:solidFill>
                            <a:srgbClr val="1F497D"/>
                          </a:solidFill>
                          <a:latin typeface="Calibri" panose="020F0502020204030204" pitchFamily="34" charset="0"/>
                        </a:rPr>
                        <a:t>0</a:t>
                      </a:r>
                      <a:r>
                        <a:rPr lang="en-US" sz="1800" b="1" dirty="0">
                          <a:solidFill>
                            <a:srgbClr val="1F497D"/>
                          </a:solidFill>
                          <a:latin typeface="Calibri" panose="020F0502020204030204" pitchFamily="34" charset="0"/>
                        </a:rPr>
                        <a:t> </a:t>
                      </a:r>
                      <a:r>
                        <a:rPr lang="en-US" sz="2400" b="0" dirty="0">
                          <a:solidFill>
                            <a:schemeClr val="tx1"/>
                          </a:solidFill>
                          <a:latin typeface="Calibri" panose="020F0502020204030204" pitchFamily="34" charset="0"/>
                        </a:rPr>
                        <a:t>12/31 Bal</a:t>
                      </a:r>
                      <a:r>
                        <a:rPr lang="en-US" sz="2400" b="0" baseline="0" dirty="0">
                          <a:solidFill>
                            <a:schemeClr val="tx1"/>
                          </a:solidFill>
                          <a:latin typeface="Calibri" panose="020F0502020204030204" pitchFamily="34" charset="0"/>
                        </a:rPr>
                        <a:t>.</a:t>
                      </a:r>
                      <a:endParaRPr lang="en-US" sz="3200" dirty="0"/>
                    </a:p>
                  </a:txBody>
                  <a:tcPr marT="91440" marB="9144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96067114"/>
                  </a:ext>
                </a:extLst>
              </a:tr>
            </a:tbl>
          </a:graphicData>
        </a:graphic>
      </p:graphicFrame>
      <p:sp>
        <p:nvSpPr>
          <p:cNvPr id="36" name="AutoShape 5"/>
          <p:cNvSpPr>
            <a:spLocks noGrp="1" noChangeArrowheads="1"/>
          </p:cNvSpPr>
          <p:nvPr>
            <p:ph sz="quarter" idx="16"/>
          </p:nvPr>
        </p:nvSpPr>
        <p:spPr bwMode="auto">
          <a:xfrm>
            <a:off x="1661160" y="5257800"/>
            <a:ext cx="4297680" cy="1280160"/>
          </a:xfrm>
          <a:prstGeom prst="roundRect">
            <a:avLst/>
          </a:prstGeom>
          <a:solidFill>
            <a:srgbClr val="DDD9C3"/>
          </a:solidFill>
          <a:ln w="9525">
            <a:solidFill>
              <a:schemeClr val="tx1"/>
            </a:solidFill>
            <a:miter lim="800000"/>
            <a:headEnd/>
            <a:tailEnd/>
          </a:ln>
        </p:spPr>
        <p:txBody>
          <a:bodyPr wrap="square" anchor="ctr" anchorCtr="0">
            <a:noAutofit/>
          </a:bodyPr>
          <a:lstStyle/>
          <a:p>
            <a:pPr algn="ctr">
              <a:spcAft>
                <a:spcPts val="0"/>
              </a:spcAft>
            </a:pPr>
            <a:r>
              <a:rPr lang="en-US" sz="2400" dirty="0">
                <a:solidFill>
                  <a:prstClr val="black"/>
                </a:solidFill>
              </a:rPr>
              <a:t>The Balance Sheet will show $210 of Salaries Payable owed.</a:t>
            </a:r>
          </a:p>
        </p:txBody>
      </p:sp>
      <p:sp>
        <p:nvSpPr>
          <p:cNvPr id="26" name="Content Placeholder 6"/>
          <p:cNvSpPr>
            <a:spLocks noGrp="1"/>
          </p:cNvSpPr>
          <p:nvPr>
            <p:ph sz="quarter" idx="17"/>
          </p:nvPr>
        </p:nvSpPr>
        <p:spPr>
          <a:xfrm>
            <a:off x="6884483" y="1752600"/>
            <a:ext cx="3200400" cy="457200"/>
          </a:xfrm>
          <a:solidFill>
            <a:srgbClr val="C4BD97"/>
          </a:solidFill>
          <a:ln>
            <a:solidFill>
              <a:srgbClr val="4F81BD"/>
            </a:solidFill>
          </a:ln>
        </p:spPr>
        <p:txBody>
          <a:bodyPr>
            <a:normAutofit/>
          </a:bodyPr>
          <a:lstStyle/>
          <a:p>
            <a:pPr algn="ctr"/>
            <a:r>
              <a:rPr lang="en-US" sz="2400" b="1" dirty="0">
                <a:solidFill>
                  <a:prstClr val="black"/>
                </a:solidFill>
              </a:rPr>
              <a:t>(Income Statement)</a:t>
            </a:r>
            <a:endParaRPr lang="en-US" sz="2400" dirty="0"/>
          </a:p>
        </p:txBody>
      </p:sp>
      <p:sp>
        <p:nvSpPr>
          <p:cNvPr id="27" name="Content Placeholder 7"/>
          <p:cNvSpPr>
            <a:spLocks noGrp="1"/>
          </p:cNvSpPr>
          <p:nvPr>
            <p:ph sz="quarter" idx="18"/>
          </p:nvPr>
        </p:nvSpPr>
        <p:spPr>
          <a:xfrm>
            <a:off x="6381563" y="2240280"/>
            <a:ext cx="4206240" cy="548640"/>
          </a:xfrm>
        </p:spPr>
        <p:txBody>
          <a:bodyPr anchor="ctr">
            <a:noAutofit/>
          </a:bodyPr>
          <a:lstStyle/>
          <a:p>
            <a:pPr algn="ctr">
              <a:spcBef>
                <a:spcPct val="50000"/>
              </a:spcBef>
            </a:pPr>
            <a:r>
              <a:rPr lang="en-US" b="1" noProof="0" dirty="0"/>
              <a:t>SALARIES EXPENSE</a:t>
            </a:r>
            <a:endParaRPr lang="en-US" sz="2400" dirty="0">
              <a:solidFill>
                <a:prstClr val="black"/>
              </a:solidFill>
            </a:endParaRPr>
          </a:p>
        </p:txBody>
      </p:sp>
      <p:graphicFrame>
        <p:nvGraphicFramePr>
          <p:cNvPr id="37" name="Table 8"/>
          <p:cNvGraphicFramePr>
            <a:graphicFrameLocks noGrp="1"/>
          </p:cNvGraphicFramePr>
          <p:nvPr>
            <p:ph sz="quarter" idx="19"/>
          </p:nvPr>
        </p:nvGraphicFramePr>
        <p:xfrm>
          <a:off x="6613589" y="2804161"/>
          <a:ext cx="4023361" cy="2501741"/>
        </p:xfrm>
        <a:graphic>
          <a:graphicData uri="http://schemas.openxmlformats.org/drawingml/2006/table">
            <a:tbl>
              <a:tblPr firstRow="1" bandRow="1">
                <a:tableStyleId>{2D5ABB26-0587-4C30-8999-92F81FD0307C}</a:tableStyleId>
              </a:tblPr>
              <a:tblGrid>
                <a:gridCol w="1463612">
                  <a:extLst>
                    <a:ext uri="{9D8B030D-6E8A-4147-A177-3AD203B41FA5}">
                      <a16:colId xmlns:a16="http://schemas.microsoft.com/office/drawing/2014/main" val="3061794575"/>
                    </a:ext>
                  </a:extLst>
                </a:gridCol>
                <a:gridCol w="1447800">
                  <a:extLst>
                    <a:ext uri="{9D8B030D-6E8A-4147-A177-3AD203B41FA5}">
                      <a16:colId xmlns:a16="http://schemas.microsoft.com/office/drawing/2014/main" val="2172255688"/>
                    </a:ext>
                  </a:extLst>
                </a:gridCol>
                <a:gridCol w="1111949">
                  <a:extLst>
                    <a:ext uri="{9D8B030D-6E8A-4147-A177-3AD203B41FA5}">
                      <a16:colId xmlns:a16="http://schemas.microsoft.com/office/drawing/2014/main" val="2226120204"/>
                    </a:ext>
                  </a:extLst>
                </a:gridCol>
              </a:tblGrid>
              <a:tr h="1765459">
                <a:tc>
                  <a:txBody>
                    <a:bodyPr/>
                    <a:lstStyle/>
                    <a:p>
                      <a:pPr marL="0" marR="0" indent="0" algn="l" defTabSz="914400" rtl="0" eaLnBrk="1" fontAlgn="auto" latinLnBrk="0" hangingPunct="1">
                        <a:lnSpc>
                          <a:spcPct val="100000"/>
                        </a:lnSpc>
                        <a:spcBef>
                          <a:spcPts val="0"/>
                        </a:spcBef>
                        <a:spcAft>
                          <a:spcPts val="2000"/>
                        </a:spcAft>
                        <a:buClrTx/>
                        <a:buSzTx/>
                        <a:buFontTx/>
                        <a:buNone/>
                        <a:tabLst/>
                        <a:defRPr/>
                      </a:pPr>
                      <a:r>
                        <a:rPr lang="en-US" sz="2400" b="0" i="0" u="none" strike="noStrike" kern="1200" baseline="0" dirty="0">
                          <a:solidFill>
                            <a:schemeClr val="tx1"/>
                          </a:solidFill>
                          <a:latin typeface="Calibri" panose="020F0502020204030204" pitchFamily="34" charset="0"/>
                          <a:ea typeface="+mn-ea"/>
                          <a:cs typeface="+mn-cs"/>
                        </a:rPr>
                        <a:t>12/12</a:t>
                      </a:r>
                    </a:p>
                    <a:p>
                      <a:pPr marL="0" marR="0" indent="0" algn="l" defTabSz="914400" rtl="0" eaLnBrk="1" fontAlgn="auto" latinLnBrk="0" hangingPunct="1">
                        <a:lnSpc>
                          <a:spcPct val="100000"/>
                        </a:lnSpc>
                        <a:spcBef>
                          <a:spcPts val="0"/>
                        </a:spcBef>
                        <a:spcAft>
                          <a:spcPts val="2000"/>
                        </a:spcAft>
                        <a:buClrTx/>
                        <a:buSzTx/>
                        <a:buFontTx/>
                        <a:buNone/>
                        <a:tabLst/>
                        <a:defRPr/>
                      </a:pPr>
                      <a:r>
                        <a:rPr lang="en-US" sz="2400" b="0" i="0" u="none" strike="noStrike" kern="1200" baseline="0" dirty="0">
                          <a:solidFill>
                            <a:schemeClr val="tx1"/>
                          </a:solidFill>
                          <a:latin typeface="Calibri" panose="020F0502020204030204" pitchFamily="34" charset="0"/>
                          <a:ea typeface="+mn-ea"/>
                          <a:cs typeface="+mn-cs"/>
                        </a:rPr>
                        <a:t>12/26</a:t>
                      </a:r>
                    </a:p>
                    <a:p>
                      <a:pPr marL="0" marR="0" indent="0" algn="l" defTabSz="914400" rtl="0" eaLnBrk="1" fontAlgn="auto" latinLnBrk="0" hangingPunct="1">
                        <a:lnSpc>
                          <a:spcPct val="100000"/>
                        </a:lnSpc>
                        <a:spcBef>
                          <a:spcPts val="0"/>
                        </a:spcBef>
                        <a:spcAft>
                          <a:spcPts val="2000"/>
                        </a:spcAft>
                        <a:buClrTx/>
                        <a:buSzTx/>
                        <a:buFontTx/>
                        <a:buNone/>
                        <a:tabLst/>
                        <a:defRPr/>
                      </a:pPr>
                      <a:r>
                        <a:rPr lang="en-US" sz="2400" b="0" i="0" u="none" strike="noStrike" kern="1200" baseline="0" dirty="0">
                          <a:solidFill>
                            <a:schemeClr val="tx1"/>
                          </a:solidFill>
                          <a:latin typeface="Calibri" panose="020F0502020204030204" pitchFamily="34" charset="0"/>
                          <a:ea typeface="+mn-ea"/>
                          <a:cs typeface="+mn-cs"/>
                        </a:rPr>
                        <a:t>12/31 adj. </a:t>
                      </a:r>
                      <a:endParaRPr lang="en-US" sz="3200" dirty="0">
                        <a:solidFill>
                          <a:schemeClr val="tx1"/>
                        </a:solidFill>
                        <a:latin typeface="Calibri" panose="020F0502020204030204" pitchFamily="34" charset="0"/>
                      </a:endParaRPr>
                    </a:p>
                  </a:txBody>
                  <a:tcPr marR="0" marT="91440" marB="91440">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3200" b="1" kern="1200" dirty="0">
                          <a:solidFill>
                            <a:schemeClr val="tx1"/>
                          </a:solidFill>
                          <a:latin typeface="Calibri" panose="020F0502020204030204" pitchFamily="34" charset="0"/>
                          <a:ea typeface="+mn-ea"/>
                          <a:cs typeface="+mn-cs"/>
                        </a:rPr>
                        <a:t>$700</a:t>
                      </a:r>
                    </a:p>
                    <a:p>
                      <a:pPr marL="0" marR="0" indent="0" algn="r" defTabSz="914400" rtl="0" eaLnBrk="1" fontAlgn="auto" latinLnBrk="0" hangingPunct="1">
                        <a:lnSpc>
                          <a:spcPct val="100000"/>
                        </a:lnSpc>
                        <a:spcBef>
                          <a:spcPts val="0"/>
                        </a:spcBef>
                        <a:spcAft>
                          <a:spcPts val="600"/>
                        </a:spcAft>
                        <a:buClrTx/>
                        <a:buSzTx/>
                        <a:buFontTx/>
                        <a:buNone/>
                        <a:tabLst/>
                        <a:defRPr/>
                      </a:pPr>
                      <a:r>
                        <a:rPr lang="en-US" sz="3200" b="1" kern="1200" dirty="0">
                          <a:solidFill>
                            <a:schemeClr val="tx1"/>
                          </a:solidFill>
                          <a:latin typeface="Calibri" panose="020F0502020204030204" pitchFamily="34" charset="0"/>
                          <a:ea typeface="+mn-ea"/>
                          <a:cs typeface="+mn-cs"/>
                        </a:rPr>
                        <a:t>700</a:t>
                      </a:r>
                    </a:p>
                    <a:p>
                      <a:pPr marL="0" marR="0" indent="0" algn="r" defTabSz="914400" rtl="0" eaLnBrk="1" fontAlgn="auto" latinLnBrk="0" hangingPunct="1">
                        <a:lnSpc>
                          <a:spcPct val="100000"/>
                        </a:lnSpc>
                        <a:spcBef>
                          <a:spcPts val="0"/>
                        </a:spcBef>
                        <a:spcAft>
                          <a:spcPts val="600"/>
                        </a:spcAft>
                        <a:buClrTx/>
                        <a:buSzTx/>
                        <a:buFontTx/>
                        <a:buNone/>
                        <a:tabLst/>
                        <a:defRPr/>
                      </a:pPr>
                      <a:r>
                        <a:rPr lang="en-US" sz="3200" b="1" kern="1200" dirty="0">
                          <a:solidFill>
                            <a:schemeClr val="tx1"/>
                          </a:solidFill>
                          <a:latin typeface="Calibri" panose="020F0502020204030204" pitchFamily="34" charset="0"/>
                          <a:ea typeface="+mn-ea"/>
                          <a:cs typeface="+mn-cs"/>
                        </a:rPr>
                        <a:t>210</a:t>
                      </a:r>
                      <a:endParaRPr lang="en-US" sz="3200" dirty="0">
                        <a:solidFill>
                          <a:schemeClr val="tx1"/>
                        </a:solidFill>
                        <a:latin typeface="Calibri" panose="020F0502020204030204" pitchFamily="34" charset="0"/>
                      </a:endParaRPr>
                    </a:p>
                  </a:txBody>
                  <a:tcPr marL="0" marT="91440" marB="9144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latin typeface="Calibri" panose="020F0502020204030204" pitchFamily="34" charset="0"/>
                      </a:endParaRPr>
                    </a:p>
                  </a:txBody>
                  <a:tcPr marR="365760" marT="91440" marB="9144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7223739"/>
                  </a:ext>
                </a:extLst>
              </a:tr>
              <a:tr h="703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tx1"/>
                          </a:solidFill>
                          <a:latin typeface="Calibri" panose="020F0502020204030204" pitchFamily="34" charset="0"/>
                          <a:ea typeface="+mn-ea"/>
                          <a:cs typeface="+mn-cs"/>
                        </a:rPr>
                        <a:t>12/31 Bal. </a:t>
                      </a:r>
                      <a:endParaRPr lang="en-US" sz="3200" dirty="0">
                        <a:latin typeface="Calibri" panose="020F0502020204030204" pitchFamily="34" charset="0"/>
                      </a:endParaRPr>
                    </a:p>
                  </a:txBody>
                  <a:tcPr marT="91440" marB="91440">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kern="1200" dirty="0">
                          <a:solidFill>
                            <a:srgbClr val="1F497D"/>
                          </a:solidFill>
                          <a:latin typeface="Calibri" panose="020F0502020204030204" pitchFamily="34" charset="0"/>
                          <a:ea typeface="+mn-ea"/>
                          <a:cs typeface="+mn-cs"/>
                        </a:rPr>
                        <a:t>$1,610</a:t>
                      </a:r>
                      <a:endParaRPr lang="en-US" sz="3200" dirty="0">
                        <a:latin typeface="Calibri" panose="020F0502020204030204" pitchFamily="34" charset="0"/>
                      </a:endParaRPr>
                    </a:p>
                  </a:txBody>
                  <a:tcPr marL="0" marT="91440" marB="9144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marT="91440" marB="9144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618668622"/>
                  </a:ext>
                </a:extLst>
              </a:tr>
            </a:tbl>
          </a:graphicData>
        </a:graphic>
      </p:graphicFrame>
      <p:sp>
        <p:nvSpPr>
          <p:cNvPr id="38" name="AutoShape 9"/>
          <p:cNvSpPr>
            <a:spLocks noGrp="1" noChangeArrowheads="1"/>
          </p:cNvSpPr>
          <p:nvPr>
            <p:ph sz="quarter" idx="20"/>
          </p:nvPr>
        </p:nvSpPr>
        <p:spPr bwMode="auto">
          <a:xfrm>
            <a:off x="6324600" y="5257800"/>
            <a:ext cx="4206240" cy="1280160"/>
          </a:xfrm>
          <a:prstGeom prst="roundRect">
            <a:avLst/>
          </a:prstGeom>
          <a:solidFill>
            <a:srgbClr val="DDD9C3"/>
          </a:solidFill>
          <a:ln w="9525">
            <a:solidFill>
              <a:schemeClr val="tx1"/>
            </a:solidFill>
            <a:miter lim="800000"/>
            <a:headEnd/>
            <a:tailEnd/>
          </a:ln>
        </p:spPr>
        <p:txBody>
          <a:bodyPr wrap="square" anchor="ctr"/>
          <a:lstStyle/>
          <a:p>
            <a:pPr algn="ctr">
              <a:spcAft>
                <a:spcPts val="0"/>
              </a:spcAft>
            </a:pPr>
            <a:r>
              <a:rPr lang="en-US" sz="2400" dirty="0">
                <a:solidFill>
                  <a:prstClr val="black"/>
                </a:solidFill>
              </a:rPr>
              <a:t>The Income Statement will show $1,610 total Salaries Expense.</a:t>
            </a:r>
          </a:p>
        </p:txBody>
      </p:sp>
      <p:sp>
        <p:nvSpPr>
          <p:cNvPr id="21" name="Text Placeholder 10" hidden="1"/>
          <p:cNvSpPr>
            <a:spLocks noGrp="1"/>
          </p:cNvSpPr>
          <p:nvPr>
            <p:ph type="body" sz="quarter" idx="4294967295"/>
          </p:nvPr>
        </p:nvSpPr>
        <p:spPr>
          <a:xfrm>
            <a:off x="4893564" y="6400800"/>
            <a:ext cx="2404872" cy="190500"/>
          </a:xfrm>
        </p:spPr>
        <p:txBody>
          <a:bodyPr>
            <a:normAutofit fontScale="25000" lnSpcReduction="20000"/>
          </a:bodyPr>
          <a:lstStyle/>
          <a:p>
            <a:endParaRPr lang="en-US"/>
          </a:p>
        </p:txBody>
      </p:sp>
      <p:sp>
        <p:nvSpPr>
          <p:cNvPr id="22" name="Text Placeholder 11" hidden="1"/>
          <p:cNvSpPr>
            <a:spLocks noGrp="1"/>
          </p:cNvSpPr>
          <p:nvPr>
            <p:ph type="body" sz="quarter" idx="4294967295"/>
          </p:nvPr>
        </p:nvSpPr>
        <p:spPr>
          <a:xfrm>
            <a:off x="7376160" y="6400800"/>
            <a:ext cx="3200400" cy="192024"/>
          </a:xfrm>
        </p:spPr>
        <p:txBody>
          <a:bodyPr>
            <a:normAutofit fontScale="25000" lnSpcReduction="20000"/>
          </a:bodyPr>
          <a:lstStyle/>
          <a:p>
            <a:endParaRPr lang="en-US"/>
          </a:p>
        </p:txBody>
      </p:sp>
      <p:sp>
        <p:nvSpPr>
          <p:cNvPr id="34" name="Text Placeholder 12"/>
          <p:cNvSpPr>
            <a:spLocks noGrp="1"/>
          </p:cNvSpPr>
          <p:nvPr>
            <p:ph sz="quarter" idx="25"/>
          </p:nvPr>
        </p:nvSpPr>
        <p:spPr>
          <a:xfrm>
            <a:off x="1569720" y="6693408"/>
            <a:ext cx="3383280" cy="137160"/>
          </a:xfrm>
        </p:spPr>
        <p:txBody>
          <a:bodyPr/>
          <a:lstStyle/>
          <a:p>
            <a:pPr eaLnBrk="0" hangingPunct="0">
              <a:spcAft>
                <a:spcPts val="0"/>
              </a:spcAft>
              <a:defRPr/>
            </a:pPr>
            <a:r>
              <a:rPr lang="en-US" altLang="en-US" b="1" kern="0" noProof="0" dirty="0">
                <a:solidFill>
                  <a:prstClr val="black"/>
                </a:solidFill>
              </a:rPr>
              <a:t>Learning Objective P3: </a:t>
            </a:r>
            <a:r>
              <a:rPr lang="en-US" noProof="0" dirty="0">
                <a:solidFill>
                  <a:prstClr val="black"/>
                </a:solidFill>
              </a:rPr>
              <a:t>Prepare adjusting entries for accrued expenses.</a:t>
            </a:r>
            <a:endParaRPr lang="en-US" b="1" kern="0" noProof="0" dirty="0">
              <a:solidFill>
                <a:prstClr val="black"/>
              </a:solidFill>
            </a:endParaRPr>
          </a:p>
        </p:txBody>
      </p:sp>
      <p:sp>
        <p:nvSpPr>
          <p:cNvPr id="18" name="Slide Number Placeholder 13"/>
          <p:cNvSpPr>
            <a:spLocks noGrp="1"/>
          </p:cNvSpPr>
          <p:nvPr>
            <p:ph type="sldNum" sz="quarter" idx="10"/>
          </p:nvPr>
        </p:nvSpPr>
        <p:spPr/>
        <p:txBody>
          <a:bodyPr/>
          <a:lstStyle/>
          <a:p>
            <a:pPr fontAlgn="base">
              <a:spcBef>
                <a:spcPct val="0"/>
              </a:spcBef>
              <a:spcAft>
                <a:spcPct val="0"/>
              </a:spcAft>
            </a:pPr>
            <a:fld id="{68151E55-6873-49E2-B8D5-2F265E6F1973}" type="slidenum">
              <a:rPr lang="en-US">
                <a:solidFill>
                  <a:srgbClr val="000000"/>
                </a:solidFill>
                <a:cs typeface="Arial" charset="0"/>
              </a:rPr>
              <a:pPr fontAlgn="base">
                <a:spcBef>
                  <a:spcPct val="0"/>
                </a:spcBef>
                <a:spcAft>
                  <a:spcPct val="0"/>
                </a:spcAft>
              </a:pPr>
              <a:t>8</a:t>
            </a:fld>
            <a:endParaRPr lang="en-US">
              <a:solidFill>
                <a:srgbClr val="000000"/>
              </a:solidFill>
              <a:cs typeface="Arial" charset="0"/>
            </a:endParaRPr>
          </a:p>
        </p:txBody>
      </p:sp>
    </p:spTree>
    <p:extLst>
      <p:ext uri="{BB962C8B-B14F-4D97-AF65-F5344CB8AC3E}">
        <p14:creationId xmlns:p14="http://schemas.microsoft.com/office/powerpoint/2010/main" val="73754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15440" y="548641"/>
            <a:ext cx="8961120" cy="678611"/>
          </a:xfrm>
        </p:spPr>
        <p:txBody>
          <a:bodyPr vert="horz" lIns="0" tIns="0" rIns="0" bIns="0" rtlCol="0" anchor="ctr">
            <a:noAutofit/>
          </a:bodyPr>
          <a:lstStyle/>
          <a:p>
            <a:r>
              <a:rPr lang="en-US" sz="4000" dirty="0"/>
              <a:t>Future Cash Payment of Accrued Expenses</a:t>
            </a:r>
          </a:p>
        </p:txBody>
      </p:sp>
      <p:sp>
        <p:nvSpPr>
          <p:cNvPr id="6" name="Content Placeholder 2"/>
          <p:cNvSpPr>
            <a:spLocks noGrp="1"/>
          </p:cNvSpPr>
          <p:nvPr>
            <p:ph sz="quarter" idx="11"/>
          </p:nvPr>
        </p:nvSpPr>
        <p:spPr>
          <a:xfrm>
            <a:off x="1866900" y="1276708"/>
            <a:ext cx="8458200" cy="2743200"/>
          </a:xfrm>
          <a:solidFill>
            <a:srgbClr val="C4BD97"/>
          </a:solidFill>
          <a:ln w="9525">
            <a:solidFill>
              <a:schemeClr val="tx1"/>
            </a:solidFill>
            <a:miter lim="800000"/>
            <a:headEnd/>
            <a:tailEnd/>
          </a:ln>
          <a:effectLst>
            <a:outerShdw dist="35921" dir="2700000" algn="ctr" rotWithShape="0">
              <a:schemeClr val="bg2"/>
            </a:outerShdw>
          </a:effectLst>
        </p:spPr>
        <p:txBody>
          <a:bodyPr>
            <a:normAutofit/>
          </a:bodyPr>
          <a:lstStyle/>
          <a:p>
            <a:pPr marL="457200" indent="-457200">
              <a:spcBef>
                <a:spcPts val="600"/>
              </a:spcBef>
              <a:buClr>
                <a:srgbClr val="4F81BD"/>
              </a:buClr>
              <a:buSzPct val="70000"/>
              <a:defRPr/>
            </a:pPr>
            <a:r>
              <a:rPr lang="en-US" sz="2400" dirty="0">
                <a:solidFill>
                  <a:prstClr val="black"/>
                </a:solidFill>
              </a:rPr>
              <a:t>Accrued expenses at the end of one period result in a cash payment in a future period.</a:t>
            </a:r>
          </a:p>
          <a:p>
            <a:pPr marL="457200" indent="-457200">
              <a:spcBef>
                <a:spcPts val="600"/>
              </a:spcBef>
              <a:buClr>
                <a:srgbClr val="4F81BD"/>
              </a:buClr>
              <a:buSzPct val="70000"/>
              <a:defRPr/>
            </a:pPr>
            <a:r>
              <a:rPr lang="en-US" sz="2400" dirty="0">
                <a:solidFill>
                  <a:prstClr val="black"/>
                </a:solidFill>
              </a:rPr>
              <a:t>On 12/31, PMO recorded accrued salaries of $210.</a:t>
            </a:r>
          </a:p>
          <a:p>
            <a:pPr marL="457200" indent="-457200">
              <a:spcBef>
                <a:spcPts val="600"/>
              </a:spcBef>
              <a:buClr>
                <a:srgbClr val="4F81BD"/>
              </a:buClr>
              <a:buSzPct val="70000"/>
              <a:defRPr/>
            </a:pPr>
            <a:r>
              <a:rPr lang="en-US" sz="2400" dirty="0">
                <a:solidFill>
                  <a:prstClr val="black"/>
                </a:solidFill>
              </a:rPr>
              <a:t>On 1/9 of the next year, the following entry will reduce the accrued liability, salaries payable, and record the expense for 7 days of work in January.</a:t>
            </a:r>
          </a:p>
        </p:txBody>
      </p:sp>
      <p:sp>
        <p:nvSpPr>
          <p:cNvPr id="9" name="Content Placeholder 3"/>
          <p:cNvSpPr>
            <a:spLocks noGrp="1"/>
          </p:cNvSpPr>
          <p:nvPr>
            <p:ph sz="quarter" idx="14"/>
          </p:nvPr>
        </p:nvSpPr>
        <p:spPr>
          <a:xfrm>
            <a:off x="2072640" y="4343400"/>
            <a:ext cx="8046720" cy="1828800"/>
          </a:xfrm>
          <a:ln w="12700">
            <a:solidFill>
              <a:schemeClr val="tx1"/>
            </a:solidFill>
          </a:ln>
        </p:spPr>
        <p:txBody>
          <a:bodyPr>
            <a:normAutofit/>
          </a:bodyPr>
          <a:lstStyle/>
          <a:p>
            <a:pPr>
              <a:spcAft>
                <a:spcPts val="600"/>
              </a:spcAft>
              <a:tabLst>
                <a:tab pos="1371600" algn="l"/>
                <a:tab pos="5943600" algn="l"/>
              </a:tabLst>
            </a:pPr>
            <a:r>
              <a:rPr lang="en-US" sz="2400" dirty="0"/>
              <a:t>Jan. 9	Salaries Payable (3 </a:t>
            </a:r>
            <a:r>
              <a:rPr lang="en-US" sz="2400" dirty="0">
                <a:cs typeface="Times New Roman" panose="02020603050405020304" pitchFamily="18" charset="0"/>
              </a:rPr>
              <a:t>×</a:t>
            </a:r>
            <a:r>
              <a:rPr lang="en-US" sz="2400" dirty="0"/>
              <a:t> $70)	210</a:t>
            </a:r>
          </a:p>
          <a:p>
            <a:pPr marL="1371600">
              <a:spcAft>
                <a:spcPts val="600"/>
              </a:spcAft>
              <a:tabLst>
                <a:tab pos="5943600" algn="l"/>
              </a:tabLst>
            </a:pPr>
            <a:r>
              <a:rPr lang="en-US" sz="2400" dirty="0"/>
              <a:t>Salaries Expense (7 </a:t>
            </a:r>
            <a:r>
              <a:rPr lang="en-US" sz="2400" dirty="0">
                <a:cs typeface="Times New Roman" panose="02020603050405020304" pitchFamily="18" charset="0"/>
              </a:rPr>
              <a:t>× </a:t>
            </a:r>
            <a:r>
              <a:rPr lang="en-US" sz="2400" dirty="0"/>
              <a:t>$70)	490</a:t>
            </a:r>
          </a:p>
          <a:p>
            <a:pPr marL="2011680" algn="ctr">
              <a:spcAft>
                <a:spcPts val="600"/>
              </a:spcAft>
              <a:tabLst>
                <a:tab pos="7315200" algn="l"/>
              </a:tabLst>
            </a:pPr>
            <a:r>
              <a:rPr lang="en-US" sz="2400" dirty="0"/>
              <a:t>Cash	700</a:t>
            </a:r>
          </a:p>
          <a:p>
            <a:pPr algn="ctr">
              <a:spcAft>
                <a:spcPts val="600"/>
              </a:spcAft>
            </a:pPr>
            <a:r>
              <a:rPr lang="en-US" sz="2400" i="1" dirty="0"/>
              <a:t>To record earned revenue received in advance</a:t>
            </a:r>
          </a:p>
        </p:txBody>
      </p:sp>
      <p:sp>
        <p:nvSpPr>
          <p:cNvPr id="7" name="Text Placeholder 4" hidden="1"/>
          <p:cNvSpPr>
            <a:spLocks noGrp="1"/>
          </p:cNvSpPr>
          <p:nvPr>
            <p:ph type="body" sz="quarter" idx="12"/>
          </p:nvPr>
        </p:nvSpPr>
        <p:spPr/>
        <p:txBody>
          <a:bodyPr/>
          <a:lstStyle/>
          <a:p>
            <a:endParaRPr lang="en-US"/>
          </a:p>
        </p:txBody>
      </p:sp>
      <p:sp>
        <p:nvSpPr>
          <p:cNvPr id="8" name="Text Placeholder 5" hidden="1"/>
          <p:cNvSpPr>
            <a:spLocks noGrp="1"/>
          </p:cNvSpPr>
          <p:nvPr>
            <p:ph type="body" sz="quarter" idx="13"/>
          </p:nvPr>
        </p:nvSpPr>
        <p:spPr/>
        <p:txBody>
          <a:bodyPr/>
          <a:lstStyle/>
          <a:p>
            <a:endParaRPr lang="en-US"/>
          </a:p>
        </p:txBody>
      </p:sp>
      <p:sp>
        <p:nvSpPr>
          <p:cNvPr id="10" name="Text Placeholder 6"/>
          <p:cNvSpPr>
            <a:spLocks noGrp="1"/>
          </p:cNvSpPr>
          <p:nvPr>
            <p:ph sz="quarter" idx="15"/>
          </p:nvPr>
        </p:nvSpPr>
        <p:spPr>
          <a:xfrm>
            <a:off x="1569720" y="6693408"/>
            <a:ext cx="3383280" cy="137160"/>
          </a:xfrm>
        </p:spPr>
        <p:txBody>
          <a:bodyPr/>
          <a:lstStyle/>
          <a:p>
            <a:pPr eaLnBrk="0" hangingPunct="0">
              <a:spcAft>
                <a:spcPts val="0"/>
              </a:spcAft>
              <a:defRPr/>
            </a:pPr>
            <a:r>
              <a:rPr lang="en-US" altLang="en-US" b="1" kern="0" noProof="0" dirty="0">
                <a:solidFill>
                  <a:prstClr val="black"/>
                </a:solidFill>
              </a:rPr>
              <a:t>Learning Objective P3: </a:t>
            </a:r>
            <a:r>
              <a:rPr lang="en-US" noProof="0" dirty="0">
                <a:solidFill>
                  <a:prstClr val="black"/>
                </a:solidFill>
              </a:rPr>
              <a:t>Prepare adjusting entries for accrued expenses.</a:t>
            </a:r>
            <a:endParaRPr lang="en-US" b="1" kern="0" noProof="0" dirty="0">
              <a:solidFill>
                <a:prstClr val="black"/>
              </a:solidFill>
            </a:endParaRPr>
          </a:p>
        </p:txBody>
      </p:sp>
      <p:sp>
        <p:nvSpPr>
          <p:cNvPr id="4" name="Slide Number Placeholder 7"/>
          <p:cNvSpPr>
            <a:spLocks noGrp="1"/>
          </p:cNvSpPr>
          <p:nvPr>
            <p:ph type="sldNum" sz="quarter" idx="10"/>
          </p:nvPr>
        </p:nvSpPr>
        <p:spPr/>
        <p:txBody>
          <a:bodyPr/>
          <a:lstStyle/>
          <a:p>
            <a:pPr fontAlgn="base">
              <a:spcBef>
                <a:spcPct val="0"/>
              </a:spcBef>
              <a:spcAft>
                <a:spcPct val="0"/>
              </a:spcAft>
              <a:defRPr/>
            </a:pPr>
            <a:fld id="{7A12E07D-6177-4BA4-8EF4-EE0B0B1559AA}" type="slidenum">
              <a:rPr lang="en-US">
                <a:solidFill>
                  <a:srgbClr val="000000"/>
                </a:solidFill>
                <a:cs typeface="Arial" charset="0"/>
              </a:rPr>
              <a:pPr fontAlgn="base">
                <a:spcBef>
                  <a:spcPct val="0"/>
                </a:spcBef>
                <a:spcAft>
                  <a:spcPct val="0"/>
                </a:spcAft>
                <a:defRPr/>
              </a:pPr>
              <a:t>9</a:t>
            </a:fld>
            <a:endParaRPr lang="en-US" dirty="0">
              <a:solidFill>
                <a:srgbClr val="000000"/>
              </a:solidFill>
              <a:cs typeface="Arial" charset="0"/>
            </a:endParaRPr>
          </a:p>
        </p:txBody>
      </p:sp>
    </p:spTree>
    <p:extLst>
      <p:ext uri="{BB962C8B-B14F-4D97-AF65-F5344CB8AC3E}">
        <p14:creationId xmlns:p14="http://schemas.microsoft.com/office/powerpoint/2010/main" val="2497104526"/>
      </p:ext>
    </p:extLst>
  </p:cSld>
  <p:clrMapOvr>
    <a:masterClrMapping/>
  </p:clrMapOvr>
</p:sld>
</file>

<file path=ppt/theme/theme1.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1846</Words>
  <Application>Microsoft Office PowerPoint</Application>
  <PresentationFormat>Widescreen</PresentationFormat>
  <Paragraphs>129</Paragraphs>
  <Slides>14</Slides>
  <Notes>10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Calibri</vt:lpstr>
      <vt:lpstr>Calibri Light</vt:lpstr>
      <vt:lpstr>Palatino Linotype</vt:lpstr>
      <vt:lpstr>Times New Roman</vt:lpstr>
      <vt:lpstr>Wingdings</vt:lpstr>
      <vt:lpstr>MainContentSlideMaster</vt:lpstr>
      <vt:lpstr>Office Theme</vt:lpstr>
      <vt:lpstr>Equation</vt:lpstr>
      <vt:lpstr>Galaxy Ind. PMO</vt:lpstr>
      <vt:lpstr>The Accounting Period</vt:lpstr>
      <vt:lpstr>Accrual Basis versus Cash Basis Accrual Basis Example 2</vt:lpstr>
      <vt:lpstr>Adjusting for Supplies Steps 1 and 2</vt:lpstr>
      <vt:lpstr>Adjusting for Depreciation – Step 1</vt:lpstr>
      <vt:lpstr>Straight-Line Depreciation</vt:lpstr>
      <vt:lpstr>Adjusting for Unearned Revenues Steps 1 and 2</vt:lpstr>
      <vt:lpstr>Adjusting for Accrued Salaries – Financial Statements</vt:lpstr>
      <vt:lpstr>Future Cash Payment of Accrued Expenses</vt:lpstr>
      <vt:lpstr>Adjusting for Accrued Services Revenue Steps 1, 2, and 3</vt:lpstr>
      <vt:lpstr>Adjusted Trial Balance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 Ind. PMO</dc:title>
  <dc:creator>miguel strother</dc:creator>
  <cp:lastModifiedBy>miguel strother</cp:lastModifiedBy>
  <cp:revision>3</cp:revision>
  <dcterms:created xsi:type="dcterms:W3CDTF">2022-12-30T23:43:50Z</dcterms:created>
  <dcterms:modified xsi:type="dcterms:W3CDTF">2022-12-31T00:49:20Z</dcterms:modified>
</cp:coreProperties>
</file>