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7"/>
  </p:notesMasterIdLst>
  <p:sldIdLst>
    <p:sldId id="265" r:id="rId3"/>
    <p:sldId id="257" r:id="rId4"/>
    <p:sldId id="266" r:id="rId5"/>
    <p:sldId id="267" r:id="rId6"/>
    <p:sldId id="268" r:id="rId7"/>
    <p:sldId id="276" r:id="rId8"/>
    <p:sldId id="259" r:id="rId9"/>
    <p:sldId id="277" r:id="rId10"/>
    <p:sldId id="269" r:id="rId11"/>
    <p:sldId id="261" r:id="rId12"/>
    <p:sldId id="275" r:id="rId13"/>
    <p:sldId id="260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929A0-E079-054C-83B6-067B8E692FD3}" v="6" dt="2025-01-24T22:53:27.041"/>
    <p1510:client id="{D33847E8-A651-2ADD-43E6-F797F902FB39}" v="590" dt="2025-01-24T22:53:51.159"/>
    <p1510:client id="{E4FB9D60-2E69-F99E-2EAF-1004494D0EE3}" v="13" dt="2025-01-24T22:59:09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e0caa881289a282af9c7d239aeed0f994037e52d40ee2152d448f04db6401ef::" providerId="AD" clId="Web-{E4FB9D60-2E69-F99E-2EAF-1004494D0EE3}"/>
    <pc:docChg chg="delSld modSld">
      <pc:chgData name="Guest User" userId="S::urn:spo:anon#ee0caa881289a282af9c7d239aeed0f994037e52d40ee2152d448f04db6401ef::" providerId="AD" clId="Web-{E4FB9D60-2E69-F99E-2EAF-1004494D0EE3}" dt="2025-01-24T22:59:09.425" v="18" actId="20577"/>
      <pc:docMkLst>
        <pc:docMk/>
      </pc:docMkLst>
      <pc:sldChg chg="modSp">
        <pc:chgData name="Guest User" userId="S::urn:spo:anon#ee0caa881289a282af9c7d239aeed0f994037e52d40ee2152d448f04db6401ef::" providerId="AD" clId="Web-{E4FB9D60-2E69-F99E-2EAF-1004494D0EE3}" dt="2025-01-24T22:59:09.425" v="18" actId="20577"/>
        <pc:sldMkLst>
          <pc:docMk/>
          <pc:sldMk cId="4285223946" sldId="262"/>
        </pc:sldMkLst>
        <pc:spChg chg="mod">
          <ac:chgData name="Guest User" userId="S::urn:spo:anon#ee0caa881289a282af9c7d239aeed0f994037e52d40ee2152d448f04db6401ef::" providerId="AD" clId="Web-{E4FB9D60-2E69-F99E-2EAF-1004494D0EE3}" dt="2025-01-24T22:59:09.425" v="18" actId="20577"/>
          <ac:spMkLst>
            <pc:docMk/>
            <pc:sldMk cId="4285223946" sldId="262"/>
            <ac:spMk id="3" creationId="{00000000-0000-0000-0000-000000000000}"/>
          </ac:spMkLst>
        </pc:spChg>
      </pc:sldChg>
      <pc:sldChg chg="modSp">
        <pc:chgData name="Guest User" userId="S::urn:spo:anon#ee0caa881289a282af9c7d239aeed0f994037e52d40ee2152d448f04db6401ef::" providerId="AD" clId="Web-{E4FB9D60-2E69-F99E-2EAF-1004494D0EE3}" dt="2025-01-24T21:58:57.549" v="16" actId="20577"/>
        <pc:sldMkLst>
          <pc:docMk/>
          <pc:sldMk cId="48259320" sldId="263"/>
        </pc:sldMkLst>
        <pc:spChg chg="mod">
          <ac:chgData name="Guest User" userId="S::urn:spo:anon#ee0caa881289a282af9c7d239aeed0f994037e52d40ee2152d448f04db6401ef::" providerId="AD" clId="Web-{E4FB9D60-2E69-F99E-2EAF-1004494D0EE3}" dt="2025-01-24T21:58:57.549" v="16" actId="20577"/>
          <ac:spMkLst>
            <pc:docMk/>
            <pc:sldMk cId="48259320" sldId="263"/>
            <ac:spMk id="3" creationId="{00000000-0000-0000-0000-000000000000}"/>
          </ac:spMkLst>
        </pc:spChg>
      </pc:sldChg>
      <pc:sldChg chg="del">
        <pc:chgData name="Guest User" userId="S::urn:spo:anon#ee0caa881289a282af9c7d239aeed0f994037e52d40ee2152d448f04db6401ef::" providerId="AD" clId="Web-{E4FB9D60-2E69-F99E-2EAF-1004494D0EE3}" dt="2025-01-24T21:52:12.333" v="0"/>
        <pc:sldMkLst>
          <pc:docMk/>
          <pc:sldMk cId="3208602946" sldId="274"/>
        </pc:sldMkLst>
      </pc:sldChg>
    </pc:docChg>
  </pc:docChgLst>
  <pc:docChgLst>
    <pc:chgData name="Gost korisnik" userId="S::urn:spo:anon#ee0caa881289a282af9c7d239aeed0f994037e52d40ee2152d448f04db6401ef::" providerId="AD" clId="Web-{2A1929A0-E079-054C-83B6-067B8E692FD3}"/>
    <pc:docChg chg="modSld">
      <pc:chgData name="Gost korisnik" userId="S::urn:spo:anon#ee0caa881289a282af9c7d239aeed0f994037e52d40ee2152d448f04db6401ef::" providerId="AD" clId="Web-{2A1929A0-E079-054C-83B6-067B8E692FD3}" dt="2025-01-24T22:53:27.041" v="5" actId="20577"/>
      <pc:docMkLst>
        <pc:docMk/>
      </pc:docMkLst>
      <pc:sldChg chg="modSp">
        <pc:chgData name="Gost korisnik" userId="S::urn:spo:anon#ee0caa881289a282af9c7d239aeed0f994037e52d40ee2152d448f04db6401ef::" providerId="AD" clId="Web-{2A1929A0-E079-054C-83B6-067B8E692FD3}" dt="2025-01-24T22:53:27.041" v="5" actId="20577"/>
        <pc:sldMkLst>
          <pc:docMk/>
          <pc:sldMk cId="3389772446" sldId="260"/>
        </pc:sldMkLst>
        <pc:spChg chg="mod">
          <ac:chgData name="Gost korisnik" userId="S::urn:spo:anon#ee0caa881289a282af9c7d239aeed0f994037e52d40ee2152d448f04db6401ef::" providerId="AD" clId="Web-{2A1929A0-E079-054C-83B6-067B8E692FD3}" dt="2025-01-24T22:53:27.041" v="5" actId="20577"/>
          <ac:spMkLst>
            <pc:docMk/>
            <pc:sldMk cId="3389772446" sldId="260"/>
            <ac:spMk id="3" creationId="{00000000-0000-0000-0000-000000000000}"/>
          </ac:spMkLst>
        </pc:spChg>
      </pc:sldChg>
    </pc:docChg>
  </pc:docChgLst>
  <pc:docChgLst>
    <pc:chgData name="Gost korisnik" userId="S::urn:spo:anon#ee0caa881289a282af9c7d239aeed0f994037e52d40ee2152d448f04db6401ef::" providerId="AD" clId="Web-{D33847E8-A651-2ADD-43E6-F797F902FB39}"/>
    <pc:docChg chg="modSld">
      <pc:chgData name="Gost korisnik" userId="S::urn:spo:anon#ee0caa881289a282af9c7d239aeed0f994037e52d40ee2152d448f04db6401ef::" providerId="AD" clId="Web-{D33847E8-A651-2ADD-43E6-F797F902FB39}" dt="2025-01-24T22:53:51.159" v="598" actId="20577"/>
      <pc:docMkLst>
        <pc:docMk/>
      </pc:docMkLst>
      <pc:sldChg chg="modSp">
        <pc:chgData name="Gost korisnik" userId="S::urn:spo:anon#ee0caa881289a282af9c7d239aeed0f994037e52d40ee2152d448f04db6401ef::" providerId="AD" clId="Web-{D33847E8-A651-2ADD-43E6-F797F902FB39}" dt="2025-01-24T22:53:51.159" v="598" actId="20577"/>
        <pc:sldMkLst>
          <pc:docMk/>
          <pc:sldMk cId="3389772446" sldId="260"/>
        </pc:sldMkLst>
        <pc:spChg chg="mod">
          <ac:chgData name="Gost korisnik" userId="S::urn:spo:anon#ee0caa881289a282af9c7d239aeed0f994037e52d40ee2152d448f04db6401ef::" providerId="AD" clId="Web-{D33847E8-A651-2ADD-43E6-F797F902FB39}" dt="2025-01-24T22:53:51.159" v="598" actId="20577"/>
          <ac:spMkLst>
            <pc:docMk/>
            <pc:sldMk cId="3389772446" sldId="260"/>
            <ac:spMk id="3" creationId="{00000000-0000-0000-0000-000000000000}"/>
          </ac:spMkLst>
        </pc:spChg>
      </pc:sldChg>
      <pc:sldChg chg="modSp">
        <pc:chgData name="Gost korisnik" userId="S::urn:spo:anon#ee0caa881289a282af9c7d239aeed0f994037e52d40ee2152d448f04db6401ef::" providerId="AD" clId="Web-{D33847E8-A651-2ADD-43E6-F797F902FB39}" dt="2025-01-24T22:49:23.102" v="465" actId="20577"/>
        <pc:sldMkLst>
          <pc:docMk/>
          <pc:sldMk cId="3321737263" sldId="275"/>
        </pc:sldMkLst>
        <pc:spChg chg="mod">
          <ac:chgData name="Gost korisnik" userId="S::urn:spo:anon#ee0caa881289a282af9c7d239aeed0f994037e52d40ee2152d448f04db6401ef::" providerId="AD" clId="Web-{D33847E8-A651-2ADD-43E6-F797F902FB39}" dt="2025-01-24T22:49:23.102" v="465" actId="20577"/>
          <ac:spMkLst>
            <pc:docMk/>
            <pc:sldMk cId="3321737263" sldId="275"/>
            <ac:spMk id="3" creationId="{93003D6B-82AC-E000-ED08-E246EC190B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25.01.2025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list no need to elaborate in this stage!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CILJ - rješava ključne probleme koji proizlaze iz nedostatka digitalizacije obrazovnog procesa u srednjim školama. Pruža objedinjeno rješenje koje poboljšava organizaciju, komunikaciju i učinkovitost svih sudionika obrazovnog procesa, čime se podiže kvaliteta školskog iskustva.</a:t>
            </a:r>
            <a:br>
              <a:rPr lang="hr-HR"/>
            </a:br>
            <a:br>
              <a:rPr lang="hr-HR"/>
            </a:br>
            <a:r>
              <a:rPr lang="hr-HR"/>
              <a:t>-aplikacija integrira sve potrebne funkcionalnosti za upravljanje obrazovnim procesom u jednom sustavu. Ovo uklanja potrebu za korištenjem više različitih alata i smanjuje rizik od gubitka informacija ili neorganiziranosti</a:t>
            </a:r>
          </a:p>
          <a:p>
            <a:r>
              <a:rPr lang="hr-HR"/>
              <a:t>-Ugrađeni sustav za slanje obavijesti i međusobnu komunikaciju poboljšava suradnju i ubrzava protok informacija.</a:t>
            </a:r>
          </a:p>
          <a:p>
            <a:r>
              <a:rPr lang="hr-HR"/>
              <a:t>-Nastavnici imaju uvid u statistiku pristupa i preuzimanja materijala, što im omogućava praćenje angažiranosti učenika.</a:t>
            </a:r>
          </a:p>
          <a:p>
            <a:r>
              <a:rPr lang="hr-HR"/>
              <a:t>-smanjivanje administrititivnog tereta- lako poduzianje potvrda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939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25.01.2025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25.01.2025</a:t>
            </a:fld>
            <a:endParaRPr lang="hr-HR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25.01.2025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25.01.2025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25.01.2025</a:t>
            </a:fld>
            <a:endParaRPr lang="hr-HR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25.01.2025</a:t>
            </a:fld>
            <a:endParaRPr lang="hr-H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25.01.2025</a:t>
            </a:fld>
            <a:endParaRPr lang="hr-H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25.01.2025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25.01.2025</a:t>
            </a:fld>
            <a:endParaRPr lang="hr-H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25.01.2025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25.01.2025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/>
              <a:t>eškolskakomunikacija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/>
              <a:t>Tim:  TG </a:t>
            </a:r>
            <a:r>
              <a:rPr lang="hr-HR" sz="1400"/>
              <a:t>09</a:t>
            </a:r>
            <a:r>
              <a:rPr lang="hr-HR" sz="1400" noProof="0"/>
              <a:t>.</a:t>
            </a:r>
            <a:r>
              <a:rPr lang="hr-HR" sz="1400"/>
              <a:t>04</a:t>
            </a:r>
            <a:r>
              <a:rPr lang="hr-HR" sz="1400" noProof="0"/>
              <a:t> U_Zadnji_Tren</a:t>
            </a:r>
          </a:p>
          <a:p>
            <a:r>
              <a:rPr lang="hr-HR" noProof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 noProof="0"/>
              <a:t>Organizacija sustava na visokoj razini apstrakcije:</a:t>
            </a:r>
          </a:p>
          <a:p>
            <a:r>
              <a:rPr lang="hr-HR" sz="2000" noProof="0"/>
              <a:t> Kljent-poslužitelj arhitektura</a:t>
            </a:r>
          </a:p>
          <a:p>
            <a:r>
              <a:rPr lang="hr-HR" sz="2000" noProof="0"/>
              <a:t> Frontend: React (web aplikacija) </a:t>
            </a:r>
          </a:p>
          <a:p>
            <a:r>
              <a:rPr lang="hr-HR" sz="2000" noProof="0"/>
              <a:t> Backend: Spring Boot (REST API, poslovna logika)  </a:t>
            </a:r>
          </a:p>
          <a:p>
            <a:r>
              <a:rPr lang="hr-HR" sz="2000" noProof="0"/>
              <a:t> Skladištenje podataka:</a:t>
            </a:r>
          </a:p>
          <a:p>
            <a:r>
              <a:rPr lang="hr-HR" sz="2000" noProof="0"/>
              <a:t>Baza podataka: PostgreSQL (Google Cloud-hosting).  </a:t>
            </a:r>
          </a:p>
          <a:p>
            <a:r>
              <a:rPr lang="hr-HR" sz="2000" noProof="0"/>
              <a:t>Datotečni sustav: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sz="2000" noProof="0"/>
              <a:t>Google Cloud Storage za statične resurse i lokalne privremene datoteke </a:t>
            </a:r>
          </a:p>
          <a:p>
            <a:r>
              <a:rPr lang="hr-HR" sz="2000" noProof="0"/>
              <a:t>Ključne značajke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sz="2000" noProof="0"/>
              <a:t>Autentifikacija: JWT za stateless sesije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r-HR" sz="2000" noProof="0"/>
              <a:t>Protokoli: HTTP(S) za komunikaciju između klijenta i poslužitelja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ispitivanje se provelo za sustav i komponente</a:t>
            </a:r>
            <a:endParaRPr lang="hr-HR" noProof="0"/>
          </a:p>
          <a:p>
            <a:r>
              <a:rPr lang="hr-HR"/>
              <a:t>samo jedan rezultat ispitivanje se razlikuje od očekivanog</a:t>
            </a:r>
          </a:p>
          <a:p>
            <a:r>
              <a:rPr lang="hr-HR"/>
              <a:t>kod ispitivanja komponenata gledale su se komponente prijave i navigacije između funkcionalnosti</a:t>
            </a:r>
          </a:p>
          <a:p>
            <a:r>
              <a:rPr lang="hr-HR"/>
              <a:t>što se tiče ispitivanja sustava gledalo se četiri funkcionalnosti:</a:t>
            </a:r>
          </a:p>
          <a:p>
            <a:pPr marL="0" indent="0">
              <a:buNone/>
            </a:pPr>
            <a:r>
              <a:rPr lang="hr-HR"/>
              <a:t>  1. objava materijala i prikaz statistike</a:t>
            </a:r>
          </a:p>
          <a:p>
            <a:pPr marL="0" indent="0">
              <a:buNone/>
            </a:pPr>
            <a:r>
              <a:rPr lang="hr-HR"/>
              <a:t>  2. unos nastavnika sa e-mailom koji postoji u bazi</a:t>
            </a:r>
          </a:p>
          <a:p>
            <a:pPr marL="0" indent="0">
              <a:buNone/>
            </a:pPr>
            <a:r>
              <a:rPr lang="hr-HR"/>
              <a:t>  3. korištenje funkcionalnosti potvrde koja nije namijenjena         ravnatelju</a:t>
            </a:r>
          </a:p>
          <a:p>
            <a:pPr marL="0" indent="0">
              <a:buNone/>
            </a:pPr>
            <a:r>
              <a:rPr lang="hr-HR"/>
              <a:t>  4. CHAT između dva studenta</a:t>
            </a:r>
          </a:p>
          <a:p>
            <a:pPr marL="0" indent="0">
              <a:buNone/>
            </a:pPr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b="1">
                <a:ea typeface="+mn-lt"/>
                <a:cs typeface="+mn-lt"/>
              </a:rPr>
              <a:t>Programski jezici</a:t>
            </a:r>
            <a:r>
              <a:rPr lang="hr-HR">
                <a:ea typeface="+mn-lt"/>
                <a:cs typeface="+mn-lt"/>
              </a:rPr>
              <a:t>: Java 17, JavaScript (</a:t>
            </a:r>
            <a:r>
              <a:rPr lang="hr-HR" err="1">
                <a:ea typeface="+mn-lt"/>
                <a:cs typeface="+mn-lt"/>
              </a:rPr>
              <a:t>ECMAScript</a:t>
            </a:r>
            <a:r>
              <a:rPr lang="hr-HR">
                <a:ea typeface="+mn-lt"/>
                <a:cs typeface="+mn-lt"/>
              </a:rPr>
              <a:t> 2020)</a:t>
            </a:r>
            <a:endParaRPr lang="hr-HR"/>
          </a:p>
          <a:p>
            <a:r>
              <a:rPr lang="hr-HR" b="1">
                <a:ea typeface="+mn-lt"/>
                <a:cs typeface="+mn-lt"/>
              </a:rPr>
              <a:t>Radni okviri </a:t>
            </a:r>
            <a:r>
              <a:rPr lang="hr-HR" b="1" noProof="0">
                <a:ea typeface="+mn-lt"/>
                <a:cs typeface="+mn-lt"/>
              </a:rPr>
              <a:t>i </a:t>
            </a:r>
            <a:r>
              <a:rPr lang="hr-HR" b="1">
                <a:ea typeface="+mn-lt"/>
                <a:cs typeface="+mn-lt"/>
              </a:rPr>
              <a:t>biblioteke</a:t>
            </a:r>
            <a:r>
              <a:rPr lang="hr-HR">
                <a:ea typeface="+mn-lt"/>
                <a:cs typeface="+mn-lt"/>
              </a:rPr>
              <a:t>: </a:t>
            </a:r>
            <a:r>
              <a:rPr lang="hr-HR" err="1">
                <a:ea typeface="+mn-lt"/>
                <a:cs typeface="+mn-lt"/>
              </a:rPr>
              <a:t>React</a:t>
            </a:r>
            <a:r>
              <a:rPr lang="hr-HR">
                <a:ea typeface="+mn-lt"/>
                <a:cs typeface="+mn-lt"/>
              </a:rPr>
              <a:t> 18 + Vite 4,  Node.js 22, </a:t>
            </a:r>
            <a:r>
              <a:rPr lang="hr-HR" err="1">
                <a:ea typeface="+mn-lt"/>
                <a:cs typeface="+mn-lt"/>
              </a:rPr>
              <a:t>Spring</a:t>
            </a:r>
            <a:r>
              <a:rPr lang="hr-HR">
                <a:ea typeface="+mn-lt"/>
                <a:cs typeface="+mn-lt"/>
              </a:rPr>
              <a:t> </a:t>
            </a:r>
            <a:r>
              <a:rPr lang="hr-HR" err="1">
                <a:ea typeface="+mn-lt"/>
                <a:cs typeface="+mn-lt"/>
              </a:rPr>
              <a:t>Boot</a:t>
            </a:r>
            <a:r>
              <a:rPr lang="hr-HR">
                <a:ea typeface="+mn-lt"/>
                <a:cs typeface="+mn-lt"/>
              </a:rPr>
              <a:t> 3.4</a:t>
            </a:r>
          </a:p>
          <a:p>
            <a:r>
              <a:rPr lang="hr-HR" b="1">
                <a:ea typeface="+mn-lt"/>
                <a:cs typeface="+mn-lt"/>
              </a:rPr>
              <a:t>Baza podataka</a:t>
            </a:r>
            <a:r>
              <a:rPr lang="hr-HR">
                <a:ea typeface="+mn-lt"/>
                <a:cs typeface="+mn-lt"/>
              </a:rPr>
              <a:t>: PostgreSQL 13</a:t>
            </a:r>
          </a:p>
          <a:p>
            <a:r>
              <a:rPr lang="hr-HR" b="1">
                <a:ea typeface="+mn-lt"/>
                <a:cs typeface="+mn-lt"/>
              </a:rPr>
              <a:t>Razvojni alati</a:t>
            </a:r>
            <a:r>
              <a:rPr lang="hr-HR">
                <a:ea typeface="+mn-lt"/>
                <a:cs typeface="+mn-lt"/>
              </a:rPr>
              <a:t>: </a:t>
            </a:r>
            <a:r>
              <a:rPr lang="hr-HR" err="1">
                <a:ea typeface="+mn-lt"/>
                <a:cs typeface="+mn-lt"/>
              </a:rPr>
              <a:t>Visual</a:t>
            </a:r>
            <a:r>
              <a:rPr lang="hr-HR">
                <a:ea typeface="+mn-lt"/>
                <a:cs typeface="+mn-lt"/>
              </a:rPr>
              <a:t> Studio </a:t>
            </a:r>
            <a:r>
              <a:rPr lang="hr-HR" err="1">
                <a:ea typeface="+mn-lt"/>
                <a:cs typeface="+mn-lt"/>
              </a:rPr>
              <a:t>Code</a:t>
            </a:r>
            <a:r>
              <a:rPr lang="hr-HR">
                <a:ea typeface="+mn-lt"/>
                <a:cs typeface="+mn-lt"/>
              </a:rPr>
              <a:t> (VS </a:t>
            </a:r>
            <a:r>
              <a:rPr lang="hr-HR" err="1">
                <a:ea typeface="+mn-lt"/>
                <a:cs typeface="+mn-lt"/>
              </a:rPr>
              <a:t>Code</a:t>
            </a:r>
            <a:r>
              <a:rPr lang="hr-HR">
                <a:ea typeface="+mn-lt"/>
                <a:cs typeface="+mn-lt"/>
              </a:rPr>
              <a:t>), </a:t>
            </a:r>
            <a:r>
              <a:rPr lang="hr-HR" err="1">
                <a:ea typeface="+mn-lt"/>
                <a:cs typeface="+mn-lt"/>
              </a:rPr>
              <a:t>Git</a:t>
            </a:r>
            <a:r>
              <a:rPr lang="hr-HR">
                <a:ea typeface="+mn-lt"/>
                <a:cs typeface="+mn-lt"/>
              </a:rPr>
              <a:t> 2.34, IntelliJ IDEA 2024.3.1.1</a:t>
            </a:r>
          </a:p>
          <a:p>
            <a:r>
              <a:rPr lang="hr-HR" b="1">
                <a:ea typeface="+mn-lt"/>
                <a:cs typeface="+mn-lt"/>
              </a:rPr>
              <a:t>Alati za ispitivanje</a:t>
            </a:r>
            <a:r>
              <a:rPr lang="hr-HR">
                <a:ea typeface="+mn-lt"/>
                <a:cs typeface="+mn-lt"/>
              </a:rPr>
              <a:t>:Selenium IDE</a:t>
            </a:r>
          </a:p>
          <a:p>
            <a:r>
              <a:rPr lang="hr-HR" b="1">
                <a:ea typeface="+mn-lt"/>
                <a:cs typeface="+mn-lt"/>
              </a:rPr>
              <a:t>Alati za razmještaj (</a:t>
            </a:r>
            <a:r>
              <a:rPr lang="hr-HR" b="1" err="1">
                <a:ea typeface="+mn-lt"/>
                <a:cs typeface="+mn-lt"/>
              </a:rPr>
              <a:t>deploy</a:t>
            </a:r>
            <a:r>
              <a:rPr lang="hr-HR" b="1">
                <a:ea typeface="+mn-lt"/>
                <a:cs typeface="+mn-lt"/>
              </a:rPr>
              <a:t>)</a:t>
            </a:r>
            <a:r>
              <a:rPr lang="hr-HR">
                <a:ea typeface="+mn-lt"/>
                <a:cs typeface="+mn-lt"/>
              </a:rPr>
              <a:t>: Docker 20.10, </a:t>
            </a:r>
            <a:r>
              <a:rPr lang="hr-HR" err="1">
                <a:ea typeface="+mn-lt"/>
                <a:cs typeface="+mn-lt"/>
              </a:rPr>
              <a:t>Render</a:t>
            </a:r>
          </a:p>
          <a:p>
            <a:r>
              <a:rPr lang="hr-HR" b="1">
                <a:ea typeface="+mn-lt"/>
                <a:cs typeface="+mn-lt"/>
              </a:rPr>
              <a:t>Cloud platforme</a:t>
            </a:r>
            <a:r>
              <a:rPr lang="hr-HR">
                <a:ea typeface="+mn-lt"/>
                <a:cs typeface="+mn-lt"/>
              </a:rPr>
              <a:t>: Google Cloud (za spremanje materijala), </a:t>
            </a:r>
            <a:r>
              <a:rPr lang="hr-HR" err="1">
                <a:ea typeface="+mn-lt"/>
                <a:cs typeface="+mn-lt"/>
              </a:rPr>
              <a:t>Render</a:t>
            </a:r>
            <a:r>
              <a:rPr lang="hr-HR">
                <a:ea typeface="+mn-lt"/>
                <a:cs typeface="+mn-lt"/>
              </a:rPr>
              <a:t> (baza podataka)</a:t>
            </a:r>
            <a:endParaRPr lang="hr-HR"/>
          </a:p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noProof="0"/>
          </a:p>
          <a:p>
            <a:pPr marL="457200" lvl="1" indent="0">
              <a:buNone/>
            </a:pPr>
            <a:endParaRPr lang="hr-H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b="1"/>
              <a:t>Naučene lekcije</a:t>
            </a:r>
            <a:endParaRPr lang="hr-HR"/>
          </a:p>
          <a:p>
            <a:r>
              <a:rPr lang="hr-HR" b="1">
                <a:ea typeface="+mn-lt"/>
                <a:cs typeface="+mn-lt"/>
              </a:rPr>
              <a:t>Što je bilo dobro:</a:t>
            </a:r>
            <a:endParaRPr lang="hr-HR"/>
          </a:p>
          <a:p>
            <a:r>
              <a:rPr lang="hr-HR">
                <a:ea typeface="+mn-lt"/>
                <a:cs typeface="+mn-lt"/>
              </a:rPr>
              <a:t>Jasna raspodjela odgovornosti među članovima tima.</a:t>
            </a:r>
            <a:endParaRPr lang="hr-HR"/>
          </a:p>
          <a:p>
            <a:endParaRPr lang="hr-HR"/>
          </a:p>
          <a:p>
            <a:r>
              <a:rPr lang="hr-HR" b="1">
                <a:ea typeface="+mn-lt"/>
                <a:cs typeface="+mn-lt"/>
              </a:rPr>
              <a:t>Što je moglo bolje:</a:t>
            </a:r>
            <a:endParaRPr lang="hr-HR"/>
          </a:p>
          <a:p>
            <a:r>
              <a:rPr lang="hr-HR">
                <a:ea typeface="+mn-lt"/>
                <a:cs typeface="+mn-lt"/>
              </a:rPr>
              <a:t>Trebalo je bolje implementirati raspored i pronaći učinkovitije rješenje za njegovo funkcioniranje.</a:t>
            </a:r>
            <a:endParaRPr lang="hr-HR"/>
          </a:p>
          <a:p>
            <a:endParaRPr lang="hr-HR" b="1"/>
          </a:p>
          <a:p>
            <a:endParaRPr lang="hr-HR" noProof="0"/>
          </a:p>
          <a:p>
            <a:endParaRPr lang="hr-H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/>
              <a:t>Opis zadatka</a:t>
            </a:r>
          </a:p>
          <a:p>
            <a:r>
              <a:rPr lang="hr-HR" noProof="0"/>
              <a:t>Pregled zahtjeva</a:t>
            </a:r>
          </a:p>
          <a:p>
            <a:r>
              <a:rPr lang="hr-HR" noProof="0"/>
              <a:t>Korišteni alati i tehnologije</a:t>
            </a:r>
          </a:p>
          <a:p>
            <a:r>
              <a:rPr lang="hr-HR" noProof="0"/>
              <a:t>Arhitektura</a:t>
            </a:r>
          </a:p>
          <a:p>
            <a:r>
              <a:rPr lang="hr-HR" noProof="0"/>
              <a:t>Organizacija rada </a:t>
            </a:r>
          </a:p>
          <a:p>
            <a:r>
              <a:rPr lang="hr-HR" noProof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/>
              <a:t>Članovi tima</a:t>
            </a:r>
          </a:p>
          <a:p>
            <a:r>
              <a:rPr lang="hr-HR" noProof="0"/>
              <a:t>Cilj projekta</a:t>
            </a:r>
          </a:p>
          <a:p>
            <a:r>
              <a:rPr lang="hr-HR" noProof="0"/>
              <a:t>Analiza i oblikovanje sustava	</a:t>
            </a:r>
          </a:p>
          <a:p>
            <a:pPr lvl="1"/>
            <a:r>
              <a:rPr lang="hr-HR" noProof="0"/>
              <a:t>Zahtjevi</a:t>
            </a:r>
          </a:p>
          <a:p>
            <a:pPr lvl="1"/>
            <a:r>
              <a:rPr lang="hr-HR" noProof="0"/>
              <a:t>Arhitektura</a:t>
            </a:r>
          </a:p>
          <a:p>
            <a:r>
              <a:rPr lang="hr-HR" noProof="0"/>
              <a:t>Organizacija rada </a:t>
            </a:r>
          </a:p>
          <a:p>
            <a:r>
              <a:rPr lang="hr-HR" noProof="0"/>
              <a:t>Iskustva</a:t>
            </a:r>
          </a:p>
          <a:p>
            <a:endParaRPr lang="hr-H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/>
              <a:t>Imena članova i odgovornosti</a:t>
            </a:r>
          </a:p>
          <a:p>
            <a:endParaRPr lang="hr-HR" noProof="0"/>
          </a:p>
          <a:p>
            <a:pPr marL="0" indent="0">
              <a:buNone/>
            </a:pPr>
            <a:r>
              <a:rPr lang="hr-HR" sz="2000" noProof="0"/>
              <a:t>Mislav Štrukelj – voditelj tima, backend</a:t>
            </a:r>
          </a:p>
          <a:p>
            <a:pPr marL="0" indent="0">
              <a:buNone/>
            </a:pPr>
            <a:r>
              <a:rPr lang="hr-HR" sz="2000"/>
              <a:t>Dominik Papić - backend</a:t>
            </a:r>
          </a:p>
          <a:p>
            <a:pPr marL="0" indent="0">
              <a:buNone/>
            </a:pPr>
            <a:r>
              <a:rPr lang="hr-HR" sz="2000" noProof="0"/>
              <a:t>Hana Morović - frontend</a:t>
            </a:r>
          </a:p>
          <a:p>
            <a:pPr marL="0" indent="0">
              <a:buNone/>
            </a:pPr>
            <a:r>
              <a:rPr lang="hr-HR" sz="2000"/>
              <a:t>Andrea Anđelković - frontend</a:t>
            </a:r>
          </a:p>
          <a:p>
            <a:pPr marL="0" indent="0">
              <a:buNone/>
            </a:pPr>
            <a:r>
              <a:rPr lang="hr-HR" sz="2000" noProof="0"/>
              <a:t>Luka Petrušić - frontend</a:t>
            </a:r>
          </a:p>
          <a:p>
            <a:pPr marL="0" indent="0">
              <a:buNone/>
            </a:pPr>
            <a:r>
              <a:rPr lang="hr-HR" sz="2000"/>
              <a:t>Sasha Lučić - dokumentacija</a:t>
            </a:r>
            <a:endParaRPr lang="hr-HR" sz="200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685" y="1443932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hr-HR" altLang="sr-Latn-RS" b="1"/>
              <a:t>Ciljevi aplikacije:</a:t>
            </a:r>
          </a:p>
          <a:p>
            <a:pPr marL="0" lvl="0" indent="0">
              <a:buNone/>
            </a:pPr>
            <a:endParaRPr lang="hr-HR" altLang="sr-Latn-RS"/>
          </a:p>
          <a:p>
            <a:pPr lvl="0">
              <a:buFont typeface="Courier New" panose="02070309020205020404" pitchFamily="49" charset="0"/>
              <a:buChar char="o"/>
            </a:pPr>
            <a:r>
              <a:rPr lang="hr-HR" sz="2000"/>
              <a:t>Centralizacija podataka i funkcionalnosti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hr-HR" sz="2000"/>
              <a:t>Praćenje i upravljanje podacima o učenicima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hr-HR" sz="2000"/>
              <a:t>Poboljšana komunikacija među sudionicima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hr-HR" sz="2000"/>
              <a:t>Praćenje učeničkih aktivnosti i angažmana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hr-HR" sz="2000"/>
              <a:t>Smanjenje administrativnog opterećenja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pl-PL" sz="2000"/>
              <a:t>Brz i jednostavan pristup obrazovnim materijalima</a:t>
            </a:r>
          </a:p>
          <a:p>
            <a:pPr lvl="0"/>
            <a:endParaRPr lang="hr-HR" alt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901CC6-D197-F4EA-5E00-597BCC667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9684" y="2872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7A38-1DE9-4022-CF75-3DFCCA95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817038"/>
          </a:xfrm>
        </p:spPr>
        <p:txBody>
          <a:bodyPr>
            <a:normAutofit fontScale="40000" lnSpcReduction="20000"/>
          </a:bodyPr>
          <a:lstStyle/>
          <a:p>
            <a:r>
              <a:rPr lang="hr-HR" sz="5000" b="1"/>
              <a:t>Slična rješenja</a:t>
            </a:r>
          </a:p>
          <a:p>
            <a:pPr marL="0" indent="0">
              <a:buNone/>
            </a:pPr>
            <a:endParaRPr lang="hr-HR"/>
          </a:p>
          <a:p>
            <a:r>
              <a:rPr lang="hr-HR" sz="4200"/>
              <a:t>- </a:t>
            </a:r>
            <a:r>
              <a:rPr lang="hr-HR" sz="4200" b="1"/>
              <a:t>Microsoft Teams</a:t>
            </a:r>
          </a:p>
          <a:p>
            <a:r>
              <a:rPr lang="hr-HR" sz="4200"/>
              <a:t>  - Sličnosti: chat i postavljanje materijala</a:t>
            </a:r>
          </a:p>
          <a:p>
            <a:r>
              <a:rPr lang="hr-HR" sz="4200"/>
              <a:t>  - Prednost: Automatski pristup materijalima bez ručnog dodavanja učenika u grupe </a:t>
            </a:r>
          </a:p>
          <a:p>
            <a:endParaRPr lang="hr-HR" sz="4200"/>
          </a:p>
          <a:p>
            <a:r>
              <a:rPr lang="hr-HR" sz="4200"/>
              <a:t>- </a:t>
            </a:r>
            <a:r>
              <a:rPr lang="hr-HR" sz="4200" b="1"/>
              <a:t>FER Intranet  </a:t>
            </a:r>
          </a:p>
          <a:p>
            <a:r>
              <a:rPr lang="hr-HR" sz="4200"/>
              <a:t>  - Sličnosti: upravljanje rasporedima i pristup materijalima</a:t>
            </a:r>
          </a:p>
          <a:p>
            <a:r>
              <a:rPr lang="hr-HR" sz="4200"/>
              <a:t>  - Prednost: omogućuje chat, generiranje potvrda te pregled prognoze</a:t>
            </a:r>
          </a:p>
          <a:p>
            <a:endParaRPr lang="hr-HR" sz="4200"/>
          </a:p>
          <a:p>
            <a:r>
              <a:rPr lang="hr-HR" sz="4200"/>
              <a:t>- </a:t>
            </a:r>
            <a:r>
              <a:rPr lang="hr-HR" sz="4200" b="1"/>
              <a:t>Web stranice srednjih škola  </a:t>
            </a:r>
          </a:p>
          <a:p>
            <a:r>
              <a:rPr lang="hr-HR" sz="4200"/>
              <a:t>  - Sličnosti: postavljanje i pregled obavijesti.  </a:t>
            </a:r>
          </a:p>
          <a:p>
            <a:r>
              <a:rPr lang="hr-HR" sz="4200"/>
              <a:t>  - Prednost: personalizirane obavijesti i dodatne funkcionalnosti za učenike i nastavnike.  </a:t>
            </a:r>
          </a:p>
          <a:p>
            <a:endParaRPr lang="hr-HR" sz="4200"/>
          </a:p>
          <a:p>
            <a:r>
              <a:rPr lang="hr-HR" sz="4200"/>
              <a:t>Naša aplikacija </a:t>
            </a:r>
            <a:r>
              <a:rPr lang="hr-HR" sz="4200">
                <a:sym typeface="Wingdings" panose="05000000000000000000" pitchFamily="2" charset="2"/>
              </a:rPr>
              <a:t> </a:t>
            </a:r>
            <a:r>
              <a:rPr lang="hr-HR" sz="4200"/>
              <a:t>objedinjuje sve ove funkcionalnosti u jedinstveno rješenje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59441-6BBA-C9E4-A72B-2442D71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427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817038"/>
          </a:xfrm>
        </p:spPr>
        <p:txBody>
          <a:bodyPr>
            <a:normAutofit/>
          </a:bodyPr>
          <a:lstStyle/>
          <a:p>
            <a:r>
              <a:rPr lang="hr-HR" b="1"/>
              <a:t>Glavni funkcionalni zahtjevi</a:t>
            </a:r>
            <a:r>
              <a:rPr lang="hr-HR" noProof="0"/>
              <a:t> </a:t>
            </a:r>
          </a:p>
          <a:p>
            <a:pPr marL="0" indent="0">
              <a:buNone/>
            </a:pPr>
            <a:endParaRPr lang="hr-HR" noProof="0"/>
          </a:p>
          <a:p>
            <a:r>
              <a:rPr lang="hr-HR" sz="2000" b="0" i="0">
                <a:effectLst/>
              </a:rPr>
              <a:t>Sustav omogućuje prijavu korisnika pomoću email adrese i lozinke</a:t>
            </a:r>
          </a:p>
          <a:p>
            <a:r>
              <a:rPr lang="hr-HR" sz="2000" noProof="0"/>
              <a:t>Sustav omogućuje registraciju korisnika</a:t>
            </a:r>
          </a:p>
          <a:p>
            <a:r>
              <a:rPr lang="hr-HR" sz="2000" noProof="0"/>
              <a:t>Sustav omogućuje pregled nastavnih materijala</a:t>
            </a:r>
          </a:p>
          <a:p>
            <a:r>
              <a:rPr lang="hr-HR" sz="2000" noProof="0"/>
              <a:t>Sustav omogućuje objavljivanje nastavnih materijala</a:t>
            </a:r>
          </a:p>
          <a:p>
            <a:r>
              <a:rPr lang="hr-HR" sz="2000" noProof="0"/>
              <a:t>Sustav omogućuje pregled rasporeda</a:t>
            </a:r>
          </a:p>
          <a:p>
            <a:r>
              <a:rPr lang="hr-HR" sz="2000" noProof="0"/>
              <a:t>Sustav omogućuje uređivanje rasporeda</a:t>
            </a:r>
          </a:p>
          <a:p>
            <a:r>
              <a:rPr lang="hr-HR" sz="2000" b="0" i="0">
                <a:effectLst/>
              </a:rPr>
              <a:t>Sustav omogućuje objavljivanje obavijesti</a:t>
            </a:r>
          </a:p>
          <a:p>
            <a:r>
              <a:rPr lang="hr-HR" sz="2000" noProof="0"/>
              <a:t>Sustav omogućuje pregled obavijesti</a:t>
            </a:r>
          </a:p>
          <a:p>
            <a:r>
              <a:rPr lang="hr-HR" sz="2000" noProof="0"/>
              <a:t>Sustav omogućuje odobravanje nastavnika</a:t>
            </a:r>
            <a:r>
              <a:rPr lang="hr-HR" sz="2000" b="0" i="0">
                <a:solidFill>
                  <a:srgbClr val="F0F6FC"/>
                </a:solidFill>
                <a:effectLst/>
              </a:rPr>
              <a:t>s</a:t>
            </a:r>
          </a:p>
          <a:p>
            <a:r>
              <a:rPr lang="hr-HR" sz="2000" b="0" i="0">
                <a:effectLst/>
              </a:rPr>
              <a:t>Sustav omogućuje brisanje korisnika</a:t>
            </a:r>
            <a:r>
              <a:rPr lang="hr-HR" b="0" i="0">
                <a:solidFill>
                  <a:srgbClr val="F0F6FC"/>
                </a:solidFill>
                <a:effectLst/>
              </a:rPr>
              <a:t>sanje korisnika</a:t>
            </a:r>
            <a:r>
              <a:rPr lang="hr-HR" b="0" i="0">
                <a:solidFill>
                  <a:srgbClr val="F0F6FC"/>
                </a:solidFill>
                <a:effectLst/>
                <a:latin typeface="-apple-system"/>
              </a:rPr>
              <a:t>.</a:t>
            </a:r>
            <a:endParaRPr lang="hr-H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E4EA-A5B2-F8C4-E349-8C9E1840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1295-2A87-0258-5329-8CBE0052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000"/>
            <a:ext cx="9071999" cy="6025148"/>
          </a:xfrm>
        </p:spPr>
        <p:txBody>
          <a:bodyPr>
            <a:normAutofit/>
          </a:bodyPr>
          <a:lstStyle/>
          <a:p>
            <a:r>
              <a:rPr lang="hr-HR" b="1"/>
              <a:t>Nefunkcionalni zahtjevi i zahtjevi domene primjene</a:t>
            </a:r>
          </a:p>
          <a:p>
            <a:r>
              <a:rPr lang="hr-HR" sz="2000"/>
              <a:t>Sustav treba podržavati autentifikaciju pomoću vanjskog servisa prilikom prijave</a:t>
            </a:r>
          </a:p>
          <a:p>
            <a:r>
              <a:rPr lang="hr-HR" sz="2000" b="0" i="0">
                <a:effectLst/>
                <a:latin typeface="-apple-system"/>
              </a:rPr>
              <a:t>Sustav treba omogućiti registraciju samo onim učenicima koji u sustavu nemaju upisan smjer i odabrani izborni predmet</a:t>
            </a:r>
          </a:p>
          <a:p>
            <a:r>
              <a:rPr lang="hr-HR" sz="2000" b="0" i="0">
                <a:effectLst/>
                <a:latin typeface="-apple-system"/>
              </a:rPr>
              <a:t>Sustav treba učeniku pri registraciji omogućiti odabir jednog smjera od moguća tri</a:t>
            </a:r>
          </a:p>
          <a:p>
            <a:r>
              <a:rPr lang="hr-HR" sz="2000"/>
              <a:t>Učenici moraju imati pristup samo onim predmetima koji su dodijeljeni razredima koje su upisali,izbornim i fakultativnim predmetima</a:t>
            </a:r>
            <a:endParaRPr lang="hr-HR" sz="2000">
              <a:latin typeface="-apple-system"/>
            </a:endParaRPr>
          </a:p>
          <a:p>
            <a:r>
              <a:rPr lang="hr-HR" sz="2000"/>
              <a:t>Sustav treba učeniku pri registraciji omogućiti odabir samo jednog izbornog predmeta od moguća dva</a:t>
            </a:r>
            <a:endParaRPr lang="hr-HR" sz="2000" b="0" i="0">
              <a:effectLst/>
              <a:latin typeface="-apple-system"/>
            </a:endParaRPr>
          </a:p>
          <a:p>
            <a:r>
              <a:rPr lang="hr-HR" sz="2000" b="0" i="0">
                <a:effectLst/>
                <a:latin typeface="-apple-system"/>
              </a:rPr>
              <a:t>Sustav  i SUBP moraju omogućiti višekorisnički način rada</a:t>
            </a:r>
          </a:p>
          <a:p>
            <a:r>
              <a:rPr lang="hr-HR" sz="2000" b="0" i="0">
                <a:effectLst/>
                <a:latin typeface="-apple-system"/>
              </a:rPr>
              <a:t>Sustav treba imati dovoljnu dokumentaciju</a:t>
            </a:r>
          </a:p>
          <a:p>
            <a:r>
              <a:rPr lang="hr-HR" sz="2000" b="0" i="0">
                <a:effectLst/>
                <a:latin typeface="-apple-system"/>
              </a:rPr>
              <a:t>Sustav treba imati responzivan dizajn</a:t>
            </a:r>
          </a:p>
          <a:p>
            <a:r>
              <a:rPr lang="hr-HR" sz="2000" b="0" i="0">
                <a:effectLst/>
                <a:latin typeface="-apple-system"/>
              </a:rPr>
              <a:t>Izvršavanje upita u relaciju baze podataka mora biti vremenski ograničeno</a:t>
            </a:r>
          </a:p>
          <a:p>
            <a:r>
              <a:rPr lang="hr-HR" sz="2000">
                <a:latin typeface="-apple-system"/>
              </a:rPr>
              <a:t>Nastavnici mogu postavljati materijale samo za one predmete za koje predaju</a:t>
            </a:r>
          </a:p>
          <a:p>
            <a:endParaRPr lang="hr-HR" sz="2000" b="0" i="0">
              <a:effectLst/>
              <a:latin typeface="-apple-system"/>
            </a:endParaRPr>
          </a:p>
          <a:p>
            <a:endParaRPr lang="hr-HR">
              <a:latin typeface="-apple-system"/>
            </a:endParaRPr>
          </a:p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105E2-9AC7-9602-AA3C-5C9C78C2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466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/>
              <a:t>UML dijagram obrazaca uporabe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2512175" cy="5400000"/>
          </a:xfrm>
        </p:spPr>
        <p:txBody>
          <a:bodyPr/>
          <a:lstStyle/>
          <a:p>
            <a:r>
              <a:rPr lang="hr-HR" noProof="0"/>
              <a:t>Dijagram visoke razine koji prikazuje glavne korisnike i njihove interakcije s aplikacijom.</a:t>
            </a:r>
          </a:p>
          <a:p>
            <a:endParaRPr lang="hr-HR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FE1BA0-025C-053F-7952-FC243D6BFB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" t="11770" r="7290" b="1881"/>
          <a:stretch/>
        </p:blipFill>
        <p:spPr bwMode="auto">
          <a:xfrm>
            <a:off x="2611568" y="864262"/>
            <a:ext cx="6460433" cy="612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0</TotalTime>
  <Words>799</Words>
  <Application>Microsoft Office PowerPoint</Application>
  <PresentationFormat>On-screen Show (4:3)</PresentationFormat>
  <Paragraphs>140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-apple-system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Wingdings</vt:lpstr>
      <vt:lpstr>Wingdings 2</vt:lpstr>
      <vt:lpstr>PROGI-template</vt:lpstr>
      <vt:lpstr>DividendVTI</vt:lpstr>
      <vt:lpstr>eškolskakomunikacija</vt:lpstr>
      <vt:lpstr>Sadržaj</vt:lpstr>
      <vt:lpstr>Sadržaj</vt:lpstr>
      <vt:lpstr>Članovi grupe</vt:lpstr>
      <vt:lpstr>O projektu</vt:lpstr>
      <vt:lpstr>PowerPoint Presentation</vt:lpstr>
      <vt:lpstr>Pregled zahtjeva</vt:lpstr>
      <vt:lpstr>PowerPoint Presentation</vt:lpstr>
      <vt:lpstr>UML dijagram obrazaca uporabe</vt:lpstr>
      <vt:lpstr>Arhitektura sustava</vt:lpstr>
      <vt:lpstr>Ispitivanje</vt:lpstr>
      <vt:lpstr>Korišteni alati i tehnologije</vt:lpstr>
      <vt:lpstr>Organizacija rada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Sasha</cp:lastModifiedBy>
  <cp:revision>1</cp:revision>
  <dcterms:created xsi:type="dcterms:W3CDTF">2016-01-18T13:10:52Z</dcterms:created>
  <dcterms:modified xsi:type="dcterms:W3CDTF">2025-01-24T23:21:10Z</dcterms:modified>
</cp:coreProperties>
</file>