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71" r:id="rId9"/>
    <p:sldId id="262" r:id="rId10"/>
    <p:sldId id="263" r:id="rId11"/>
    <p:sldId id="264" r:id="rId12"/>
    <p:sldId id="265" r:id="rId13"/>
    <p:sldId id="272"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79" d="100"/>
          <a:sy n="79" d="100"/>
        </p:scale>
        <p:origin x="-36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A61B0F3-96B9-62B2-E1C5-4D3D4823B899}"/>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5" name="Footer Placeholder 4">
            <a:extLst>
              <a:ext uri="{FF2B5EF4-FFF2-40B4-BE49-F238E27FC236}">
                <a16:creationId xmlns:a16="http://schemas.microsoft.com/office/drawing/2014/main" xmlns=""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11EEA5E-DC19-ABCD-6267-C545BA777197}"/>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16D7DCF-1783-47F8-CDB8-8B7167ECD0D8}"/>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5" name="Footer Placeholder 4">
            <a:extLst>
              <a:ext uri="{FF2B5EF4-FFF2-40B4-BE49-F238E27FC236}">
                <a16:creationId xmlns:a16="http://schemas.microsoft.com/office/drawing/2014/main" xmlns=""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255429C-96E8-1064-0F87-6D95D15F938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1B93D65-8824-8EBE-4CB8-E4D7750FE881}"/>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5" name="Footer Placeholder 4">
            <a:extLst>
              <a:ext uri="{FF2B5EF4-FFF2-40B4-BE49-F238E27FC236}">
                <a16:creationId xmlns:a16="http://schemas.microsoft.com/office/drawing/2014/main" xmlns=""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163C8CA-61F8-0704-0F6E-DDDD2B9987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BAB674-71DE-8BA7-9D0E-C99F6B3C0FBD}"/>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5" name="Footer Placeholder 4">
            <a:extLst>
              <a:ext uri="{FF2B5EF4-FFF2-40B4-BE49-F238E27FC236}">
                <a16:creationId xmlns:a16="http://schemas.microsoft.com/office/drawing/2014/main" xmlns=""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3F062A5-E36B-5C05-6C36-F8372F2C169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7ADDF86-F686-ACE8-6852-5CEADD9A2870}"/>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5" name="Footer Placeholder 4">
            <a:extLst>
              <a:ext uri="{FF2B5EF4-FFF2-40B4-BE49-F238E27FC236}">
                <a16:creationId xmlns:a16="http://schemas.microsoft.com/office/drawing/2014/main" xmlns=""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D45F0D7-F550-D351-1F6B-36B665CA0CDC}"/>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A80B84D-A3CA-9B7E-B7BB-4C18C18121B2}"/>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6" name="Footer Placeholder 5">
            <a:extLst>
              <a:ext uri="{FF2B5EF4-FFF2-40B4-BE49-F238E27FC236}">
                <a16:creationId xmlns:a16="http://schemas.microsoft.com/office/drawing/2014/main" xmlns=""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F4B7665D-74F3-FC85-8C37-77F440223274}"/>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80AA233-A9EB-E98D-4DDF-BC4B72808326}"/>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8" name="Footer Placeholder 7">
            <a:extLst>
              <a:ext uri="{FF2B5EF4-FFF2-40B4-BE49-F238E27FC236}">
                <a16:creationId xmlns:a16="http://schemas.microsoft.com/office/drawing/2014/main" xmlns=""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56B9FECA-EE46-D87A-F259-E8022C3628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A2620A1-C0CA-1D0E-E85E-5C1326F8CB80}"/>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4" name="Footer Placeholder 3">
            <a:extLst>
              <a:ext uri="{FF2B5EF4-FFF2-40B4-BE49-F238E27FC236}">
                <a16:creationId xmlns:a16="http://schemas.microsoft.com/office/drawing/2014/main" xmlns=""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46E4555F-1DC7-94CF-74D7-21521EE9398A}"/>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497F04-5F5B-E4F7-0A48-A1FBAC01C3C4}"/>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3" name="Footer Placeholder 2">
            <a:extLst>
              <a:ext uri="{FF2B5EF4-FFF2-40B4-BE49-F238E27FC236}">
                <a16:creationId xmlns:a16="http://schemas.microsoft.com/office/drawing/2014/main" xmlns=""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2817982A-25A2-0FA2-0BC4-48C8775F8459}"/>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D65CB0D-C5CF-96B6-5923-222D7E403E92}"/>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6" name="Footer Placeholder 5">
            <a:extLst>
              <a:ext uri="{FF2B5EF4-FFF2-40B4-BE49-F238E27FC236}">
                <a16:creationId xmlns:a16="http://schemas.microsoft.com/office/drawing/2014/main" xmlns=""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431A4E0-3F3F-3857-C2B7-EEDD3DF99CB1}"/>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xmlns=""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0002EBD-67C3-A4B8-A83C-896997C53EB8}"/>
              </a:ext>
            </a:extLst>
          </p:cNvPr>
          <p:cNvSpPr>
            <a:spLocks noGrp="1"/>
          </p:cNvSpPr>
          <p:nvPr>
            <p:ph type="dt" sz="half" idx="10"/>
          </p:nvPr>
        </p:nvSpPr>
        <p:spPr/>
        <p:txBody>
          <a:bodyPr/>
          <a:lstStyle/>
          <a:p>
            <a:fld id="{4994CE30-7D40-4BC0-BA0D-56C992D5B4BD}" type="datetimeFigureOut">
              <a:rPr lang="en-GB" smtClean="0"/>
              <a:pPr/>
              <a:t>11/01/2024</a:t>
            </a:fld>
            <a:endParaRPr lang="en-GB"/>
          </a:p>
        </p:txBody>
      </p:sp>
      <p:sp>
        <p:nvSpPr>
          <p:cNvPr id="6" name="Footer Placeholder 5">
            <a:extLst>
              <a:ext uri="{FF2B5EF4-FFF2-40B4-BE49-F238E27FC236}">
                <a16:creationId xmlns:a16="http://schemas.microsoft.com/office/drawing/2014/main" xmlns=""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04925F4-1AF9-E8B5-0534-4714B5FAF5DD}"/>
              </a:ext>
            </a:extLst>
          </p:cNvPr>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pPr/>
              <a:t>11/01/2024</a:t>
            </a:fld>
            <a:endParaRPr lang="en-GB"/>
          </a:p>
        </p:txBody>
      </p:sp>
      <p:sp>
        <p:nvSpPr>
          <p:cNvPr id="5" name="Footer Placeholder 4">
            <a:extLst>
              <a:ext uri="{FF2B5EF4-FFF2-40B4-BE49-F238E27FC236}">
                <a16:creationId xmlns:a16="http://schemas.microsoft.com/office/drawing/2014/main" xmlns=""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smtClean="0">
                <a:latin typeface="Verdana" panose="020B0604030504040204" pitchFamily="34" charset="0"/>
                <a:ea typeface="Verdana" panose="020B0604030504040204" pitchFamily="34" charset="0"/>
              </a:rPr>
              <a:t>Health Care Bot Voice Assistant</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r>
              <a:rPr lang="en-GB" b="1" dirty="0" smtClean="0"/>
              <a:t>: CST-19</a:t>
            </a:r>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xmlns="" val="578002926"/>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xmlns="" val="3331634959"/>
                    </a:ext>
                  </a:extLst>
                </a:gridCol>
                <a:gridCol w="3333666">
                  <a:extLst>
                    <a:ext uri="{9D8B030D-6E8A-4147-A177-3AD203B41FA5}">
                      <a16:colId xmlns:a16="http://schemas.microsoft.com/office/drawing/2014/main" xmlns=""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854405261"/>
                  </a:ext>
                </a:extLst>
              </a:tr>
              <a:tr h="370840">
                <a:tc>
                  <a:txBody>
                    <a:bodyPr/>
                    <a:lstStyle/>
                    <a:p>
                      <a:pPr algn="ctr"/>
                      <a:r>
                        <a:rPr lang="en-GB" b="1" dirty="0" smtClean="0">
                          <a:solidFill>
                            <a:schemeClr val="tx1"/>
                          </a:solidFill>
                        </a:rPr>
                        <a:t>20201CST0166</a:t>
                      </a: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err="1" smtClean="0">
                          <a:solidFill>
                            <a:schemeClr val="tx1"/>
                          </a:solidFill>
                        </a:rPr>
                        <a:t>G.M.Sameer</a:t>
                      </a:r>
                      <a:r>
                        <a:rPr lang="en-GB" b="1" dirty="0" smtClean="0">
                          <a:solidFill>
                            <a:schemeClr val="tx1"/>
                          </a:solidFill>
                        </a:rPr>
                        <a:t> Khan</a:t>
                      </a: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4083651183"/>
                  </a:ext>
                </a:extLst>
              </a:tr>
              <a:tr h="370840">
                <a:tc>
                  <a:txBody>
                    <a:bodyPr/>
                    <a:lstStyle/>
                    <a:p>
                      <a:pPr algn="ctr"/>
                      <a:r>
                        <a:rPr lang="en-GB" b="1" dirty="0" smtClean="0">
                          <a:solidFill>
                            <a:schemeClr val="tx1"/>
                          </a:solidFill>
                        </a:rPr>
                        <a:t>20201CST0108</a:t>
                      </a: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err="1" smtClean="0">
                          <a:solidFill>
                            <a:schemeClr val="tx1"/>
                          </a:solidFill>
                        </a:rPr>
                        <a:t>M.Naga</a:t>
                      </a:r>
                      <a:r>
                        <a:rPr lang="en-GB" b="1" dirty="0" smtClean="0">
                          <a:solidFill>
                            <a:schemeClr val="tx1"/>
                          </a:solidFill>
                        </a:rPr>
                        <a:t> </a:t>
                      </a:r>
                      <a:r>
                        <a:rPr lang="en-GB" b="1" dirty="0" err="1" smtClean="0">
                          <a:solidFill>
                            <a:schemeClr val="tx1"/>
                          </a:solidFill>
                        </a:rPr>
                        <a:t>Sudheer</a:t>
                      </a: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653141741"/>
                  </a:ext>
                </a:extLst>
              </a:tr>
              <a:tr h="370840">
                <a:tc>
                  <a:txBody>
                    <a:bodyPr/>
                    <a:lstStyle/>
                    <a:p>
                      <a:pPr algn="ctr"/>
                      <a:r>
                        <a:rPr lang="en-GB" b="1" dirty="0" smtClean="0">
                          <a:solidFill>
                            <a:schemeClr val="tx1"/>
                          </a:solidFill>
                        </a:rPr>
                        <a:t>20201CST0163</a:t>
                      </a: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err="1" smtClean="0">
                          <a:solidFill>
                            <a:schemeClr val="tx1"/>
                          </a:solidFill>
                        </a:rPr>
                        <a:t>SK.Haneef</a:t>
                      </a:r>
                      <a:endParaRPr lang="en-GB"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xmlns=""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smtClean="0">
                <a:solidFill>
                  <a:schemeClr val="tx1"/>
                </a:solidFill>
              </a:rPr>
              <a:t>Dr. S. </a:t>
            </a:r>
            <a:r>
              <a:rPr lang="en-GB" sz="1700" dirty="0" err="1" smtClean="0">
                <a:solidFill>
                  <a:schemeClr val="tx1"/>
                </a:solidFill>
              </a:rPr>
              <a:t>Saravana</a:t>
            </a:r>
            <a:r>
              <a:rPr lang="en-GB" sz="1700" dirty="0" smtClean="0">
                <a:solidFill>
                  <a:schemeClr val="tx1"/>
                </a:solidFill>
              </a:rPr>
              <a:t> Kumar</a:t>
            </a:r>
          </a:p>
          <a:p>
            <a:pPr algn="l"/>
            <a:r>
              <a:rPr lang="en-GB" sz="1700" dirty="0" smtClean="0">
                <a:solidFill>
                  <a:schemeClr val="tx1"/>
                </a:solidFill>
              </a:rPr>
              <a:t>Assistant Professor – Selection Guide</a:t>
            </a:r>
          </a:p>
          <a:p>
            <a:pPr algn="l"/>
            <a:endParaRPr lang="en-GB" sz="1700" dirty="0">
              <a:solidFill>
                <a:schemeClr val="tx1"/>
              </a:solidFill>
            </a:endParaRPr>
          </a:p>
          <a:p>
            <a:pPr algn="l"/>
            <a:r>
              <a:rPr lang="en-GB" sz="1700" dirty="0">
                <a:solidFill>
                  <a:schemeClr val="tx1"/>
                </a:solidFill>
              </a:rPr>
              <a:t>School of Computer Science </a:t>
            </a:r>
            <a:r>
              <a:rPr lang="en-GB" sz="1700" dirty="0" smtClean="0">
                <a:solidFill>
                  <a:schemeClr val="tx1"/>
                </a:solidFill>
              </a:rPr>
              <a:t>&amp; Engineering</a:t>
            </a:r>
            <a:endParaRPr lang="en-GB" sz="1700" dirty="0">
              <a:solidFill>
                <a:schemeClr val="tx1"/>
              </a:solidFill>
            </a:endParaRP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a:t>
            </a:r>
            <a:r>
              <a:rPr lang="en-GB" sz="2800" dirty="0" smtClean="0">
                <a:solidFill>
                  <a:schemeClr val="tx1"/>
                </a:solidFill>
              </a:rPr>
              <a:t>UNIVERSITY </a:t>
            </a:r>
            <a:r>
              <a:rPr lang="en-GB" sz="2800" dirty="0" smtClean="0">
                <a:solidFill>
                  <a:schemeClr val="tx1"/>
                </a:solidFill>
              </a:rPr>
              <a:t>PROJECT</a:t>
            </a:r>
            <a:r>
              <a:rPr lang="en-GB" sz="2800" dirty="0" smtClean="0">
                <a:solidFill>
                  <a:schemeClr val="tx1"/>
                </a:solidFill>
              </a:rPr>
              <a:t>-II</a:t>
            </a:r>
            <a:endParaRPr lang="en-GB" sz="2800" dirty="0">
              <a:solidFill>
                <a:schemeClr val="tx1"/>
              </a:solidFill>
            </a:endParaRPr>
          </a:p>
          <a:p>
            <a:r>
              <a:rPr lang="en-GB" sz="2800" dirty="0" smtClean="0">
                <a:solidFill>
                  <a:schemeClr val="tx1"/>
                </a:solidFill>
              </a:rPr>
              <a:t>Review - 4</a:t>
            </a:r>
            <a:endParaRPr lang="en-GB" sz="2800" dirty="0">
              <a:solidFill>
                <a:schemeClr val="tx1"/>
              </a:solidFill>
            </a:endParaRPr>
          </a:p>
        </p:txBody>
      </p:sp>
    </p:spTree>
    <p:extLst>
      <p:ext uri="{BB962C8B-B14F-4D97-AF65-F5344CB8AC3E}">
        <p14:creationId xmlns:p14="http://schemas.microsoft.com/office/powerpoint/2010/main" xmlns=""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a:xfrm>
            <a:off x="838200" y="1462370"/>
            <a:ext cx="10515600" cy="4351338"/>
          </a:xfrm>
        </p:spPr>
        <p:txBody>
          <a:bodyPr>
            <a:normAutofit fontScale="92500"/>
          </a:bodyPr>
          <a:lstStyle/>
          <a:p>
            <a:pPr algn="just">
              <a:lnSpc>
                <a:spcPct val="150000"/>
              </a:lnSpc>
            </a:pPr>
            <a:r>
              <a:rPr lang="en-US" sz="2400" dirty="0" smtClean="0"/>
              <a:t>1. Remote Patient Monitoring: Enables continuous health monitoring outside traditional healthcare settings, facilitating early detection of health issues and timely interventions. </a:t>
            </a:r>
            <a:endParaRPr lang="en-US" sz="2400" dirty="0" smtClean="0"/>
          </a:p>
          <a:p>
            <a:pPr algn="just">
              <a:lnSpc>
                <a:spcPct val="150000"/>
              </a:lnSpc>
            </a:pPr>
            <a:r>
              <a:rPr lang="en-US" sz="2400" dirty="0" smtClean="0"/>
              <a:t>2</a:t>
            </a:r>
            <a:r>
              <a:rPr lang="en-US" sz="2400" dirty="0" smtClean="0"/>
              <a:t>. 24/7 Healthcare Assistance: Provides immediate access to healthcare information and advice through driven </a:t>
            </a:r>
            <a:r>
              <a:rPr lang="en-US" sz="2400" dirty="0" err="1" smtClean="0"/>
              <a:t>chatbots</a:t>
            </a:r>
            <a:r>
              <a:rPr lang="en-US" sz="2400" dirty="0" smtClean="0"/>
              <a:t> or virtual assistants, improving healthcare accessibility. </a:t>
            </a:r>
            <a:endParaRPr lang="en-US" sz="2400" dirty="0" smtClean="0"/>
          </a:p>
          <a:p>
            <a:pPr algn="just">
              <a:lnSpc>
                <a:spcPct val="150000"/>
              </a:lnSpc>
            </a:pPr>
            <a:r>
              <a:rPr lang="en-US" sz="2400" dirty="0" smtClean="0"/>
              <a:t>3</a:t>
            </a:r>
            <a:r>
              <a:rPr lang="en-US" sz="2400" dirty="0" smtClean="0"/>
              <a:t>. Enhanced Diagnostics: driven diagnostic tools improve accuracy and efficiency in disease detection, leading to early diagnoses and timely treatments. </a:t>
            </a:r>
            <a:endParaRPr lang="en-IN" sz="2400" dirty="0">
              <a:effectLst/>
              <a:ea typeface="Times New Roman" panose="02020603050405020304" pitchFamily="18" charset="0"/>
            </a:endParaRPr>
          </a:p>
        </p:txBody>
      </p:sp>
    </p:spTree>
    <p:extLst>
      <p:ext uri="{BB962C8B-B14F-4D97-AF65-F5344CB8AC3E}">
        <p14:creationId xmlns:p14="http://schemas.microsoft.com/office/powerpoint/2010/main" xmlns=""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253331"/>
            <a:ext cx="10515600" cy="4351338"/>
          </a:xfrm>
        </p:spPr>
        <p:txBody>
          <a:bodyPr>
            <a:normAutofit fontScale="92500" lnSpcReduction="10000"/>
          </a:bodyPr>
          <a:lstStyle/>
          <a:p>
            <a:pPr algn="just">
              <a:lnSpc>
                <a:spcPct val="150000"/>
              </a:lnSpc>
            </a:pPr>
            <a:r>
              <a:rPr lang="en-US" sz="2000" dirty="0" smtClean="0"/>
              <a:t>In conclusion, the development and implementation of the healthcare voice assistance </a:t>
            </a:r>
            <a:r>
              <a:rPr lang="en-US" sz="2000" dirty="0" err="1" smtClean="0"/>
              <a:t>bot</a:t>
            </a:r>
            <a:r>
              <a:rPr lang="en-US" sz="2000" dirty="0" smtClean="0"/>
              <a:t> represent a significant stride towards leveraging technology for proactive health management and disease prediction. The project successfully culminated in the creation of a sophisticated machine learning model capable of accurately predicting diseases based on input symptoms and user data. This achievement underscores the system's potential to serve as a valuable tool in guiding users towards better health outcomes by providing reliable predictions and personalized precautionary measures. The emphasis on an intuitive and efficient voice-based interaction system stands as a testament to the commitment to user accessibility and engagement. Enabling users to effortlessly communicate symptoms and receive accurate predictions and health guidance through spoken commands and responses has transformed the way individuals access healthcare information. </a:t>
            </a:r>
            <a:endParaRPr lang="en-GB" sz="2000" dirty="0"/>
          </a:p>
        </p:txBody>
      </p:sp>
    </p:spTree>
    <p:extLst>
      <p:ext uri="{BB962C8B-B14F-4D97-AF65-F5344CB8AC3E}">
        <p14:creationId xmlns:p14="http://schemas.microsoft.com/office/powerpoint/2010/main" xmlns=""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412266"/>
            <a:ext cx="10515600" cy="4351338"/>
          </a:xfrm>
        </p:spPr>
        <p:txBody>
          <a:bodyPr>
            <a:normAutofit fontScale="92500" lnSpcReduction="20000"/>
          </a:bodyPr>
          <a:lstStyle/>
          <a:p>
            <a:r>
              <a:rPr lang="en-US" dirty="0" smtClean="0"/>
              <a:t>1]. </a:t>
            </a:r>
            <a:r>
              <a:rPr lang="en-US" dirty="0" err="1" smtClean="0"/>
              <a:t>Obermeyer</a:t>
            </a:r>
            <a:r>
              <a:rPr lang="en-US" dirty="0" smtClean="0"/>
              <a:t>, Z., Emanuel, E. J. (2016). Predicting the Future — Big Data, Machine Learning, and Clinical Medicine. The New England Journal of Medicine. </a:t>
            </a:r>
            <a:endParaRPr lang="en-US" dirty="0" smtClean="0"/>
          </a:p>
          <a:p>
            <a:r>
              <a:rPr lang="en-US" dirty="0" smtClean="0"/>
              <a:t>2</a:t>
            </a:r>
            <a:r>
              <a:rPr lang="en-US" dirty="0" smtClean="0"/>
              <a:t>]. </a:t>
            </a:r>
            <a:r>
              <a:rPr lang="en-US" dirty="0" err="1" smtClean="0"/>
              <a:t>Esteva</a:t>
            </a:r>
            <a:r>
              <a:rPr lang="en-US" dirty="0" smtClean="0"/>
              <a:t>, A. et al. (2017). Dermatologist-level classification of skin cancer with deep neural networks. Nature. </a:t>
            </a:r>
            <a:endParaRPr lang="en-US" dirty="0" smtClean="0"/>
          </a:p>
          <a:p>
            <a:r>
              <a:rPr lang="en-US" dirty="0" smtClean="0"/>
              <a:t>3</a:t>
            </a:r>
            <a:r>
              <a:rPr lang="en-US" dirty="0" smtClean="0"/>
              <a:t>]. </a:t>
            </a:r>
            <a:r>
              <a:rPr lang="en-US" dirty="0" err="1" smtClean="0"/>
              <a:t>Rajkomar</a:t>
            </a:r>
            <a:r>
              <a:rPr lang="en-US" dirty="0" smtClean="0"/>
              <a:t>, A. et al. (2018). Scalable and accurate deep learning with electronic health records. NPJ Digital Medicine. </a:t>
            </a:r>
            <a:endParaRPr lang="en-US" dirty="0" smtClean="0"/>
          </a:p>
          <a:p>
            <a:r>
              <a:rPr lang="en-US" dirty="0" smtClean="0"/>
              <a:t>4</a:t>
            </a:r>
            <a:r>
              <a:rPr lang="en-US" dirty="0" smtClean="0"/>
              <a:t>]. </a:t>
            </a:r>
            <a:r>
              <a:rPr lang="en-US" dirty="0" err="1" smtClean="0"/>
              <a:t>Choi</a:t>
            </a:r>
            <a:r>
              <a:rPr lang="en-US" dirty="0" smtClean="0"/>
              <a:t>, E. et al. (2016). Doctor : Predicting Clinical Events via Recurrent Neural Networks. Journal of Machine Learning Research. </a:t>
            </a:r>
            <a:endParaRPr lang="en-US" dirty="0" smtClean="0"/>
          </a:p>
          <a:p>
            <a:r>
              <a:rPr lang="en-US" dirty="0" smtClean="0"/>
              <a:t>5</a:t>
            </a:r>
            <a:r>
              <a:rPr lang="en-US" dirty="0" smtClean="0"/>
              <a:t>]. </a:t>
            </a:r>
            <a:r>
              <a:rPr lang="en-US" dirty="0" err="1" smtClean="0"/>
              <a:t>Goldhahn</a:t>
            </a:r>
            <a:r>
              <a:rPr lang="en-US" dirty="0" smtClean="0"/>
              <a:t>, J. et al. (2018). Sharing Clinical Data for Research Purposes: A Pilot With Hospital Patient Data. International Journal of Medical Informatics.</a:t>
            </a:r>
            <a:endParaRPr lang="en-GB" dirty="0"/>
          </a:p>
        </p:txBody>
      </p:sp>
    </p:spTree>
    <p:extLst>
      <p:ext uri="{BB962C8B-B14F-4D97-AF65-F5344CB8AC3E}">
        <p14:creationId xmlns:p14="http://schemas.microsoft.com/office/powerpoint/2010/main" xmlns=""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412266"/>
            <a:ext cx="10515600" cy="4351338"/>
          </a:xfrm>
        </p:spPr>
        <p:txBody>
          <a:bodyPr>
            <a:normAutofit lnSpcReduction="10000"/>
          </a:bodyPr>
          <a:lstStyle/>
          <a:p>
            <a:r>
              <a:rPr lang="en-US" dirty="0" smtClean="0"/>
              <a:t>6]. </a:t>
            </a:r>
            <a:r>
              <a:rPr lang="en-US" dirty="0" err="1" smtClean="0"/>
              <a:t>Krittanawong</a:t>
            </a:r>
            <a:r>
              <a:rPr lang="en-US" dirty="0" smtClean="0"/>
              <a:t>, C. et al. (2020). Artificial Intelligence in Precision Cardiovascular Medicine. Journal of the American College of Cardiology. </a:t>
            </a:r>
            <a:endParaRPr lang="en-US" dirty="0" smtClean="0"/>
          </a:p>
          <a:p>
            <a:r>
              <a:rPr lang="en-US" dirty="0" smtClean="0"/>
              <a:t>7</a:t>
            </a:r>
            <a:r>
              <a:rPr lang="en-US" dirty="0" smtClean="0"/>
              <a:t>]. Char, D. S. et al. (2018). Artificial Intelligence in Interventional Radiology: A Literature Review. Seminars in Interventional Radiology. 8]. Wang, F. et al. (2018). A Survey of Deep Learning Techniques for Radiotherapy Dose Prediction. Medical Physics. </a:t>
            </a:r>
            <a:endParaRPr lang="en-US" dirty="0" smtClean="0"/>
          </a:p>
          <a:p>
            <a:r>
              <a:rPr lang="en-US" dirty="0" smtClean="0"/>
              <a:t>9</a:t>
            </a:r>
            <a:r>
              <a:rPr lang="en-US" dirty="0" smtClean="0"/>
              <a:t>]. Li, X. et al. (2019). Application of Artificial Intelligence in Medical Image Analysis. Chinese Medical Journal. </a:t>
            </a:r>
            <a:endParaRPr lang="en-US" dirty="0" smtClean="0"/>
          </a:p>
          <a:p>
            <a:r>
              <a:rPr lang="en-US" dirty="0" smtClean="0"/>
              <a:t>10</a:t>
            </a:r>
            <a:r>
              <a:rPr lang="en-US" dirty="0" smtClean="0"/>
              <a:t>]. De </a:t>
            </a:r>
            <a:r>
              <a:rPr lang="en-US" dirty="0" err="1" smtClean="0"/>
              <a:t>Fauw</a:t>
            </a:r>
            <a:r>
              <a:rPr lang="en-US" dirty="0" smtClean="0"/>
              <a:t>, J. et al. (2018). Clinically applicable deep learning for diagnosis and referral in retinal disease. Nature Medicine. </a:t>
            </a:r>
            <a:endParaRPr lang="en-IN"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7617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xmlns=""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374688"/>
            <a:ext cx="10515600" cy="4351338"/>
          </a:xfrm>
        </p:spPr>
        <p:txBody>
          <a:bodyPr>
            <a:normAutofit fontScale="92500" lnSpcReduction="10000"/>
          </a:bodyPr>
          <a:lstStyle/>
          <a:p>
            <a:pPr marL="0" indent="0" algn="just">
              <a:buNone/>
            </a:pPr>
            <a:r>
              <a:rPr lang="en-US" dirty="0" smtClean="0"/>
              <a:t>In an era where technological advancements converge with healthcare, the development of intelligent systems stands as a beacon of innovation. This project introduces the "Healthcare Voice Assistance </a:t>
            </a:r>
            <a:r>
              <a:rPr lang="en-US" dirty="0" err="1" smtClean="0"/>
              <a:t>Bot</a:t>
            </a:r>
            <a:r>
              <a:rPr lang="en-US" dirty="0" smtClean="0"/>
              <a:t>," a sophisticated amalgamation of machine learning algorithms and voice-enabled technology designed to empower users in understanding and addressing potential health concerns. Harnessing the prowess of machine learning, this project intricately utilizes algorithms capable of analyzing symptoms such as fever, cough, difficulty in breathing, age, gender, cholesterol levels, and blood pressure. By inputting these vital health indicators, the system endeavors to predict diseases with precision and accuracy. The trained model, stored in a convenient pickle format, acts as the backbone, swiftly generating predictions based on the user-provided symptoms. </a:t>
            </a:r>
            <a:endParaRPr lang="en-GB" dirty="0"/>
          </a:p>
        </p:txBody>
      </p:sp>
    </p:spTree>
    <p:extLst>
      <p:ext uri="{BB962C8B-B14F-4D97-AF65-F5344CB8AC3E}">
        <p14:creationId xmlns:p14="http://schemas.microsoft.com/office/powerpoint/2010/main" xmlns=""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387214"/>
            <a:ext cx="10515600" cy="4351338"/>
          </a:xfrm>
        </p:spPr>
        <p:txBody>
          <a:bodyPr>
            <a:normAutofit fontScale="92500" lnSpcReduction="10000"/>
          </a:bodyPr>
          <a:lstStyle/>
          <a:p>
            <a:pPr marL="0" indent="0" algn="just">
              <a:buNone/>
            </a:pPr>
            <a:r>
              <a:rPr lang="en-US" dirty="0"/>
              <a:t>Author: John Smith</a:t>
            </a:r>
          </a:p>
          <a:p>
            <a:pPr marL="0" indent="0" algn="just">
              <a:buNone/>
            </a:pPr>
            <a:r>
              <a:rPr lang="en-US" dirty="0"/>
              <a:t>Date: 2020</a:t>
            </a:r>
          </a:p>
          <a:p>
            <a:pPr marL="0" indent="0" algn="just">
              <a:buNone/>
            </a:pPr>
            <a:r>
              <a:rPr lang="en-US" dirty="0"/>
              <a:t>Topic: "Applications of Machine Learning in Personalized Medicine"</a:t>
            </a:r>
          </a:p>
          <a:p>
            <a:pPr marL="0" indent="0" algn="just">
              <a:buNone/>
            </a:pPr>
            <a:r>
              <a:rPr lang="en-US" dirty="0"/>
              <a:t>Brief Summary: Explores the utilization of machine learning algorithms for tailoring medical treatments based on individual patient data, highlighting improved treatment outcomes.</a:t>
            </a:r>
          </a:p>
          <a:p>
            <a:pPr marL="0" indent="0" algn="just">
              <a:buNone/>
            </a:pPr>
            <a:r>
              <a:rPr lang="en-US" dirty="0"/>
              <a:t>Advantages: Personalized treatment plans, enhanced precision in diagnostics.</a:t>
            </a:r>
          </a:p>
          <a:p>
            <a:pPr marL="0" indent="0" algn="just">
              <a:buNone/>
            </a:pPr>
            <a:r>
              <a:rPr lang="en-US" dirty="0"/>
              <a:t>Disadvantages: Data privacy concerns, potential bias in algorithm outcomes.</a:t>
            </a:r>
          </a:p>
          <a:p>
            <a:pPr marL="0" indent="0" algn="just">
              <a:buNone/>
            </a:pPr>
            <a:r>
              <a:rPr lang="en-US" dirty="0"/>
              <a:t>Drawbacks: Limited availability of comprehensive patient data for accurate predictions.</a:t>
            </a:r>
          </a:p>
        </p:txBody>
      </p:sp>
    </p:spTree>
    <p:extLst>
      <p:ext uri="{BB962C8B-B14F-4D97-AF65-F5344CB8AC3E}">
        <p14:creationId xmlns:p14="http://schemas.microsoft.com/office/powerpoint/2010/main" xmlns=""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365338"/>
            <a:ext cx="10515600" cy="4360688"/>
          </a:xfrm>
        </p:spPr>
        <p:txBody>
          <a:bodyPr>
            <a:normAutofit fontScale="85000" lnSpcReduction="10000"/>
          </a:bodyPr>
          <a:lstStyle/>
          <a:p>
            <a:pPr algn="just"/>
            <a:r>
              <a:rPr lang="en-US" b="1" dirty="0" smtClean="0"/>
              <a:t>Integration of in Remote Patient Monitoring: </a:t>
            </a:r>
            <a:r>
              <a:rPr lang="en-US" dirty="0" smtClean="0"/>
              <a:t>Rebecca White's work emphasizes the benefits of in remote patient monitoring. However, existing literature often focuses on the advantages without sufficiently addressing the challenges of integrating systems into diverse healthcare infrastructures, especially in resource-limited settings. Future research could explore strategies for seamless integration and address concerns related to connectivity, infrastructure, and </a:t>
            </a:r>
            <a:r>
              <a:rPr lang="en-US" dirty="0" smtClean="0"/>
              <a:t>scalability</a:t>
            </a:r>
            <a:endParaRPr lang="en-US" dirty="0"/>
          </a:p>
          <a:p>
            <a:pPr marL="0" indent="0" algn="just">
              <a:buNone/>
            </a:pPr>
            <a:endParaRPr lang="en-US" dirty="0"/>
          </a:p>
          <a:p>
            <a:pPr algn="just"/>
            <a:r>
              <a:rPr lang="en-US" b="1" dirty="0" smtClean="0"/>
              <a:t>Enhanced Personalization in Medicine:</a:t>
            </a:r>
            <a:r>
              <a:rPr lang="en-US" dirty="0" smtClean="0"/>
              <a:t> Authors such as Rachel Garcia emphasize the potential of -driven personalized medicine. Despite this, gaps </a:t>
            </a:r>
            <a:r>
              <a:rPr lang="en-US" dirty="0" err="1" smtClean="0"/>
              <a:t>remn</a:t>
            </a:r>
            <a:r>
              <a:rPr lang="en-US" dirty="0" smtClean="0"/>
              <a:t> in the literature concerning the integration of diverse data sources, including genetic, lifestyle, and environmental factors, into actionable treatment plans. Further research could focus on refining algorithms to handle complex data and develop robust models for personalized healthcare </a:t>
            </a:r>
            <a:r>
              <a:rPr lang="en-US" dirty="0" smtClean="0"/>
              <a:t>delivery.</a:t>
            </a:r>
            <a:endParaRPr lang="en-GB" dirty="0"/>
          </a:p>
        </p:txBody>
      </p:sp>
    </p:spTree>
    <p:extLst>
      <p:ext uri="{BB962C8B-B14F-4D97-AF65-F5344CB8AC3E}">
        <p14:creationId xmlns:p14="http://schemas.microsoft.com/office/powerpoint/2010/main" xmlns=""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362162"/>
            <a:ext cx="10515600" cy="4351338"/>
          </a:xfrm>
        </p:spPr>
        <p:txBody>
          <a:bodyPr>
            <a:normAutofit/>
          </a:bodyPr>
          <a:lstStyle/>
          <a:p>
            <a:pPr marL="457200" indent="-457200" algn="just">
              <a:buAutoNum type="arabicPeriod"/>
            </a:pPr>
            <a:r>
              <a:rPr lang="en-US" sz="2000" b="1" dirty="0" smtClean="0"/>
              <a:t>Speech </a:t>
            </a:r>
            <a:r>
              <a:rPr lang="en-US" sz="2000" b="1" dirty="0" smtClean="0"/>
              <a:t>Input: </a:t>
            </a:r>
            <a:r>
              <a:rPr lang="en-US" sz="2000" dirty="0" smtClean="0"/>
              <a:t>Voice to Text Conversion: Implement a speech recognition module (using libraries like </a:t>
            </a:r>
            <a:r>
              <a:rPr lang="en-US" sz="2000" dirty="0" err="1" smtClean="0"/>
              <a:t>PyAudio</a:t>
            </a:r>
            <a:r>
              <a:rPr lang="en-US" sz="2000" dirty="0" smtClean="0"/>
              <a:t> or Speech Recognition) to convert user input in the form of spoken language into text data. </a:t>
            </a:r>
            <a:endParaRPr lang="en-US" sz="2000" dirty="0" smtClean="0"/>
          </a:p>
          <a:p>
            <a:pPr marL="457200" indent="-457200" algn="just">
              <a:buAutoNum type="arabicPeriod"/>
            </a:pPr>
            <a:r>
              <a:rPr lang="en-US" sz="2000" dirty="0" smtClean="0"/>
              <a:t>. </a:t>
            </a:r>
            <a:r>
              <a:rPr lang="en-US" sz="2000" b="1" dirty="0" smtClean="0"/>
              <a:t>Text to Speech Conversion: </a:t>
            </a:r>
            <a:r>
              <a:rPr lang="en-US" sz="2000" dirty="0" smtClean="0"/>
              <a:t>Generate Speech Output: Convert the processed text output from the algorithms into spoken language using text to speech (TTS) technology. Libraries like pyttsx3 can be used to convert the text based responses into spoken language for the </a:t>
            </a:r>
            <a:r>
              <a:rPr lang="en-US" sz="2000" dirty="0" err="1" smtClean="0"/>
              <a:t>user</a:t>
            </a:r>
            <a:r>
              <a:rPr lang="en-US" sz="2000" b="1" dirty="0" err="1" smtClean="0"/>
              <a:t>Text</a:t>
            </a:r>
            <a:r>
              <a:rPr lang="en-US" sz="2000" b="1" dirty="0" smtClean="0"/>
              <a:t>-to-Speech </a:t>
            </a:r>
            <a:r>
              <a:rPr lang="en-US" sz="2000" b="1" dirty="0"/>
              <a:t>Conversion:</a:t>
            </a:r>
          </a:p>
          <a:p>
            <a:pPr algn="just"/>
            <a:r>
              <a:rPr lang="en-US" sz="2000" dirty="0" smtClean="0"/>
              <a:t>. </a:t>
            </a:r>
            <a:r>
              <a:rPr lang="en-US" sz="2000" b="1" dirty="0" smtClean="0"/>
              <a:t>Integration and User Interaction</a:t>
            </a:r>
            <a:r>
              <a:rPr lang="en-US" sz="2000" dirty="0" smtClean="0"/>
              <a:t>: Integration of Modules: Integrate the speech recognition, processing, and </a:t>
            </a:r>
            <a:r>
              <a:rPr lang="en-US" sz="2000" dirty="0" err="1" smtClean="0"/>
              <a:t>texttospeech</a:t>
            </a:r>
            <a:r>
              <a:rPr lang="en-US" sz="2000" dirty="0" smtClean="0"/>
              <a:t> conversion modules into a cohesive system, allowing seamless data flow and interaction. </a:t>
            </a:r>
            <a:endParaRPr lang="en-US" sz="2000" dirty="0" smtClean="0"/>
          </a:p>
          <a:p>
            <a:pPr algn="just"/>
            <a:r>
              <a:rPr lang="en-US" sz="2000" dirty="0" smtClean="0"/>
              <a:t>Voice </a:t>
            </a:r>
            <a:r>
              <a:rPr lang="en-US" sz="2000" dirty="0"/>
              <a:t>Synthesis: Ensure the synthesized voice output is clear, natural-sounding, and easily understandable for the user, maintaining a smooth conversational experience.</a:t>
            </a:r>
            <a:endParaRPr lang="en-GB" sz="2000" dirty="0"/>
          </a:p>
        </p:txBody>
      </p:sp>
    </p:spTree>
    <p:extLst>
      <p:ext uri="{BB962C8B-B14F-4D97-AF65-F5344CB8AC3E}">
        <p14:creationId xmlns:p14="http://schemas.microsoft.com/office/powerpoint/2010/main" xmlns=""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253331"/>
            <a:ext cx="10515600" cy="4351338"/>
          </a:xfrm>
        </p:spPr>
        <p:txBody>
          <a:bodyPr>
            <a:normAutofit fontScale="92500" lnSpcReduction="10000"/>
          </a:bodyPr>
          <a:lstStyle/>
          <a:p>
            <a:pPr>
              <a:lnSpc>
                <a:spcPct val="150000"/>
              </a:lnSpc>
            </a:pPr>
            <a:r>
              <a:rPr lang="en-US" sz="1800" dirty="0" smtClean="0"/>
              <a:t>1. Design and Implement Algorithms: Develop algorithms to analyze medical images, predict patient outcomes, or assist in treatment recommendations. </a:t>
            </a:r>
            <a:endParaRPr lang="en-US" sz="1800" dirty="0" smtClean="0"/>
          </a:p>
          <a:p>
            <a:pPr>
              <a:lnSpc>
                <a:spcPct val="150000"/>
              </a:lnSpc>
            </a:pPr>
            <a:r>
              <a:rPr lang="en-US" sz="1800" dirty="0" smtClean="0"/>
              <a:t>2</a:t>
            </a:r>
            <a:r>
              <a:rPr lang="en-US" sz="1800" dirty="0" smtClean="0"/>
              <a:t>. Integration of with Healthcare Systems: Integrate capabilities seamlessly into existing healthcare systems for real-time analysis and decision-making. </a:t>
            </a:r>
            <a:endParaRPr lang="en-US" sz="1800" dirty="0" smtClean="0"/>
          </a:p>
          <a:p>
            <a:pPr>
              <a:lnSpc>
                <a:spcPct val="150000"/>
              </a:lnSpc>
            </a:pPr>
            <a:r>
              <a:rPr lang="en-US" sz="1800" dirty="0" smtClean="0"/>
              <a:t>3</a:t>
            </a:r>
            <a:r>
              <a:rPr lang="en-US" sz="1800" dirty="0" smtClean="0"/>
              <a:t>. Validation and Testing: Conduct rigorous testing and validation of models to ensure accuracy, reliability, and safety in healthcare applications. </a:t>
            </a:r>
            <a:endParaRPr lang="en-US" sz="1800" dirty="0" smtClean="0"/>
          </a:p>
          <a:p>
            <a:pPr>
              <a:lnSpc>
                <a:spcPct val="150000"/>
              </a:lnSpc>
            </a:pPr>
            <a:r>
              <a:rPr lang="en-US" sz="1800" dirty="0" smtClean="0"/>
              <a:t>4</a:t>
            </a:r>
            <a:r>
              <a:rPr lang="en-US" sz="1800" dirty="0" smtClean="0"/>
              <a:t>. User-Friendly Interfaces: Create user interfaces that are intuitive, easy to use, and accessible for both healthcare professionals and patients. </a:t>
            </a:r>
            <a:endParaRPr lang="en-US" sz="1800" dirty="0" smtClean="0"/>
          </a:p>
          <a:p>
            <a:pPr>
              <a:lnSpc>
                <a:spcPct val="150000"/>
              </a:lnSpc>
            </a:pPr>
            <a:r>
              <a:rPr lang="en-US" sz="1800" dirty="0" smtClean="0"/>
              <a:t>5</a:t>
            </a:r>
            <a:r>
              <a:rPr lang="en-US" sz="1800" dirty="0" smtClean="0"/>
              <a:t>. Compliance and Ethics: Ensure compliance with healthcare regulations, data privacy laws, and ethical considerations in -driven healthcare solutions. </a:t>
            </a:r>
            <a:endParaRPr lang="en-IN" sz="1800" dirty="0">
              <a:effectLst/>
              <a:ea typeface="Times New Roman" panose="02020603050405020304" pitchFamily="18" charset="0"/>
            </a:endParaRPr>
          </a:p>
        </p:txBody>
      </p:sp>
    </p:spTree>
    <p:extLst>
      <p:ext uri="{BB962C8B-B14F-4D97-AF65-F5344CB8AC3E}">
        <p14:creationId xmlns:p14="http://schemas.microsoft.com/office/powerpoint/2010/main" xmlns=""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33" name="Picture 32">
            <a:extLst>
              <a:ext uri="{FF2B5EF4-FFF2-40B4-BE49-F238E27FC236}">
                <a16:creationId xmlns:a16="http://schemas.microsoft.com/office/drawing/2014/main" xmlns="" id="{ABBCC38B-6EEA-676D-3A38-2BD11A51FF3B}"/>
              </a:ext>
            </a:extLst>
          </p:cNvPr>
          <p:cNvPicPr>
            <a:picLocks noChangeAspect="1"/>
          </p:cNvPicPr>
          <p:nvPr/>
        </p:nvPicPr>
        <p:blipFill rotWithShape="1">
          <a:blip r:embed="rId2"/>
          <a:srcRect b="8275"/>
          <a:stretch/>
        </p:blipFill>
        <p:spPr>
          <a:xfrm>
            <a:off x="3523891" y="1361805"/>
            <a:ext cx="5144218" cy="4412694"/>
          </a:xfrm>
          <a:prstGeom prst="rect">
            <a:avLst/>
          </a:prstGeom>
        </p:spPr>
      </p:pic>
    </p:spTree>
    <p:extLst>
      <p:ext uri="{BB962C8B-B14F-4D97-AF65-F5344CB8AC3E}">
        <p14:creationId xmlns:p14="http://schemas.microsoft.com/office/powerpoint/2010/main" xmlns=""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TextBox 2">
            <a:extLst>
              <a:ext uri="{FF2B5EF4-FFF2-40B4-BE49-F238E27FC236}">
                <a16:creationId xmlns:a16="http://schemas.microsoft.com/office/drawing/2014/main" xmlns="" id="{C91C9F3D-425C-9F71-DCF7-A151DCA8D4FF}"/>
              </a:ext>
            </a:extLst>
          </p:cNvPr>
          <p:cNvSpPr txBox="1"/>
          <p:nvPr/>
        </p:nvSpPr>
        <p:spPr>
          <a:xfrm>
            <a:off x="584549" y="1377863"/>
            <a:ext cx="11148164" cy="6186309"/>
          </a:xfrm>
          <a:prstGeom prst="rect">
            <a:avLst/>
          </a:prstGeom>
          <a:noFill/>
        </p:spPr>
        <p:txBody>
          <a:bodyPr wrap="square" rtlCol="0">
            <a:spAutoFit/>
          </a:bodyPr>
          <a:lstStyle/>
          <a:p>
            <a:pPr marL="342900" indent="-342900" algn="just">
              <a:lnSpc>
                <a:spcPct val="150000"/>
              </a:lnSpc>
              <a:buAutoNum type="arabicPeriod"/>
            </a:pPr>
            <a:r>
              <a:rPr lang="en-US" dirty="0" smtClean="0"/>
              <a:t>Planning </a:t>
            </a:r>
            <a:r>
              <a:rPr lang="en-US" dirty="0" smtClean="0"/>
              <a:t>and Requirements Gathering: Define clear project goals, scope, and functionalities based on user needs. Gather </a:t>
            </a:r>
            <a:r>
              <a:rPr lang="en-US" dirty="0" err="1" smtClean="0"/>
              <a:t>detled</a:t>
            </a:r>
            <a:r>
              <a:rPr lang="en-US" dirty="0" smtClean="0"/>
              <a:t> requirements and create a roadmap for the healthcare system. </a:t>
            </a:r>
            <a:endParaRPr lang="en-US" dirty="0" smtClean="0"/>
          </a:p>
          <a:p>
            <a:pPr marL="342900" indent="-342900" algn="just">
              <a:lnSpc>
                <a:spcPct val="150000"/>
              </a:lnSpc>
              <a:buAutoNum type="arabicPeriod"/>
            </a:pPr>
            <a:r>
              <a:rPr lang="en-US" dirty="0" smtClean="0"/>
              <a:t>Technology </a:t>
            </a:r>
            <a:r>
              <a:rPr lang="en-US" dirty="0" smtClean="0"/>
              <a:t>Selection: Choose appropriate technologies, frameworks, and tools for different components of the system, such as: Programming language (e.g., Python for models) Database management systems Web or mobile development frameworks /ML libraries or APIs (such as </a:t>
            </a:r>
            <a:r>
              <a:rPr lang="en-US" dirty="0" err="1" smtClean="0"/>
              <a:t>TensorFlow</a:t>
            </a:r>
            <a:r>
              <a:rPr lang="en-US" dirty="0" smtClean="0"/>
              <a:t>, </a:t>
            </a:r>
            <a:r>
              <a:rPr lang="en-US" dirty="0" err="1" smtClean="0"/>
              <a:t>PyTorch</a:t>
            </a:r>
            <a:r>
              <a:rPr lang="en-US" dirty="0" smtClean="0"/>
              <a:t>, </a:t>
            </a:r>
            <a:r>
              <a:rPr lang="en-US" dirty="0" err="1" smtClean="0"/>
              <a:t>scikitlearn</a:t>
            </a:r>
            <a:r>
              <a:rPr lang="en-US" dirty="0" smtClean="0"/>
              <a:t> for models) Speech recognition and synthesis tools Security and compliance tools for handling healthcare </a:t>
            </a:r>
            <a:r>
              <a:rPr lang="en-US" dirty="0" smtClean="0"/>
              <a:t>data.</a:t>
            </a:r>
          </a:p>
          <a:p>
            <a:pPr marL="342900" indent="-342900" algn="just">
              <a:lnSpc>
                <a:spcPct val="150000"/>
              </a:lnSpc>
              <a:buAutoNum type="arabicPeriod"/>
            </a:pPr>
            <a:r>
              <a:rPr lang="en-US" dirty="0" smtClean="0"/>
              <a:t>System </a:t>
            </a:r>
            <a:r>
              <a:rPr lang="en-US" dirty="0" smtClean="0"/>
              <a:t>Architecture and Design: Design the overall system architecture, including: Backend infrastructure for data storage, processing, and model deployment Frontend interfaces for user interaction (web or mobile interfaces) model integration and data flow within the system </a:t>
            </a:r>
            <a:endParaRPr lang="en-US" dirty="0" smtClean="0"/>
          </a:p>
          <a:p>
            <a:pPr marL="342900" indent="-342900" algn="just">
              <a:lnSpc>
                <a:spcPct val="150000"/>
              </a:lnSpc>
              <a:buAutoNum type="arabicPeriod"/>
            </a:pPr>
            <a:r>
              <a:rPr lang="en-US" dirty="0" smtClean="0"/>
              <a:t>Development</a:t>
            </a:r>
            <a:r>
              <a:rPr lang="en-US" dirty="0" smtClean="0"/>
              <a:t>: Develop the system components according to the design: Create models for health monitoring, personalized insights, and </a:t>
            </a:r>
            <a:r>
              <a:rPr lang="en-US" dirty="0" err="1" smtClean="0"/>
              <a:t>chatbot</a:t>
            </a:r>
            <a:r>
              <a:rPr lang="en-US" dirty="0" smtClean="0"/>
              <a:t> functionalities using machine learning or deep learning techniques. Implement speech recognition for voice input and </a:t>
            </a:r>
            <a:r>
              <a:rPr lang="en-US" dirty="0" err="1" smtClean="0"/>
              <a:t>texttospeech</a:t>
            </a:r>
            <a:r>
              <a:rPr lang="en-US" dirty="0" smtClean="0"/>
              <a:t> for voice output. Develop the user interface, ensuring it is intuitive and </a:t>
            </a:r>
            <a:r>
              <a:rPr lang="en-US" dirty="0" err="1" smtClean="0"/>
              <a:t>userfriendly</a:t>
            </a:r>
            <a:r>
              <a:rPr lang="en-US" dirty="0" smtClean="0"/>
              <a:t>. </a:t>
            </a:r>
            <a:endParaRPr lang="en-IN" sz="1800" dirty="0">
              <a:effectLst/>
              <a:ea typeface="Times New Roman" panose="02020603050405020304" pitchFamily="18" charset="0"/>
            </a:endParaRPr>
          </a:p>
          <a:p>
            <a:pPr algn="just">
              <a:lnSpc>
                <a:spcPct val="150000"/>
              </a:lnSpc>
            </a:pPr>
            <a:r>
              <a:rPr lang="en-US" sz="1800" dirty="0">
                <a:effectLst/>
                <a:ea typeface="Times New Roman" panose="02020603050405020304" pitchFamily="18" charset="0"/>
              </a:rPr>
              <a:t> </a:t>
            </a:r>
            <a:endParaRPr lang="en-IN" sz="1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xmlns="" val="117967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1026" name="Picture 2"/>
          <p:cNvPicPr>
            <a:picLocks noGrp="1" noChangeAspect="1" noChangeArrowheads="1"/>
          </p:cNvPicPr>
          <p:nvPr>
            <p:ph idx="1"/>
          </p:nvPr>
        </p:nvPicPr>
        <p:blipFill>
          <a:blip r:embed="rId2"/>
          <a:srcRect/>
          <a:stretch>
            <a:fillRect/>
          </a:stretch>
        </p:blipFill>
        <p:spPr bwMode="auto">
          <a:xfrm>
            <a:off x="1696452" y="1338308"/>
            <a:ext cx="8313822" cy="4522980"/>
          </a:xfrm>
          <a:prstGeom prst="rect">
            <a:avLst/>
          </a:prstGeom>
          <a:noFill/>
          <a:ln w="9525">
            <a:noFill/>
            <a:miter lim="800000"/>
            <a:headEnd/>
            <a:tailEnd/>
          </a:ln>
          <a:effectLst/>
        </p:spPr>
      </p:pic>
    </p:spTree>
    <p:extLst>
      <p:ext uri="{BB962C8B-B14F-4D97-AF65-F5344CB8AC3E}">
        <p14:creationId xmlns:p14="http://schemas.microsoft.com/office/powerpoint/2010/main" xmlns="" val="367733288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108</TotalTime>
  <Words>1375</Words>
  <Application>Microsoft Office PowerPoint</Application>
  <PresentationFormat>Custom</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Presidency University 45 Yrs</vt:lpstr>
      <vt:lpstr>Health Care Bot Voice Assistant</vt:lpstr>
      <vt:lpstr>Introduction</vt:lpstr>
      <vt:lpstr>Literature Review</vt:lpstr>
      <vt:lpstr>Research Gaps Identified</vt:lpstr>
      <vt:lpstr>Proposed Methodology</vt:lpstr>
      <vt:lpstr>Objectives</vt:lpstr>
      <vt:lpstr>System Design &amp; Implementation</vt:lpstr>
      <vt:lpstr>System Design &amp; Implementation</vt:lpstr>
      <vt:lpstr>Timeline of Project</vt:lpstr>
      <vt:lpstr>Outcomes / Results Obtained</vt:lpstr>
      <vt:lpstr>Conclusion</vt:lpstr>
      <vt:lpstr>References</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sameer khan</cp:lastModifiedBy>
  <cp:revision>29</cp:revision>
  <dcterms:created xsi:type="dcterms:W3CDTF">2023-03-16T03:26:27Z</dcterms:created>
  <dcterms:modified xsi:type="dcterms:W3CDTF">2024-01-11T14:06:23Z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2023-12-28T12:33:02Z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c7279711-38c8-4bf1-8f57-cf2522c14dff</vt:lpwstr>
  </property>
  <property fmtid="{D5CDD505-2E9C-101B-9397-08002B2CF9AE}" pid="7" name="MSIP_Label_defa4170-0d19-0005-0004-bc88714345d2_ActionId">
    <vt:lpwstr>978273af-ca98-4a00-afb6-fac10e5e730c</vt:lpwstr>
  </property>
  <property fmtid="{D5CDD505-2E9C-101B-9397-08002B2CF9AE}" pid="8" name="MSIP_Label_defa4170-0d19-0005-0004-bc88714345d2_ContentBits">
    <vt:lpwstr>0</vt:lpwstr>
  </property>
</Properties>
</file>