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7" r:id="rId5"/>
    <p:sldId id="284" r:id="rId6"/>
    <p:sldId id="290" r:id="rId7"/>
    <p:sldId id="266" r:id="rId8"/>
    <p:sldId id="289" r:id="rId9"/>
    <p:sldId id="261" r:id="rId10"/>
    <p:sldId id="262" r:id="rId11"/>
    <p:sldId id="263" r:id="rId12"/>
    <p:sldId id="264" r:id="rId13"/>
    <p:sldId id="265" r:id="rId14"/>
    <p:sldId id="260" r:id="rId15"/>
    <p:sldId id="285" r:id="rId16"/>
    <p:sldId id="286" r:id="rId17"/>
    <p:sldId id="268" r:id="rId18"/>
    <p:sldId id="269" r:id="rId19"/>
    <p:sldId id="271" r:id="rId20"/>
    <p:sldId id="274" r:id="rId21"/>
    <p:sldId id="277" r:id="rId22"/>
    <p:sldId id="278" r:id="rId23"/>
    <p:sldId id="279" r:id="rId24"/>
    <p:sldId id="280" r:id="rId25"/>
    <p:sldId id="275" r:id="rId26"/>
    <p:sldId id="282" r:id="rId27"/>
    <p:sldId id="283" r:id="rId28"/>
    <p:sldId id="291" r:id="rId29"/>
    <p:sldId id="292" r:id="rId30"/>
    <p:sldId id="293" r:id="rId31"/>
    <p:sldId id="294" r:id="rId32"/>
    <p:sldId id="295" r:id="rId33"/>
    <p:sldId id="296" r:id="rId34"/>
    <p:sldId id="297" r:id="rId35"/>
    <p:sldId id="299" r:id="rId36"/>
    <p:sldId id="30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2527"/>
    <a:srgbClr val="827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8" d="100"/>
          <a:sy n="88" d="100"/>
        </p:scale>
        <p:origin x="-32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7094"/>
            <a:ext cx="7772400" cy="1470025"/>
          </a:xfrm>
        </p:spPr>
        <p:txBody>
          <a:bodyPr anchor="b" anchorCtr="0"/>
          <a:lstStyle>
            <a:lvl1pPr>
              <a:defRPr sz="5400">
                <a:gradFill>
                  <a:gsLst>
                    <a:gs pos="0">
                      <a:schemeClr val="tx2"/>
                    </a:gs>
                    <a:gs pos="100000">
                      <a:schemeClr val="tx2">
                        <a:lumMod val="75000"/>
                      </a:schemeClr>
                    </a:gs>
                  </a:gsLst>
                  <a:lin ang="5400000" scaled="0"/>
                </a:gradFill>
                <a:effectLst>
                  <a:outerShdw blurRad="50800" dist="25400" dir="5400000" algn="t"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685801" y="3810000"/>
            <a:ext cx="7770812" cy="1752600"/>
          </a:xfrm>
        </p:spPr>
        <p:txBody>
          <a:bodyPr>
            <a:normAutofit/>
          </a:bodyPr>
          <a:lstStyle>
            <a:lvl1pPr marL="0" indent="0" algn="ctr">
              <a:spcBef>
                <a:spcPts val="300"/>
              </a:spcBef>
              <a:buNone/>
              <a:defRPr sz="1600">
                <a:gradFill>
                  <a:gsLst>
                    <a:gs pos="0">
                      <a:schemeClr val="tx2"/>
                    </a:gs>
                    <a:gs pos="100000">
                      <a:schemeClr val="tx2">
                        <a:lumMod val="75000"/>
                      </a:schemeClr>
                    </a:gs>
                  </a:gsLst>
                  <a:lin ang="5400000" scaled="0"/>
                </a:gra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1778F24D-EB19-4AE0-B015-2BEA6D5224F2}" type="datetimeFigureOut">
              <a:rPr lang="en-US" smtClean="0"/>
              <a:t>1/30/12</a:t>
            </a:fld>
            <a:endParaRPr lang="en-US"/>
          </a:p>
        </p:txBody>
      </p:sp>
      <p:sp>
        <p:nvSpPr>
          <p:cNvPr id="5" name="Footer Placeholder 4"/>
          <p:cNvSpPr>
            <a:spLocks noGrp="1"/>
          </p:cNvSpPr>
          <p:nvPr>
            <p:ph type="ftr" sz="quarter" idx="11"/>
          </p:nvPr>
        </p:nvSpPr>
        <p:spPr/>
        <p:txBody>
          <a:bodyPr/>
          <a:lstStyle/>
          <a:p>
            <a:endParaRPr lang="en-US"/>
          </a:p>
        </p:txBody>
      </p:sp>
      <p:pic>
        <p:nvPicPr>
          <p:cNvPr id="7" name="Picture 6" descr="CoverGlyph.png"/>
          <p:cNvPicPr>
            <a:picLocks noChangeAspect="1"/>
          </p:cNvPicPr>
          <p:nvPr/>
        </p:nvPicPr>
        <p:blipFill>
          <a:blip r:embed="rId2"/>
          <a:stretch>
            <a:fillRect/>
          </a:stretch>
        </p:blipFill>
        <p:spPr>
          <a:xfrm>
            <a:off x="4010025" y="3048000"/>
            <a:ext cx="1123950" cy="77152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738282"/>
            <a:ext cx="7770813" cy="1048870"/>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286000" y="457200"/>
            <a:ext cx="4572000" cy="3173506"/>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5800" y="5181600"/>
            <a:ext cx="7770813" cy="685800"/>
          </a:xfrm>
        </p:spPr>
        <p:txBody>
          <a:bodyPr vert="horz" lIns="91440" tIns="45720" rIns="91440" bIns="45720" rtlCol="0">
            <a:normAutofit/>
          </a:bodyPr>
          <a:lstStyle>
            <a:lvl1pPr marL="0" indent="0" algn="ctr">
              <a:spcBef>
                <a:spcPts val="3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1778F24D-EB19-4AE0-B015-2BEA6D5224F2}" type="datetimeFigureOut">
              <a:rPr lang="en-US" smtClean="0"/>
              <a:t>1/30/12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9BD3-E57B-4194-A545-2804EB95D970}" type="slidenum">
              <a:rPr lang="en-US" smtClean="0"/>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4890247"/>
            <a:ext cx="1645920" cy="170411"/>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286000" indent="-457200">
              <a:defRPr/>
            </a:lvl6pPr>
            <a:lvl7pPr marL="2286000" indent="-457200">
              <a:defRPr/>
            </a:lvl7pPr>
            <a:lvl8pPr marL="2286000" indent="-457200">
              <a:defRPr/>
            </a:lvl8pPr>
            <a:lvl9pPr marL="2286000" indent="-45720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778F24D-EB19-4AE0-B015-2BEA6D5224F2}" type="datetimeFigureOut">
              <a:rPr lang="en-US" smtClean="0"/>
              <a:t>1/30/12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7882"/>
            <a:ext cx="1524000" cy="532503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7882"/>
            <a:ext cx="5889812" cy="5325036"/>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778F24D-EB19-4AE0-B015-2BEA6D5224F2}" type="datetimeFigureOut">
              <a:rPr lang="en-US" smtClean="0"/>
              <a:t>1/30/12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rot="5400000">
            <a:off x="6052928" y="3115195"/>
            <a:ext cx="1645920" cy="17041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778F24D-EB19-4AE0-B015-2BEA6D5224F2}" type="datetimeFigureOut">
              <a:rPr lang="en-US" smtClean="0"/>
              <a:t>1/30/12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626440"/>
            <a:ext cx="7770813" cy="1472184"/>
          </a:xfrm>
        </p:spPr>
        <p:txBody>
          <a:bodyPr anchor="b" anchorCtr="0"/>
          <a:lstStyle>
            <a:lvl1pPr algn="ctr">
              <a:defRPr sz="5400" b="0" i="0" cap="none" baseline="0"/>
            </a:lvl1pPr>
          </a:lstStyle>
          <a:p>
            <a:r>
              <a:rPr lang="en-US" smtClean="0"/>
              <a:t>Click to edit Master title style</a:t>
            </a:r>
            <a:endParaRPr/>
          </a:p>
        </p:txBody>
      </p:sp>
      <p:sp>
        <p:nvSpPr>
          <p:cNvPr id="3" name="Text Placeholder 2"/>
          <p:cNvSpPr>
            <a:spLocks noGrp="1"/>
          </p:cNvSpPr>
          <p:nvPr>
            <p:ph type="body" idx="1"/>
          </p:nvPr>
        </p:nvSpPr>
        <p:spPr>
          <a:xfrm>
            <a:off x="685800" y="3813048"/>
            <a:ext cx="7770813" cy="1755648"/>
          </a:xfrm>
        </p:spPr>
        <p:txBody>
          <a:bodyPr anchor="t" anchorCtr="0">
            <a:normAutofit/>
          </a:bodyPr>
          <a:lstStyle>
            <a:lvl1pPr marL="0" indent="0" algn="ctr">
              <a:spcBef>
                <a:spcPts val="30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78F24D-EB19-4AE0-B015-2BEA6D5224F2}" type="datetimeFigureOut">
              <a:rPr lang="en-US" smtClean="0"/>
              <a:t>1/30/12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pic>
        <p:nvPicPr>
          <p:cNvPr id="7" name="Picture 6" descr="Glyph-SectionHeader.png"/>
          <p:cNvPicPr>
            <a:picLocks noChangeAspect="1"/>
          </p:cNvPicPr>
          <p:nvPr/>
        </p:nvPicPr>
        <p:blipFill>
          <a:blip r:embed="rId2"/>
          <a:stretch>
            <a:fillRect/>
          </a:stretch>
        </p:blipFill>
        <p:spPr>
          <a:xfrm>
            <a:off x="4038600" y="3174066"/>
            <a:ext cx="1066800" cy="5905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858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006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1778F24D-EB19-4AE0-B015-2BEA6D5224F2}" type="datetimeFigureOut">
              <a:rPr lang="en-US" smtClean="0"/>
              <a:t>1/30/12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9BD3-E57B-4194-A545-2804EB95D970}"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006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6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1778F24D-EB19-4AE0-B015-2BEA6D5224F2}" type="datetimeFigureOut">
              <a:rPr lang="en-US" smtClean="0"/>
              <a:t>1/30/12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D9BD3-E57B-4194-A545-2804EB95D970}" type="slidenum">
              <a:rPr lang="en-US" smtClean="0"/>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778F24D-EB19-4AE0-B015-2BEA6D5224F2}" type="datetimeFigureOut">
              <a:rPr lang="en-US" smtClean="0"/>
              <a:t>1/30/12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D9BD3-E57B-4194-A545-2804EB95D970}" type="slidenum">
              <a:rPr lang="en-US" smtClean="0"/>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8F24D-EB19-4AE0-B015-2BEA6D5224F2}" type="datetimeFigureOut">
              <a:rPr lang="en-US" smtClean="0"/>
              <a:t>1/30/12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D9BD3-E57B-4194-A545-2804EB95D97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6" y="914400"/>
            <a:ext cx="3657600" cy="1162050"/>
          </a:xfrm>
        </p:spPr>
        <p:txBody>
          <a:bodyPr anchor="b"/>
          <a:lstStyle>
            <a:lvl1pPr algn="ctr">
              <a:defRPr sz="3800" b="0"/>
            </a:lvl1pPr>
          </a:lstStyle>
          <a:p>
            <a:r>
              <a:rPr lang="en-US" smtClean="0"/>
              <a:t>Click to edit Master title style</a:t>
            </a:r>
            <a:endParaRPr/>
          </a:p>
        </p:txBody>
      </p:sp>
      <p:sp>
        <p:nvSpPr>
          <p:cNvPr id="3" name="Content Placeholder 2"/>
          <p:cNvSpPr>
            <a:spLocks noGrp="1"/>
          </p:cNvSpPr>
          <p:nvPr>
            <p:ph idx="1"/>
          </p:nvPr>
        </p:nvSpPr>
        <p:spPr>
          <a:xfrm>
            <a:off x="4796118" y="457199"/>
            <a:ext cx="3657600" cy="5410201"/>
          </a:xfrm>
        </p:spPr>
        <p:txBody>
          <a:bodyPr>
            <a:normAutofit/>
          </a:bodyPr>
          <a:lstStyle>
            <a:lvl1pPr>
              <a:defRPr sz="2400"/>
            </a:lvl1pPr>
            <a:lvl2pPr>
              <a:defRPr sz="2200"/>
            </a:lvl2pPr>
            <a:lvl3pPr>
              <a:defRPr sz="2000"/>
            </a:lvl3pPr>
            <a:lvl4pPr>
              <a:defRPr sz="1800"/>
            </a:lvl4pPr>
            <a:lvl5pPr>
              <a:defRPr sz="1800"/>
            </a:lvl5pPr>
            <a:lvl6pPr marL="2290763" indent="-461963">
              <a:tabLst/>
              <a:defRPr sz="2000"/>
            </a:lvl6pPr>
            <a:lvl7pPr marL="2290763" indent="-461963">
              <a:tabLst/>
              <a:defRPr sz="2000"/>
            </a:lvl7pPr>
            <a:lvl8pPr marL="2290763" indent="-461963">
              <a:tabLst/>
              <a:defRPr sz="2000"/>
            </a:lvl8pPr>
            <a:lvl9pPr marL="2290763" indent="-461963">
              <a:tabLst/>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6" y="2590799"/>
            <a:ext cx="3657600" cy="2895601"/>
          </a:xfrm>
        </p:spPr>
        <p:txBody>
          <a:bodyPr>
            <a:normAutofit/>
          </a:bodyPr>
          <a:lstStyle>
            <a:lvl1pPr marL="0" indent="0" algn="ctr">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78F24D-EB19-4AE0-B015-2BEA6D5224F2}" type="datetimeFigureOut">
              <a:rPr lang="en-US" smtClean="0"/>
              <a:t>1/30/12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9BD3-E57B-4194-A545-2804EB95D970}" type="slidenum">
              <a:rPr lang="en-US" smtClean="0"/>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1664746" y="2286000"/>
            <a:ext cx="1645920" cy="170411"/>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9013" y="914400"/>
            <a:ext cx="3657600" cy="1161288"/>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58906" y="457200"/>
            <a:ext cx="3657600" cy="5413248"/>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013" y="2587752"/>
            <a:ext cx="3657600" cy="2898648"/>
          </a:xfrm>
        </p:spPr>
        <p:txBody>
          <a:bodyPr vert="horz" lIns="91440" tIns="45720" rIns="91440" bIns="45720" rtlCol="0">
            <a:normAutofit/>
          </a:bodyPr>
          <a:lstStyle>
            <a:lvl1pPr marL="0" indent="0" algn="ctr">
              <a:spcBef>
                <a:spcPts val="6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1778F24D-EB19-4AE0-B015-2BEA6D5224F2}" type="datetimeFigureOut">
              <a:rPr lang="en-US" smtClean="0"/>
              <a:t>1/30/12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9BD3-E57B-4194-A545-2804EB95D970}"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5804853" y="2286000"/>
            <a:ext cx="1645920" cy="170411"/>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305300" y="6289115"/>
            <a:ext cx="533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190D9BD3-E57B-4194-A545-2804EB95D970}" type="slidenum">
              <a:rPr lang="en-US" smtClean="0"/>
              <a:t>‹#›</a:t>
            </a:fld>
            <a:endParaRPr lang="en-US"/>
          </a:p>
        </p:txBody>
      </p:sp>
      <p:sp>
        <p:nvSpPr>
          <p:cNvPr id="2" name="Title Placeholder 1"/>
          <p:cNvSpPr>
            <a:spLocks noGrp="1"/>
          </p:cNvSpPr>
          <p:nvPr>
            <p:ph type="title"/>
          </p:nvPr>
        </p:nvSpPr>
        <p:spPr>
          <a:xfrm>
            <a:off x="685800" y="67236"/>
            <a:ext cx="7770813" cy="1371600"/>
          </a:xfrm>
          <a:prstGeom prst="rect">
            <a:avLst/>
          </a:prstGeom>
          <a:effectLst/>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685800" y="2209800"/>
            <a:ext cx="7770813" cy="3657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00800" y="6289115"/>
            <a:ext cx="23756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78F24D-EB19-4AE0-B015-2BEA6D5224F2}" type="datetimeFigureOut">
              <a:rPr lang="en-US" smtClean="0"/>
              <a:t>1/30/12</a:t>
            </a:fld>
            <a:endParaRPr lang="en-US"/>
          </a:p>
        </p:txBody>
      </p:sp>
      <p:sp>
        <p:nvSpPr>
          <p:cNvPr id="5" name="Footer Placeholder 4"/>
          <p:cNvSpPr>
            <a:spLocks noGrp="1"/>
          </p:cNvSpPr>
          <p:nvPr>
            <p:ph type="ftr" sz="quarter" idx="3"/>
          </p:nvPr>
        </p:nvSpPr>
        <p:spPr>
          <a:xfrm>
            <a:off x="349624" y="6289115"/>
            <a:ext cx="31555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000" kern="1200">
          <a:solidFill>
            <a:schemeClr val="tx2"/>
          </a:solidFill>
          <a:effectLst>
            <a:outerShdw blurRad="38100" dist="12700" algn="l" rotWithShape="0">
              <a:prstClr val="black">
                <a:alpha val="40000"/>
              </a:prstClr>
            </a:outerShdw>
          </a:effectLst>
          <a:latin typeface="+mj-lt"/>
          <a:ea typeface="+mj-ea"/>
          <a:cs typeface="+mj-cs"/>
        </a:defRPr>
      </a:lvl1pPr>
    </p:titleStyle>
    <p:bodyStyle>
      <a:lvl1pPr marL="457200" indent="-457200" algn="l" defTabSz="914400" rtl="0" eaLnBrk="1" latinLnBrk="0" hangingPunct="1">
        <a:spcBef>
          <a:spcPts val="2000"/>
        </a:spcBef>
        <a:buClr>
          <a:schemeClr val="accent3"/>
        </a:buClr>
        <a:buFont typeface="Wingdings" pitchFamily="2" charset="2"/>
        <a:buChar char=""/>
        <a:defRPr sz="2400" kern="1200">
          <a:solidFill>
            <a:schemeClr val="tx2"/>
          </a:solidFill>
          <a:latin typeface="+mn-lt"/>
          <a:ea typeface="+mn-ea"/>
          <a:cs typeface="+mn-cs"/>
        </a:defRPr>
      </a:lvl1pPr>
      <a:lvl2pPr marL="914400" indent="-457200" algn="l" defTabSz="914400" rtl="0" eaLnBrk="1" latinLnBrk="0" hangingPunct="1">
        <a:spcBef>
          <a:spcPts val="600"/>
        </a:spcBef>
        <a:buClr>
          <a:schemeClr val="accent3">
            <a:lumMod val="50000"/>
          </a:schemeClr>
        </a:buClr>
        <a:buFont typeface="Wingdings" pitchFamily="2" charset="2"/>
        <a:buChar char=""/>
        <a:defRPr sz="2200" kern="1200">
          <a:solidFill>
            <a:schemeClr val="tx2"/>
          </a:solidFill>
          <a:latin typeface="+mn-lt"/>
          <a:ea typeface="+mn-ea"/>
          <a:cs typeface="+mn-cs"/>
        </a:defRPr>
      </a:lvl2pPr>
      <a:lvl3pPr marL="1371600" indent="-457200" algn="l" defTabSz="914400" rtl="0" eaLnBrk="1" latinLnBrk="0" hangingPunct="1">
        <a:spcBef>
          <a:spcPts val="600"/>
        </a:spcBef>
        <a:buClr>
          <a:schemeClr val="accent3"/>
        </a:buClr>
        <a:buFont typeface="Wingdings" pitchFamily="2" charset="2"/>
        <a:buChar char=""/>
        <a:defRPr sz="2000" kern="1200">
          <a:solidFill>
            <a:schemeClr val="tx2"/>
          </a:solidFill>
          <a:latin typeface="+mn-lt"/>
          <a:ea typeface="+mn-ea"/>
          <a:cs typeface="+mn-cs"/>
        </a:defRPr>
      </a:lvl3pPr>
      <a:lvl4pPr marL="1828800" indent="-457200" algn="l" defTabSz="914400" rtl="0" eaLnBrk="1" latinLnBrk="0" hangingPunct="1">
        <a:spcBef>
          <a:spcPts val="600"/>
        </a:spcBef>
        <a:buClr>
          <a:schemeClr val="accent3">
            <a:lumMod val="50000"/>
          </a:schemeClr>
        </a:buClr>
        <a:buFont typeface="Wingdings" pitchFamily="2" charset="2"/>
        <a:buChar char=""/>
        <a:defRPr sz="1800" kern="1200">
          <a:solidFill>
            <a:schemeClr val="tx2"/>
          </a:solidFill>
          <a:latin typeface="+mn-lt"/>
          <a:ea typeface="+mn-ea"/>
          <a:cs typeface="+mn-cs"/>
        </a:defRPr>
      </a:lvl4pPr>
      <a:lvl5pPr marL="2286000" indent="-457200" algn="l" defTabSz="914400" rtl="0" eaLnBrk="1" latinLnBrk="0" hangingPunct="1">
        <a:spcBef>
          <a:spcPts val="600"/>
        </a:spcBef>
        <a:buClr>
          <a:schemeClr val="accent3"/>
        </a:buClr>
        <a:buFont typeface="Wingdings" pitchFamily="2" charset="2"/>
        <a:buChar char=""/>
        <a:defRPr sz="1800" kern="1200">
          <a:solidFill>
            <a:schemeClr val="tx2"/>
          </a:solidFill>
          <a:latin typeface="+mn-lt"/>
          <a:ea typeface="+mn-ea"/>
          <a:cs typeface="+mn-cs"/>
        </a:defRPr>
      </a:lvl5pPr>
      <a:lvl6pPr marL="27432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6pPr>
      <a:lvl7pPr marL="32051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7pPr>
      <a:lvl8pPr marL="36576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8pPr>
      <a:lvl9pPr marL="41195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pple.com/library/ios/%23documentation/UIKit/Reference/UIKit_Framework/_index.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pp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iOS</a:t>
            </a:r>
            <a:r>
              <a:rPr lang="en-US" dirty="0" smtClean="0"/>
              <a:t> Development- Lecture 1</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1691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of </a:t>
            </a:r>
            <a:r>
              <a:rPr lang="en-US" dirty="0" err="1" smtClean="0"/>
              <a:t>iOS</a:t>
            </a:r>
            <a:endParaRPr lang="en-US" dirty="0"/>
          </a:p>
        </p:txBody>
      </p:sp>
      <p:sp>
        <p:nvSpPr>
          <p:cNvPr id="13" name="Content Placeholder 12"/>
          <p:cNvSpPr>
            <a:spLocks noGrp="1"/>
          </p:cNvSpPr>
          <p:nvPr>
            <p:ph idx="1"/>
          </p:nvPr>
        </p:nvSpPr>
        <p:spPr>
          <a:xfrm>
            <a:off x="4418294" y="2209800"/>
            <a:ext cx="4487354" cy="3657600"/>
          </a:xfrm>
        </p:spPr>
        <p:txBody>
          <a:bodyPr/>
          <a:lstStyle/>
          <a:p>
            <a:r>
              <a:rPr lang="en-US" sz="2800" dirty="0" smtClean="0"/>
              <a:t>Bottom layer of </a:t>
            </a:r>
            <a:r>
              <a:rPr lang="en-US" sz="2800" dirty="0" err="1" smtClean="0"/>
              <a:t>iOS</a:t>
            </a:r>
            <a:r>
              <a:rPr lang="en-US" sz="2800" dirty="0" smtClean="0"/>
              <a:t> Operating system</a:t>
            </a:r>
          </a:p>
          <a:p>
            <a:r>
              <a:rPr lang="en-US" sz="2000" dirty="0" smtClean="0"/>
              <a:t>Core OS:</a:t>
            </a:r>
            <a:br>
              <a:rPr lang="en-US" sz="2000" dirty="0" smtClean="0"/>
            </a:br>
            <a:r>
              <a:rPr lang="en-US" sz="2000" dirty="0" smtClean="0"/>
              <a:t>Kernel           Power </a:t>
            </a:r>
            <a:r>
              <a:rPr lang="en-US" sz="2000" dirty="0" smtClean="0"/>
              <a:t>Management</a:t>
            </a:r>
            <a:br>
              <a:rPr lang="en-US" sz="2000" dirty="0" smtClean="0"/>
            </a:br>
            <a:r>
              <a:rPr lang="en-US" sz="2000" dirty="0" smtClean="0"/>
              <a:t>Mach 3.0      </a:t>
            </a:r>
            <a:r>
              <a:rPr lang="en-US" sz="2000" dirty="0" smtClean="0"/>
              <a:t>Keychain </a:t>
            </a:r>
            <a:r>
              <a:rPr lang="en-US" sz="2000" dirty="0" smtClean="0"/>
              <a:t>Access</a:t>
            </a:r>
            <a:br>
              <a:rPr lang="en-US" sz="2000" dirty="0" smtClean="0"/>
            </a:br>
            <a:r>
              <a:rPr lang="en-US" sz="2000" dirty="0" smtClean="0"/>
              <a:t>BSD	 Certificates</a:t>
            </a:r>
            <a:br>
              <a:rPr lang="en-US" sz="2000" dirty="0" smtClean="0"/>
            </a:br>
            <a:r>
              <a:rPr lang="en-US" sz="2000" dirty="0" smtClean="0"/>
              <a:t>Sockets	 File System</a:t>
            </a:r>
            <a:br>
              <a:rPr lang="en-US" sz="2000" dirty="0" smtClean="0"/>
            </a:br>
            <a:r>
              <a:rPr lang="en-US" sz="2000" dirty="0" smtClean="0"/>
              <a:t>Security	 Bonjour</a:t>
            </a:r>
          </a:p>
          <a:p>
            <a:endParaRPr lang="en-US" sz="2000" dirty="0" smtClean="0"/>
          </a:p>
          <a:p>
            <a:endParaRPr lang="en-US" sz="2000" dirty="0" smtClean="0"/>
          </a:p>
          <a:p>
            <a:endParaRPr lang="en-US" sz="2000" dirty="0" smtClean="0"/>
          </a:p>
          <a:p>
            <a:endParaRPr lang="en-US" dirty="0"/>
          </a:p>
        </p:txBody>
      </p:sp>
      <p:pic>
        <p:nvPicPr>
          <p:cNvPr id="14" name="Picture 13"/>
          <p:cNvPicPr>
            <a:picLocks noChangeAspect="1"/>
          </p:cNvPicPr>
          <p:nvPr/>
        </p:nvPicPr>
        <p:blipFill>
          <a:blip r:embed="rId2"/>
          <a:stretch>
            <a:fillRect/>
          </a:stretch>
        </p:blipFill>
        <p:spPr>
          <a:xfrm>
            <a:off x="0" y="2336305"/>
            <a:ext cx="4280003" cy="3668033"/>
          </a:xfrm>
          <a:prstGeom prst="rect">
            <a:avLst/>
          </a:prstGeom>
        </p:spPr>
      </p:pic>
    </p:spTree>
    <p:extLst>
      <p:ext uri="{BB962C8B-B14F-4D97-AF65-F5344CB8AC3E}">
        <p14:creationId xmlns:p14="http://schemas.microsoft.com/office/powerpoint/2010/main" val="341007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of </a:t>
            </a:r>
            <a:r>
              <a:rPr lang="en-US" dirty="0" err="1" smtClean="0"/>
              <a:t>iOS</a:t>
            </a:r>
            <a:endParaRPr lang="en-US" dirty="0"/>
          </a:p>
        </p:txBody>
      </p:sp>
      <p:sp>
        <p:nvSpPr>
          <p:cNvPr id="13" name="Content Placeholder 12"/>
          <p:cNvSpPr>
            <a:spLocks noGrp="1"/>
          </p:cNvSpPr>
          <p:nvPr>
            <p:ph idx="1"/>
          </p:nvPr>
        </p:nvSpPr>
        <p:spPr>
          <a:xfrm>
            <a:off x="4418294" y="2209800"/>
            <a:ext cx="4487354" cy="3657600"/>
          </a:xfrm>
        </p:spPr>
        <p:txBody>
          <a:bodyPr/>
          <a:lstStyle/>
          <a:p>
            <a:r>
              <a:rPr lang="en-US" sz="2800" dirty="0" smtClean="0"/>
              <a:t>Second layer of </a:t>
            </a:r>
            <a:r>
              <a:rPr lang="en-US" sz="2800" dirty="0" err="1" smtClean="0"/>
              <a:t>iOS</a:t>
            </a:r>
            <a:r>
              <a:rPr lang="en-US" sz="2800" dirty="0" smtClean="0"/>
              <a:t> Operating system</a:t>
            </a:r>
          </a:p>
          <a:p>
            <a:r>
              <a:rPr lang="en-US" sz="2000" dirty="0" smtClean="0"/>
              <a:t>Core Services:</a:t>
            </a:r>
            <a:br>
              <a:rPr lang="en-US" sz="2000" dirty="0" smtClean="0"/>
            </a:br>
            <a:r>
              <a:rPr lang="en-US" sz="2000" dirty="0" smtClean="0"/>
              <a:t>Collections  	       Core Location</a:t>
            </a:r>
            <a:br>
              <a:rPr lang="en-US" sz="2000" dirty="0" smtClean="0"/>
            </a:br>
            <a:r>
              <a:rPr lang="en-US" sz="2000" dirty="0" smtClean="0"/>
              <a:t>Address Book     Net Services</a:t>
            </a:r>
            <a:br>
              <a:rPr lang="en-US" sz="2000" dirty="0" smtClean="0"/>
            </a:br>
            <a:r>
              <a:rPr lang="en-US" sz="2000" dirty="0" smtClean="0"/>
              <a:t>Networking        Threading</a:t>
            </a:r>
            <a:br>
              <a:rPr lang="en-US" sz="2000" dirty="0" smtClean="0"/>
            </a:br>
            <a:r>
              <a:rPr lang="en-US" sz="2000" dirty="0" smtClean="0"/>
              <a:t>File Access	       Preferences</a:t>
            </a:r>
            <a:br>
              <a:rPr lang="en-US" sz="2000" dirty="0" smtClean="0"/>
            </a:br>
            <a:r>
              <a:rPr lang="en-US" sz="2000" dirty="0" smtClean="0"/>
              <a:t>SQLite 	       URL Utilities	</a:t>
            </a:r>
          </a:p>
          <a:p>
            <a:endParaRPr lang="en-US" sz="2000" dirty="0" smtClean="0"/>
          </a:p>
          <a:p>
            <a:endParaRPr lang="en-US" sz="2000" dirty="0" smtClean="0"/>
          </a:p>
          <a:p>
            <a:endParaRPr lang="en-US" dirty="0"/>
          </a:p>
        </p:txBody>
      </p:sp>
      <p:pic>
        <p:nvPicPr>
          <p:cNvPr id="14" name="Picture 13"/>
          <p:cNvPicPr>
            <a:picLocks noChangeAspect="1"/>
          </p:cNvPicPr>
          <p:nvPr/>
        </p:nvPicPr>
        <p:blipFill>
          <a:blip r:embed="rId2"/>
          <a:stretch>
            <a:fillRect/>
          </a:stretch>
        </p:blipFill>
        <p:spPr>
          <a:xfrm>
            <a:off x="0" y="2336305"/>
            <a:ext cx="4280003" cy="3668033"/>
          </a:xfrm>
          <a:prstGeom prst="rect">
            <a:avLst/>
          </a:prstGeom>
        </p:spPr>
      </p:pic>
    </p:spTree>
    <p:extLst>
      <p:ext uri="{BB962C8B-B14F-4D97-AF65-F5344CB8AC3E}">
        <p14:creationId xmlns:p14="http://schemas.microsoft.com/office/powerpoint/2010/main" val="209773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of </a:t>
            </a:r>
            <a:r>
              <a:rPr lang="en-US" dirty="0" err="1" smtClean="0"/>
              <a:t>iOS</a:t>
            </a:r>
            <a:endParaRPr lang="en-US" dirty="0"/>
          </a:p>
        </p:txBody>
      </p:sp>
      <p:sp>
        <p:nvSpPr>
          <p:cNvPr id="13" name="Content Placeholder 12"/>
          <p:cNvSpPr>
            <a:spLocks noGrp="1"/>
          </p:cNvSpPr>
          <p:nvPr>
            <p:ph idx="1"/>
          </p:nvPr>
        </p:nvSpPr>
        <p:spPr>
          <a:xfrm>
            <a:off x="4418294" y="2209800"/>
            <a:ext cx="4487354" cy="3657600"/>
          </a:xfrm>
        </p:spPr>
        <p:txBody>
          <a:bodyPr/>
          <a:lstStyle/>
          <a:p>
            <a:r>
              <a:rPr lang="en-US" sz="2800" dirty="0" smtClean="0"/>
              <a:t>Third layer of </a:t>
            </a:r>
            <a:r>
              <a:rPr lang="en-US" sz="2800" dirty="0" err="1" smtClean="0"/>
              <a:t>iOS</a:t>
            </a:r>
            <a:r>
              <a:rPr lang="en-US" sz="2800" dirty="0" smtClean="0"/>
              <a:t> Operating system</a:t>
            </a:r>
          </a:p>
          <a:p>
            <a:r>
              <a:rPr lang="en-US" sz="2000" dirty="0" smtClean="0"/>
              <a:t>Media:</a:t>
            </a:r>
            <a:br>
              <a:rPr lang="en-US" sz="2000" dirty="0" smtClean="0"/>
            </a:br>
            <a:r>
              <a:rPr lang="en-US" sz="2000" dirty="0" smtClean="0"/>
              <a:t>Core Audio	        JPEG,PNG,TIFF</a:t>
            </a:r>
            <a:r>
              <a:rPr lang="en-US" sz="2000" dirty="0"/>
              <a:t/>
            </a:r>
            <a:br>
              <a:rPr lang="en-US" sz="2000" dirty="0"/>
            </a:br>
            <a:r>
              <a:rPr lang="en-US" sz="2000" dirty="0" err="1" smtClean="0"/>
              <a:t>OpenAL</a:t>
            </a:r>
            <a:r>
              <a:rPr lang="en-US" sz="2000" dirty="0" smtClean="0"/>
              <a:t>	        PDF</a:t>
            </a:r>
            <a:br>
              <a:rPr lang="en-US" sz="2000" dirty="0" smtClean="0"/>
            </a:br>
            <a:r>
              <a:rPr lang="en-US" sz="2000" dirty="0" smtClean="0"/>
              <a:t>Audio Mixing     Quartz(2D)</a:t>
            </a:r>
            <a:br>
              <a:rPr lang="en-US" sz="2000" dirty="0" smtClean="0"/>
            </a:br>
            <a:r>
              <a:rPr lang="en-US" sz="2000" dirty="0" smtClean="0"/>
              <a:t>Audio Recording  Core Animation</a:t>
            </a:r>
            <a:br>
              <a:rPr lang="en-US" sz="2000" dirty="0" smtClean="0"/>
            </a:br>
            <a:r>
              <a:rPr lang="en-US" sz="2000" dirty="0" smtClean="0"/>
              <a:t>Video Playback   OpenGL ES</a:t>
            </a:r>
          </a:p>
          <a:p>
            <a:endParaRPr lang="en-US" sz="2000" dirty="0" smtClean="0"/>
          </a:p>
          <a:p>
            <a:endParaRPr lang="en-US" sz="2000" dirty="0" smtClean="0"/>
          </a:p>
          <a:p>
            <a:endParaRPr lang="en-US" dirty="0"/>
          </a:p>
        </p:txBody>
      </p:sp>
      <p:pic>
        <p:nvPicPr>
          <p:cNvPr id="14" name="Picture 13"/>
          <p:cNvPicPr>
            <a:picLocks noChangeAspect="1"/>
          </p:cNvPicPr>
          <p:nvPr/>
        </p:nvPicPr>
        <p:blipFill>
          <a:blip r:embed="rId2"/>
          <a:stretch>
            <a:fillRect/>
          </a:stretch>
        </p:blipFill>
        <p:spPr>
          <a:xfrm>
            <a:off x="0" y="2336305"/>
            <a:ext cx="4280003" cy="3668033"/>
          </a:xfrm>
          <a:prstGeom prst="rect">
            <a:avLst/>
          </a:prstGeom>
        </p:spPr>
      </p:pic>
    </p:spTree>
    <p:extLst>
      <p:ext uri="{BB962C8B-B14F-4D97-AF65-F5344CB8AC3E}">
        <p14:creationId xmlns:p14="http://schemas.microsoft.com/office/powerpoint/2010/main" val="1592492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of </a:t>
            </a:r>
            <a:r>
              <a:rPr lang="en-US" dirty="0" err="1" smtClean="0"/>
              <a:t>iOS</a:t>
            </a:r>
            <a:endParaRPr lang="en-US" dirty="0"/>
          </a:p>
        </p:txBody>
      </p:sp>
      <p:sp>
        <p:nvSpPr>
          <p:cNvPr id="13" name="Content Placeholder 12"/>
          <p:cNvSpPr>
            <a:spLocks noGrp="1"/>
          </p:cNvSpPr>
          <p:nvPr>
            <p:ph idx="1"/>
          </p:nvPr>
        </p:nvSpPr>
        <p:spPr>
          <a:xfrm>
            <a:off x="4418294" y="2209800"/>
            <a:ext cx="4487354" cy="3657600"/>
          </a:xfrm>
        </p:spPr>
        <p:txBody>
          <a:bodyPr/>
          <a:lstStyle/>
          <a:p>
            <a:r>
              <a:rPr lang="en-US" sz="2800" dirty="0" smtClean="0"/>
              <a:t>Top layer of </a:t>
            </a:r>
            <a:r>
              <a:rPr lang="en-US" sz="2800" dirty="0" err="1" smtClean="0"/>
              <a:t>iOS</a:t>
            </a:r>
            <a:r>
              <a:rPr lang="en-US" sz="2800" dirty="0" smtClean="0"/>
              <a:t> Operating system</a:t>
            </a:r>
          </a:p>
          <a:p>
            <a:r>
              <a:rPr lang="en-US" sz="2000" dirty="0" smtClean="0"/>
              <a:t>Cocoa Touch:</a:t>
            </a:r>
            <a:br>
              <a:rPr lang="en-US" sz="2000" dirty="0" smtClean="0"/>
            </a:br>
            <a:r>
              <a:rPr lang="en-US" sz="2000" dirty="0" smtClean="0"/>
              <a:t>Multi-Touch	          Alerts</a:t>
            </a:r>
            <a:br>
              <a:rPr lang="en-US" sz="2000" dirty="0" smtClean="0"/>
            </a:br>
            <a:r>
              <a:rPr lang="en-US" sz="2000" dirty="0" smtClean="0"/>
              <a:t>Core Motion         Web View</a:t>
            </a:r>
            <a:br>
              <a:rPr lang="en-US" sz="2000" dirty="0" smtClean="0"/>
            </a:br>
            <a:r>
              <a:rPr lang="en-US" sz="2000" dirty="0" smtClean="0"/>
              <a:t>View Hierarchy     Map Kit</a:t>
            </a:r>
            <a:br>
              <a:rPr lang="en-US" sz="2000" dirty="0" smtClean="0"/>
            </a:br>
            <a:r>
              <a:rPr lang="en-US" sz="2000" dirty="0" smtClean="0"/>
              <a:t>Localization          Image Picker</a:t>
            </a:r>
            <a:br>
              <a:rPr lang="en-US" sz="2000" dirty="0" smtClean="0"/>
            </a:br>
            <a:r>
              <a:rPr lang="en-US" sz="2000" dirty="0" smtClean="0"/>
              <a:t>Controls	          Camer</a:t>
            </a:r>
            <a:r>
              <a:rPr lang="en-US" sz="2000" dirty="0"/>
              <a:t>a</a:t>
            </a:r>
            <a:endParaRPr lang="en-US" sz="2000" dirty="0" smtClean="0"/>
          </a:p>
          <a:p>
            <a:endParaRPr lang="en-US" sz="2000" dirty="0" smtClean="0"/>
          </a:p>
          <a:p>
            <a:endParaRPr lang="en-US" sz="2000" dirty="0" smtClean="0"/>
          </a:p>
          <a:p>
            <a:endParaRPr lang="en-US" dirty="0"/>
          </a:p>
        </p:txBody>
      </p:sp>
      <p:pic>
        <p:nvPicPr>
          <p:cNvPr id="14" name="Picture 13"/>
          <p:cNvPicPr>
            <a:picLocks noChangeAspect="1"/>
          </p:cNvPicPr>
          <p:nvPr/>
        </p:nvPicPr>
        <p:blipFill>
          <a:blip r:embed="rId2"/>
          <a:stretch>
            <a:fillRect/>
          </a:stretch>
        </p:blipFill>
        <p:spPr>
          <a:xfrm>
            <a:off x="0" y="2336305"/>
            <a:ext cx="4280003" cy="3668033"/>
          </a:xfrm>
          <a:prstGeom prst="rect">
            <a:avLst/>
          </a:prstGeom>
        </p:spPr>
      </p:pic>
    </p:spTree>
    <p:extLst>
      <p:ext uri="{BB962C8B-B14F-4D97-AF65-F5344CB8AC3E}">
        <p14:creationId xmlns:p14="http://schemas.microsoft.com/office/powerpoint/2010/main" val="2352762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Cocoa Touch Layer</a:t>
            </a:r>
            <a:endParaRPr lang="en-US" dirty="0"/>
          </a:p>
        </p:txBody>
      </p:sp>
      <p:sp>
        <p:nvSpPr>
          <p:cNvPr id="3" name="Content Placeholder 2"/>
          <p:cNvSpPr>
            <a:spLocks noGrp="1"/>
          </p:cNvSpPr>
          <p:nvPr>
            <p:ph idx="1"/>
          </p:nvPr>
        </p:nvSpPr>
        <p:spPr>
          <a:xfrm>
            <a:off x="137705" y="1943035"/>
            <a:ext cx="8843726" cy="4666347"/>
          </a:xfrm>
        </p:spPr>
        <p:txBody>
          <a:bodyPr/>
          <a:lstStyle/>
          <a:p>
            <a:r>
              <a:rPr lang="en-US" dirty="0" smtClean="0"/>
              <a:t>Is at the top of the </a:t>
            </a:r>
            <a:r>
              <a:rPr lang="en-US" dirty="0" err="1" smtClean="0"/>
              <a:t>iOS</a:t>
            </a:r>
            <a:r>
              <a:rPr lang="en-US" dirty="0" smtClean="0"/>
              <a:t> stack, </a:t>
            </a:r>
            <a:r>
              <a:rPr lang="en-US" dirty="0" err="1" smtClean="0"/>
              <a:t>iOS</a:t>
            </a:r>
            <a:r>
              <a:rPr lang="en-US" dirty="0" smtClean="0"/>
              <a:t> developers commonly use the frameworks in the Cocoa Touch Layer.</a:t>
            </a:r>
          </a:p>
          <a:p>
            <a:r>
              <a:rPr lang="en-US" dirty="0" smtClean="0"/>
              <a:t>Based on the Mac OS X “Cocoa” API (used to write Mac applications) and is mostly written in Objective C.</a:t>
            </a:r>
          </a:p>
          <a:p>
            <a:r>
              <a:rPr lang="en-US" dirty="0" smtClean="0"/>
              <a:t>Most of the frameworks we use this year will be from the Cocoa Touch Layer.</a:t>
            </a:r>
          </a:p>
          <a:p>
            <a:endParaRPr lang="en-US" dirty="0" smtClean="0"/>
          </a:p>
        </p:txBody>
      </p:sp>
    </p:spTree>
    <p:extLst>
      <p:ext uri="{BB962C8B-B14F-4D97-AF65-F5344CB8AC3E}">
        <p14:creationId xmlns:p14="http://schemas.microsoft.com/office/powerpoint/2010/main" val="2398806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UIKit</a:t>
            </a:r>
            <a:r>
              <a:rPr lang="en-US" dirty="0" smtClean="0"/>
              <a:t> Framework</a:t>
            </a:r>
            <a:endParaRPr lang="en-US" dirty="0"/>
          </a:p>
        </p:txBody>
      </p:sp>
      <p:sp>
        <p:nvSpPr>
          <p:cNvPr id="3" name="Content Placeholder 2"/>
          <p:cNvSpPr>
            <a:spLocks noGrp="1"/>
          </p:cNvSpPr>
          <p:nvPr>
            <p:ph idx="1"/>
          </p:nvPr>
        </p:nvSpPr>
        <p:spPr>
          <a:xfrm>
            <a:off x="137705" y="1943035"/>
            <a:ext cx="8843726" cy="4666347"/>
          </a:xfrm>
        </p:spPr>
        <p:txBody>
          <a:bodyPr>
            <a:normAutofit/>
          </a:bodyPr>
          <a:lstStyle/>
          <a:p>
            <a:r>
              <a:rPr lang="en-US" dirty="0" smtClean="0"/>
              <a:t>An incredibly important framework written in Objective C. Most of the work that goes into making an application has to do with this framework.</a:t>
            </a:r>
          </a:p>
          <a:p>
            <a:r>
              <a:rPr lang="en-US" dirty="0">
                <a:hlinkClick r:id="rId2"/>
              </a:rPr>
              <a:t>http://developer.apple.com/library/ios/#documentation/UIKit/Reference/UIKit_Framework/</a:t>
            </a:r>
            <a:r>
              <a:rPr lang="en-US" dirty="0" smtClean="0">
                <a:hlinkClick r:id="rId2"/>
              </a:rPr>
              <a:t>_index.html</a:t>
            </a:r>
            <a:endParaRPr lang="en-US" dirty="0" smtClean="0"/>
          </a:p>
          <a:p>
            <a:r>
              <a:rPr lang="en-US" dirty="0" smtClean="0"/>
              <a:t>What does it contain?</a:t>
            </a:r>
            <a:br>
              <a:rPr lang="en-US" dirty="0" smtClean="0"/>
            </a:br>
            <a:r>
              <a:rPr lang="en-US" dirty="0" smtClean="0"/>
              <a:t>User interface elements</a:t>
            </a:r>
            <a:r>
              <a:rPr lang="en-US" dirty="0"/>
              <a:t/>
            </a:r>
            <a:br>
              <a:rPr lang="en-US" dirty="0"/>
            </a:br>
            <a:r>
              <a:rPr lang="en-US" dirty="0" smtClean="0"/>
              <a:t>Application lifecycle/event handling</a:t>
            </a:r>
            <a:br>
              <a:rPr lang="en-US" dirty="0" smtClean="0"/>
            </a:br>
            <a:r>
              <a:rPr lang="en-US" dirty="0" smtClean="0"/>
              <a:t>Hardware API’s</a:t>
            </a:r>
          </a:p>
        </p:txBody>
      </p:sp>
    </p:spTree>
    <p:extLst>
      <p:ext uri="{BB962C8B-B14F-4D97-AF65-F5344CB8AC3E}">
        <p14:creationId xmlns:p14="http://schemas.microsoft.com/office/powerpoint/2010/main" val="657480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 Framework</a:t>
            </a:r>
            <a:endParaRPr lang="en-US" dirty="0"/>
          </a:p>
        </p:txBody>
      </p:sp>
      <p:sp>
        <p:nvSpPr>
          <p:cNvPr id="3" name="Content Placeholder 2"/>
          <p:cNvSpPr>
            <a:spLocks noGrp="1"/>
          </p:cNvSpPr>
          <p:nvPr>
            <p:ph idx="1"/>
          </p:nvPr>
        </p:nvSpPr>
        <p:spPr>
          <a:xfrm>
            <a:off x="0" y="1875939"/>
            <a:ext cx="9144000" cy="4982061"/>
          </a:xfrm>
        </p:spPr>
        <p:txBody>
          <a:bodyPr>
            <a:normAutofit lnSpcReduction="10000"/>
          </a:bodyPr>
          <a:lstStyle/>
          <a:p>
            <a:r>
              <a:rPr lang="en-US" dirty="0" smtClean="0"/>
              <a:t>Provides a set of useful primitive object classes.</a:t>
            </a:r>
          </a:p>
          <a:p>
            <a:r>
              <a:rPr lang="en-US" dirty="0" smtClean="0"/>
              <a:t>Adds functionality not covered by the Objective-C Language  .</a:t>
            </a:r>
          </a:p>
          <a:p>
            <a:r>
              <a:rPr lang="en-US" dirty="0" smtClean="0"/>
              <a:t>Makes software development easier by </a:t>
            </a:r>
            <a:r>
              <a:rPr lang="en-US" smtClean="0"/>
              <a:t>introducing consistent </a:t>
            </a:r>
            <a:r>
              <a:rPr lang="en-US" dirty="0" smtClean="0"/>
              <a:t>conventions.</a:t>
            </a:r>
          </a:p>
          <a:p>
            <a:r>
              <a:rPr lang="en-US" dirty="0" smtClean="0"/>
              <a:t>Example, The </a:t>
            </a:r>
            <a:r>
              <a:rPr lang="en-US" b="1" dirty="0" smtClean="0"/>
              <a:t>Class </a:t>
            </a:r>
            <a:r>
              <a:rPr lang="en-US" dirty="0" err="1" smtClean="0">
                <a:solidFill>
                  <a:srgbClr val="827CFF"/>
                </a:solidFill>
                <a:latin typeface="Monaco"/>
                <a:cs typeface="Monaco"/>
              </a:rPr>
              <a:t>NSArray</a:t>
            </a:r>
            <a:r>
              <a:rPr lang="en-US" dirty="0" smtClean="0">
                <a:solidFill>
                  <a:srgbClr val="FF0000"/>
                </a:solidFill>
                <a:latin typeface="Monaco"/>
                <a:cs typeface="Monaco"/>
              </a:rPr>
              <a:t> </a:t>
            </a:r>
            <a:r>
              <a:rPr lang="en-US" dirty="0" smtClean="0">
                <a:solidFill>
                  <a:srgbClr val="000000"/>
                </a:solidFill>
                <a:cs typeface="Monaco"/>
              </a:rPr>
              <a:t>is the object representing an Array in the Foundation Framework.</a:t>
            </a:r>
          </a:p>
          <a:p>
            <a:r>
              <a:rPr lang="en-US" dirty="0" smtClean="0">
                <a:solidFill>
                  <a:srgbClr val="FF0000"/>
                </a:solidFill>
                <a:cs typeface="Monaco"/>
              </a:rPr>
              <a:t> </a:t>
            </a:r>
            <a:r>
              <a:rPr lang="en-US" dirty="0" smtClean="0">
                <a:solidFill>
                  <a:srgbClr val="000000"/>
                </a:solidFill>
                <a:cs typeface="Monaco"/>
              </a:rPr>
              <a:t>Object Oriented at it’s core. Includes the root object Class (</a:t>
            </a:r>
            <a:r>
              <a:rPr lang="en-US" dirty="0" err="1" smtClean="0">
                <a:solidFill>
                  <a:srgbClr val="827CFF"/>
                </a:solidFill>
                <a:latin typeface="Monaco"/>
                <a:cs typeface="Monaco"/>
              </a:rPr>
              <a:t>NSObject</a:t>
            </a:r>
            <a:r>
              <a:rPr lang="en-US" dirty="0">
                <a:solidFill>
                  <a:schemeClr val="tx1"/>
                </a:solidFill>
                <a:cs typeface="Monaco"/>
              </a:rPr>
              <a:t>)</a:t>
            </a:r>
            <a:r>
              <a:rPr lang="en-US" dirty="0" smtClean="0">
                <a:solidFill>
                  <a:srgbClr val="000000"/>
                </a:solidFill>
                <a:cs typeface="Monaco"/>
              </a:rPr>
              <a:t>, classes representing basic data types such as strings (</a:t>
            </a:r>
            <a:r>
              <a:rPr lang="en-US" dirty="0" err="1" smtClean="0">
                <a:solidFill>
                  <a:srgbClr val="827CFF"/>
                </a:solidFill>
                <a:latin typeface="Monaco"/>
                <a:cs typeface="Monaco"/>
              </a:rPr>
              <a:t>NSString</a:t>
            </a:r>
            <a:r>
              <a:rPr lang="en-US" dirty="0">
                <a:solidFill>
                  <a:schemeClr val="tx1"/>
                </a:solidFill>
                <a:cs typeface="Monaco"/>
              </a:rPr>
              <a:t>)</a:t>
            </a:r>
            <a:r>
              <a:rPr lang="en-US" dirty="0" smtClean="0">
                <a:solidFill>
                  <a:srgbClr val="000000"/>
                </a:solidFill>
                <a:cs typeface="Monaco"/>
              </a:rPr>
              <a:t>, collection classes for storing other objects (</a:t>
            </a:r>
            <a:r>
              <a:rPr lang="en-US" dirty="0" err="1" smtClean="0">
                <a:solidFill>
                  <a:srgbClr val="827CFF"/>
                </a:solidFill>
                <a:latin typeface="Monaco"/>
                <a:cs typeface="Monaco"/>
              </a:rPr>
              <a:t>NSArray</a:t>
            </a:r>
            <a:r>
              <a:rPr lang="en-US" dirty="0">
                <a:solidFill>
                  <a:schemeClr val="tx1"/>
                </a:solidFill>
                <a:cs typeface="Monaco"/>
              </a:rPr>
              <a:t>)</a:t>
            </a:r>
            <a:r>
              <a:rPr lang="en-US" dirty="0" smtClean="0">
                <a:solidFill>
                  <a:srgbClr val="000000"/>
                </a:solidFill>
                <a:cs typeface="Monaco"/>
              </a:rPr>
              <a:t>, and classes representing system information such as dates (</a:t>
            </a:r>
            <a:r>
              <a:rPr lang="en-US" dirty="0" err="1" smtClean="0">
                <a:solidFill>
                  <a:srgbClr val="827CFF"/>
                </a:solidFill>
                <a:latin typeface="Monaco"/>
                <a:cs typeface="Monaco"/>
              </a:rPr>
              <a:t>NSDate</a:t>
            </a:r>
            <a:r>
              <a:rPr lang="en-US" dirty="0">
                <a:solidFill>
                  <a:schemeClr val="tx1"/>
                </a:solidFill>
                <a:cs typeface="Monaco"/>
              </a:rPr>
              <a:t>)</a:t>
            </a:r>
            <a:endParaRPr lang="en-US" dirty="0"/>
          </a:p>
        </p:txBody>
      </p:sp>
    </p:spTree>
    <p:extLst>
      <p:ext uri="{BB962C8B-B14F-4D97-AF65-F5344CB8AC3E}">
        <p14:creationId xmlns:p14="http://schemas.microsoft.com/office/powerpoint/2010/main" val="219430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a:xfrm>
            <a:off x="0" y="2007028"/>
            <a:ext cx="9144000" cy="595837"/>
          </a:xfrm>
        </p:spPr>
        <p:txBody>
          <a:bodyPr/>
          <a:lstStyle/>
          <a:p>
            <a:r>
              <a:rPr lang="en-US" dirty="0" smtClean="0"/>
              <a:t>Open </a:t>
            </a:r>
            <a:r>
              <a:rPr lang="en-US" dirty="0" err="1" smtClean="0"/>
              <a:t>Xcode</a:t>
            </a:r>
            <a:r>
              <a:rPr lang="en-US" dirty="0" smtClean="0"/>
              <a:t>…Chose “Single View Application”</a:t>
            </a:r>
            <a:endParaRPr lang="en-US" dirty="0"/>
          </a:p>
        </p:txBody>
      </p:sp>
      <p:pic>
        <p:nvPicPr>
          <p:cNvPr id="6" name="Picture 5" descr="Screen Shot 2012-01-25 at 12.00.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312" y="2602865"/>
            <a:ext cx="6102531" cy="4148723"/>
          </a:xfrm>
          <a:prstGeom prst="rect">
            <a:avLst/>
          </a:prstGeom>
        </p:spPr>
      </p:pic>
    </p:spTree>
    <p:extLst>
      <p:ext uri="{BB962C8B-B14F-4D97-AF65-F5344CB8AC3E}">
        <p14:creationId xmlns:p14="http://schemas.microsoft.com/office/powerpoint/2010/main" val="2014429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a:xfrm>
            <a:off x="0" y="2007028"/>
            <a:ext cx="9144000" cy="768316"/>
          </a:xfrm>
        </p:spPr>
        <p:txBody>
          <a:bodyPr>
            <a:normAutofit fontScale="92500"/>
          </a:bodyPr>
          <a:lstStyle/>
          <a:p>
            <a:r>
              <a:rPr lang="en-US" dirty="0" smtClean="0"/>
              <a:t>Name project “</a:t>
            </a:r>
            <a:r>
              <a:rPr lang="en-US" dirty="0" err="1" smtClean="0"/>
              <a:t>HelloWorld</a:t>
            </a:r>
            <a:r>
              <a:rPr lang="en-US" dirty="0" smtClean="0"/>
              <a:t>”, de-select “use storyboard” and “include unit tests”, then pick destination</a:t>
            </a:r>
            <a:r>
              <a:rPr lang="en-US" dirty="0" smtClean="0"/>
              <a:t>. Set Device Family to “iPhone”</a:t>
            </a:r>
            <a:endParaRPr lang="en-US" dirty="0"/>
          </a:p>
        </p:txBody>
      </p:sp>
      <p:pic>
        <p:nvPicPr>
          <p:cNvPr id="5" name="Picture 4" descr="Screen Shot 2012-01-31 at 11.44.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199" y="2775345"/>
            <a:ext cx="5757970" cy="3947434"/>
          </a:xfrm>
          <a:prstGeom prst="rect">
            <a:avLst/>
          </a:prstGeom>
        </p:spPr>
      </p:pic>
    </p:spTree>
    <p:extLst>
      <p:ext uri="{BB962C8B-B14F-4D97-AF65-F5344CB8AC3E}">
        <p14:creationId xmlns:p14="http://schemas.microsoft.com/office/powerpoint/2010/main" val="1954838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a:xfrm>
            <a:off x="0" y="2007028"/>
            <a:ext cx="9144000" cy="517437"/>
          </a:xfrm>
        </p:spPr>
        <p:txBody>
          <a:bodyPr>
            <a:normAutofit/>
          </a:bodyPr>
          <a:lstStyle/>
          <a:p>
            <a:r>
              <a:rPr lang="en-US" dirty="0" smtClean="0"/>
              <a:t>Open up “</a:t>
            </a:r>
            <a:r>
              <a:rPr lang="en-US" dirty="0" err="1" smtClean="0"/>
              <a:t>ViewController</a:t>
            </a:r>
            <a:r>
              <a:rPr lang="en-US" dirty="0" err="1" smtClean="0"/>
              <a:t>.h</a:t>
            </a:r>
            <a:r>
              <a:rPr lang="en-US" dirty="0" smtClean="0"/>
              <a:t>” so we can declare our UI elements </a:t>
            </a:r>
            <a:endParaRPr lang="en-US" dirty="0"/>
          </a:p>
        </p:txBody>
      </p:sp>
      <p:pic>
        <p:nvPicPr>
          <p:cNvPr id="6" name="Picture 5" descr="Screen Shot 2012-01-31 at 11.51.5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460" y="2524465"/>
            <a:ext cx="6281289" cy="4238772"/>
          </a:xfrm>
          <a:prstGeom prst="rect">
            <a:avLst/>
          </a:prstGeom>
        </p:spPr>
      </p:pic>
    </p:spTree>
    <p:extLst>
      <p:ext uri="{BB962C8B-B14F-4D97-AF65-F5344CB8AC3E}">
        <p14:creationId xmlns:p14="http://schemas.microsoft.com/office/powerpoint/2010/main" val="4187144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p:txBody>
          <a:bodyPr/>
          <a:lstStyle/>
          <a:p>
            <a:r>
              <a:rPr lang="en-US" dirty="0" smtClean="0"/>
              <a:t>Class logistics</a:t>
            </a:r>
          </a:p>
          <a:p>
            <a:r>
              <a:rPr lang="en-US" dirty="0" smtClean="0"/>
              <a:t>Introduction to </a:t>
            </a:r>
            <a:r>
              <a:rPr lang="en-US" dirty="0" err="1" smtClean="0"/>
              <a:t>iOS</a:t>
            </a:r>
            <a:r>
              <a:rPr lang="en-US" dirty="0" smtClean="0"/>
              <a:t> Development</a:t>
            </a:r>
          </a:p>
          <a:p>
            <a:r>
              <a:rPr lang="en-US" dirty="0" smtClean="0"/>
              <a:t>Hello World/Hello World 2</a:t>
            </a:r>
            <a:endParaRPr lang="en-US" dirty="0" smtClean="0"/>
          </a:p>
        </p:txBody>
      </p:sp>
    </p:spTree>
    <p:extLst>
      <p:ext uri="{BB962C8B-B14F-4D97-AF65-F5344CB8AC3E}">
        <p14:creationId xmlns:p14="http://schemas.microsoft.com/office/powerpoint/2010/main" val="3658846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ViewController.h</a:t>
            </a:r>
            <a:endParaRPr lang="en-US" dirty="0"/>
          </a:p>
        </p:txBody>
      </p:sp>
      <p:sp>
        <p:nvSpPr>
          <p:cNvPr id="3" name="Content Placeholder 2"/>
          <p:cNvSpPr>
            <a:spLocks noGrp="1"/>
          </p:cNvSpPr>
          <p:nvPr>
            <p:ph idx="1"/>
          </p:nvPr>
        </p:nvSpPr>
        <p:spPr>
          <a:xfrm>
            <a:off x="0" y="2007028"/>
            <a:ext cx="9144000" cy="4850972"/>
          </a:xfrm>
        </p:spPr>
        <p:txBody>
          <a:bodyPr>
            <a:normAutofit/>
          </a:bodyPr>
          <a:lstStyle/>
          <a:p>
            <a:pPr marL="0" indent="0">
              <a:buNone/>
            </a:pPr>
            <a:r>
              <a:rPr lang="en-US" sz="2000" dirty="0" smtClean="0">
                <a:solidFill>
                  <a:srgbClr val="3366FF"/>
                </a:solidFill>
                <a:latin typeface="Menlo Regular"/>
                <a:cs typeface="Menlo Regular"/>
              </a:rPr>
              <a:t>#import &lt;</a:t>
            </a:r>
            <a:r>
              <a:rPr lang="en-US" sz="2000" dirty="0" err="1" smtClean="0">
                <a:solidFill>
                  <a:srgbClr val="3366FF"/>
                </a:solidFill>
                <a:latin typeface="Menlo Regular"/>
                <a:cs typeface="Menlo Regular"/>
              </a:rPr>
              <a:t>UIKit</a:t>
            </a:r>
            <a:r>
              <a:rPr lang="en-US" sz="2000" dirty="0" smtClean="0">
                <a:solidFill>
                  <a:srgbClr val="3366FF"/>
                </a:solidFill>
                <a:latin typeface="Menlo Regular"/>
                <a:cs typeface="Menlo Regular"/>
              </a:rPr>
              <a:t>/</a:t>
            </a:r>
            <a:r>
              <a:rPr lang="en-US" sz="2000" dirty="0" err="1" smtClean="0">
                <a:solidFill>
                  <a:srgbClr val="3366FF"/>
                </a:solidFill>
                <a:latin typeface="Menlo Regular"/>
                <a:cs typeface="Menlo Regular"/>
              </a:rPr>
              <a:t>UIKit.h</a:t>
            </a:r>
            <a:r>
              <a:rPr lang="en-US" sz="2000" dirty="0" smtClean="0">
                <a:solidFill>
                  <a:srgbClr val="3366FF"/>
                </a:solidFill>
                <a:latin typeface="Menlo Regular"/>
                <a:cs typeface="Menlo Regular"/>
              </a:rPr>
              <a:t>&gt;</a:t>
            </a:r>
            <a:br>
              <a:rPr lang="en-US" sz="2000" dirty="0" smtClean="0">
                <a:solidFill>
                  <a:srgbClr val="3366FF"/>
                </a:solidFill>
                <a:latin typeface="Menlo Regular"/>
                <a:cs typeface="Menlo Regular"/>
              </a:rPr>
            </a:br>
            <a:endParaRPr lang="en-US" sz="2000" dirty="0" smtClean="0">
              <a:solidFill>
                <a:srgbClr val="3366FF"/>
              </a:solidFill>
              <a:latin typeface="Menlo Regular"/>
              <a:cs typeface="Menlo Regular"/>
            </a:endParaRPr>
          </a:p>
          <a:p>
            <a:pPr marL="0" indent="0">
              <a:buNone/>
            </a:pPr>
            <a:r>
              <a:rPr lang="en-US" sz="2000" dirty="0" smtClean="0">
                <a:solidFill>
                  <a:srgbClr val="3366FF"/>
                </a:solidFill>
                <a:latin typeface="Menlo Regular"/>
                <a:cs typeface="Menlo Regular"/>
              </a:rPr>
              <a:t>@interface </a:t>
            </a:r>
            <a:r>
              <a:rPr lang="en-US" sz="2000" dirty="0" err="1" smtClean="0">
                <a:solidFill>
                  <a:srgbClr val="3366FF"/>
                </a:solidFill>
                <a:latin typeface="Menlo Regular"/>
                <a:cs typeface="Menlo Regular"/>
              </a:rPr>
              <a:t>ViewController</a:t>
            </a:r>
            <a:r>
              <a:rPr lang="en-US" sz="2000" dirty="0" smtClean="0">
                <a:solidFill>
                  <a:srgbClr val="3366FF"/>
                </a:solidFill>
                <a:latin typeface="Menlo Regular"/>
                <a:cs typeface="Menlo Regular"/>
              </a:rPr>
              <a:t>: </a:t>
            </a:r>
            <a:r>
              <a:rPr lang="en-US" sz="2000" dirty="0" err="1" smtClean="0">
                <a:solidFill>
                  <a:srgbClr val="3366FF"/>
                </a:solidFill>
                <a:latin typeface="Menlo Regular"/>
                <a:cs typeface="Menlo Regular"/>
              </a:rPr>
              <a:t>UIViewController</a:t>
            </a:r>
            <a:r>
              <a:rPr lang="en-US" sz="2000" dirty="0" smtClean="0">
                <a:solidFill>
                  <a:srgbClr val="3366FF"/>
                </a:solidFill>
                <a:latin typeface="Menlo Regular"/>
                <a:cs typeface="Menlo Regular"/>
              </a:rPr>
              <a:t/>
            </a:r>
            <a:br>
              <a:rPr lang="en-US" sz="2000" dirty="0" smtClean="0">
                <a:solidFill>
                  <a:srgbClr val="3366FF"/>
                </a:solidFill>
                <a:latin typeface="Menlo Regular"/>
                <a:cs typeface="Menlo Regular"/>
              </a:rPr>
            </a:br>
            <a:r>
              <a:rPr lang="en-US" sz="2000" dirty="0" smtClean="0">
                <a:solidFill>
                  <a:srgbClr val="3366FF"/>
                </a:solidFill>
                <a:latin typeface="Menlo Regular"/>
                <a:cs typeface="Menlo Regular"/>
              </a:rPr>
              <a:t>{</a:t>
            </a:r>
            <a:endParaRPr lang="en-US" sz="2000" dirty="0">
              <a:solidFill>
                <a:srgbClr val="3366FF"/>
              </a:solidFill>
              <a:latin typeface="Menlo Regular"/>
              <a:cs typeface="Menlo Regular"/>
            </a:endParaRPr>
          </a:p>
          <a:p>
            <a:pPr marL="0" indent="0">
              <a:buNone/>
            </a:pPr>
            <a:r>
              <a:rPr lang="en-US" sz="2000" dirty="0" smtClean="0">
                <a:solidFill>
                  <a:srgbClr val="BC2527"/>
                </a:solidFill>
                <a:latin typeface="Menlo Regular"/>
                <a:cs typeface="Menlo Regular"/>
              </a:rPr>
              <a:t>	</a:t>
            </a:r>
            <a:r>
              <a:rPr lang="en-US" sz="2000" dirty="0" err="1" smtClean="0">
                <a:solidFill>
                  <a:srgbClr val="FF0000"/>
                </a:solidFill>
                <a:latin typeface="Menlo Regular"/>
                <a:cs typeface="Menlo Regular"/>
              </a:rPr>
              <a:t>IBOutlet</a:t>
            </a:r>
            <a:r>
              <a:rPr lang="en-US" sz="2000" dirty="0" smtClean="0">
                <a:solidFill>
                  <a:srgbClr val="FF0000"/>
                </a:solidFill>
                <a:latin typeface="Menlo Regular"/>
                <a:cs typeface="Menlo Regular"/>
              </a:rPr>
              <a:t> </a:t>
            </a:r>
            <a:r>
              <a:rPr lang="en-US" sz="2000" dirty="0" err="1" smtClean="0">
                <a:solidFill>
                  <a:srgbClr val="FF0000"/>
                </a:solidFill>
                <a:latin typeface="Menlo Regular"/>
                <a:cs typeface="Menlo Regular"/>
              </a:rPr>
              <a:t>UILabel</a:t>
            </a:r>
            <a:r>
              <a:rPr lang="en-US" sz="2000" dirty="0" smtClean="0">
                <a:solidFill>
                  <a:srgbClr val="FF0000"/>
                </a:solidFill>
                <a:latin typeface="Menlo Regular"/>
                <a:cs typeface="Menlo Regular"/>
              </a:rPr>
              <a:t> *</a:t>
            </a:r>
            <a:r>
              <a:rPr lang="en-US" sz="2000" dirty="0" err="1" smtClean="0">
                <a:solidFill>
                  <a:srgbClr val="FF0000"/>
                </a:solidFill>
                <a:latin typeface="Menlo Regular"/>
                <a:cs typeface="Menlo Regular"/>
              </a:rPr>
              <a:t>hello_label</a:t>
            </a:r>
            <a:r>
              <a:rPr lang="en-US" sz="2000" dirty="0" smtClean="0">
                <a:solidFill>
                  <a:srgbClr val="FF0000"/>
                </a:solidFill>
                <a:latin typeface="Menlo Regular"/>
                <a:cs typeface="Menlo Regular"/>
              </a:rPr>
              <a:t>;</a:t>
            </a:r>
            <a:r>
              <a:rPr lang="en-US" sz="2000" dirty="0" smtClean="0">
                <a:solidFill>
                  <a:srgbClr val="BC2527"/>
                </a:solidFill>
                <a:latin typeface="Menlo Regular"/>
                <a:cs typeface="Menlo Regular"/>
              </a:rPr>
              <a:t>	</a:t>
            </a:r>
          </a:p>
          <a:p>
            <a:pPr marL="0" indent="0">
              <a:buNone/>
            </a:pPr>
            <a:r>
              <a:rPr lang="en-US" sz="2000" dirty="0" smtClean="0">
                <a:solidFill>
                  <a:srgbClr val="3366FF"/>
                </a:solidFill>
                <a:latin typeface="Menlo Regular"/>
                <a:cs typeface="Menlo Regular"/>
              </a:rPr>
              <a:t>}</a:t>
            </a:r>
          </a:p>
          <a:p>
            <a:pPr marL="0" indent="0">
              <a:buNone/>
            </a:pPr>
            <a:r>
              <a:rPr lang="en-US" sz="2000" dirty="0" smtClean="0">
                <a:solidFill>
                  <a:srgbClr val="FF0000"/>
                </a:solidFill>
                <a:latin typeface="Menlo Regular"/>
                <a:cs typeface="Menlo Regular"/>
              </a:rPr>
              <a:t>@property(</a:t>
            </a:r>
            <a:r>
              <a:rPr lang="en-US" sz="2000" dirty="0" err="1" smtClean="0">
                <a:solidFill>
                  <a:srgbClr val="FF0000"/>
                </a:solidFill>
                <a:latin typeface="Menlo Regular"/>
                <a:cs typeface="Menlo Regular"/>
              </a:rPr>
              <a:t>nonatomic,retain</a:t>
            </a:r>
            <a:r>
              <a:rPr lang="en-US" sz="2000" dirty="0" smtClean="0">
                <a:solidFill>
                  <a:srgbClr val="FF0000"/>
                </a:solidFill>
                <a:latin typeface="Menlo Regular"/>
                <a:cs typeface="Menlo Regular"/>
              </a:rPr>
              <a:t>) </a:t>
            </a:r>
            <a:r>
              <a:rPr lang="en-US" sz="2000" dirty="0" err="1" smtClean="0">
                <a:solidFill>
                  <a:srgbClr val="FF0000"/>
                </a:solidFill>
                <a:latin typeface="Menlo Regular"/>
                <a:cs typeface="Menlo Regular"/>
              </a:rPr>
              <a:t>IBOutlet</a:t>
            </a:r>
            <a:r>
              <a:rPr lang="en-US" sz="2000" dirty="0" smtClean="0">
                <a:solidFill>
                  <a:srgbClr val="FF0000"/>
                </a:solidFill>
                <a:latin typeface="Menlo Regular"/>
                <a:cs typeface="Menlo Regular"/>
              </a:rPr>
              <a:t> </a:t>
            </a:r>
            <a:r>
              <a:rPr lang="en-US" sz="2000" dirty="0" err="1" smtClean="0">
                <a:solidFill>
                  <a:srgbClr val="FF0000"/>
                </a:solidFill>
                <a:latin typeface="Menlo Regular"/>
                <a:cs typeface="Menlo Regular"/>
              </a:rPr>
              <a:t>UILabel</a:t>
            </a:r>
            <a:r>
              <a:rPr lang="en-US" sz="2000" dirty="0" smtClean="0">
                <a:solidFill>
                  <a:srgbClr val="FF0000"/>
                </a:solidFill>
                <a:latin typeface="Menlo Regular"/>
                <a:cs typeface="Menlo Regular"/>
              </a:rPr>
              <a:t> *</a:t>
            </a:r>
            <a:r>
              <a:rPr lang="en-US" sz="2000" dirty="0" err="1" smtClean="0">
                <a:solidFill>
                  <a:srgbClr val="FF0000"/>
                </a:solidFill>
                <a:latin typeface="Menlo Regular"/>
                <a:cs typeface="Menlo Regular"/>
              </a:rPr>
              <a:t>hello_label</a:t>
            </a:r>
            <a:r>
              <a:rPr lang="en-US" sz="2000" dirty="0" smtClean="0">
                <a:solidFill>
                  <a:srgbClr val="FF0000"/>
                </a:solidFill>
                <a:latin typeface="Menlo Regular"/>
                <a:cs typeface="Menlo Regular"/>
              </a:rPr>
              <a:t>;</a:t>
            </a:r>
          </a:p>
          <a:p>
            <a:pPr marL="0" indent="0">
              <a:buNone/>
            </a:pPr>
            <a:r>
              <a:rPr lang="en-US" sz="2000" dirty="0" smtClean="0">
                <a:solidFill>
                  <a:srgbClr val="3366FF"/>
                </a:solidFill>
                <a:latin typeface="Menlo Regular"/>
                <a:cs typeface="Menlo Regular"/>
              </a:rPr>
              <a:t>@end</a:t>
            </a:r>
            <a:endParaRPr lang="en-US" sz="2000" dirty="0">
              <a:solidFill>
                <a:srgbClr val="3366FF"/>
              </a:solidFill>
              <a:latin typeface="Menlo Regular"/>
              <a:cs typeface="Menlo Regular"/>
            </a:endParaRPr>
          </a:p>
        </p:txBody>
      </p:sp>
      <p:sp>
        <p:nvSpPr>
          <p:cNvPr id="6" name="Line Callout 1 5"/>
          <p:cNvSpPr/>
          <p:nvPr/>
        </p:nvSpPr>
        <p:spPr>
          <a:xfrm>
            <a:off x="980719" y="3649027"/>
            <a:ext cx="4791054" cy="562625"/>
          </a:xfrm>
          <a:prstGeom prst="borderCallout1">
            <a:avLst>
              <a:gd name="adj1" fmla="val 98750"/>
              <a:gd name="adj2" fmla="val 97037"/>
              <a:gd name="adj3" fmla="val 138214"/>
              <a:gd name="adj4" fmla="val 110995"/>
            </a:avLst>
          </a:prstGeom>
          <a:blipFill dpi="0" rotWithShape="1">
            <a:blip r:embed="rId2">
              <a:alphaModFix amt="12000"/>
              <a:duotone>
                <a:schemeClr val="accent1">
                  <a:shade val="40000"/>
                  <a:satMod val="120000"/>
                </a:schemeClr>
                <a:schemeClr val="accent1">
                  <a:tint val="70000"/>
                  <a:satMod val="300000"/>
                  <a:lumMod val="110000"/>
                </a:schemeClr>
              </a:duotone>
            </a:blip>
            <a:srcRect/>
            <a:tile tx="0" ty="0" sx="50000" sy="50000" flip="none" algn="tl"/>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302326" y="3970527"/>
            <a:ext cx="2556301" cy="923330"/>
          </a:xfrm>
          <a:prstGeom prst="rect">
            <a:avLst/>
          </a:prstGeom>
          <a:noFill/>
        </p:spPr>
        <p:txBody>
          <a:bodyPr wrap="square" rtlCol="0">
            <a:spAutoFit/>
          </a:bodyPr>
          <a:lstStyle/>
          <a:p>
            <a:r>
              <a:rPr lang="en-US" dirty="0" smtClean="0"/>
              <a:t>Declares a </a:t>
            </a:r>
            <a:r>
              <a:rPr lang="en-US" dirty="0" err="1" smtClean="0"/>
              <a:t>UILabel</a:t>
            </a:r>
            <a:r>
              <a:rPr lang="en-US" dirty="0"/>
              <a:t> </a:t>
            </a:r>
            <a:r>
              <a:rPr lang="en-US" dirty="0" smtClean="0"/>
              <a:t>that corresponds to one you put in your XIB file</a:t>
            </a:r>
            <a:endParaRPr lang="en-US" dirty="0"/>
          </a:p>
        </p:txBody>
      </p:sp>
      <p:sp>
        <p:nvSpPr>
          <p:cNvPr id="11" name="Line Callout 2 10"/>
          <p:cNvSpPr/>
          <p:nvPr/>
        </p:nvSpPr>
        <p:spPr>
          <a:xfrm>
            <a:off x="0" y="4893857"/>
            <a:ext cx="9019400" cy="369332"/>
          </a:xfrm>
          <a:prstGeom prst="borderCallout2">
            <a:avLst>
              <a:gd name="adj1" fmla="val 88389"/>
              <a:gd name="adj2" fmla="val 45856"/>
              <a:gd name="adj3" fmla="val 218963"/>
              <a:gd name="adj4" fmla="val 46435"/>
              <a:gd name="adj5" fmla="val 264837"/>
              <a:gd name="adj6" fmla="val 55472"/>
            </a:avLst>
          </a:prstGeom>
          <a:blipFill dpi="0" rotWithShape="1">
            <a:blip r:embed="rId2">
              <a:alphaModFix amt="12000"/>
              <a:duotone>
                <a:schemeClr val="accent1">
                  <a:shade val="40000"/>
                  <a:satMod val="120000"/>
                </a:schemeClr>
                <a:schemeClr val="accent1">
                  <a:tint val="70000"/>
                  <a:satMod val="300000"/>
                  <a:lumMod val="110000"/>
                </a:schemeClr>
              </a:duotone>
            </a:blip>
            <a:srcRect/>
            <a:tile tx="0" ty="0" sx="50000" sy="50000" flip="none" algn="tl"/>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096524" y="5698394"/>
            <a:ext cx="3681716" cy="369332"/>
          </a:xfrm>
          <a:prstGeom prst="rect">
            <a:avLst/>
          </a:prstGeom>
          <a:noFill/>
        </p:spPr>
        <p:txBody>
          <a:bodyPr wrap="square" rtlCol="0">
            <a:spAutoFit/>
          </a:bodyPr>
          <a:lstStyle/>
          <a:p>
            <a:r>
              <a:rPr lang="en-US" dirty="0" smtClean="0"/>
              <a:t>Declares the property “</a:t>
            </a:r>
            <a:r>
              <a:rPr lang="en-US" dirty="0" err="1" smtClean="0"/>
              <a:t>hello_label</a:t>
            </a:r>
            <a:r>
              <a:rPr lang="en-US" dirty="0" smtClean="0"/>
              <a:t>”</a:t>
            </a:r>
          </a:p>
        </p:txBody>
      </p:sp>
    </p:spTree>
    <p:extLst>
      <p:ext uri="{BB962C8B-B14F-4D97-AF65-F5344CB8AC3E}">
        <p14:creationId xmlns:p14="http://schemas.microsoft.com/office/powerpoint/2010/main" val="60495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ViewController.xib</a:t>
            </a:r>
            <a:endParaRPr lang="en-US" dirty="0"/>
          </a:p>
        </p:txBody>
      </p:sp>
      <p:sp>
        <p:nvSpPr>
          <p:cNvPr id="3" name="Content Placeholder 2"/>
          <p:cNvSpPr>
            <a:spLocks noGrp="1"/>
          </p:cNvSpPr>
          <p:nvPr>
            <p:ph idx="1"/>
          </p:nvPr>
        </p:nvSpPr>
        <p:spPr>
          <a:xfrm>
            <a:off x="0" y="2007028"/>
            <a:ext cx="9144000" cy="517437"/>
          </a:xfrm>
        </p:spPr>
        <p:txBody>
          <a:bodyPr>
            <a:normAutofit fontScale="85000" lnSpcReduction="10000"/>
          </a:bodyPr>
          <a:lstStyle/>
          <a:p>
            <a:r>
              <a:rPr lang="en-US" dirty="0" smtClean="0"/>
              <a:t>Interface builder file for the main view, in bottom right: search for “</a:t>
            </a:r>
            <a:r>
              <a:rPr lang="en-US" dirty="0" err="1" smtClean="0"/>
              <a:t>UILabel</a:t>
            </a:r>
            <a:r>
              <a:rPr lang="en-US" dirty="0" smtClean="0"/>
              <a:t>”</a:t>
            </a:r>
            <a:endParaRPr lang="en-US" dirty="0"/>
          </a:p>
        </p:txBody>
      </p:sp>
      <p:pic>
        <p:nvPicPr>
          <p:cNvPr id="5" name="Picture 4" descr="Screen Shot 2012-01-25 at 10.51.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057" y="2524465"/>
            <a:ext cx="4719125" cy="4310543"/>
          </a:xfrm>
          <a:prstGeom prst="rect">
            <a:avLst/>
          </a:prstGeom>
        </p:spPr>
      </p:pic>
    </p:spTree>
    <p:extLst>
      <p:ext uri="{BB962C8B-B14F-4D97-AF65-F5344CB8AC3E}">
        <p14:creationId xmlns:p14="http://schemas.microsoft.com/office/powerpoint/2010/main" val="1053123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ViewController.xib</a:t>
            </a:r>
            <a:endParaRPr lang="en-US" dirty="0"/>
          </a:p>
        </p:txBody>
      </p:sp>
      <p:sp>
        <p:nvSpPr>
          <p:cNvPr id="3" name="Content Placeholder 2"/>
          <p:cNvSpPr>
            <a:spLocks noGrp="1"/>
          </p:cNvSpPr>
          <p:nvPr>
            <p:ph idx="1"/>
          </p:nvPr>
        </p:nvSpPr>
        <p:spPr>
          <a:xfrm>
            <a:off x="0" y="2007028"/>
            <a:ext cx="9144000" cy="517437"/>
          </a:xfrm>
        </p:spPr>
        <p:txBody>
          <a:bodyPr>
            <a:normAutofit/>
          </a:bodyPr>
          <a:lstStyle/>
          <a:p>
            <a:r>
              <a:rPr lang="en-US" dirty="0" smtClean="0"/>
              <a:t>Drag </a:t>
            </a:r>
            <a:r>
              <a:rPr lang="en-US" dirty="0" err="1" smtClean="0"/>
              <a:t>UILabel</a:t>
            </a:r>
            <a:r>
              <a:rPr lang="en-US" dirty="0" smtClean="0"/>
              <a:t> to center of grey view </a:t>
            </a:r>
            <a:endParaRPr lang="en-US" dirty="0"/>
          </a:p>
        </p:txBody>
      </p:sp>
      <p:pic>
        <p:nvPicPr>
          <p:cNvPr id="6" name="Picture 5" descr="Screen Shot 2012-01-25 at 10.56.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843" y="2524464"/>
            <a:ext cx="4801268" cy="4222933"/>
          </a:xfrm>
          <a:prstGeom prst="rect">
            <a:avLst/>
          </a:prstGeom>
        </p:spPr>
      </p:pic>
    </p:spTree>
    <p:extLst>
      <p:ext uri="{BB962C8B-B14F-4D97-AF65-F5344CB8AC3E}">
        <p14:creationId xmlns:p14="http://schemas.microsoft.com/office/powerpoint/2010/main" val="136268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ViewController.xib</a:t>
            </a:r>
            <a:endParaRPr lang="en-US" dirty="0"/>
          </a:p>
        </p:txBody>
      </p:sp>
      <p:sp>
        <p:nvSpPr>
          <p:cNvPr id="3" name="Content Placeholder 2"/>
          <p:cNvSpPr>
            <a:spLocks noGrp="1"/>
          </p:cNvSpPr>
          <p:nvPr>
            <p:ph idx="1"/>
          </p:nvPr>
        </p:nvSpPr>
        <p:spPr>
          <a:xfrm>
            <a:off x="0" y="1860693"/>
            <a:ext cx="9144000" cy="822173"/>
          </a:xfrm>
        </p:spPr>
        <p:txBody>
          <a:bodyPr>
            <a:normAutofit lnSpcReduction="10000"/>
          </a:bodyPr>
          <a:lstStyle/>
          <a:p>
            <a:r>
              <a:rPr lang="en-US" dirty="0" smtClean="0"/>
              <a:t>Right click on yellow cube icon “File’s Owner”. Drag “</a:t>
            </a:r>
            <a:r>
              <a:rPr lang="en-US" dirty="0" err="1" smtClean="0"/>
              <a:t>hello_label</a:t>
            </a:r>
            <a:r>
              <a:rPr lang="en-US" dirty="0" smtClean="0"/>
              <a:t>” outlet to </a:t>
            </a:r>
            <a:r>
              <a:rPr lang="en-US" dirty="0" err="1" smtClean="0"/>
              <a:t>UILabel</a:t>
            </a:r>
            <a:r>
              <a:rPr lang="en-US" dirty="0" smtClean="0"/>
              <a:t> on the view.</a:t>
            </a:r>
            <a:endParaRPr lang="en-US" dirty="0"/>
          </a:p>
        </p:txBody>
      </p:sp>
      <p:pic>
        <p:nvPicPr>
          <p:cNvPr id="4" name="Picture 3" descr="Screen Shot 2012-01-28 at 7.03.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008" y="2680707"/>
            <a:ext cx="6683668" cy="4177293"/>
          </a:xfrm>
          <a:prstGeom prst="rect">
            <a:avLst/>
          </a:prstGeom>
        </p:spPr>
      </p:pic>
    </p:spTree>
    <p:extLst>
      <p:ext uri="{BB962C8B-B14F-4D97-AF65-F5344CB8AC3E}">
        <p14:creationId xmlns:p14="http://schemas.microsoft.com/office/powerpoint/2010/main" val="1026004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Owner?</a:t>
            </a:r>
            <a:endParaRPr lang="en-US" dirty="0"/>
          </a:p>
        </p:txBody>
      </p:sp>
      <p:sp>
        <p:nvSpPr>
          <p:cNvPr id="3" name="Content Placeholder 2"/>
          <p:cNvSpPr>
            <a:spLocks noGrp="1"/>
          </p:cNvSpPr>
          <p:nvPr>
            <p:ph idx="1"/>
          </p:nvPr>
        </p:nvSpPr>
        <p:spPr>
          <a:xfrm>
            <a:off x="219487" y="1912949"/>
            <a:ext cx="8701105" cy="1832528"/>
          </a:xfrm>
        </p:spPr>
        <p:txBody>
          <a:bodyPr>
            <a:normAutofit/>
          </a:bodyPr>
          <a:lstStyle/>
          <a:p>
            <a:r>
              <a:rPr lang="en-US" sz="1600" dirty="0" smtClean="0"/>
              <a:t>Each .</a:t>
            </a:r>
            <a:r>
              <a:rPr lang="en-US" sz="1600" dirty="0" err="1" smtClean="0"/>
              <a:t>xib</a:t>
            </a:r>
            <a:r>
              <a:rPr lang="en-US" sz="1600" dirty="0" smtClean="0"/>
              <a:t> file has a file’s owner</a:t>
            </a:r>
          </a:p>
          <a:p>
            <a:r>
              <a:rPr lang="en-US" sz="1600" dirty="0" smtClean="0"/>
              <a:t>Corresponds to source file that “</a:t>
            </a:r>
            <a:r>
              <a:rPr lang="en-US" sz="1600" dirty="0" err="1" smtClean="0"/>
              <a:t>IBOutlets</a:t>
            </a:r>
            <a:r>
              <a:rPr lang="en-US" sz="1600" dirty="0" smtClean="0"/>
              <a:t>” and “</a:t>
            </a:r>
            <a:r>
              <a:rPr lang="en-US" sz="1600" dirty="0" err="1" smtClean="0"/>
              <a:t>IBActions</a:t>
            </a:r>
            <a:r>
              <a:rPr lang="en-US" sz="1600" dirty="0" smtClean="0"/>
              <a:t>” are in</a:t>
            </a:r>
          </a:p>
          <a:p>
            <a:r>
              <a:rPr lang="en-US" sz="1600" dirty="0" smtClean="0"/>
              <a:t>For example, in “</a:t>
            </a:r>
            <a:r>
              <a:rPr lang="en-US" sz="1600" dirty="0" err="1" smtClean="0"/>
              <a:t>ViewController.xib</a:t>
            </a:r>
            <a:r>
              <a:rPr lang="en-US" sz="1600" dirty="0" smtClean="0"/>
              <a:t>” click the file owner and then the “Show the identity inspector” on the right of the screen. Under “Custom Class” should be the name of the file that contains the “</a:t>
            </a:r>
            <a:r>
              <a:rPr lang="en-US" sz="1600" dirty="0" err="1" smtClean="0"/>
              <a:t>ViewController</a:t>
            </a:r>
            <a:r>
              <a:rPr lang="en-US" sz="1600" dirty="0" smtClean="0"/>
              <a:t>” class</a:t>
            </a:r>
          </a:p>
        </p:txBody>
      </p:sp>
      <p:pic>
        <p:nvPicPr>
          <p:cNvPr id="4" name="Picture 3" descr="Screen Shot 2012-01-25 at 11.55.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446" y="3809777"/>
            <a:ext cx="3378200" cy="2743200"/>
          </a:xfrm>
          <a:prstGeom prst="rect">
            <a:avLst/>
          </a:prstGeom>
        </p:spPr>
      </p:pic>
      <p:pic>
        <p:nvPicPr>
          <p:cNvPr id="5" name="Picture 4" descr="Screen Shot 2012-01-25 at 11.55.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165" y="4078851"/>
            <a:ext cx="711200" cy="2108200"/>
          </a:xfrm>
          <a:prstGeom prst="rect">
            <a:avLst/>
          </a:prstGeom>
        </p:spPr>
      </p:pic>
    </p:spTree>
    <p:extLst>
      <p:ext uri="{BB962C8B-B14F-4D97-AF65-F5344CB8AC3E}">
        <p14:creationId xmlns:p14="http://schemas.microsoft.com/office/powerpoint/2010/main" val="1174008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ViewController.m</a:t>
            </a:r>
            <a:endParaRPr lang="en-US" dirty="0"/>
          </a:p>
        </p:txBody>
      </p:sp>
      <p:sp>
        <p:nvSpPr>
          <p:cNvPr id="3" name="Content Placeholder 2"/>
          <p:cNvSpPr>
            <a:spLocks noGrp="1"/>
          </p:cNvSpPr>
          <p:nvPr>
            <p:ph idx="1"/>
          </p:nvPr>
        </p:nvSpPr>
        <p:spPr>
          <a:xfrm>
            <a:off x="0" y="2007028"/>
            <a:ext cx="9144000" cy="4850972"/>
          </a:xfrm>
        </p:spPr>
        <p:txBody>
          <a:bodyPr>
            <a:normAutofit/>
          </a:bodyPr>
          <a:lstStyle/>
          <a:p>
            <a:pPr marL="0" indent="0">
              <a:buNone/>
            </a:pPr>
            <a:r>
              <a:rPr lang="en-US" sz="2000" dirty="0" smtClean="0">
                <a:solidFill>
                  <a:srgbClr val="3366FF"/>
                </a:solidFill>
                <a:latin typeface="Menlo Regular"/>
                <a:cs typeface="Menlo Regular"/>
              </a:rPr>
              <a:t>#import “</a:t>
            </a:r>
            <a:r>
              <a:rPr lang="en-US" sz="2000" dirty="0" err="1" smtClean="0">
                <a:solidFill>
                  <a:srgbClr val="3366FF"/>
                </a:solidFill>
                <a:latin typeface="Menlo Regular"/>
                <a:cs typeface="Menlo Regular"/>
              </a:rPr>
              <a:t>ViewController.h</a:t>
            </a:r>
            <a:r>
              <a:rPr lang="en-US" sz="2000" dirty="0" smtClean="0">
                <a:solidFill>
                  <a:srgbClr val="3366FF"/>
                </a:solidFill>
                <a:latin typeface="Menlo Regular"/>
                <a:cs typeface="Menlo Regular"/>
              </a:rPr>
              <a:t>”</a:t>
            </a:r>
            <a:br>
              <a:rPr lang="en-US" sz="2000" dirty="0" smtClean="0">
                <a:solidFill>
                  <a:srgbClr val="3366FF"/>
                </a:solidFill>
                <a:latin typeface="Menlo Regular"/>
                <a:cs typeface="Menlo Regular"/>
              </a:rPr>
            </a:br>
            <a:r>
              <a:rPr lang="en-US" sz="2000" dirty="0" smtClean="0">
                <a:solidFill>
                  <a:srgbClr val="3366FF"/>
                </a:solidFill>
                <a:latin typeface="Menlo Regular"/>
                <a:cs typeface="Menlo Regular"/>
              </a:rPr>
              <a:t>@implementation </a:t>
            </a:r>
            <a:r>
              <a:rPr lang="en-US" sz="2000" dirty="0" err="1" smtClean="0">
                <a:solidFill>
                  <a:srgbClr val="3366FF"/>
                </a:solidFill>
                <a:latin typeface="Menlo Regular"/>
                <a:cs typeface="Menlo Regular"/>
              </a:rPr>
              <a:t>ViewController</a:t>
            </a:r>
            <a:r>
              <a:rPr lang="en-US" sz="2000" dirty="0" smtClean="0">
                <a:solidFill>
                  <a:srgbClr val="3366FF"/>
                </a:solidFill>
                <a:latin typeface="Menlo Regular"/>
                <a:cs typeface="Menlo Regular"/>
              </a:rPr>
              <a:t/>
            </a:r>
            <a:br>
              <a:rPr lang="en-US" sz="2000" dirty="0" smtClean="0">
                <a:solidFill>
                  <a:srgbClr val="3366FF"/>
                </a:solidFill>
                <a:latin typeface="Menlo Regular"/>
                <a:cs typeface="Menlo Regular"/>
              </a:rPr>
            </a:br>
            <a:r>
              <a:rPr lang="en-US" sz="2000" dirty="0" smtClean="0">
                <a:solidFill>
                  <a:srgbClr val="FF0000"/>
                </a:solidFill>
                <a:latin typeface="Menlo Regular"/>
                <a:cs typeface="Menlo Regular"/>
              </a:rPr>
              <a:t>@synthesize </a:t>
            </a:r>
            <a:r>
              <a:rPr lang="en-US" sz="2000" dirty="0" err="1" smtClean="0">
                <a:solidFill>
                  <a:srgbClr val="FF0000"/>
                </a:solidFill>
                <a:latin typeface="Menlo Regular"/>
                <a:cs typeface="Menlo Regular"/>
              </a:rPr>
              <a:t>hello_label</a:t>
            </a:r>
            <a:r>
              <a:rPr lang="en-US" sz="2000" dirty="0" smtClean="0">
                <a:solidFill>
                  <a:srgbClr val="FF0000"/>
                </a:solidFill>
                <a:latin typeface="Menlo Regular"/>
                <a:cs typeface="Menlo Regular"/>
              </a:rPr>
              <a:t>;</a:t>
            </a:r>
          </a:p>
          <a:p>
            <a:pPr marL="0" indent="0">
              <a:buNone/>
            </a:pPr>
            <a:r>
              <a:rPr lang="en-US" sz="2000" dirty="0" smtClean="0">
                <a:solidFill>
                  <a:srgbClr val="3366FF"/>
                </a:solidFill>
                <a:latin typeface="Menlo Regular"/>
                <a:cs typeface="Menlo Regular"/>
              </a:rPr>
              <a:t>-(void)</a:t>
            </a:r>
            <a:r>
              <a:rPr lang="en-US" sz="2000" dirty="0" err="1" smtClean="0">
                <a:solidFill>
                  <a:srgbClr val="3366FF"/>
                </a:solidFill>
                <a:latin typeface="Menlo Regular"/>
                <a:cs typeface="Menlo Regular"/>
              </a:rPr>
              <a:t>viewDidLoad</a:t>
            </a:r>
            <a:r>
              <a:rPr lang="en-US" sz="2000" dirty="0" smtClean="0">
                <a:solidFill>
                  <a:srgbClr val="3366FF"/>
                </a:solidFill>
                <a:latin typeface="Menlo Regular"/>
                <a:cs typeface="Menlo Regular"/>
                <a:sym typeface="Wingdings"/>
              </a:rPr>
              <a:t/>
            </a:r>
            <a:br>
              <a:rPr lang="en-US" sz="2000" dirty="0" smtClean="0">
                <a:solidFill>
                  <a:srgbClr val="3366FF"/>
                </a:solidFill>
                <a:latin typeface="Menlo Regular"/>
                <a:cs typeface="Menlo Regular"/>
                <a:sym typeface="Wingdings"/>
              </a:rPr>
            </a:br>
            <a:r>
              <a:rPr lang="en-US" sz="2000" dirty="0" smtClean="0">
                <a:solidFill>
                  <a:srgbClr val="3366FF"/>
                </a:solidFill>
                <a:latin typeface="Menlo Regular"/>
                <a:cs typeface="Menlo Regular"/>
                <a:sym typeface="Wingdings"/>
              </a:rPr>
              <a:t>{</a:t>
            </a:r>
            <a:r>
              <a:rPr lang="en-US" sz="2000" dirty="0" smtClean="0">
                <a:solidFill>
                  <a:srgbClr val="BC2527"/>
                </a:solidFill>
                <a:latin typeface="Menlo Regular"/>
                <a:cs typeface="Menlo Regular"/>
                <a:sym typeface="Wingdings"/>
              </a:rPr>
              <a:t>	</a:t>
            </a:r>
          </a:p>
          <a:p>
            <a:pPr marL="0" indent="0">
              <a:buNone/>
            </a:pPr>
            <a:r>
              <a:rPr lang="en-US" sz="2000" dirty="0">
                <a:solidFill>
                  <a:srgbClr val="BC2527"/>
                </a:solidFill>
                <a:latin typeface="Menlo Regular"/>
                <a:cs typeface="Menlo Regular"/>
                <a:sym typeface="Wingdings"/>
              </a:rPr>
              <a:t> </a:t>
            </a:r>
            <a:r>
              <a:rPr lang="en-US" sz="2000" dirty="0" smtClean="0">
                <a:solidFill>
                  <a:srgbClr val="BC2527"/>
                </a:solidFill>
                <a:latin typeface="Menlo Regular"/>
                <a:cs typeface="Menlo Regular"/>
                <a:sym typeface="Wingdings"/>
              </a:rPr>
              <a:t>    </a:t>
            </a:r>
            <a:r>
              <a:rPr lang="en-US" sz="2000" dirty="0" smtClean="0">
                <a:solidFill>
                  <a:srgbClr val="3366FF"/>
                </a:solidFill>
                <a:latin typeface="Menlo Regular"/>
                <a:cs typeface="Menlo Regular"/>
                <a:sym typeface="Wingdings"/>
              </a:rPr>
              <a:t>[super </a:t>
            </a:r>
            <a:r>
              <a:rPr lang="en-US" sz="2000" dirty="0" err="1" smtClean="0">
                <a:solidFill>
                  <a:srgbClr val="3366FF"/>
                </a:solidFill>
                <a:latin typeface="Menlo Regular"/>
                <a:cs typeface="Menlo Regular"/>
                <a:sym typeface="Wingdings"/>
              </a:rPr>
              <a:t>viewDidLoad</a:t>
            </a:r>
            <a:r>
              <a:rPr lang="en-US" sz="2000" dirty="0" smtClean="0">
                <a:solidFill>
                  <a:srgbClr val="3366FF"/>
                </a:solidFill>
                <a:latin typeface="Menlo Regular"/>
                <a:cs typeface="Menlo Regular"/>
                <a:sym typeface="Wingdings"/>
              </a:rPr>
              <a:t>];</a:t>
            </a:r>
          </a:p>
          <a:p>
            <a:pPr marL="0" indent="0">
              <a:buNone/>
            </a:pPr>
            <a:r>
              <a:rPr lang="en-US" sz="2000" dirty="0">
                <a:solidFill>
                  <a:srgbClr val="3366FF"/>
                </a:solidFill>
                <a:latin typeface="Menlo Regular"/>
                <a:cs typeface="Menlo Regular"/>
                <a:sym typeface="Wingdings"/>
              </a:rPr>
              <a:t> </a:t>
            </a:r>
            <a:r>
              <a:rPr lang="en-US" sz="2000" dirty="0" smtClean="0">
                <a:solidFill>
                  <a:srgbClr val="3366FF"/>
                </a:solidFill>
                <a:latin typeface="Menlo Regular"/>
                <a:cs typeface="Menlo Regular"/>
                <a:sym typeface="Wingdings"/>
              </a:rPr>
              <a:t>    </a:t>
            </a:r>
            <a:r>
              <a:rPr lang="en-US" sz="2000" dirty="0" smtClean="0">
                <a:solidFill>
                  <a:srgbClr val="FF0000"/>
                </a:solidFill>
                <a:latin typeface="Menlo Regular"/>
                <a:cs typeface="Menlo Regular"/>
                <a:sym typeface="Wingdings"/>
              </a:rPr>
              <a:t>[</a:t>
            </a:r>
            <a:r>
              <a:rPr lang="en-US" sz="2000" dirty="0" err="1" smtClean="0">
                <a:solidFill>
                  <a:srgbClr val="FF0000"/>
                </a:solidFill>
                <a:latin typeface="Menlo Regular"/>
                <a:cs typeface="Menlo Regular"/>
                <a:sym typeface="Wingdings"/>
              </a:rPr>
              <a:t>hello_label</a:t>
            </a:r>
            <a:r>
              <a:rPr lang="en-US" sz="2000" dirty="0" smtClean="0">
                <a:solidFill>
                  <a:srgbClr val="FF0000"/>
                </a:solidFill>
                <a:latin typeface="Menlo Regular"/>
                <a:cs typeface="Menlo Regular"/>
                <a:sym typeface="Wingdings"/>
              </a:rPr>
              <a:t> </a:t>
            </a:r>
            <a:r>
              <a:rPr lang="en-US" sz="2000" dirty="0" err="1" smtClean="0">
                <a:solidFill>
                  <a:srgbClr val="FF0000"/>
                </a:solidFill>
                <a:latin typeface="Menlo Regular"/>
                <a:cs typeface="Menlo Regular"/>
                <a:sym typeface="Wingdings"/>
              </a:rPr>
              <a:t>setText</a:t>
            </a:r>
            <a:r>
              <a:rPr lang="en-US" sz="2000" dirty="0" smtClean="0">
                <a:solidFill>
                  <a:srgbClr val="FF0000"/>
                </a:solidFill>
                <a:latin typeface="Menlo Regular"/>
                <a:cs typeface="Menlo Regular"/>
                <a:sym typeface="Wingdings"/>
              </a:rPr>
              <a:t>:@”Hello World!”];</a:t>
            </a:r>
            <a:r>
              <a:rPr lang="en-US" sz="2000" dirty="0" smtClean="0">
                <a:solidFill>
                  <a:srgbClr val="3366FF"/>
                </a:solidFill>
                <a:latin typeface="Menlo Regular"/>
                <a:cs typeface="Menlo Regular"/>
                <a:sym typeface="Wingdings"/>
              </a:rPr>
              <a:t> </a:t>
            </a:r>
            <a:r>
              <a:rPr lang="en-US" sz="2000" dirty="0" smtClean="0">
                <a:solidFill>
                  <a:srgbClr val="BC2527"/>
                </a:solidFill>
                <a:latin typeface="Menlo Regular"/>
                <a:cs typeface="Menlo Regular"/>
                <a:sym typeface="Wingdings"/>
              </a:rPr>
              <a:t>	</a:t>
            </a:r>
          </a:p>
          <a:p>
            <a:pPr marL="0" indent="0">
              <a:buNone/>
            </a:pPr>
            <a:r>
              <a:rPr lang="en-US" sz="2000" dirty="0">
                <a:solidFill>
                  <a:srgbClr val="3366FF"/>
                </a:solidFill>
                <a:latin typeface="Menlo Regular"/>
                <a:cs typeface="Menlo Regular"/>
                <a:sym typeface="Wingdings"/>
              </a:rPr>
              <a:t>}</a:t>
            </a:r>
            <a:endParaRPr lang="en-US" sz="2000" dirty="0" smtClean="0">
              <a:solidFill>
                <a:srgbClr val="3366FF"/>
              </a:solidFill>
              <a:latin typeface="Menlo Regular"/>
              <a:cs typeface="Menlo Regular"/>
            </a:endParaRPr>
          </a:p>
          <a:p>
            <a:pPr marL="0" indent="0">
              <a:buNone/>
            </a:pPr>
            <a:r>
              <a:rPr lang="en-US" sz="2000" dirty="0" smtClean="0">
                <a:solidFill>
                  <a:srgbClr val="3366FF"/>
                </a:solidFill>
                <a:latin typeface="Menlo Regular"/>
                <a:cs typeface="Menlo Regular"/>
              </a:rPr>
              <a:t>@end</a:t>
            </a:r>
            <a:endParaRPr lang="en-US" sz="2000" dirty="0">
              <a:solidFill>
                <a:srgbClr val="3366FF"/>
              </a:solidFill>
              <a:latin typeface="Menlo Regular"/>
              <a:cs typeface="Menlo Regular"/>
            </a:endParaRPr>
          </a:p>
        </p:txBody>
      </p:sp>
      <p:sp>
        <p:nvSpPr>
          <p:cNvPr id="8" name="Line Callout 2 7"/>
          <p:cNvSpPr/>
          <p:nvPr/>
        </p:nvSpPr>
        <p:spPr>
          <a:xfrm>
            <a:off x="0" y="2636301"/>
            <a:ext cx="3955031" cy="450100"/>
          </a:xfrm>
          <a:prstGeom prst="borderCallout2">
            <a:avLst>
              <a:gd name="adj1" fmla="val 111608"/>
              <a:gd name="adj2" fmla="val 98171"/>
              <a:gd name="adj3" fmla="val 118750"/>
              <a:gd name="adj4" fmla="val 102033"/>
              <a:gd name="adj5" fmla="val 148214"/>
              <a:gd name="adj6" fmla="val 128130"/>
            </a:avLst>
          </a:prstGeom>
          <a:blipFill dpi="0" rotWithShape="1">
            <a:blip r:embed="rId2">
              <a:alphaModFix amt="10000"/>
              <a:duotone>
                <a:schemeClr val="accent1">
                  <a:shade val="40000"/>
                  <a:satMod val="120000"/>
                </a:schemeClr>
                <a:schemeClr val="accent1">
                  <a:tint val="70000"/>
                  <a:satMod val="300000"/>
                  <a:lumMod val="110000"/>
                </a:schemeClr>
              </a:duotone>
            </a:blip>
            <a:srcRect/>
            <a:tile tx="0" ty="0" sx="50000" sy="50000" flip="none" algn="tl"/>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032215" y="3086401"/>
            <a:ext cx="2540223" cy="646331"/>
          </a:xfrm>
          <a:prstGeom prst="rect">
            <a:avLst/>
          </a:prstGeom>
          <a:noFill/>
        </p:spPr>
        <p:txBody>
          <a:bodyPr wrap="square" rtlCol="0">
            <a:spAutoFit/>
          </a:bodyPr>
          <a:lstStyle/>
          <a:p>
            <a:r>
              <a:rPr lang="en-US" dirty="0" smtClean="0"/>
              <a:t>Creates getter and setter methods for a property</a:t>
            </a:r>
            <a:endParaRPr lang="en-US" dirty="0"/>
          </a:p>
        </p:txBody>
      </p:sp>
      <p:sp>
        <p:nvSpPr>
          <p:cNvPr id="10" name="Line Callout 2 9"/>
          <p:cNvSpPr/>
          <p:nvPr/>
        </p:nvSpPr>
        <p:spPr>
          <a:xfrm>
            <a:off x="685800" y="4546331"/>
            <a:ext cx="6886638" cy="578700"/>
          </a:xfrm>
          <a:prstGeom prst="borderCallout2">
            <a:avLst>
              <a:gd name="adj1" fmla="val 82639"/>
              <a:gd name="adj2" fmla="val 86684"/>
              <a:gd name="adj3" fmla="val 143750"/>
              <a:gd name="adj4" fmla="val 86521"/>
              <a:gd name="adj5" fmla="val 195834"/>
              <a:gd name="adj6" fmla="val 76365"/>
            </a:avLst>
          </a:prstGeom>
          <a:blipFill dpi="0" rotWithShape="1">
            <a:blip r:embed="rId2">
              <a:alphaModFix amt="12000"/>
              <a:duotone>
                <a:schemeClr val="accent1">
                  <a:shade val="40000"/>
                  <a:satMod val="120000"/>
                </a:schemeClr>
                <a:schemeClr val="accent1">
                  <a:tint val="70000"/>
                  <a:satMod val="300000"/>
                  <a:lumMod val="110000"/>
                </a:schemeClr>
              </a:duotone>
            </a:blip>
            <a:srcRect/>
            <a:tile tx="0" ty="0" sx="50000" sy="50000" flip="none" algn="tl"/>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038622" y="5369052"/>
            <a:ext cx="2926080" cy="923330"/>
          </a:xfrm>
          <a:prstGeom prst="rect">
            <a:avLst/>
          </a:prstGeom>
          <a:noFill/>
        </p:spPr>
        <p:txBody>
          <a:bodyPr wrap="square" rtlCol="0">
            <a:spAutoFit/>
          </a:bodyPr>
          <a:lstStyle/>
          <a:p>
            <a:r>
              <a:rPr lang="en-US" dirty="0" smtClean="0"/>
              <a:t>Calls </a:t>
            </a:r>
            <a:r>
              <a:rPr lang="en-US" dirty="0" err="1" smtClean="0"/>
              <a:t>UILabel’s</a:t>
            </a:r>
            <a:r>
              <a:rPr lang="en-US" dirty="0" smtClean="0"/>
              <a:t> “</a:t>
            </a:r>
            <a:r>
              <a:rPr lang="en-US" dirty="0" err="1" smtClean="0"/>
              <a:t>setText</a:t>
            </a:r>
            <a:r>
              <a:rPr lang="en-US" dirty="0" smtClean="0"/>
              <a:t>” method to set the text of the label to “Hello World!”</a:t>
            </a:r>
            <a:endParaRPr lang="en-US" dirty="0"/>
          </a:p>
        </p:txBody>
      </p:sp>
    </p:spTree>
    <p:extLst>
      <p:ext uri="{BB962C8B-B14F-4D97-AF65-F5344CB8AC3E}">
        <p14:creationId xmlns:p14="http://schemas.microsoft.com/office/powerpoint/2010/main" val="220122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a:xfrm>
            <a:off x="0" y="1904910"/>
            <a:ext cx="9144000" cy="822173"/>
          </a:xfrm>
        </p:spPr>
        <p:txBody>
          <a:bodyPr>
            <a:normAutofit lnSpcReduction="10000"/>
          </a:bodyPr>
          <a:lstStyle/>
          <a:p>
            <a:r>
              <a:rPr lang="en-US" dirty="0" smtClean="0"/>
              <a:t>If everything worked correctly…..the label on the screen should read</a:t>
            </a:r>
            <a:r>
              <a:rPr lang="en-US" dirty="0"/>
              <a:t> </a:t>
            </a:r>
            <a:r>
              <a:rPr lang="en-US" dirty="0" smtClean="0"/>
              <a:t>“Hello World!”. Congratulations</a:t>
            </a:r>
            <a:r>
              <a:rPr lang="en-US" dirty="0"/>
              <a:t>,</a:t>
            </a:r>
            <a:r>
              <a:rPr lang="en-US" dirty="0" smtClean="0"/>
              <a:t> you made your first app!</a:t>
            </a:r>
            <a:endParaRPr lang="en-US" dirty="0"/>
          </a:p>
        </p:txBody>
      </p:sp>
      <p:pic>
        <p:nvPicPr>
          <p:cNvPr id="4" name="Picture 3" descr="Screen Shot 2012-01-28 at 7.00.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872" y="2727083"/>
            <a:ext cx="2059384" cy="4034826"/>
          </a:xfrm>
          <a:prstGeom prst="rect">
            <a:avLst/>
          </a:prstGeom>
        </p:spPr>
      </p:pic>
    </p:spTree>
    <p:extLst>
      <p:ext uri="{BB962C8B-B14F-4D97-AF65-F5344CB8AC3E}">
        <p14:creationId xmlns:p14="http://schemas.microsoft.com/office/powerpoint/2010/main" val="446392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Problems	</a:t>
            </a:r>
            <a:endParaRPr lang="en-US" dirty="0"/>
          </a:p>
        </p:txBody>
      </p:sp>
      <p:sp>
        <p:nvSpPr>
          <p:cNvPr id="3" name="Content Placeholder 2"/>
          <p:cNvSpPr>
            <a:spLocks noGrp="1"/>
          </p:cNvSpPr>
          <p:nvPr>
            <p:ph idx="1"/>
          </p:nvPr>
        </p:nvSpPr>
        <p:spPr>
          <a:xfrm>
            <a:off x="0" y="2209800"/>
            <a:ext cx="9144000" cy="4648200"/>
          </a:xfrm>
        </p:spPr>
        <p:txBody>
          <a:bodyPr>
            <a:normAutofit/>
          </a:bodyPr>
          <a:lstStyle/>
          <a:p>
            <a:r>
              <a:rPr lang="en-US" sz="2200" dirty="0" smtClean="0"/>
              <a:t>The “File’s Owner” does not point to the right file</a:t>
            </a:r>
            <a:br>
              <a:rPr lang="en-US" sz="2200" dirty="0" smtClean="0"/>
            </a:br>
            <a:r>
              <a:rPr lang="en-US" sz="2200" dirty="0" smtClean="0"/>
              <a:t>Check by clicking the “File’s Owner” yellow cube icon in your XIB file and looking at it’s “Custom Class”</a:t>
            </a:r>
          </a:p>
          <a:p>
            <a:r>
              <a:rPr lang="en-US" sz="2200" dirty="0" smtClean="0"/>
              <a:t>You forgot to link up your </a:t>
            </a:r>
            <a:r>
              <a:rPr lang="en-US" sz="2200" dirty="0" err="1" smtClean="0"/>
              <a:t>IBOutlet</a:t>
            </a:r>
            <a:r>
              <a:rPr lang="en-US" sz="2200" dirty="0" smtClean="0"/>
              <a:t> with the UI Element on the view</a:t>
            </a:r>
            <a:br>
              <a:rPr lang="en-US" sz="2200" dirty="0" smtClean="0"/>
            </a:br>
            <a:r>
              <a:rPr lang="en-US" sz="2200" dirty="0" smtClean="0"/>
              <a:t>Right click on the “File’s Owner” yellow cube icon in you XIB file.</a:t>
            </a:r>
          </a:p>
        </p:txBody>
      </p:sp>
      <p:pic>
        <p:nvPicPr>
          <p:cNvPr id="4" name="Picture 3" descr="Screen Shot 2012-01-28 at 7.12.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013" y="4297254"/>
            <a:ext cx="2970292" cy="2533106"/>
          </a:xfrm>
          <a:prstGeom prst="rect">
            <a:avLst/>
          </a:prstGeom>
        </p:spPr>
      </p:pic>
      <p:sp>
        <p:nvSpPr>
          <p:cNvPr id="6" name="Line Callout 2 5"/>
          <p:cNvSpPr/>
          <p:nvPr/>
        </p:nvSpPr>
        <p:spPr>
          <a:xfrm>
            <a:off x="6430866" y="4976197"/>
            <a:ext cx="2363451" cy="199955"/>
          </a:xfrm>
          <a:prstGeom prst="borderCallout2">
            <a:avLst>
              <a:gd name="adj1" fmla="val 18750"/>
              <a:gd name="adj2" fmla="val -8333"/>
              <a:gd name="adj3" fmla="val 18750"/>
              <a:gd name="adj4" fmla="val -16667"/>
              <a:gd name="adj5" fmla="val 60326"/>
              <a:gd name="adj6" fmla="val -69683"/>
            </a:avLst>
          </a:prstGeom>
          <a:blipFill dpi="0" rotWithShape="1">
            <a:blip r:embed="rId3">
              <a:alphaModFix amt="12000"/>
              <a:duotone>
                <a:schemeClr val="accent1">
                  <a:shade val="40000"/>
                  <a:satMod val="120000"/>
                </a:schemeClr>
                <a:schemeClr val="accent1">
                  <a:tint val="70000"/>
                  <a:satMod val="300000"/>
                  <a:lumMod val="110000"/>
                </a:schemeClr>
              </a:duotone>
            </a:blip>
            <a:srcRect/>
            <a:tile tx="0" ty="0" sx="50000" sy="50000" flip="none" algn="tl"/>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006469" y="4843088"/>
            <a:ext cx="2443759" cy="923330"/>
          </a:xfrm>
          <a:prstGeom prst="rect">
            <a:avLst/>
          </a:prstGeom>
          <a:noFill/>
        </p:spPr>
        <p:txBody>
          <a:bodyPr wrap="square" rtlCol="0">
            <a:spAutoFit/>
          </a:bodyPr>
          <a:lstStyle/>
          <a:p>
            <a:r>
              <a:rPr lang="en-US" dirty="0" smtClean="0"/>
              <a:t>“</a:t>
            </a:r>
            <a:r>
              <a:rPr lang="en-US" dirty="0" err="1" smtClean="0"/>
              <a:t>hello_label</a:t>
            </a:r>
            <a:r>
              <a:rPr lang="en-US" dirty="0" smtClean="0"/>
              <a:t>” connected to “Label” on View</a:t>
            </a:r>
            <a:endParaRPr lang="en-US" dirty="0"/>
          </a:p>
        </p:txBody>
      </p:sp>
      <p:sp>
        <p:nvSpPr>
          <p:cNvPr id="8" name="Line Callout 2 7"/>
          <p:cNvSpPr/>
          <p:nvPr/>
        </p:nvSpPr>
        <p:spPr>
          <a:xfrm>
            <a:off x="6430866" y="5304753"/>
            <a:ext cx="2218755" cy="361688"/>
          </a:xfrm>
          <a:prstGeom prst="borderCallout2">
            <a:avLst>
              <a:gd name="adj1" fmla="val 18750"/>
              <a:gd name="adj2" fmla="val -8333"/>
              <a:gd name="adj3" fmla="val 18750"/>
              <a:gd name="adj4" fmla="val -16667"/>
              <a:gd name="adj5" fmla="val 237500"/>
              <a:gd name="adj6" fmla="val -64921"/>
            </a:avLst>
          </a:prstGeom>
          <a:blipFill dpi="0" rotWithShape="1">
            <a:blip r:embed="rId3">
              <a:alphaModFix amt="12000"/>
              <a:duotone>
                <a:schemeClr val="accent1">
                  <a:shade val="40000"/>
                  <a:satMod val="120000"/>
                </a:schemeClr>
                <a:schemeClr val="accent1">
                  <a:tint val="70000"/>
                  <a:satMod val="300000"/>
                  <a:lumMod val="110000"/>
                </a:schemeClr>
              </a:duotone>
            </a:blip>
            <a:srcRect/>
            <a:tile tx="0" ty="0" sx="50000" sy="50000" flip="none" algn="tl"/>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652765" y="5991467"/>
            <a:ext cx="3376248" cy="923330"/>
          </a:xfrm>
          <a:prstGeom prst="rect">
            <a:avLst/>
          </a:prstGeom>
          <a:noFill/>
        </p:spPr>
        <p:txBody>
          <a:bodyPr wrap="square" rtlCol="0">
            <a:spAutoFit/>
          </a:bodyPr>
          <a:lstStyle/>
          <a:p>
            <a:r>
              <a:rPr lang="en-US" dirty="0" smtClean="0"/>
              <a:t>“view” connected with “View” (this should be set up automatically by </a:t>
            </a:r>
            <a:r>
              <a:rPr lang="en-US" dirty="0" err="1" smtClean="0"/>
              <a:t>Xcode</a:t>
            </a:r>
            <a:r>
              <a:rPr lang="en-US" dirty="0"/>
              <a:t>)</a:t>
            </a:r>
          </a:p>
        </p:txBody>
      </p:sp>
    </p:spTree>
    <p:extLst>
      <p:ext uri="{BB962C8B-B14F-4D97-AF65-F5344CB8AC3E}">
        <p14:creationId xmlns:p14="http://schemas.microsoft.com/office/powerpoint/2010/main" val="1374993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 Pt.2 		</a:t>
            </a:r>
            <a:endParaRPr lang="en-US" dirty="0"/>
          </a:p>
        </p:txBody>
      </p:sp>
      <p:sp>
        <p:nvSpPr>
          <p:cNvPr id="3" name="Content Placeholder 2"/>
          <p:cNvSpPr>
            <a:spLocks noGrp="1"/>
          </p:cNvSpPr>
          <p:nvPr>
            <p:ph idx="1"/>
          </p:nvPr>
        </p:nvSpPr>
        <p:spPr>
          <a:xfrm>
            <a:off x="0" y="1962522"/>
            <a:ext cx="9144000" cy="663793"/>
          </a:xfrm>
        </p:spPr>
        <p:txBody>
          <a:bodyPr/>
          <a:lstStyle/>
          <a:p>
            <a:r>
              <a:rPr lang="en-US" dirty="0" smtClean="0"/>
              <a:t>Open a new project…</a:t>
            </a:r>
            <a:endParaRPr lang="en-US" dirty="0"/>
          </a:p>
        </p:txBody>
      </p:sp>
      <p:pic>
        <p:nvPicPr>
          <p:cNvPr id="4" name="Picture 3" descr="Screen Shot 2012-01-31 at 11.42.4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2981661"/>
            <a:ext cx="8864600" cy="2819400"/>
          </a:xfrm>
          <a:prstGeom prst="rect">
            <a:avLst/>
          </a:prstGeom>
        </p:spPr>
      </p:pic>
    </p:spTree>
    <p:extLst>
      <p:ext uri="{BB962C8B-B14F-4D97-AF65-F5344CB8AC3E}">
        <p14:creationId xmlns:p14="http://schemas.microsoft.com/office/powerpoint/2010/main" val="848576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 Pt.2 		</a:t>
            </a:r>
            <a:endParaRPr lang="en-US" dirty="0"/>
          </a:p>
        </p:txBody>
      </p:sp>
      <p:sp>
        <p:nvSpPr>
          <p:cNvPr id="3" name="Content Placeholder 2"/>
          <p:cNvSpPr>
            <a:spLocks noGrp="1"/>
          </p:cNvSpPr>
          <p:nvPr>
            <p:ph idx="1"/>
          </p:nvPr>
        </p:nvSpPr>
        <p:spPr>
          <a:xfrm>
            <a:off x="0" y="1962522"/>
            <a:ext cx="9144000" cy="663793"/>
          </a:xfrm>
        </p:spPr>
        <p:txBody>
          <a:bodyPr/>
          <a:lstStyle/>
          <a:p>
            <a:r>
              <a:rPr lang="en-US" dirty="0" smtClean="0"/>
              <a:t>Pick “Single-View” Application again, name it “HelloWorld2”</a:t>
            </a:r>
            <a:endParaRPr lang="en-US" dirty="0"/>
          </a:p>
        </p:txBody>
      </p:sp>
      <p:pic>
        <p:nvPicPr>
          <p:cNvPr id="5" name="Picture 4" descr="Screen Shot 2012-01-31 at 11.44.1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353" y="2530674"/>
            <a:ext cx="6339834" cy="4327326"/>
          </a:xfrm>
          <a:prstGeom prst="rect">
            <a:avLst/>
          </a:prstGeom>
        </p:spPr>
      </p:pic>
    </p:spTree>
    <p:extLst>
      <p:ext uri="{BB962C8B-B14F-4D97-AF65-F5344CB8AC3E}">
        <p14:creationId xmlns:p14="http://schemas.microsoft.com/office/powerpoint/2010/main" val="406558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Logistics	</a:t>
            </a:r>
            <a:endParaRPr lang="en-US" dirty="0"/>
          </a:p>
        </p:txBody>
      </p:sp>
      <p:sp>
        <p:nvSpPr>
          <p:cNvPr id="3" name="Content Placeholder 2"/>
          <p:cNvSpPr>
            <a:spLocks noGrp="1"/>
          </p:cNvSpPr>
          <p:nvPr>
            <p:ph idx="1"/>
          </p:nvPr>
        </p:nvSpPr>
        <p:spPr>
          <a:xfrm>
            <a:off x="-1" y="1940111"/>
            <a:ext cx="4362545" cy="4929647"/>
          </a:xfrm>
        </p:spPr>
        <p:txBody>
          <a:bodyPr>
            <a:normAutofit/>
          </a:bodyPr>
          <a:lstStyle/>
          <a:p>
            <a:r>
              <a:rPr lang="en-US" sz="2000" dirty="0" smtClean="0"/>
              <a:t>Email</a:t>
            </a:r>
            <a:br>
              <a:rPr lang="en-US" sz="2000" dirty="0" smtClean="0"/>
            </a:br>
            <a:r>
              <a:rPr lang="en-US" sz="2000" dirty="0" smtClean="0"/>
              <a:t>Did you get it?</a:t>
            </a:r>
            <a:r>
              <a:rPr lang="en-US" sz="2000" dirty="0"/>
              <a:t/>
            </a:r>
            <a:br>
              <a:rPr lang="en-US" sz="2000" dirty="0"/>
            </a:br>
            <a:r>
              <a:rPr lang="en-US" sz="2000" dirty="0" smtClean="0"/>
              <a:t>This is TEST run.</a:t>
            </a:r>
            <a:r>
              <a:rPr lang="en-US" sz="2000" dirty="0"/>
              <a:t/>
            </a:r>
            <a:br>
              <a:rPr lang="en-US" sz="2000" dirty="0"/>
            </a:br>
            <a:r>
              <a:rPr lang="en-US" sz="2000" dirty="0" smtClean="0"/>
              <a:t>The only thing you have to do is put in the appropriate amount of credit hours.</a:t>
            </a:r>
          </a:p>
          <a:p>
            <a:r>
              <a:rPr lang="en-US" sz="2000" dirty="0" smtClean="0"/>
              <a:t>How many hours?</a:t>
            </a:r>
            <a:r>
              <a:rPr lang="en-US" sz="2000" dirty="0"/>
              <a:t/>
            </a:r>
            <a:br>
              <a:rPr lang="en-US" sz="2000" dirty="0"/>
            </a:br>
            <a:r>
              <a:rPr lang="en-US" sz="2000" dirty="0" smtClean="0"/>
              <a:t>Amount of Credits you are taking x 3 = hours per week.</a:t>
            </a:r>
          </a:p>
          <a:p>
            <a:r>
              <a:rPr lang="en-US" sz="2000" dirty="0" err="1" smtClean="0"/>
              <a:t>MCommunity</a:t>
            </a:r>
            <a:endParaRPr lang="en-US" sz="2000" dirty="0"/>
          </a:p>
          <a:p>
            <a:r>
              <a:rPr lang="en-US" sz="2000" dirty="0" smtClean="0"/>
              <a:t>Bi-Weekly Reports</a:t>
            </a:r>
            <a:endParaRPr lang="en-US" sz="2000" dirty="0" smtClean="0"/>
          </a:p>
        </p:txBody>
      </p:sp>
      <p:sp>
        <p:nvSpPr>
          <p:cNvPr id="4" name="Content Placeholder 2"/>
          <p:cNvSpPr txBox="1">
            <a:spLocks/>
          </p:cNvSpPr>
          <p:nvPr/>
        </p:nvSpPr>
        <p:spPr>
          <a:xfrm>
            <a:off x="4785865" y="1940110"/>
            <a:ext cx="4358135" cy="4929647"/>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accent3"/>
              </a:buClr>
              <a:buFont typeface="Wingdings" pitchFamily="2" charset="2"/>
              <a:buChar char=""/>
              <a:defRPr sz="2400" kern="1200">
                <a:solidFill>
                  <a:schemeClr val="tx2"/>
                </a:solidFill>
                <a:latin typeface="+mn-lt"/>
                <a:ea typeface="+mn-ea"/>
                <a:cs typeface="+mn-cs"/>
              </a:defRPr>
            </a:lvl1pPr>
            <a:lvl2pPr marL="914400" indent="-457200" algn="l" defTabSz="914400" rtl="0" eaLnBrk="1" latinLnBrk="0" hangingPunct="1">
              <a:spcBef>
                <a:spcPts val="600"/>
              </a:spcBef>
              <a:buClr>
                <a:schemeClr val="accent3">
                  <a:lumMod val="50000"/>
                </a:schemeClr>
              </a:buClr>
              <a:buFont typeface="Wingdings" pitchFamily="2" charset="2"/>
              <a:buChar char=""/>
              <a:defRPr sz="2200" kern="1200">
                <a:solidFill>
                  <a:schemeClr val="tx2"/>
                </a:solidFill>
                <a:latin typeface="+mn-lt"/>
                <a:ea typeface="+mn-ea"/>
                <a:cs typeface="+mn-cs"/>
              </a:defRPr>
            </a:lvl2pPr>
            <a:lvl3pPr marL="1371600" indent="-457200" algn="l" defTabSz="914400" rtl="0" eaLnBrk="1" latinLnBrk="0" hangingPunct="1">
              <a:spcBef>
                <a:spcPts val="600"/>
              </a:spcBef>
              <a:buClr>
                <a:schemeClr val="accent3"/>
              </a:buClr>
              <a:buFont typeface="Wingdings" pitchFamily="2" charset="2"/>
              <a:buChar char=""/>
              <a:defRPr sz="2000" kern="1200">
                <a:solidFill>
                  <a:schemeClr val="tx2"/>
                </a:solidFill>
                <a:latin typeface="+mn-lt"/>
                <a:ea typeface="+mn-ea"/>
                <a:cs typeface="+mn-cs"/>
              </a:defRPr>
            </a:lvl3pPr>
            <a:lvl4pPr marL="1828800" indent="-457200" algn="l" defTabSz="914400" rtl="0" eaLnBrk="1" latinLnBrk="0" hangingPunct="1">
              <a:spcBef>
                <a:spcPts val="600"/>
              </a:spcBef>
              <a:buClr>
                <a:schemeClr val="accent3">
                  <a:lumMod val="50000"/>
                </a:schemeClr>
              </a:buClr>
              <a:buFont typeface="Wingdings" pitchFamily="2" charset="2"/>
              <a:buChar char=""/>
              <a:defRPr sz="1800" kern="1200">
                <a:solidFill>
                  <a:schemeClr val="tx2"/>
                </a:solidFill>
                <a:latin typeface="+mn-lt"/>
                <a:ea typeface="+mn-ea"/>
                <a:cs typeface="+mn-cs"/>
              </a:defRPr>
            </a:lvl4pPr>
            <a:lvl5pPr marL="2286000" indent="-457200" algn="l" defTabSz="914400" rtl="0" eaLnBrk="1" latinLnBrk="0" hangingPunct="1">
              <a:spcBef>
                <a:spcPts val="600"/>
              </a:spcBef>
              <a:buClr>
                <a:schemeClr val="accent3"/>
              </a:buClr>
              <a:buFont typeface="Wingdings" pitchFamily="2" charset="2"/>
              <a:buChar char=""/>
              <a:defRPr sz="1800" kern="1200">
                <a:solidFill>
                  <a:schemeClr val="tx2"/>
                </a:solidFill>
                <a:latin typeface="+mn-lt"/>
                <a:ea typeface="+mn-ea"/>
                <a:cs typeface="+mn-cs"/>
              </a:defRPr>
            </a:lvl5pPr>
            <a:lvl6pPr marL="27432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6pPr>
            <a:lvl7pPr marL="32051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7pPr>
            <a:lvl8pPr marL="36576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8pPr>
            <a:lvl9pPr marL="41195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9pPr>
          </a:lstStyle>
          <a:p>
            <a:r>
              <a:rPr lang="en-US" sz="2000" dirty="0" smtClean="0"/>
              <a:t>Lectures</a:t>
            </a:r>
            <a:br>
              <a:rPr lang="en-US" sz="2000" dirty="0" smtClean="0"/>
            </a:br>
            <a:r>
              <a:rPr lang="en-US" sz="2000" dirty="0" smtClean="0"/>
              <a:t>One a week, around one hour long</a:t>
            </a:r>
            <a:r>
              <a:rPr lang="en-US" sz="2000" dirty="0" smtClean="0"/>
              <a:t>.</a:t>
            </a:r>
            <a:endParaRPr lang="en-US" sz="2000" dirty="0" smtClean="0"/>
          </a:p>
          <a:p>
            <a:r>
              <a:rPr lang="en-US" sz="2000" dirty="0" smtClean="0"/>
              <a:t>Register for Apple </a:t>
            </a:r>
            <a:r>
              <a:rPr lang="en-US" sz="2000" dirty="0" err="1" smtClean="0"/>
              <a:t>Dev</a:t>
            </a:r>
            <a:r>
              <a:rPr lang="en-US" sz="2000" dirty="0" smtClean="0"/>
              <a:t> Account</a:t>
            </a:r>
            <a:br>
              <a:rPr lang="en-US" sz="2000" dirty="0" smtClean="0"/>
            </a:br>
            <a:r>
              <a:rPr lang="en-US" sz="2000" dirty="0" smtClean="0"/>
              <a:t>Go to http://</a:t>
            </a:r>
            <a:r>
              <a:rPr lang="en-US" sz="2000" dirty="0" err="1" smtClean="0"/>
              <a:t>developer.apple.com</a:t>
            </a:r>
            <a:r>
              <a:rPr lang="en-US" sz="2000" dirty="0" smtClean="0"/>
              <a:t/>
            </a:r>
            <a:br>
              <a:rPr lang="en-US" sz="2000" dirty="0" smtClean="0"/>
            </a:br>
            <a:r>
              <a:rPr lang="en-US" sz="2000" dirty="0" smtClean="0"/>
              <a:t>Free account, trying to get paid student </a:t>
            </a:r>
            <a:r>
              <a:rPr lang="en-US" sz="2000" dirty="0" smtClean="0"/>
              <a:t>accounts</a:t>
            </a:r>
          </a:p>
          <a:p>
            <a:r>
              <a:rPr lang="en-US" sz="2000" dirty="0" smtClean="0"/>
              <a:t>Apps You Will Build:</a:t>
            </a:r>
            <a:br>
              <a:rPr lang="en-US" sz="2000" dirty="0" smtClean="0"/>
            </a:br>
            <a:r>
              <a:rPr lang="en-US" sz="2000" dirty="0" smtClean="0"/>
              <a:t>Hello World/Hello World 2</a:t>
            </a:r>
            <a:br>
              <a:rPr lang="en-US" sz="2000" dirty="0" smtClean="0"/>
            </a:br>
            <a:r>
              <a:rPr lang="en-US" sz="2000" dirty="0" smtClean="0"/>
              <a:t>Personal Resume </a:t>
            </a:r>
            <a:r>
              <a:rPr lang="en-US" sz="2000" dirty="0"/>
              <a:t/>
            </a:r>
            <a:br>
              <a:rPr lang="en-US" sz="2000" dirty="0"/>
            </a:br>
            <a:r>
              <a:rPr lang="en-US" sz="2000" dirty="0" smtClean="0"/>
              <a:t>Twitter Client</a:t>
            </a:r>
            <a:br>
              <a:rPr lang="en-US" sz="2000" dirty="0" smtClean="0"/>
            </a:br>
            <a:r>
              <a:rPr lang="en-US" sz="2000" dirty="0" smtClean="0"/>
              <a:t>Your Own App</a:t>
            </a:r>
          </a:p>
        </p:txBody>
      </p:sp>
    </p:spTree>
    <p:extLst>
      <p:ext uri="{BB962C8B-B14F-4D97-AF65-F5344CB8AC3E}">
        <p14:creationId xmlns:p14="http://schemas.microsoft.com/office/powerpoint/2010/main" val="734912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 Pt.2 		</a:t>
            </a:r>
          </a:p>
        </p:txBody>
      </p:sp>
      <p:sp>
        <p:nvSpPr>
          <p:cNvPr id="3" name="Content Placeholder 2"/>
          <p:cNvSpPr>
            <a:spLocks noGrp="1"/>
          </p:cNvSpPr>
          <p:nvPr>
            <p:ph idx="1"/>
          </p:nvPr>
        </p:nvSpPr>
        <p:spPr>
          <a:xfrm>
            <a:off x="0" y="1922176"/>
            <a:ext cx="9144000" cy="575248"/>
          </a:xfrm>
        </p:spPr>
        <p:txBody>
          <a:bodyPr/>
          <a:lstStyle/>
          <a:p>
            <a:r>
              <a:rPr lang="en-US" dirty="0" smtClean="0"/>
              <a:t>Once again, open up “</a:t>
            </a:r>
            <a:r>
              <a:rPr lang="en-US" dirty="0" err="1" smtClean="0"/>
              <a:t>ViewController.h</a:t>
            </a:r>
            <a:r>
              <a:rPr lang="en-US" dirty="0" smtClean="0"/>
              <a:t>”</a:t>
            </a:r>
            <a:endParaRPr lang="en-US" dirty="0"/>
          </a:p>
        </p:txBody>
      </p:sp>
      <p:pic>
        <p:nvPicPr>
          <p:cNvPr id="4" name="Picture 3" descr="Screen Shot 2012-01-31 at 11.49.5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531" y="2497424"/>
            <a:ext cx="5550011" cy="4173975"/>
          </a:xfrm>
          <a:prstGeom prst="rect">
            <a:avLst/>
          </a:prstGeom>
        </p:spPr>
      </p:pic>
    </p:spTree>
    <p:extLst>
      <p:ext uri="{BB962C8B-B14F-4D97-AF65-F5344CB8AC3E}">
        <p14:creationId xmlns:p14="http://schemas.microsoft.com/office/powerpoint/2010/main" val="1113317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ViewController.h</a:t>
            </a:r>
            <a:endParaRPr lang="en-US" dirty="0"/>
          </a:p>
        </p:txBody>
      </p:sp>
      <p:sp>
        <p:nvSpPr>
          <p:cNvPr id="3" name="Content Placeholder 2"/>
          <p:cNvSpPr>
            <a:spLocks noGrp="1"/>
          </p:cNvSpPr>
          <p:nvPr>
            <p:ph idx="1"/>
          </p:nvPr>
        </p:nvSpPr>
        <p:spPr>
          <a:xfrm>
            <a:off x="0" y="2036636"/>
            <a:ext cx="9144000" cy="4821363"/>
          </a:xfrm>
        </p:spPr>
        <p:txBody>
          <a:bodyPr>
            <a:normAutofit/>
          </a:bodyPr>
          <a:lstStyle/>
          <a:p>
            <a:pPr marL="0" indent="0">
              <a:buNone/>
            </a:pPr>
            <a:r>
              <a:rPr lang="en-US" sz="2000" dirty="0" smtClean="0">
                <a:solidFill>
                  <a:srgbClr val="3366FF"/>
                </a:solidFill>
                <a:latin typeface="Monaco"/>
                <a:cs typeface="Monaco"/>
              </a:rPr>
              <a:t>#import &lt;</a:t>
            </a:r>
            <a:r>
              <a:rPr lang="en-US" sz="2000" dirty="0" err="1" smtClean="0">
                <a:solidFill>
                  <a:srgbClr val="3366FF"/>
                </a:solidFill>
                <a:latin typeface="Monaco"/>
                <a:cs typeface="Monaco"/>
              </a:rPr>
              <a:t>UIKit</a:t>
            </a:r>
            <a:r>
              <a:rPr lang="en-US" sz="2000" dirty="0" smtClean="0">
                <a:solidFill>
                  <a:srgbClr val="3366FF"/>
                </a:solidFill>
                <a:latin typeface="Monaco"/>
                <a:cs typeface="Monaco"/>
              </a:rPr>
              <a:t>/</a:t>
            </a:r>
            <a:r>
              <a:rPr lang="en-US" sz="2000" dirty="0" err="1" smtClean="0">
                <a:solidFill>
                  <a:srgbClr val="3366FF"/>
                </a:solidFill>
                <a:latin typeface="Monaco"/>
                <a:cs typeface="Monaco"/>
              </a:rPr>
              <a:t>UIKit.h</a:t>
            </a:r>
            <a:r>
              <a:rPr lang="en-US" sz="2000" dirty="0" smtClean="0">
                <a:solidFill>
                  <a:srgbClr val="3366FF"/>
                </a:solidFill>
                <a:latin typeface="Monaco"/>
                <a:cs typeface="Monaco"/>
              </a:rPr>
              <a:t>&gt;</a:t>
            </a:r>
            <a:br>
              <a:rPr lang="en-US" sz="2000" dirty="0" smtClean="0">
                <a:solidFill>
                  <a:srgbClr val="3366FF"/>
                </a:solidFill>
                <a:latin typeface="Monaco"/>
                <a:cs typeface="Monaco"/>
              </a:rPr>
            </a:br>
            <a:r>
              <a:rPr lang="en-US" sz="2000" dirty="0" smtClean="0">
                <a:solidFill>
                  <a:srgbClr val="3366FF"/>
                </a:solidFill>
                <a:latin typeface="Monaco"/>
                <a:cs typeface="Monaco"/>
              </a:rPr>
              <a:t>@interface </a:t>
            </a:r>
            <a:r>
              <a:rPr lang="en-US" sz="2000" dirty="0" err="1" smtClean="0">
                <a:solidFill>
                  <a:srgbClr val="3366FF"/>
                </a:solidFill>
                <a:latin typeface="Monaco"/>
                <a:cs typeface="Monaco"/>
              </a:rPr>
              <a:t>ViewController</a:t>
            </a:r>
            <a:r>
              <a:rPr lang="en-US" sz="2000" dirty="0" smtClean="0">
                <a:solidFill>
                  <a:srgbClr val="3366FF"/>
                </a:solidFill>
                <a:latin typeface="Monaco"/>
                <a:cs typeface="Monaco"/>
              </a:rPr>
              <a:t> : </a:t>
            </a:r>
            <a:r>
              <a:rPr lang="en-US" sz="2000" dirty="0" err="1" smtClean="0">
                <a:solidFill>
                  <a:srgbClr val="3366FF"/>
                </a:solidFill>
                <a:latin typeface="Monaco"/>
                <a:cs typeface="Monaco"/>
              </a:rPr>
              <a:t>UIViewController</a:t>
            </a:r>
            <a:r>
              <a:rPr lang="en-US" sz="2000" dirty="0">
                <a:solidFill>
                  <a:srgbClr val="3366FF"/>
                </a:solidFill>
                <a:latin typeface="Monaco"/>
                <a:cs typeface="Monaco"/>
              </a:rPr>
              <a:t/>
            </a:r>
            <a:br>
              <a:rPr lang="en-US" sz="2000" dirty="0">
                <a:solidFill>
                  <a:srgbClr val="3366FF"/>
                </a:solidFill>
                <a:latin typeface="Monaco"/>
                <a:cs typeface="Monaco"/>
              </a:rPr>
            </a:br>
            <a:r>
              <a:rPr lang="en-US" sz="2000" dirty="0" smtClean="0">
                <a:solidFill>
                  <a:srgbClr val="3366FF"/>
                </a:solidFill>
                <a:latin typeface="Monaco"/>
                <a:cs typeface="Monaco"/>
              </a:rPr>
              <a:t>{</a:t>
            </a:r>
          </a:p>
          <a:p>
            <a:pPr marL="0" indent="0">
              <a:buNone/>
            </a:pPr>
            <a:r>
              <a:rPr lang="en-US" sz="2000" dirty="0" smtClean="0">
                <a:solidFill>
                  <a:srgbClr val="3366FF"/>
                </a:solidFill>
                <a:latin typeface="Monaco"/>
                <a:cs typeface="Monaco"/>
              </a:rPr>
              <a:t>      </a:t>
            </a:r>
            <a:r>
              <a:rPr lang="en-US" sz="2000" dirty="0" err="1" smtClean="0">
                <a:solidFill>
                  <a:srgbClr val="BC2527"/>
                </a:solidFill>
                <a:latin typeface="Monaco"/>
                <a:cs typeface="Monaco"/>
              </a:rPr>
              <a:t>IBOutlet</a:t>
            </a:r>
            <a:r>
              <a:rPr lang="en-US" sz="2000" dirty="0" smtClean="0">
                <a:solidFill>
                  <a:srgbClr val="BC2527"/>
                </a:solidFill>
                <a:latin typeface="Monaco"/>
                <a:cs typeface="Monaco"/>
              </a:rPr>
              <a:t> </a:t>
            </a:r>
            <a:r>
              <a:rPr lang="en-US" sz="2000" dirty="0" err="1" smtClean="0">
                <a:solidFill>
                  <a:srgbClr val="BC2527"/>
                </a:solidFill>
                <a:latin typeface="Monaco"/>
                <a:cs typeface="Monaco"/>
              </a:rPr>
              <a:t>UITextField</a:t>
            </a:r>
            <a:r>
              <a:rPr lang="en-US" sz="2000" dirty="0" smtClean="0">
                <a:solidFill>
                  <a:srgbClr val="BC2527"/>
                </a:solidFill>
                <a:latin typeface="Monaco"/>
                <a:cs typeface="Monaco"/>
              </a:rPr>
              <a:t> *</a:t>
            </a:r>
            <a:r>
              <a:rPr lang="en-US" sz="2000" dirty="0" err="1" smtClean="0">
                <a:solidFill>
                  <a:srgbClr val="BC2527"/>
                </a:solidFill>
                <a:latin typeface="Monaco"/>
                <a:cs typeface="Monaco"/>
              </a:rPr>
              <a:t>textField</a:t>
            </a:r>
            <a:r>
              <a:rPr lang="en-US" sz="2000" dirty="0" smtClean="0">
                <a:solidFill>
                  <a:srgbClr val="BC2527"/>
                </a:solidFill>
                <a:latin typeface="Monaco"/>
                <a:cs typeface="Monaco"/>
              </a:rPr>
              <a:t>;</a:t>
            </a:r>
            <a:br>
              <a:rPr lang="en-US" sz="2000" dirty="0" smtClean="0">
                <a:solidFill>
                  <a:srgbClr val="BC2527"/>
                </a:solidFill>
                <a:latin typeface="Monaco"/>
                <a:cs typeface="Monaco"/>
              </a:rPr>
            </a:br>
            <a:r>
              <a:rPr lang="en-US" sz="2000" dirty="0" smtClean="0">
                <a:solidFill>
                  <a:srgbClr val="BC2527"/>
                </a:solidFill>
                <a:latin typeface="Monaco"/>
                <a:cs typeface="Monaco"/>
              </a:rPr>
              <a:t>	</a:t>
            </a:r>
            <a:r>
              <a:rPr lang="en-US" sz="2000" dirty="0" err="1" smtClean="0">
                <a:solidFill>
                  <a:srgbClr val="BC2527"/>
                </a:solidFill>
                <a:latin typeface="Monaco"/>
                <a:cs typeface="Monaco"/>
              </a:rPr>
              <a:t>IBOutlet</a:t>
            </a:r>
            <a:r>
              <a:rPr lang="en-US" sz="2000" dirty="0" smtClean="0">
                <a:solidFill>
                  <a:srgbClr val="BC2527"/>
                </a:solidFill>
                <a:latin typeface="Monaco"/>
                <a:cs typeface="Monaco"/>
              </a:rPr>
              <a:t> </a:t>
            </a:r>
            <a:r>
              <a:rPr lang="en-US" sz="2000" dirty="0" err="1" smtClean="0">
                <a:solidFill>
                  <a:srgbClr val="BC2527"/>
                </a:solidFill>
                <a:latin typeface="Monaco"/>
                <a:cs typeface="Monaco"/>
              </a:rPr>
              <a:t>UILabel</a:t>
            </a:r>
            <a:r>
              <a:rPr lang="en-US" sz="2000" dirty="0" smtClean="0">
                <a:solidFill>
                  <a:srgbClr val="BC2527"/>
                </a:solidFill>
                <a:latin typeface="Monaco"/>
                <a:cs typeface="Monaco"/>
              </a:rPr>
              <a:t> *label; </a:t>
            </a:r>
            <a:r>
              <a:rPr lang="en-US" sz="2000" dirty="0" smtClean="0">
                <a:solidFill>
                  <a:srgbClr val="3366FF"/>
                </a:solidFill>
                <a:latin typeface="Monaco"/>
                <a:cs typeface="Monaco"/>
              </a:rPr>
              <a:t>	</a:t>
            </a:r>
            <a:endParaRPr lang="en-US" sz="2000" dirty="0">
              <a:solidFill>
                <a:srgbClr val="3366FF"/>
              </a:solidFill>
              <a:latin typeface="Monaco"/>
              <a:cs typeface="Monaco"/>
            </a:endParaRPr>
          </a:p>
          <a:p>
            <a:pPr marL="0" indent="0">
              <a:buNone/>
            </a:pPr>
            <a:r>
              <a:rPr lang="en-US" sz="2000" dirty="0" smtClean="0">
                <a:solidFill>
                  <a:srgbClr val="3366FF"/>
                </a:solidFill>
                <a:latin typeface="Monaco"/>
                <a:cs typeface="Monaco"/>
              </a:rPr>
              <a:t>}</a:t>
            </a:r>
          </a:p>
          <a:p>
            <a:pPr marL="0" indent="0">
              <a:buNone/>
            </a:pPr>
            <a:r>
              <a:rPr lang="en-US" sz="1900" dirty="0" smtClean="0">
                <a:solidFill>
                  <a:srgbClr val="3366FF"/>
                </a:solidFill>
                <a:latin typeface="Monaco"/>
                <a:cs typeface="Monaco"/>
              </a:rPr>
              <a:t>@property(</a:t>
            </a:r>
            <a:r>
              <a:rPr lang="en-US" sz="1900" dirty="0" err="1" smtClean="0">
                <a:solidFill>
                  <a:srgbClr val="3366FF"/>
                </a:solidFill>
                <a:latin typeface="Monaco"/>
                <a:cs typeface="Monaco"/>
              </a:rPr>
              <a:t>nonatomic,retain</a:t>
            </a:r>
            <a:r>
              <a:rPr lang="en-US" sz="1900" dirty="0" smtClean="0">
                <a:solidFill>
                  <a:srgbClr val="3366FF"/>
                </a:solidFill>
                <a:latin typeface="Monaco"/>
                <a:cs typeface="Monaco"/>
              </a:rPr>
              <a:t>)</a:t>
            </a:r>
            <a:r>
              <a:rPr lang="en-US" sz="1900" dirty="0" err="1" smtClean="0">
                <a:solidFill>
                  <a:srgbClr val="3366FF"/>
                </a:solidFill>
                <a:latin typeface="Monaco"/>
                <a:cs typeface="Monaco"/>
              </a:rPr>
              <a:t>IBOutlet</a:t>
            </a:r>
            <a:r>
              <a:rPr lang="en-US" sz="1900" dirty="0" smtClean="0">
                <a:solidFill>
                  <a:srgbClr val="3366FF"/>
                </a:solidFill>
                <a:latin typeface="Monaco"/>
                <a:cs typeface="Monaco"/>
              </a:rPr>
              <a:t> </a:t>
            </a:r>
            <a:r>
              <a:rPr lang="en-US" sz="1900" dirty="0" err="1" smtClean="0">
                <a:solidFill>
                  <a:srgbClr val="3366FF"/>
                </a:solidFill>
                <a:latin typeface="Monaco"/>
                <a:cs typeface="Monaco"/>
              </a:rPr>
              <a:t>UITextField</a:t>
            </a:r>
            <a:r>
              <a:rPr lang="en-US" sz="1900" dirty="0" smtClean="0">
                <a:solidFill>
                  <a:srgbClr val="3366FF"/>
                </a:solidFill>
                <a:latin typeface="Monaco"/>
                <a:cs typeface="Monaco"/>
              </a:rPr>
              <a:t> *</a:t>
            </a:r>
            <a:r>
              <a:rPr lang="en-US" sz="1900" dirty="0" err="1" smtClean="0">
                <a:solidFill>
                  <a:srgbClr val="3366FF"/>
                </a:solidFill>
                <a:latin typeface="Monaco"/>
                <a:cs typeface="Monaco"/>
              </a:rPr>
              <a:t>textField</a:t>
            </a:r>
            <a:r>
              <a:rPr lang="en-US" sz="1900" dirty="0" smtClean="0">
                <a:solidFill>
                  <a:srgbClr val="3366FF"/>
                </a:solidFill>
                <a:latin typeface="Monaco"/>
                <a:cs typeface="Monaco"/>
              </a:rPr>
              <a:t>;</a:t>
            </a:r>
            <a:br>
              <a:rPr lang="en-US" sz="1900" dirty="0" smtClean="0">
                <a:solidFill>
                  <a:srgbClr val="3366FF"/>
                </a:solidFill>
                <a:latin typeface="Monaco"/>
                <a:cs typeface="Monaco"/>
              </a:rPr>
            </a:br>
            <a:r>
              <a:rPr lang="en-US" sz="1900" dirty="0" smtClean="0">
                <a:solidFill>
                  <a:srgbClr val="3366FF"/>
                </a:solidFill>
                <a:latin typeface="Monaco"/>
                <a:cs typeface="Monaco"/>
              </a:rPr>
              <a:t>@property(</a:t>
            </a:r>
            <a:r>
              <a:rPr lang="en-US" sz="1900" dirty="0" err="1" smtClean="0">
                <a:solidFill>
                  <a:srgbClr val="3366FF"/>
                </a:solidFill>
                <a:latin typeface="Monaco"/>
                <a:cs typeface="Monaco"/>
              </a:rPr>
              <a:t>nonatomic,retain</a:t>
            </a:r>
            <a:r>
              <a:rPr lang="en-US" sz="1900" dirty="0" smtClean="0">
                <a:solidFill>
                  <a:srgbClr val="3366FF"/>
                </a:solidFill>
                <a:latin typeface="Monaco"/>
                <a:cs typeface="Monaco"/>
              </a:rPr>
              <a:t>)</a:t>
            </a:r>
            <a:r>
              <a:rPr lang="en-US" sz="1900" dirty="0" err="1" smtClean="0">
                <a:solidFill>
                  <a:srgbClr val="3366FF"/>
                </a:solidFill>
                <a:latin typeface="Monaco"/>
                <a:cs typeface="Monaco"/>
              </a:rPr>
              <a:t>IBOutlet</a:t>
            </a:r>
            <a:r>
              <a:rPr lang="en-US" sz="1900" dirty="0" smtClean="0">
                <a:solidFill>
                  <a:srgbClr val="3366FF"/>
                </a:solidFill>
                <a:latin typeface="Monaco"/>
                <a:cs typeface="Monaco"/>
              </a:rPr>
              <a:t> </a:t>
            </a:r>
            <a:r>
              <a:rPr lang="en-US" sz="1900" dirty="0" err="1" smtClean="0">
                <a:solidFill>
                  <a:srgbClr val="3366FF"/>
                </a:solidFill>
                <a:latin typeface="Monaco"/>
                <a:cs typeface="Monaco"/>
              </a:rPr>
              <a:t>UILabel</a:t>
            </a:r>
            <a:r>
              <a:rPr lang="en-US" sz="1900" dirty="0" smtClean="0">
                <a:solidFill>
                  <a:srgbClr val="3366FF"/>
                </a:solidFill>
                <a:latin typeface="Monaco"/>
                <a:cs typeface="Monaco"/>
              </a:rPr>
              <a:t> *label;</a:t>
            </a:r>
            <a:br>
              <a:rPr lang="en-US" sz="1900" dirty="0" smtClean="0">
                <a:solidFill>
                  <a:srgbClr val="3366FF"/>
                </a:solidFill>
                <a:latin typeface="Monaco"/>
                <a:cs typeface="Monaco"/>
              </a:rPr>
            </a:br>
            <a:r>
              <a:rPr lang="en-US" sz="1900" dirty="0" smtClean="0">
                <a:solidFill>
                  <a:srgbClr val="BC2527"/>
                </a:solidFill>
                <a:latin typeface="Monaco"/>
                <a:cs typeface="Monaco"/>
              </a:rPr>
              <a:t>-(</a:t>
            </a:r>
            <a:r>
              <a:rPr lang="en-US" sz="1900" dirty="0" err="1" smtClean="0">
                <a:solidFill>
                  <a:srgbClr val="BC2527"/>
                </a:solidFill>
                <a:latin typeface="Monaco"/>
                <a:cs typeface="Monaco"/>
              </a:rPr>
              <a:t>IBAction</a:t>
            </a:r>
            <a:r>
              <a:rPr lang="en-US" sz="1900" dirty="0" smtClean="0">
                <a:solidFill>
                  <a:srgbClr val="BC2527"/>
                </a:solidFill>
                <a:latin typeface="Monaco"/>
                <a:cs typeface="Monaco"/>
              </a:rPr>
              <a:t>)</a:t>
            </a:r>
            <a:r>
              <a:rPr lang="en-US" sz="1900" dirty="0" err="1" smtClean="0">
                <a:solidFill>
                  <a:srgbClr val="BC2527"/>
                </a:solidFill>
                <a:latin typeface="Monaco"/>
                <a:cs typeface="Monaco"/>
              </a:rPr>
              <a:t>buttonPressed</a:t>
            </a:r>
            <a:r>
              <a:rPr lang="en-US" sz="1900" dirty="0" smtClean="0">
                <a:solidFill>
                  <a:srgbClr val="BC2527"/>
                </a:solidFill>
                <a:latin typeface="Monaco"/>
                <a:cs typeface="Monaco"/>
                <a:sym typeface="Wingdings"/>
              </a:rPr>
              <a:t>:(id)sender;</a:t>
            </a:r>
            <a:endParaRPr lang="en-US" sz="1900" dirty="0" smtClean="0">
              <a:solidFill>
                <a:srgbClr val="3366FF"/>
              </a:solidFill>
              <a:latin typeface="Monaco"/>
              <a:cs typeface="Monaco"/>
            </a:endParaRPr>
          </a:p>
          <a:p>
            <a:pPr marL="0" indent="0">
              <a:buNone/>
            </a:pPr>
            <a:r>
              <a:rPr lang="en-US" sz="2000" dirty="0" smtClean="0">
                <a:solidFill>
                  <a:srgbClr val="3366FF"/>
                </a:solidFill>
                <a:latin typeface="Monaco"/>
                <a:cs typeface="Monaco"/>
              </a:rPr>
              <a:t>@end</a:t>
            </a:r>
          </a:p>
        </p:txBody>
      </p:sp>
      <p:sp>
        <p:nvSpPr>
          <p:cNvPr id="4" name="Line Callout 2 3"/>
          <p:cNvSpPr/>
          <p:nvPr/>
        </p:nvSpPr>
        <p:spPr>
          <a:xfrm>
            <a:off x="894737" y="3160236"/>
            <a:ext cx="5065369" cy="808096"/>
          </a:xfrm>
          <a:prstGeom prst="borderCallout2">
            <a:avLst>
              <a:gd name="adj1" fmla="val 82713"/>
              <a:gd name="adj2" fmla="val 94863"/>
              <a:gd name="adj3" fmla="val 75404"/>
              <a:gd name="adj4" fmla="val 105477"/>
              <a:gd name="adj5" fmla="val 77777"/>
              <a:gd name="adj6" fmla="val 111916"/>
            </a:avLst>
          </a:prstGeom>
          <a:blipFill dpi="0" rotWithShape="1">
            <a:blip r:embed="rId2">
              <a:alphaModFix amt="14000"/>
              <a:duotone>
                <a:schemeClr val="accent1">
                  <a:shade val="40000"/>
                  <a:satMod val="120000"/>
                </a:schemeClr>
                <a:schemeClr val="accent1">
                  <a:tint val="70000"/>
                  <a:satMod val="300000"/>
                  <a:lumMod val="110000"/>
                </a:schemeClr>
              </a:duotone>
            </a:blip>
            <a:srcRect/>
            <a:tile tx="0" ty="0" sx="50000" sy="50000" flip="none" algn="tl"/>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541449" y="3278382"/>
            <a:ext cx="2602551" cy="923330"/>
          </a:xfrm>
          <a:prstGeom prst="rect">
            <a:avLst/>
          </a:prstGeom>
          <a:noFill/>
        </p:spPr>
        <p:txBody>
          <a:bodyPr wrap="square" rtlCol="0">
            <a:spAutoFit/>
          </a:bodyPr>
          <a:lstStyle/>
          <a:p>
            <a:r>
              <a:rPr lang="en-US" smtClean="0"/>
              <a:t>Declares UI elements that we will use in the XIB file </a:t>
            </a:r>
            <a:endParaRPr lang="en-US" dirty="0" smtClean="0"/>
          </a:p>
        </p:txBody>
      </p:sp>
      <p:sp>
        <p:nvSpPr>
          <p:cNvPr id="6" name="Line Callout 1 5"/>
          <p:cNvSpPr/>
          <p:nvPr/>
        </p:nvSpPr>
        <p:spPr>
          <a:xfrm>
            <a:off x="0" y="5213188"/>
            <a:ext cx="5404447" cy="443047"/>
          </a:xfrm>
          <a:prstGeom prst="borderCallout1">
            <a:avLst>
              <a:gd name="adj1" fmla="val 98750"/>
              <a:gd name="adj2" fmla="val 94673"/>
              <a:gd name="adj3" fmla="val 145833"/>
              <a:gd name="adj4" fmla="val 107842"/>
            </a:avLst>
          </a:prstGeom>
          <a:blipFill dpi="0" rotWithShape="1">
            <a:blip r:embed="rId2">
              <a:alphaModFix amt="14000"/>
              <a:duotone>
                <a:schemeClr val="accent1">
                  <a:shade val="40000"/>
                  <a:satMod val="120000"/>
                </a:schemeClr>
                <a:schemeClr val="accent1">
                  <a:tint val="70000"/>
                  <a:satMod val="300000"/>
                  <a:lumMod val="110000"/>
                </a:schemeClr>
              </a:duotone>
            </a:blip>
            <a:srcRect/>
            <a:tile tx="0" ty="0" sx="50000" sy="50000" flip="none" algn="tl"/>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854062" y="5409726"/>
            <a:ext cx="2602551" cy="1200329"/>
          </a:xfrm>
          <a:prstGeom prst="rect">
            <a:avLst/>
          </a:prstGeom>
          <a:noFill/>
        </p:spPr>
        <p:txBody>
          <a:bodyPr wrap="square" rtlCol="0">
            <a:spAutoFit/>
          </a:bodyPr>
          <a:lstStyle/>
          <a:p>
            <a:r>
              <a:rPr lang="en-US" dirty="0" smtClean="0"/>
              <a:t>The method that gets called when our button is pressed. Also must be set up in the XIB file</a:t>
            </a:r>
          </a:p>
        </p:txBody>
      </p:sp>
    </p:spTree>
    <p:extLst>
      <p:ext uri="{BB962C8B-B14F-4D97-AF65-F5344CB8AC3E}">
        <p14:creationId xmlns:p14="http://schemas.microsoft.com/office/powerpoint/2010/main" val="123792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ViewController.xib</a:t>
            </a:r>
            <a:endParaRPr lang="en-US" dirty="0"/>
          </a:p>
        </p:txBody>
      </p:sp>
      <p:sp>
        <p:nvSpPr>
          <p:cNvPr id="3" name="Content Placeholder 2"/>
          <p:cNvSpPr>
            <a:spLocks noGrp="1"/>
          </p:cNvSpPr>
          <p:nvPr>
            <p:ph idx="1"/>
          </p:nvPr>
        </p:nvSpPr>
        <p:spPr>
          <a:xfrm>
            <a:off x="0" y="1993345"/>
            <a:ext cx="9144000" cy="517527"/>
          </a:xfrm>
        </p:spPr>
        <p:txBody>
          <a:bodyPr>
            <a:normAutofit fontScale="70000" lnSpcReduction="20000"/>
          </a:bodyPr>
          <a:lstStyle/>
          <a:p>
            <a:r>
              <a:rPr lang="en-US" dirty="0" smtClean="0"/>
              <a:t>Drag a Label,</a:t>
            </a:r>
            <a:r>
              <a:rPr lang="en-US" dirty="0"/>
              <a:t> </a:t>
            </a:r>
            <a:r>
              <a:rPr lang="en-US" dirty="0" smtClean="0"/>
              <a:t>Text </a:t>
            </a:r>
            <a:r>
              <a:rPr lang="en-US" i="1" dirty="0" smtClean="0"/>
              <a:t>Field </a:t>
            </a:r>
            <a:r>
              <a:rPr lang="en-US" dirty="0" smtClean="0"/>
              <a:t>and Button onto the View, double click on the label to set it’s initial text. Double click on the button to set it’s initial text.</a:t>
            </a:r>
            <a:endParaRPr lang="en-US" i="1" dirty="0"/>
          </a:p>
        </p:txBody>
      </p:sp>
      <p:pic>
        <p:nvPicPr>
          <p:cNvPr id="5" name="Picture 4" descr="Screen Shot 2012-01-31 at 1.52.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951" y="2510872"/>
            <a:ext cx="2891322" cy="4160120"/>
          </a:xfrm>
          <a:prstGeom prst="rect">
            <a:avLst/>
          </a:prstGeom>
        </p:spPr>
      </p:pic>
    </p:spTree>
    <p:extLst>
      <p:ext uri="{BB962C8B-B14F-4D97-AF65-F5344CB8AC3E}">
        <p14:creationId xmlns:p14="http://schemas.microsoft.com/office/powerpoint/2010/main" val="2628195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ViewController.xib</a:t>
            </a:r>
            <a:endParaRPr lang="en-US" dirty="0"/>
          </a:p>
        </p:txBody>
      </p:sp>
      <p:sp>
        <p:nvSpPr>
          <p:cNvPr id="3" name="Content Placeholder 2"/>
          <p:cNvSpPr>
            <a:spLocks noGrp="1"/>
          </p:cNvSpPr>
          <p:nvPr>
            <p:ph idx="1"/>
          </p:nvPr>
        </p:nvSpPr>
        <p:spPr>
          <a:xfrm>
            <a:off x="0" y="1949468"/>
            <a:ext cx="6335318" cy="3909234"/>
          </a:xfrm>
        </p:spPr>
        <p:txBody>
          <a:bodyPr>
            <a:normAutofit/>
          </a:bodyPr>
          <a:lstStyle/>
          <a:p>
            <a:r>
              <a:rPr lang="en-US" dirty="0" smtClean="0"/>
              <a:t>Connect the Label and Text Field as we did in </a:t>
            </a:r>
            <a:r>
              <a:rPr lang="en-US" dirty="0" err="1" smtClean="0"/>
              <a:t>HelloWorld</a:t>
            </a:r>
            <a:r>
              <a:rPr lang="en-US" dirty="0" smtClean="0"/>
              <a:t> 1. Then under “received actions”, connect “</a:t>
            </a:r>
            <a:r>
              <a:rPr lang="en-US" dirty="0" err="1" smtClean="0"/>
              <a:t>buttonPressed</a:t>
            </a:r>
            <a:r>
              <a:rPr lang="en-US" dirty="0" smtClean="0"/>
              <a:t>” to the Button, and select “Touch up inside” on the window that pops up.</a:t>
            </a:r>
          </a:p>
          <a:p>
            <a:r>
              <a:rPr lang="en-US" dirty="0" smtClean="0"/>
              <a:t>Now the button knows to call the “</a:t>
            </a:r>
            <a:r>
              <a:rPr lang="en-US" dirty="0" err="1" smtClean="0"/>
              <a:t>buttonPressed</a:t>
            </a:r>
            <a:r>
              <a:rPr lang="en-US" dirty="0" smtClean="0"/>
              <a:t>” method in the “</a:t>
            </a:r>
            <a:r>
              <a:rPr lang="en-US" dirty="0" err="1" smtClean="0"/>
              <a:t>ViewController</a:t>
            </a:r>
            <a:r>
              <a:rPr lang="en-US" dirty="0" smtClean="0"/>
              <a:t>” file when the user touches the “Show” button.</a:t>
            </a:r>
            <a:endParaRPr lang="en-US" dirty="0"/>
          </a:p>
        </p:txBody>
      </p:sp>
      <p:pic>
        <p:nvPicPr>
          <p:cNvPr id="4" name="Picture 3" descr="Screen Shot 2012-01-31 at 1.23.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299" y="1949468"/>
            <a:ext cx="2808682" cy="4047806"/>
          </a:xfrm>
          <a:prstGeom prst="rect">
            <a:avLst/>
          </a:prstGeom>
        </p:spPr>
      </p:pic>
    </p:spTree>
    <p:extLst>
      <p:ext uri="{BB962C8B-B14F-4D97-AF65-F5344CB8AC3E}">
        <p14:creationId xmlns:p14="http://schemas.microsoft.com/office/powerpoint/2010/main" val="882281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ViewController.m</a:t>
            </a:r>
            <a:endParaRPr lang="en-US" dirty="0"/>
          </a:p>
        </p:txBody>
      </p:sp>
      <p:sp>
        <p:nvSpPr>
          <p:cNvPr id="3" name="Content Placeholder 2"/>
          <p:cNvSpPr>
            <a:spLocks noGrp="1"/>
          </p:cNvSpPr>
          <p:nvPr>
            <p:ph idx="1"/>
          </p:nvPr>
        </p:nvSpPr>
        <p:spPr>
          <a:xfrm>
            <a:off x="0" y="1948090"/>
            <a:ext cx="9144000" cy="4909910"/>
          </a:xfrm>
        </p:spPr>
        <p:txBody>
          <a:bodyPr>
            <a:normAutofit/>
          </a:bodyPr>
          <a:lstStyle/>
          <a:p>
            <a:pPr marL="0" indent="0">
              <a:buNone/>
            </a:pPr>
            <a:r>
              <a:rPr lang="en-US" sz="2000" dirty="0" smtClean="0">
                <a:solidFill>
                  <a:srgbClr val="3366FF"/>
                </a:solidFill>
                <a:latin typeface="Monaco"/>
                <a:cs typeface="Monaco"/>
              </a:rPr>
              <a:t>#import “</a:t>
            </a:r>
            <a:r>
              <a:rPr lang="en-US" sz="2000" dirty="0" err="1" smtClean="0">
                <a:solidFill>
                  <a:srgbClr val="3366FF"/>
                </a:solidFill>
                <a:latin typeface="Monaco"/>
                <a:cs typeface="Monaco"/>
              </a:rPr>
              <a:t>ViewController.h</a:t>
            </a:r>
            <a:r>
              <a:rPr lang="en-US" sz="2000" dirty="0" smtClean="0">
                <a:solidFill>
                  <a:srgbClr val="3366FF"/>
                </a:solidFill>
                <a:latin typeface="Monaco"/>
                <a:cs typeface="Monaco"/>
              </a:rPr>
              <a:t>”</a:t>
            </a:r>
            <a:br>
              <a:rPr lang="en-US" sz="2000" dirty="0" smtClean="0">
                <a:solidFill>
                  <a:srgbClr val="3366FF"/>
                </a:solidFill>
                <a:latin typeface="Monaco"/>
                <a:cs typeface="Monaco"/>
              </a:rPr>
            </a:br>
            <a:r>
              <a:rPr lang="en-US" sz="2000" dirty="0" smtClean="0">
                <a:solidFill>
                  <a:srgbClr val="3366FF"/>
                </a:solidFill>
                <a:latin typeface="Monaco"/>
                <a:cs typeface="Monaco"/>
              </a:rPr>
              <a:t>@implementation</a:t>
            </a:r>
            <a:r>
              <a:rPr lang="en-US" sz="2000" dirty="0">
                <a:solidFill>
                  <a:srgbClr val="3366FF"/>
                </a:solidFill>
                <a:latin typeface="Monaco"/>
                <a:cs typeface="Monaco"/>
              </a:rPr>
              <a:t> </a:t>
            </a:r>
            <a:r>
              <a:rPr lang="en-US" sz="2000" dirty="0" err="1" smtClean="0">
                <a:solidFill>
                  <a:srgbClr val="3366FF"/>
                </a:solidFill>
                <a:latin typeface="Monaco"/>
                <a:cs typeface="Monaco"/>
              </a:rPr>
              <a:t>ViewController</a:t>
            </a:r>
            <a:r>
              <a:rPr lang="en-US" sz="2000" dirty="0" smtClean="0">
                <a:solidFill>
                  <a:srgbClr val="3366FF"/>
                </a:solidFill>
                <a:latin typeface="Monaco"/>
                <a:cs typeface="Monaco"/>
              </a:rPr>
              <a:t/>
            </a:r>
            <a:br>
              <a:rPr lang="en-US" sz="2000" dirty="0" smtClean="0">
                <a:solidFill>
                  <a:srgbClr val="3366FF"/>
                </a:solidFill>
                <a:latin typeface="Monaco"/>
                <a:cs typeface="Monaco"/>
              </a:rPr>
            </a:br>
            <a:r>
              <a:rPr lang="en-US" sz="2000" dirty="0" smtClean="0">
                <a:solidFill>
                  <a:srgbClr val="3366FF"/>
                </a:solidFill>
                <a:latin typeface="Monaco"/>
                <a:cs typeface="Monaco"/>
              </a:rPr>
              <a:t>@synthesize </a:t>
            </a:r>
            <a:r>
              <a:rPr lang="en-US" sz="2000" dirty="0" err="1" smtClean="0">
                <a:solidFill>
                  <a:srgbClr val="3366FF"/>
                </a:solidFill>
                <a:latin typeface="Monaco"/>
                <a:cs typeface="Monaco"/>
              </a:rPr>
              <a:t>textField</a:t>
            </a:r>
            <a:r>
              <a:rPr lang="en-US" sz="2000" dirty="0" smtClean="0">
                <a:solidFill>
                  <a:srgbClr val="3366FF"/>
                </a:solidFill>
                <a:latin typeface="Monaco"/>
                <a:cs typeface="Monaco"/>
              </a:rPr>
              <a:t>, label;</a:t>
            </a:r>
          </a:p>
          <a:p>
            <a:pPr marL="0" indent="0">
              <a:buNone/>
            </a:pPr>
            <a:r>
              <a:rPr lang="en-US" sz="2000" dirty="0" smtClean="0">
                <a:solidFill>
                  <a:srgbClr val="3366FF"/>
                </a:solidFill>
                <a:latin typeface="Monaco"/>
                <a:cs typeface="Monaco"/>
              </a:rPr>
              <a:t>...</a:t>
            </a:r>
          </a:p>
          <a:p>
            <a:pPr marL="0" indent="0">
              <a:buNone/>
            </a:pPr>
            <a:r>
              <a:rPr lang="en-US" sz="2000" dirty="0" smtClean="0">
                <a:solidFill>
                  <a:srgbClr val="BC2527"/>
                </a:solidFill>
                <a:latin typeface="Monaco"/>
                <a:cs typeface="Monaco"/>
              </a:rPr>
              <a:t>-(</a:t>
            </a:r>
            <a:r>
              <a:rPr lang="en-US" sz="2000" dirty="0" err="1" smtClean="0">
                <a:solidFill>
                  <a:srgbClr val="BC2527"/>
                </a:solidFill>
                <a:latin typeface="Monaco"/>
                <a:cs typeface="Monaco"/>
              </a:rPr>
              <a:t>IBAction</a:t>
            </a:r>
            <a:r>
              <a:rPr lang="en-US" sz="2000" dirty="0" smtClean="0">
                <a:solidFill>
                  <a:srgbClr val="BC2527"/>
                </a:solidFill>
                <a:latin typeface="Monaco"/>
                <a:cs typeface="Monaco"/>
              </a:rPr>
              <a:t>)</a:t>
            </a:r>
            <a:r>
              <a:rPr lang="en-US" sz="2000" dirty="0" err="1" smtClean="0">
                <a:solidFill>
                  <a:srgbClr val="BC2527"/>
                </a:solidFill>
                <a:latin typeface="Monaco"/>
                <a:cs typeface="Monaco"/>
              </a:rPr>
              <a:t>buttonPressed</a:t>
            </a:r>
            <a:r>
              <a:rPr lang="en-US" sz="2000" dirty="0" smtClean="0">
                <a:solidFill>
                  <a:srgbClr val="BC2527"/>
                </a:solidFill>
                <a:latin typeface="Monaco"/>
                <a:cs typeface="Monaco"/>
                <a:sym typeface="Wingdings"/>
              </a:rPr>
              <a:t>:(id)sender</a:t>
            </a:r>
            <a:br>
              <a:rPr lang="en-US" sz="2000" dirty="0" smtClean="0">
                <a:solidFill>
                  <a:srgbClr val="BC2527"/>
                </a:solidFill>
                <a:latin typeface="Monaco"/>
                <a:cs typeface="Monaco"/>
                <a:sym typeface="Wingdings"/>
              </a:rPr>
            </a:br>
            <a:r>
              <a:rPr lang="en-US" sz="2000" dirty="0" smtClean="0">
                <a:solidFill>
                  <a:srgbClr val="BC2527"/>
                </a:solidFill>
                <a:latin typeface="Monaco"/>
                <a:cs typeface="Monaco"/>
                <a:sym typeface="Wingdings"/>
              </a:rPr>
              <a:t>{</a:t>
            </a:r>
          </a:p>
          <a:p>
            <a:pPr marL="0" indent="0">
              <a:buNone/>
            </a:pPr>
            <a:r>
              <a:rPr lang="en-US" sz="2000" dirty="0" smtClean="0">
                <a:solidFill>
                  <a:srgbClr val="BC2527"/>
                </a:solidFill>
                <a:latin typeface="Monaco"/>
                <a:cs typeface="Monaco"/>
              </a:rPr>
              <a:t>	</a:t>
            </a:r>
            <a:endParaRPr lang="en-US" sz="2000" dirty="0">
              <a:solidFill>
                <a:srgbClr val="BC2527"/>
              </a:solidFill>
              <a:latin typeface="Monaco"/>
              <a:cs typeface="Monaco"/>
            </a:endParaRPr>
          </a:p>
          <a:p>
            <a:pPr marL="0" indent="0">
              <a:buNone/>
            </a:pPr>
            <a:r>
              <a:rPr lang="en-US" sz="2000" dirty="0" smtClean="0">
                <a:solidFill>
                  <a:srgbClr val="BC2527"/>
                </a:solidFill>
                <a:latin typeface="Monaco"/>
                <a:cs typeface="Monaco"/>
              </a:rPr>
              <a:t>}</a:t>
            </a:r>
          </a:p>
          <a:p>
            <a:pPr marL="0" indent="0">
              <a:buNone/>
            </a:pPr>
            <a:r>
              <a:rPr lang="en-US" sz="2000" dirty="0" smtClean="0">
                <a:solidFill>
                  <a:srgbClr val="3366FF"/>
                </a:solidFill>
                <a:latin typeface="Monaco"/>
                <a:cs typeface="Monaco"/>
              </a:rPr>
              <a:t>...</a:t>
            </a:r>
          </a:p>
          <a:p>
            <a:pPr marL="0" indent="0">
              <a:buNone/>
            </a:pPr>
            <a:r>
              <a:rPr lang="en-US" sz="2000" dirty="0" smtClean="0">
                <a:solidFill>
                  <a:srgbClr val="3366FF"/>
                </a:solidFill>
                <a:latin typeface="Monaco"/>
                <a:cs typeface="Monaco"/>
              </a:rPr>
              <a:t>@end</a:t>
            </a:r>
          </a:p>
          <a:p>
            <a:pPr marL="0" indent="0">
              <a:buNone/>
            </a:pPr>
            <a:endParaRPr lang="en-US" sz="2000" dirty="0" smtClean="0">
              <a:solidFill>
                <a:srgbClr val="3366FF"/>
              </a:solidFill>
              <a:latin typeface="Monaco"/>
              <a:cs typeface="Monaco"/>
            </a:endParaRPr>
          </a:p>
        </p:txBody>
      </p:sp>
      <p:sp>
        <p:nvSpPr>
          <p:cNvPr id="4" name="Line Callout 1 3"/>
          <p:cNvSpPr/>
          <p:nvPr/>
        </p:nvSpPr>
        <p:spPr>
          <a:xfrm>
            <a:off x="0" y="3622005"/>
            <a:ext cx="5729206" cy="1948090"/>
          </a:xfrm>
          <a:prstGeom prst="borderCallout1">
            <a:avLst>
              <a:gd name="adj1" fmla="val 58929"/>
              <a:gd name="adj2" fmla="val 92184"/>
              <a:gd name="adj3" fmla="val 70805"/>
              <a:gd name="adj4" fmla="val 115278"/>
            </a:avLst>
          </a:prstGeom>
          <a:blipFill dpi="0" rotWithShape="1">
            <a:blip r:embed="rId2">
              <a:alphaModFix amt="12000"/>
              <a:duotone>
                <a:schemeClr val="accent1">
                  <a:shade val="40000"/>
                  <a:satMod val="120000"/>
                </a:schemeClr>
                <a:schemeClr val="accent1">
                  <a:tint val="70000"/>
                  <a:satMod val="300000"/>
                  <a:lumMod val="110000"/>
                </a:schemeClr>
              </a:duotone>
            </a:blip>
            <a:srcRect/>
            <a:tile tx="0" ty="0" sx="50000" sy="50000" flip="none" algn="tl"/>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585748" y="4252234"/>
            <a:ext cx="2141106" cy="1200329"/>
          </a:xfrm>
          <a:prstGeom prst="rect">
            <a:avLst/>
          </a:prstGeom>
          <a:noFill/>
        </p:spPr>
        <p:txBody>
          <a:bodyPr wrap="square" rtlCol="0">
            <a:spAutoFit/>
          </a:bodyPr>
          <a:lstStyle/>
          <a:p>
            <a:r>
              <a:rPr lang="en-US" dirty="0" smtClean="0"/>
              <a:t>Write method name and room for implementation in .m file </a:t>
            </a:r>
            <a:endParaRPr lang="en-US" dirty="0"/>
          </a:p>
        </p:txBody>
      </p:sp>
    </p:spTree>
    <p:extLst>
      <p:ext uri="{BB962C8B-B14F-4D97-AF65-F5344CB8AC3E}">
        <p14:creationId xmlns:p14="http://schemas.microsoft.com/office/powerpoint/2010/main" val="4212568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ViewController.m</a:t>
            </a:r>
            <a:endParaRPr lang="en-US" dirty="0"/>
          </a:p>
        </p:txBody>
      </p:sp>
      <p:sp>
        <p:nvSpPr>
          <p:cNvPr id="3" name="Content Placeholder 2"/>
          <p:cNvSpPr>
            <a:spLocks noGrp="1"/>
          </p:cNvSpPr>
          <p:nvPr>
            <p:ph idx="1"/>
          </p:nvPr>
        </p:nvSpPr>
        <p:spPr>
          <a:xfrm>
            <a:off x="0" y="1948090"/>
            <a:ext cx="9144000" cy="4909910"/>
          </a:xfrm>
        </p:spPr>
        <p:txBody>
          <a:bodyPr>
            <a:normAutofit lnSpcReduction="10000"/>
          </a:bodyPr>
          <a:lstStyle/>
          <a:p>
            <a:pPr marL="0" indent="0">
              <a:buNone/>
            </a:pPr>
            <a:r>
              <a:rPr lang="en-US" sz="2000" dirty="0" smtClean="0">
                <a:solidFill>
                  <a:srgbClr val="3366FF"/>
                </a:solidFill>
                <a:latin typeface="Monaco"/>
                <a:cs typeface="Monaco"/>
              </a:rPr>
              <a:t>#import “</a:t>
            </a:r>
            <a:r>
              <a:rPr lang="en-US" sz="2000" dirty="0" err="1" smtClean="0">
                <a:solidFill>
                  <a:srgbClr val="3366FF"/>
                </a:solidFill>
                <a:latin typeface="Monaco"/>
                <a:cs typeface="Monaco"/>
              </a:rPr>
              <a:t>ViewController.h</a:t>
            </a:r>
            <a:r>
              <a:rPr lang="en-US" sz="2000" dirty="0" smtClean="0">
                <a:solidFill>
                  <a:srgbClr val="3366FF"/>
                </a:solidFill>
                <a:latin typeface="Monaco"/>
                <a:cs typeface="Monaco"/>
              </a:rPr>
              <a:t>”</a:t>
            </a:r>
            <a:br>
              <a:rPr lang="en-US" sz="2000" dirty="0" smtClean="0">
                <a:solidFill>
                  <a:srgbClr val="3366FF"/>
                </a:solidFill>
                <a:latin typeface="Monaco"/>
                <a:cs typeface="Monaco"/>
              </a:rPr>
            </a:br>
            <a:r>
              <a:rPr lang="en-US" sz="2000" dirty="0" smtClean="0">
                <a:solidFill>
                  <a:srgbClr val="3366FF"/>
                </a:solidFill>
                <a:latin typeface="Monaco"/>
                <a:cs typeface="Monaco"/>
              </a:rPr>
              <a:t>@implementation</a:t>
            </a:r>
            <a:r>
              <a:rPr lang="en-US" sz="2000" dirty="0">
                <a:solidFill>
                  <a:srgbClr val="3366FF"/>
                </a:solidFill>
                <a:latin typeface="Monaco"/>
                <a:cs typeface="Monaco"/>
              </a:rPr>
              <a:t> </a:t>
            </a:r>
            <a:r>
              <a:rPr lang="en-US" sz="2000" dirty="0" err="1" smtClean="0">
                <a:solidFill>
                  <a:srgbClr val="3366FF"/>
                </a:solidFill>
                <a:latin typeface="Monaco"/>
                <a:cs typeface="Monaco"/>
              </a:rPr>
              <a:t>ViewController</a:t>
            </a:r>
            <a:r>
              <a:rPr lang="en-US" sz="2000" dirty="0">
                <a:solidFill>
                  <a:srgbClr val="3366FF"/>
                </a:solidFill>
                <a:latin typeface="Monaco"/>
                <a:cs typeface="Monaco"/>
              </a:rPr>
              <a:t/>
            </a:r>
            <a:br>
              <a:rPr lang="en-US" sz="2000" dirty="0">
                <a:solidFill>
                  <a:srgbClr val="3366FF"/>
                </a:solidFill>
                <a:latin typeface="Monaco"/>
                <a:cs typeface="Monaco"/>
              </a:rPr>
            </a:br>
            <a:r>
              <a:rPr lang="en-US" sz="2000" dirty="0" smtClean="0">
                <a:solidFill>
                  <a:srgbClr val="3366FF"/>
                </a:solidFill>
                <a:latin typeface="Monaco"/>
                <a:cs typeface="Monaco"/>
              </a:rPr>
              <a:t>@synthesize </a:t>
            </a:r>
            <a:r>
              <a:rPr lang="en-US" sz="2000" dirty="0" err="1" smtClean="0">
                <a:solidFill>
                  <a:srgbClr val="3366FF"/>
                </a:solidFill>
                <a:latin typeface="Monaco"/>
                <a:cs typeface="Monaco"/>
              </a:rPr>
              <a:t>textField</a:t>
            </a:r>
            <a:r>
              <a:rPr lang="en-US" sz="2000" dirty="0" smtClean="0">
                <a:solidFill>
                  <a:srgbClr val="3366FF"/>
                </a:solidFill>
                <a:latin typeface="Monaco"/>
                <a:cs typeface="Monaco"/>
              </a:rPr>
              <a:t>, label;</a:t>
            </a:r>
          </a:p>
          <a:p>
            <a:pPr marL="0" indent="0">
              <a:buNone/>
            </a:pPr>
            <a:r>
              <a:rPr lang="en-US" sz="2000" dirty="0" smtClean="0">
                <a:solidFill>
                  <a:srgbClr val="3366FF"/>
                </a:solidFill>
                <a:latin typeface="Monaco"/>
                <a:cs typeface="Monaco"/>
              </a:rPr>
              <a:t>...</a:t>
            </a:r>
          </a:p>
          <a:p>
            <a:pPr marL="0" indent="0">
              <a:buNone/>
            </a:pPr>
            <a:r>
              <a:rPr lang="en-US" sz="2000" dirty="0" smtClean="0">
                <a:solidFill>
                  <a:srgbClr val="3366FF"/>
                </a:solidFill>
                <a:latin typeface="Monaco"/>
                <a:cs typeface="Monaco"/>
              </a:rPr>
              <a:t>-(</a:t>
            </a:r>
            <a:r>
              <a:rPr lang="en-US" sz="2000" dirty="0" err="1" smtClean="0">
                <a:solidFill>
                  <a:srgbClr val="3366FF"/>
                </a:solidFill>
                <a:latin typeface="Monaco"/>
                <a:cs typeface="Monaco"/>
              </a:rPr>
              <a:t>IBAction</a:t>
            </a:r>
            <a:r>
              <a:rPr lang="en-US" sz="2000" dirty="0" smtClean="0">
                <a:solidFill>
                  <a:srgbClr val="3366FF"/>
                </a:solidFill>
                <a:latin typeface="Monaco"/>
                <a:cs typeface="Monaco"/>
              </a:rPr>
              <a:t>)</a:t>
            </a:r>
            <a:r>
              <a:rPr lang="en-US" sz="2000" dirty="0" err="1" smtClean="0">
                <a:solidFill>
                  <a:srgbClr val="3366FF"/>
                </a:solidFill>
                <a:latin typeface="Monaco"/>
                <a:cs typeface="Monaco"/>
              </a:rPr>
              <a:t>buttonPressed</a:t>
            </a:r>
            <a:r>
              <a:rPr lang="en-US" sz="2000" dirty="0" smtClean="0">
                <a:solidFill>
                  <a:srgbClr val="3366FF"/>
                </a:solidFill>
                <a:latin typeface="Monaco"/>
                <a:cs typeface="Monaco"/>
                <a:sym typeface="Wingdings"/>
              </a:rPr>
              <a:t>:(id)sender</a:t>
            </a:r>
            <a:br>
              <a:rPr lang="en-US" sz="2000" dirty="0" smtClean="0">
                <a:solidFill>
                  <a:srgbClr val="3366FF"/>
                </a:solidFill>
                <a:latin typeface="Monaco"/>
                <a:cs typeface="Monaco"/>
                <a:sym typeface="Wingdings"/>
              </a:rPr>
            </a:br>
            <a:r>
              <a:rPr lang="en-US" sz="2000" dirty="0" smtClean="0">
                <a:solidFill>
                  <a:srgbClr val="3366FF"/>
                </a:solidFill>
                <a:latin typeface="Monaco"/>
                <a:cs typeface="Monaco"/>
                <a:sym typeface="Wingdings"/>
              </a:rPr>
              <a:t>{</a:t>
            </a:r>
          </a:p>
          <a:p>
            <a:pPr marL="0" indent="0">
              <a:buNone/>
            </a:pPr>
            <a:r>
              <a:rPr lang="en-US" sz="2000" dirty="0" smtClean="0">
                <a:solidFill>
                  <a:srgbClr val="3366FF"/>
                </a:solidFill>
                <a:latin typeface="Monaco"/>
                <a:cs typeface="Monaco"/>
              </a:rPr>
              <a:t>	</a:t>
            </a:r>
            <a:r>
              <a:rPr lang="en-US" sz="2000" dirty="0" err="1" smtClean="0">
                <a:solidFill>
                  <a:srgbClr val="3366FF"/>
                </a:solidFill>
                <a:latin typeface="Monaco"/>
                <a:cs typeface="Monaco"/>
              </a:rPr>
              <a:t>NSString</a:t>
            </a:r>
            <a:r>
              <a:rPr lang="en-US" sz="2000" dirty="0" smtClean="0">
                <a:solidFill>
                  <a:srgbClr val="3366FF"/>
                </a:solidFill>
                <a:latin typeface="Monaco"/>
                <a:cs typeface="Monaco"/>
              </a:rPr>
              <a:t> *</a:t>
            </a:r>
            <a:r>
              <a:rPr lang="en-US" sz="2000" dirty="0" err="1" smtClean="0">
                <a:solidFill>
                  <a:srgbClr val="3366FF"/>
                </a:solidFill>
                <a:latin typeface="Monaco"/>
                <a:cs typeface="Monaco"/>
              </a:rPr>
              <a:t>stringFromTextField</a:t>
            </a:r>
            <a:r>
              <a:rPr lang="en-US" sz="2000" dirty="0" smtClean="0">
                <a:solidFill>
                  <a:srgbClr val="3366FF"/>
                </a:solidFill>
                <a:latin typeface="Monaco"/>
                <a:cs typeface="Monaco"/>
              </a:rPr>
              <a:t> = </a:t>
            </a:r>
            <a:r>
              <a:rPr lang="en-US" sz="2000" dirty="0" err="1" smtClean="0">
                <a:solidFill>
                  <a:srgbClr val="3366FF"/>
                </a:solidFill>
                <a:latin typeface="Monaco"/>
                <a:cs typeface="Monaco"/>
              </a:rPr>
              <a:t>textField.text</a:t>
            </a:r>
            <a:r>
              <a:rPr lang="en-US" sz="2000" dirty="0" smtClean="0">
                <a:solidFill>
                  <a:srgbClr val="3366FF"/>
                </a:solidFill>
                <a:latin typeface="Monaco"/>
                <a:cs typeface="Monaco"/>
              </a:rPr>
              <a:t>;</a:t>
            </a:r>
            <a:br>
              <a:rPr lang="en-US" sz="2000" dirty="0" smtClean="0">
                <a:solidFill>
                  <a:srgbClr val="3366FF"/>
                </a:solidFill>
                <a:latin typeface="Monaco"/>
                <a:cs typeface="Monaco"/>
              </a:rPr>
            </a:br>
            <a:r>
              <a:rPr lang="en-US" sz="2000" dirty="0" smtClean="0">
                <a:solidFill>
                  <a:srgbClr val="3366FF"/>
                </a:solidFill>
                <a:latin typeface="Monaco"/>
                <a:cs typeface="Monaco"/>
              </a:rPr>
              <a:t/>
            </a:r>
            <a:br>
              <a:rPr lang="en-US" sz="2000" dirty="0" smtClean="0">
                <a:solidFill>
                  <a:srgbClr val="3366FF"/>
                </a:solidFill>
                <a:latin typeface="Monaco"/>
                <a:cs typeface="Monaco"/>
              </a:rPr>
            </a:br>
            <a:r>
              <a:rPr lang="en-US" sz="2000" dirty="0" smtClean="0">
                <a:solidFill>
                  <a:srgbClr val="3366FF"/>
                </a:solidFill>
                <a:latin typeface="Monaco"/>
                <a:cs typeface="Monaco"/>
              </a:rPr>
              <a:t>	[label </a:t>
            </a:r>
            <a:r>
              <a:rPr lang="en-US" sz="2000" dirty="0" err="1" smtClean="0">
                <a:solidFill>
                  <a:srgbClr val="3366FF"/>
                </a:solidFill>
                <a:latin typeface="Monaco"/>
                <a:cs typeface="Monaco"/>
              </a:rPr>
              <a:t>setText:stringFromTextField</a:t>
            </a:r>
            <a:r>
              <a:rPr lang="en-US" sz="2000" dirty="0" smtClean="0">
                <a:solidFill>
                  <a:srgbClr val="3366FF"/>
                </a:solidFill>
                <a:latin typeface="Monaco"/>
                <a:cs typeface="Monaco"/>
              </a:rPr>
              <a:t>];</a:t>
            </a:r>
            <a:endParaRPr lang="en-US" sz="2000" dirty="0">
              <a:solidFill>
                <a:srgbClr val="3366FF"/>
              </a:solidFill>
              <a:latin typeface="Monaco"/>
              <a:cs typeface="Monaco"/>
            </a:endParaRPr>
          </a:p>
          <a:p>
            <a:pPr marL="0" indent="0">
              <a:buNone/>
            </a:pPr>
            <a:r>
              <a:rPr lang="en-US" sz="2000" dirty="0" smtClean="0">
                <a:solidFill>
                  <a:srgbClr val="3366FF"/>
                </a:solidFill>
                <a:latin typeface="Monaco"/>
                <a:cs typeface="Monaco"/>
              </a:rPr>
              <a:t>}</a:t>
            </a:r>
          </a:p>
          <a:p>
            <a:pPr marL="0" indent="0">
              <a:buNone/>
            </a:pPr>
            <a:r>
              <a:rPr lang="en-US" sz="2000" dirty="0" smtClean="0">
                <a:solidFill>
                  <a:srgbClr val="3366FF"/>
                </a:solidFill>
                <a:latin typeface="Monaco"/>
                <a:cs typeface="Monaco"/>
              </a:rPr>
              <a:t>...</a:t>
            </a:r>
          </a:p>
          <a:p>
            <a:pPr marL="0" indent="0">
              <a:buNone/>
            </a:pPr>
            <a:r>
              <a:rPr lang="en-US" sz="2000" dirty="0" smtClean="0">
                <a:solidFill>
                  <a:srgbClr val="3366FF"/>
                </a:solidFill>
                <a:latin typeface="Monaco"/>
                <a:cs typeface="Monaco"/>
              </a:rPr>
              <a:t>@end</a:t>
            </a:r>
          </a:p>
          <a:p>
            <a:pPr marL="0" indent="0">
              <a:buNone/>
            </a:pPr>
            <a:endParaRPr lang="en-US" sz="2000" dirty="0" smtClean="0">
              <a:solidFill>
                <a:srgbClr val="3366FF"/>
              </a:solidFill>
              <a:latin typeface="Monaco"/>
              <a:cs typeface="Monaco"/>
            </a:endParaRPr>
          </a:p>
        </p:txBody>
      </p:sp>
      <p:sp>
        <p:nvSpPr>
          <p:cNvPr id="6" name="Line Callout 1 5"/>
          <p:cNvSpPr/>
          <p:nvPr/>
        </p:nvSpPr>
        <p:spPr>
          <a:xfrm>
            <a:off x="685800" y="4356630"/>
            <a:ext cx="7770813" cy="413512"/>
          </a:xfrm>
          <a:prstGeom prst="borderCallout1">
            <a:avLst>
              <a:gd name="adj1" fmla="val 10395"/>
              <a:gd name="adj2" fmla="val 95039"/>
              <a:gd name="adj3" fmla="val -98450"/>
              <a:gd name="adj4" fmla="val 94112"/>
            </a:avLst>
          </a:prstGeom>
          <a:blipFill dpi="0" rotWithShape="1">
            <a:blip r:embed="rId2">
              <a:alphaModFix amt="13000"/>
              <a:duotone>
                <a:schemeClr val="accent1">
                  <a:shade val="40000"/>
                  <a:satMod val="120000"/>
                </a:schemeClr>
                <a:schemeClr val="accent1">
                  <a:tint val="70000"/>
                  <a:satMod val="300000"/>
                  <a:lumMod val="110000"/>
                </a:schemeClr>
              </a:duotone>
            </a:blip>
            <a:srcRect/>
            <a:tile tx="0" ty="0" sx="50000" sy="50000" flip="none" algn="tl"/>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172293" y="3005651"/>
            <a:ext cx="2849886" cy="923330"/>
          </a:xfrm>
          <a:prstGeom prst="rect">
            <a:avLst/>
          </a:prstGeom>
          <a:noFill/>
        </p:spPr>
        <p:txBody>
          <a:bodyPr wrap="square" rtlCol="0">
            <a:spAutoFit/>
          </a:bodyPr>
          <a:lstStyle/>
          <a:p>
            <a:r>
              <a:rPr lang="en-US" dirty="0" smtClean="0"/>
              <a:t>Declare a string object and set it to the text that is currently in the Text Field</a:t>
            </a:r>
            <a:endParaRPr lang="en-US" dirty="0"/>
          </a:p>
        </p:txBody>
      </p:sp>
      <p:sp>
        <p:nvSpPr>
          <p:cNvPr id="8" name="Line Callout 1 7"/>
          <p:cNvSpPr/>
          <p:nvPr/>
        </p:nvSpPr>
        <p:spPr>
          <a:xfrm>
            <a:off x="945040" y="4770142"/>
            <a:ext cx="5685006" cy="561192"/>
          </a:xfrm>
          <a:prstGeom prst="borderCallout1">
            <a:avLst>
              <a:gd name="adj1" fmla="val 97698"/>
              <a:gd name="adj2" fmla="val 90887"/>
              <a:gd name="adj3" fmla="val 175658"/>
              <a:gd name="adj4" fmla="val 95692"/>
            </a:avLst>
          </a:prstGeom>
          <a:blipFill dpi="0" rotWithShape="1">
            <a:blip r:embed="rId2">
              <a:alphaModFix amt="10000"/>
              <a:duotone>
                <a:schemeClr val="accent1">
                  <a:shade val="40000"/>
                  <a:satMod val="120000"/>
                </a:schemeClr>
                <a:schemeClr val="accent1">
                  <a:tint val="70000"/>
                  <a:satMod val="300000"/>
                  <a:lumMod val="110000"/>
                </a:schemeClr>
              </a:duotone>
            </a:blip>
            <a:srcRect/>
            <a:tile tx="0" ty="0" sx="50000" sy="50000" flip="none" algn="tl"/>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305191" y="5657671"/>
            <a:ext cx="2971706" cy="1200329"/>
          </a:xfrm>
          <a:prstGeom prst="rect">
            <a:avLst/>
          </a:prstGeom>
          <a:noFill/>
        </p:spPr>
        <p:txBody>
          <a:bodyPr wrap="square" rtlCol="0">
            <a:spAutoFit/>
          </a:bodyPr>
          <a:lstStyle/>
          <a:p>
            <a:r>
              <a:rPr lang="en-US" dirty="0" smtClean="0"/>
              <a:t>Use the label’s “</a:t>
            </a:r>
            <a:r>
              <a:rPr lang="en-US" dirty="0" err="1" smtClean="0"/>
              <a:t>setText</a:t>
            </a:r>
            <a:r>
              <a:rPr lang="en-US" dirty="0" smtClean="0"/>
              <a:t>” method to set the label’s text to the string object we just set</a:t>
            </a:r>
            <a:endParaRPr lang="en-US" dirty="0"/>
          </a:p>
        </p:txBody>
      </p:sp>
    </p:spTree>
    <p:extLst>
      <p:ext uri="{BB962C8B-B14F-4D97-AF65-F5344CB8AC3E}">
        <p14:creationId xmlns:p14="http://schemas.microsoft.com/office/powerpoint/2010/main" val="457767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 Pt.2 		</a:t>
            </a:r>
          </a:p>
        </p:txBody>
      </p:sp>
      <p:sp>
        <p:nvSpPr>
          <p:cNvPr id="3" name="Content Placeholder 2"/>
          <p:cNvSpPr>
            <a:spLocks noGrp="1"/>
          </p:cNvSpPr>
          <p:nvPr>
            <p:ph idx="1"/>
          </p:nvPr>
        </p:nvSpPr>
        <p:spPr>
          <a:xfrm>
            <a:off x="0" y="1886100"/>
            <a:ext cx="5527168" cy="2789318"/>
          </a:xfrm>
        </p:spPr>
        <p:txBody>
          <a:bodyPr>
            <a:normAutofit/>
          </a:bodyPr>
          <a:lstStyle/>
          <a:p>
            <a:r>
              <a:rPr lang="en-US" dirty="0" smtClean="0"/>
              <a:t>Run your application, press the Text Field to bring up the keyboard. Write “Hello World”(or anything else for that matter) and press the button. If all went well the label should display your text!</a:t>
            </a:r>
            <a:endParaRPr lang="en-US" dirty="0"/>
          </a:p>
        </p:txBody>
      </p:sp>
      <p:pic>
        <p:nvPicPr>
          <p:cNvPr id="4" name="Picture 3" descr="Screen Shot 2012-01-31 at 1.53.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328" y="1438836"/>
            <a:ext cx="2707535" cy="5149899"/>
          </a:xfrm>
          <a:prstGeom prst="rect">
            <a:avLst/>
          </a:prstGeom>
        </p:spPr>
      </p:pic>
    </p:spTree>
    <p:extLst>
      <p:ext uri="{BB962C8B-B14F-4D97-AF65-F5344CB8AC3E}">
        <p14:creationId xmlns:p14="http://schemas.microsoft.com/office/powerpoint/2010/main" val="335210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Develop on </a:t>
            </a:r>
            <a:r>
              <a:rPr lang="en-US" dirty="0" err="1" smtClean="0"/>
              <a:t>iOS</a:t>
            </a:r>
            <a:r>
              <a:rPr lang="en-US" dirty="0" smtClean="0"/>
              <a:t>?	</a:t>
            </a:r>
            <a:endParaRPr lang="en-US" dirty="0"/>
          </a:p>
        </p:txBody>
      </p:sp>
      <p:sp>
        <p:nvSpPr>
          <p:cNvPr id="3" name="Content Placeholder 2"/>
          <p:cNvSpPr>
            <a:spLocks noGrp="1"/>
          </p:cNvSpPr>
          <p:nvPr>
            <p:ph idx="1"/>
          </p:nvPr>
        </p:nvSpPr>
        <p:spPr>
          <a:xfrm>
            <a:off x="0" y="1962521"/>
            <a:ext cx="9144000" cy="4895479"/>
          </a:xfrm>
        </p:spPr>
        <p:txBody>
          <a:bodyPr/>
          <a:lstStyle/>
          <a:p>
            <a:r>
              <a:rPr lang="en-US" dirty="0" smtClean="0"/>
              <a:t>As of October 4</a:t>
            </a:r>
            <a:r>
              <a:rPr lang="en-US" baseline="30000" dirty="0" smtClean="0"/>
              <a:t>th</a:t>
            </a:r>
            <a:r>
              <a:rPr lang="en-US" dirty="0" smtClean="0"/>
              <a:t>, 2011: 250 million </a:t>
            </a:r>
            <a:r>
              <a:rPr lang="en-US" dirty="0" err="1" smtClean="0"/>
              <a:t>iOS</a:t>
            </a:r>
            <a:r>
              <a:rPr lang="en-US" dirty="0" smtClean="0"/>
              <a:t> Devices had been sold.</a:t>
            </a:r>
          </a:p>
          <a:p>
            <a:r>
              <a:rPr lang="en-US" dirty="0" smtClean="0"/>
              <a:t>Don’t need to spend thousands of dollars to have your app seen (App Store does that)</a:t>
            </a:r>
          </a:p>
          <a:p>
            <a:r>
              <a:rPr lang="en-US" dirty="0" smtClean="0"/>
              <a:t>Gives independent software developers a market where they can make an incredible amount of money without having to be a part of a large company.</a:t>
            </a:r>
          </a:p>
          <a:p>
            <a:r>
              <a:rPr lang="en-US" dirty="0" smtClean="0"/>
              <a:t>Gives bigger software companies the opportunity to distribute their software to an even larger amount of people.</a:t>
            </a:r>
          </a:p>
          <a:p>
            <a:r>
              <a:rPr lang="en-US" dirty="0" smtClean="0"/>
              <a:t>Developers get 70% of app profits (Apple gets the last 30%)</a:t>
            </a:r>
          </a:p>
          <a:p>
            <a:endParaRPr lang="en-US" dirty="0" smtClean="0"/>
          </a:p>
        </p:txBody>
      </p:sp>
    </p:spTree>
    <p:extLst>
      <p:ext uri="{BB962C8B-B14F-4D97-AF65-F5344CB8AC3E}">
        <p14:creationId xmlns:p14="http://schemas.microsoft.com/office/powerpoint/2010/main" val="40999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Things You Will Need</a:t>
            </a:r>
            <a:endParaRPr lang="en-US" dirty="0"/>
          </a:p>
        </p:txBody>
      </p:sp>
      <p:sp>
        <p:nvSpPr>
          <p:cNvPr id="3" name="Content Placeholder 2"/>
          <p:cNvSpPr>
            <a:spLocks noGrp="1"/>
          </p:cNvSpPr>
          <p:nvPr>
            <p:ph idx="1"/>
          </p:nvPr>
        </p:nvSpPr>
        <p:spPr>
          <a:xfrm>
            <a:off x="0" y="1945126"/>
            <a:ext cx="9144000" cy="4912874"/>
          </a:xfrm>
        </p:spPr>
        <p:txBody>
          <a:bodyPr/>
          <a:lstStyle/>
          <a:p>
            <a:r>
              <a:rPr lang="en-US" dirty="0" smtClean="0"/>
              <a:t>Intel-based Macintosh running Lion (you can develop on Leopard or Snow Leopard but Lion is recommended)</a:t>
            </a:r>
          </a:p>
          <a:p>
            <a:r>
              <a:rPr lang="en-US" dirty="0" smtClean="0"/>
              <a:t> Sign up to become a registered </a:t>
            </a:r>
            <a:r>
              <a:rPr lang="en-US" dirty="0" err="1" smtClean="0"/>
              <a:t>iOS</a:t>
            </a:r>
            <a:r>
              <a:rPr lang="en-US" dirty="0" smtClean="0"/>
              <a:t> developer </a:t>
            </a:r>
            <a:br>
              <a:rPr lang="en-US" dirty="0" smtClean="0"/>
            </a:br>
            <a:r>
              <a:rPr lang="en-US" dirty="0">
                <a:hlinkClick r:id="rId2"/>
              </a:rPr>
              <a:t>http://</a:t>
            </a:r>
            <a:r>
              <a:rPr lang="en-US" dirty="0" smtClean="0">
                <a:hlinkClick r:id="rId2"/>
              </a:rPr>
              <a:t>developer.apple.com</a:t>
            </a:r>
            <a:endParaRPr lang="en-US" dirty="0" smtClean="0"/>
          </a:p>
          <a:p>
            <a:r>
              <a:rPr lang="en-US" dirty="0" smtClean="0"/>
              <a:t> </a:t>
            </a:r>
            <a:r>
              <a:rPr lang="en-US" dirty="0" err="1" smtClean="0"/>
              <a:t>Xcode</a:t>
            </a:r>
            <a:r>
              <a:rPr lang="en-US" dirty="0" smtClean="0"/>
              <a:t/>
            </a:r>
            <a:br>
              <a:rPr lang="en-US" dirty="0" smtClean="0"/>
            </a:br>
            <a:r>
              <a:rPr lang="en-US" dirty="0" smtClean="0"/>
              <a:t>Apple’s IDE that has many tools essential to developing </a:t>
            </a:r>
            <a:r>
              <a:rPr lang="en-US" dirty="0" err="1" smtClean="0"/>
              <a:t>iOS</a:t>
            </a:r>
            <a:r>
              <a:rPr lang="en-US" dirty="0" smtClean="0"/>
              <a:t> applications. </a:t>
            </a:r>
          </a:p>
          <a:p>
            <a:r>
              <a:rPr lang="en-US" dirty="0" smtClean="0"/>
              <a:t>An </a:t>
            </a:r>
            <a:r>
              <a:rPr lang="en-US" dirty="0" err="1" smtClean="0"/>
              <a:t>iOS</a:t>
            </a:r>
            <a:r>
              <a:rPr lang="en-US" dirty="0" smtClean="0"/>
              <a:t> </a:t>
            </a:r>
            <a:r>
              <a:rPr lang="en-US" dirty="0"/>
              <a:t>D</a:t>
            </a:r>
            <a:r>
              <a:rPr lang="en-US" dirty="0" smtClean="0"/>
              <a:t>evice</a:t>
            </a:r>
            <a:br>
              <a:rPr lang="en-US" dirty="0" smtClean="0"/>
            </a:br>
            <a:r>
              <a:rPr lang="en-US" dirty="0" smtClean="0"/>
              <a:t>The simulator can not do all of the things a device can.</a:t>
            </a:r>
            <a:endParaRPr lang="en-US" dirty="0"/>
          </a:p>
        </p:txBody>
      </p:sp>
    </p:spTree>
    <p:extLst>
      <p:ext uri="{BB962C8B-B14F-4D97-AF65-F5344CB8AC3E}">
        <p14:creationId xmlns:p14="http://schemas.microsoft.com/office/powerpoint/2010/main" val="909292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Project	</a:t>
            </a:r>
            <a:endParaRPr lang="en-US" dirty="0"/>
          </a:p>
        </p:txBody>
      </p:sp>
      <p:sp>
        <p:nvSpPr>
          <p:cNvPr id="3" name="Content Placeholder 2"/>
          <p:cNvSpPr>
            <a:spLocks noGrp="1"/>
          </p:cNvSpPr>
          <p:nvPr>
            <p:ph idx="1"/>
          </p:nvPr>
        </p:nvSpPr>
        <p:spPr>
          <a:xfrm>
            <a:off x="0" y="2020242"/>
            <a:ext cx="9144000" cy="4837758"/>
          </a:xfrm>
        </p:spPr>
        <p:txBody>
          <a:bodyPr/>
          <a:lstStyle/>
          <a:p>
            <a:r>
              <a:rPr lang="en-US" dirty="0" smtClean="0"/>
              <a:t>Last 3-4 weeks of the semester.</a:t>
            </a:r>
          </a:p>
          <a:p>
            <a:r>
              <a:rPr lang="en-US" dirty="0" smtClean="0"/>
              <a:t>Must propose a project by the 7</a:t>
            </a:r>
            <a:r>
              <a:rPr lang="en-US" baseline="30000" dirty="0" smtClean="0"/>
              <a:t>th</a:t>
            </a:r>
            <a:r>
              <a:rPr lang="en-US" dirty="0" smtClean="0"/>
              <a:t> Lecture.</a:t>
            </a:r>
          </a:p>
          <a:p>
            <a:r>
              <a:rPr lang="en-US" dirty="0" smtClean="0"/>
              <a:t>Can be anything you want (</a:t>
            </a:r>
            <a:r>
              <a:rPr lang="en-US" dirty="0" err="1" smtClean="0"/>
              <a:t>ie</a:t>
            </a:r>
            <a:r>
              <a:rPr lang="en-US" dirty="0" smtClean="0"/>
              <a:t>. Game, Productivity App, Travel App, Educational, </a:t>
            </a:r>
            <a:r>
              <a:rPr lang="en-US" dirty="0" err="1" smtClean="0"/>
              <a:t>ect</a:t>
            </a:r>
            <a:r>
              <a:rPr lang="en-US" dirty="0" smtClean="0"/>
              <a:t>)</a:t>
            </a:r>
          </a:p>
          <a:p>
            <a:r>
              <a:rPr lang="en-US" dirty="0" smtClean="0"/>
              <a:t>How much work should you put in? Credit hour rule. Amount of Credits * 3 = hours you should work on it per week.  </a:t>
            </a:r>
            <a:endParaRPr lang="en-US" dirty="0"/>
          </a:p>
        </p:txBody>
      </p:sp>
    </p:spTree>
    <p:extLst>
      <p:ext uri="{BB962C8B-B14F-4D97-AF65-F5344CB8AC3E}">
        <p14:creationId xmlns:p14="http://schemas.microsoft.com/office/powerpoint/2010/main" val="1604504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Need To Know</a:t>
            </a:r>
            <a:endParaRPr lang="en-US" dirty="0"/>
          </a:p>
        </p:txBody>
      </p:sp>
      <p:sp>
        <p:nvSpPr>
          <p:cNvPr id="3" name="Content Placeholder 2"/>
          <p:cNvSpPr>
            <a:spLocks noGrp="1"/>
          </p:cNvSpPr>
          <p:nvPr>
            <p:ph idx="1"/>
          </p:nvPr>
        </p:nvSpPr>
        <p:spPr>
          <a:xfrm>
            <a:off x="188132" y="1944309"/>
            <a:ext cx="8779494" cy="4751012"/>
          </a:xfrm>
        </p:spPr>
        <p:txBody>
          <a:bodyPr/>
          <a:lstStyle/>
          <a:p>
            <a:r>
              <a:rPr lang="en-US" dirty="0" smtClean="0"/>
              <a:t>Cocoa Touch is object oriented at it’s core. You need to know the core concepts of object orientation VERY WELL.</a:t>
            </a:r>
          </a:p>
          <a:p>
            <a:r>
              <a:rPr lang="en-US" dirty="0" smtClean="0"/>
              <a:t>Strong programmin</a:t>
            </a:r>
            <a:r>
              <a:rPr lang="en-US" dirty="0" smtClean="0"/>
              <a:t>g knowledge/implementation skills.</a:t>
            </a:r>
            <a:endParaRPr lang="en-US" dirty="0" smtClean="0"/>
          </a:p>
          <a:p>
            <a:r>
              <a:rPr lang="en-US" dirty="0" smtClean="0"/>
              <a:t>Be Familiar With:</a:t>
            </a:r>
            <a:br>
              <a:rPr lang="en-US" dirty="0" smtClean="0"/>
            </a:br>
            <a:r>
              <a:rPr lang="en-US" dirty="0" smtClean="0"/>
              <a:t>Classes</a:t>
            </a:r>
            <a:br>
              <a:rPr lang="en-US" dirty="0" smtClean="0"/>
            </a:br>
            <a:r>
              <a:rPr lang="en-US" dirty="0" smtClean="0"/>
              <a:t>Instances</a:t>
            </a:r>
            <a:br>
              <a:rPr lang="en-US" dirty="0" smtClean="0"/>
            </a:br>
            <a:r>
              <a:rPr lang="en-US" dirty="0" smtClean="0"/>
              <a:t>Methods</a:t>
            </a:r>
            <a:br>
              <a:rPr lang="en-US" dirty="0" smtClean="0"/>
            </a:br>
            <a:r>
              <a:rPr lang="en-US" dirty="0" smtClean="0"/>
              <a:t>Inheritance</a:t>
            </a:r>
            <a:br>
              <a:rPr lang="en-US" dirty="0" smtClean="0"/>
            </a:br>
            <a:r>
              <a:rPr lang="en-US" dirty="0" smtClean="0"/>
              <a:t>Protocols</a:t>
            </a:r>
          </a:p>
        </p:txBody>
      </p:sp>
    </p:spTree>
    <p:extLst>
      <p:ext uri="{BB962C8B-B14F-4D97-AF65-F5344CB8AC3E}">
        <p14:creationId xmlns:p14="http://schemas.microsoft.com/office/powerpoint/2010/main" val="190189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C</a:t>
            </a:r>
            <a:endParaRPr lang="en-US" dirty="0"/>
          </a:p>
        </p:txBody>
      </p:sp>
      <p:sp>
        <p:nvSpPr>
          <p:cNvPr id="3" name="Content Placeholder 2"/>
          <p:cNvSpPr>
            <a:spLocks noGrp="1"/>
          </p:cNvSpPr>
          <p:nvPr>
            <p:ph idx="1"/>
          </p:nvPr>
        </p:nvSpPr>
        <p:spPr>
          <a:xfrm>
            <a:off x="219487" y="1912949"/>
            <a:ext cx="8701105" cy="4719652"/>
          </a:xfrm>
        </p:spPr>
        <p:txBody>
          <a:bodyPr/>
          <a:lstStyle/>
          <a:p>
            <a:r>
              <a:rPr lang="en-US" dirty="0" smtClean="0"/>
              <a:t>Reflective, object-oriented programming language</a:t>
            </a:r>
          </a:p>
          <a:p>
            <a:r>
              <a:rPr lang="en-US" dirty="0" smtClean="0"/>
              <a:t>Similar to Smalltalk, so it brings messaging to the family of C programming languages.</a:t>
            </a:r>
          </a:p>
          <a:p>
            <a:r>
              <a:rPr lang="en-US" dirty="0" smtClean="0"/>
              <a:t>Messaging? A form of communication used in object-oriented programming. Objects send and receive messages to other objects.</a:t>
            </a:r>
          </a:p>
          <a:p>
            <a:r>
              <a:rPr lang="en-US" dirty="0" smtClean="0"/>
              <a:t>The most unique/different language out of all the C’s.</a:t>
            </a:r>
          </a:p>
          <a:p>
            <a:r>
              <a:rPr lang="en-US" dirty="0" smtClean="0"/>
              <a:t>Some similar aspects to C++, but very different syntax.</a:t>
            </a:r>
            <a:endParaRPr lang="en-US" dirty="0"/>
          </a:p>
        </p:txBody>
      </p:sp>
    </p:spTree>
    <p:extLst>
      <p:ext uri="{BB962C8B-B14F-4D97-AF65-F5344CB8AC3E}">
        <p14:creationId xmlns:p14="http://schemas.microsoft.com/office/powerpoint/2010/main" val="2060131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endParaRPr lang="en-US" dirty="0"/>
          </a:p>
        </p:txBody>
      </p:sp>
      <p:sp>
        <p:nvSpPr>
          <p:cNvPr id="3" name="Content Placeholder 2"/>
          <p:cNvSpPr>
            <a:spLocks noGrp="1"/>
          </p:cNvSpPr>
          <p:nvPr>
            <p:ph idx="1"/>
          </p:nvPr>
        </p:nvSpPr>
        <p:spPr>
          <a:xfrm>
            <a:off x="122405" y="1988934"/>
            <a:ext cx="9021595" cy="4869066"/>
          </a:xfrm>
        </p:spPr>
        <p:txBody>
          <a:bodyPr/>
          <a:lstStyle/>
          <a:p>
            <a:r>
              <a:rPr lang="en-US" dirty="0" smtClean="0"/>
              <a:t>A variant of Apple’s Mac OS X operating system which has been adapted to run on the iPhone, iPod Touch and </a:t>
            </a:r>
            <a:r>
              <a:rPr lang="en-US" dirty="0" err="1" smtClean="0"/>
              <a:t>iPad</a:t>
            </a:r>
            <a:r>
              <a:rPr lang="en-US" dirty="0" smtClean="0"/>
              <a:t>.</a:t>
            </a:r>
          </a:p>
          <a:p>
            <a:r>
              <a:rPr lang="en-US" dirty="0" smtClean="0"/>
              <a:t>Build on a “UNIX-like” foundation called Darwin.</a:t>
            </a:r>
            <a:r>
              <a:rPr lang="en-US" dirty="0"/>
              <a:t/>
            </a:r>
            <a:br>
              <a:rPr lang="en-US" dirty="0"/>
            </a:br>
            <a:r>
              <a:rPr lang="en-US" dirty="0" smtClean="0"/>
              <a:t>Darwin is made up of the Mach kernel, core services, media layers and Cocoa Touch interface.</a:t>
            </a:r>
          </a:p>
          <a:p>
            <a:r>
              <a:rPr lang="en-US" dirty="0" smtClean="0"/>
              <a:t>Used to be called “iPhone OS” until release of </a:t>
            </a:r>
            <a:r>
              <a:rPr lang="en-US" dirty="0" err="1" smtClean="0"/>
              <a:t>iPad</a:t>
            </a:r>
            <a:r>
              <a:rPr lang="en-US" dirty="0" smtClean="0"/>
              <a:t> in 2010, and the name officially changed to “</a:t>
            </a:r>
            <a:r>
              <a:rPr lang="en-US" dirty="0" err="1" smtClean="0"/>
              <a:t>iOS</a:t>
            </a:r>
            <a:r>
              <a:rPr lang="en-US" dirty="0" smtClean="0"/>
              <a:t>”.</a:t>
            </a:r>
          </a:p>
          <a:p>
            <a:r>
              <a:rPr lang="en-US" dirty="0" smtClean="0"/>
              <a:t>Has four main “Layers”, Cocoa Touch, Media, Core Services, Core OS </a:t>
            </a:r>
            <a:endParaRPr lang="en-US" dirty="0" smtClean="0"/>
          </a:p>
          <a:p>
            <a:endParaRPr lang="en-US" dirty="0" smtClean="0"/>
          </a:p>
        </p:txBody>
      </p:sp>
    </p:spTree>
    <p:extLst>
      <p:ext uri="{BB962C8B-B14F-4D97-AF65-F5344CB8AC3E}">
        <p14:creationId xmlns:p14="http://schemas.microsoft.com/office/powerpoint/2010/main" val="429838326"/>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Folio">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Folio">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Folio">
      <a:fillStyleLst>
        <a:solidFill>
          <a:schemeClr val="phClr"/>
        </a:solidFill>
        <a:blipFill rotWithShape="1">
          <a:blip xmlns:r="http://schemas.openxmlformats.org/officeDocument/2006/relationships" r:embed="rId1">
            <a:duotone>
              <a:schemeClr val="phClr">
                <a:shade val="30000"/>
                <a:satMod val="120000"/>
              </a:schemeClr>
              <a:schemeClr val="phClr">
                <a:tint val="70000"/>
                <a:satMod val="350000"/>
                <a:lumMod val="110000"/>
              </a:schemeClr>
            </a:duotone>
          </a:blip>
          <a:stretch/>
        </a:blipFill>
        <a:blipFill rotWithShape="1">
          <a:blip xmlns:r="http://schemas.openxmlformats.org/officeDocument/2006/relationships" r:embed="rId2">
            <a:duotone>
              <a:schemeClr val="phClr">
                <a:shade val="40000"/>
                <a:satMod val="120000"/>
              </a:schemeClr>
              <a:schemeClr val="phClr">
                <a:tint val="70000"/>
                <a:satMod val="300000"/>
                <a:lumMod val="110000"/>
              </a:schemeClr>
            </a:duotone>
          </a:blip>
          <a:tile tx="0" ty="0" sx="50000" sy="50000" flip="none" algn="tl"/>
        </a:blip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38100" dist="25400" dir="5400000" algn="br" rotWithShape="0">
              <a:srgbClr val="000000">
                <a:alpha val="50000"/>
              </a:srgbClr>
            </a:outerShdw>
          </a:effectLst>
        </a:effectStyle>
        <a:effectStyle>
          <a:effectLst>
            <a:innerShdw blurRad="190500" dist="25400">
              <a:srgbClr val="000000">
                <a:alpha val="50000"/>
              </a:srgbClr>
            </a:innerShdw>
          </a:effectLst>
        </a:effectStyle>
      </a:effectStyleLst>
      <a:bgFillStyleLst>
        <a:blipFill rotWithShape="1">
          <a:blip xmlns:r="http://schemas.openxmlformats.org/officeDocument/2006/relationships" r:embed="rId3">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4">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5">
            <a:duotone>
              <a:schemeClr val="phClr">
                <a:shade val="3000"/>
                <a:lumMod val="10000"/>
              </a:schemeClr>
              <a:schemeClr val="phClr">
                <a:tint val="91000"/>
                <a:satMod val="500000"/>
                <a:lumMod val="125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Folio.thmx</Template>
  <TotalTime>11046</TotalTime>
  <Words>1235</Words>
  <Application>Microsoft Macintosh PowerPoint</Application>
  <PresentationFormat>On-screen Show (4:3)</PresentationFormat>
  <Paragraphs>156</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Folio</vt:lpstr>
      <vt:lpstr>iOS Development- Lecture 1</vt:lpstr>
      <vt:lpstr>Overview </vt:lpstr>
      <vt:lpstr>Class Logistics </vt:lpstr>
      <vt:lpstr>Why Develop on iOS? </vt:lpstr>
      <vt:lpstr>The Things You Will Need</vt:lpstr>
      <vt:lpstr>Final Project </vt:lpstr>
      <vt:lpstr>What You Need To Know</vt:lpstr>
      <vt:lpstr>Objective C</vt:lpstr>
      <vt:lpstr>iOS</vt:lpstr>
      <vt:lpstr>Layers of iOS</vt:lpstr>
      <vt:lpstr>Layers of iOS</vt:lpstr>
      <vt:lpstr>Layers of iOS</vt:lpstr>
      <vt:lpstr>Layers of iOS</vt:lpstr>
      <vt:lpstr>Cocoa Touch Layer</vt:lpstr>
      <vt:lpstr>UIKit Framework</vt:lpstr>
      <vt:lpstr>Foundation Framework</vt:lpstr>
      <vt:lpstr>Hello World</vt:lpstr>
      <vt:lpstr>Hello World</vt:lpstr>
      <vt:lpstr>Hello World</vt:lpstr>
      <vt:lpstr>ViewController.h</vt:lpstr>
      <vt:lpstr>ViewController.xib</vt:lpstr>
      <vt:lpstr>ViewController.xib</vt:lpstr>
      <vt:lpstr>ViewController.xib</vt:lpstr>
      <vt:lpstr>File’s Owner?</vt:lpstr>
      <vt:lpstr>ViewController.m</vt:lpstr>
      <vt:lpstr>Hello World</vt:lpstr>
      <vt:lpstr>Common Problems </vt:lpstr>
      <vt:lpstr>Hello World – Pt.2   </vt:lpstr>
      <vt:lpstr>Hello World – Pt.2   </vt:lpstr>
      <vt:lpstr>Hello World – Pt.2   </vt:lpstr>
      <vt:lpstr>ViewController.h</vt:lpstr>
      <vt:lpstr>ViewController.xib</vt:lpstr>
      <vt:lpstr>ViewController.xib</vt:lpstr>
      <vt:lpstr>ViewController.m</vt:lpstr>
      <vt:lpstr>ViewController.m</vt:lpstr>
      <vt:lpstr>Hello World – Pt.2   </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Development- Lecture 1</dc:title>
  <dc:creator>Chris Wendel</dc:creator>
  <cp:lastModifiedBy>Chris Wendel</cp:lastModifiedBy>
  <cp:revision>90</cp:revision>
  <dcterms:created xsi:type="dcterms:W3CDTF">2012-01-24T19:19:58Z</dcterms:created>
  <dcterms:modified xsi:type="dcterms:W3CDTF">2012-02-01T23:18:51Z</dcterms:modified>
</cp:coreProperties>
</file>