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Semi-Bold" charset="1" panose="00000700000000000000"/>
      <p:regular r:id="rId13"/>
    </p:embeddedFont>
    <p:embeddedFont>
      <p:font typeface="Inter" charset="1" panose="020B0502030000000004"/>
      <p:regular r:id="rId14"/>
    </p:embeddedFont>
    <p:embeddedFont>
      <p:font typeface="Inter Bold" charset="1" panose="020B0802030000000004"/>
      <p:regular r:id="rId15"/>
    </p:embeddedFont>
    <p:embeddedFont>
      <p:font typeface="Montserrat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2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03480" y="7289056"/>
            <a:ext cx="3443288" cy="755759"/>
            <a:chOff x="0" y="0"/>
            <a:chExt cx="906874" cy="199048"/>
          </a:xfrm>
        </p:grpSpPr>
        <p:sp>
          <p:nvSpPr>
            <p:cNvPr name="Freeform 7" id="7"/>
            <p:cNvSpPr/>
            <p:nvPr/>
          </p:nvSpPr>
          <p:spPr>
            <a:xfrm flipH="false" flipV="false" rot="0">
              <a:off x="0" y="0"/>
              <a:ext cx="906874" cy="199048"/>
            </a:xfrm>
            <a:custGeom>
              <a:avLst/>
              <a:gdLst/>
              <a:ahLst/>
              <a:cxnLst/>
              <a:rect r="r" b="b" t="t" l="l"/>
              <a:pathLst>
                <a:path h="199048" w="906874">
                  <a:moveTo>
                    <a:pt x="99524" y="0"/>
                  </a:moveTo>
                  <a:lnTo>
                    <a:pt x="807350" y="0"/>
                  </a:lnTo>
                  <a:cubicBezTo>
                    <a:pt x="833746" y="0"/>
                    <a:pt x="859060" y="10486"/>
                    <a:pt x="877724" y="29150"/>
                  </a:cubicBezTo>
                  <a:cubicBezTo>
                    <a:pt x="896389" y="47814"/>
                    <a:pt x="906874" y="73128"/>
                    <a:pt x="906874" y="99524"/>
                  </a:cubicBezTo>
                  <a:lnTo>
                    <a:pt x="906874" y="99524"/>
                  </a:lnTo>
                  <a:cubicBezTo>
                    <a:pt x="906874" y="125919"/>
                    <a:pt x="896389" y="151234"/>
                    <a:pt x="877724" y="169898"/>
                  </a:cubicBezTo>
                  <a:cubicBezTo>
                    <a:pt x="859060" y="188562"/>
                    <a:pt x="833746" y="199048"/>
                    <a:pt x="807350" y="199048"/>
                  </a:cubicBezTo>
                  <a:lnTo>
                    <a:pt x="99524" y="199048"/>
                  </a:lnTo>
                  <a:cubicBezTo>
                    <a:pt x="73128" y="199048"/>
                    <a:pt x="47814" y="188562"/>
                    <a:pt x="29150" y="169898"/>
                  </a:cubicBezTo>
                  <a:cubicBezTo>
                    <a:pt x="10486" y="151234"/>
                    <a:pt x="0" y="125919"/>
                    <a:pt x="0" y="99524"/>
                  </a:cubicBezTo>
                  <a:lnTo>
                    <a:pt x="0" y="99524"/>
                  </a:lnTo>
                  <a:cubicBezTo>
                    <a:pt x="0" y="73128"/>
                    <a:pt x="10486" y="47814"/>
                    <a:pt x="29150" y="29150"/>
                  </a:cubicBezTo>
                  <a:cubicBezTo>
                    <a:pt x="47814" y="10486"/>
                    <a:pt x="73128" y="0"/>
                    <a:pt x="99524" y="0"/>
                  </a:cubicBez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0" y="28575"/>
              <a:ext cx="906874" cy="170473"/>
            </a:xfrm>
            <a:prstGeom prst="rect">
              <a:avLst/>
            </a:prstGeom>
          </p:spPr>
          <p:txBody>
            <a:bodyPr anchor="ctr" rtlCol="false" tIns="50800" lIns="50800" bIns="50800" rIns="50800"/>
            <a:lstStyle/>
            <a:p>
              <a:pPr algn="ctr">
                <a:lnSpc>
                  <a:spcPts val="2616"/>
                </a:lnSpc>
              </a:pPr>
            </a:p>
          </p:txBody>
        </p:sp>
      </p:grpSp>
      <p:grpSp>
        <p:nvGrpSpPr>
          <p:cNvPr name="Group 9" id="9"/>
          <p:cNvGrpSpPr/>
          <p:nvPr/>
        </p:nvGrpSpPr>
        <p:grpSpPr>
          <a:xfrm rot="0">
            <a:off x="5518230" y="7289056"/>
            <a:ext cx="3443288" cy="755759"/>
            <a:chOff x="0" y="0"/>
            <a:chExt cx="906874" cy="199048"/>
          </a:xfrm>
        </p:grpSpPr>
        <p:sp>
          <p:nvSpPr>
            <p:cNvPr name="Freeform 10" id="10"/>
            <p:cNvSpPr/>
            <p:nvPr/>
          </p:nvSpPr>
          <p:spPr>
            <a:xfrm flipH="false" flipV="false" rot="0">
              <a:off x="0" y="0"/>
              <a:ext cx="906874" cy="199048"/>
            </a:xfrm>
            <a:custGeom>
              <a:avLst/>
              <a:gdLst/>
              <a:ahLst/>
              <a:cxnLst/>
              <a:rect r="r" b="b" t="t" l="l"/>
              <a:pathLst>
                <a:path h="199048" w="906874">
                  <a:moveTo>
                    <a:pt x="99524" y="0"/>
                  </a:moveTo>
                  <a:lnTo>
                    <a:pt x="807350" y="0"/>
                  </a:lnTo>
                  <a:cubicBezTo>
                    <a:pt x="833746" y="0"/>
                    <a:pt x="859060" y="10486"/>
                    <a:pt x="877724" y="29150"/>
                  </a:cubicBezTo>
                  <a:cubicBezTo>
                    <a:pt x="896389" y="47814"/>
                    <a:pt x="906874" y="73128"/>
                    <a:pt x="906874" y="99524"/>
                  </a:cubicBezTo>
                  <a:lnTo>
                    <a:pt x="906874" y="99524"/>
                  </a:lnTo>
                  <a:cubicBezTo>
                    <a:pt x="906874" y="125919"/>
                    <a:pt x="896389" y="151234"/>
                    <a:pt x="877724" y="169898"/>
                  </a:cubicBezTo>
                  <a:cubicBezTo>
                    <a:pt x="859060" y="188562"/>
                    <a:pt x="833746" y="199048"/>
                    <a:pt x="807350" y="199048"/>
                  </a:cubicBezTo>
                  <a:lnTo>
                    <a:pt x="99524" y="199048"/>
                  </a:lnTo>
                  <a:cubicBezTo>
                    <a:pt x="73128" y="199048"/>
                    <a:pt x="47814" y="188562"/>
                    <a:pt x="29150" y="169898"/>
                  </a:cubicBezTo>
                  <a:cubicBezTo>
                    <a:pt x="10486" y="151234"/>
                    <a:pt x="0" y="125919"/>
                    <a:pt x="0" y="99524"/>
                  </a:cubicBezTo>
                  <a:lnTo>
                    <a:pt x="0" y="99524"/>
                  </a:lnTo>
                  <a:cubicBezTo>
                    <a:pt x="0" y="73128"/>
                    <a:pt x="10486" y="47814"/>
                    <a:pt x="29150" y="29150"/>
                  </a:cubicBezTo>
                  <a:cubicBezTo>
                    <a:pt x="47814" y="10486"/>
                    <a:pt x="73128" y="0"/>
                    <a:pt x="99524" y="0"/>
                  </a:cubicBezTo>
                  <a:close/>
                </a:path>
              </a:pathLst>
            </a:custGeom>
            <a:solidFill>
              <a:srgbClr val="000000">
                <a:alpha val="0"/>
              </a:srgbClr>
            </a:solidFill>
            <a:ln w="38100" cap="rnd">
              <a:gradFill>
                <a:gsLst>
                  <a:gs pos="0">
                    <a:srgbClr val="EACDBE">
                      <a:alpha val="100000"/>
                    </a:srgbClr>
                  </a:gs>
                  <a:gs pos="100000">
                    <a:srgbClr val="D59693">
                      <a:alpha val="100000"/>
                    </a:srgbClr>
                  </a:gs>
                </a:gsLst>
                <a:lin ang="0"/>
              </a:gradFill>
              <a:prstDash val="solid"/>
              <a:round/>
            </a:ln>
          </p:spPr>
        </p:sp>
        <p:sp>
          <p:nvSpPr>
            <p:cNvPr name="TextBox 11" id="11"/>
            <p:cNvSpPr txBox="true"/>
            <p:nvPr/>
          </p:nvSpPr>
          <p:spPr>
            <a:xfrm>
              <a:off x="0" y="28575"/>
              <a:ext cx="906874" cy="170473"/>
            </a:xfrm>
            <a:prstGeom prst="rect">
              <a:avLst/>
            </a:prstGeom>
          </p:spPr>
          <p:txBody>
            <a:bodyPr anchor="ctr" rtlCol="false" tIns="50800" lIns="50800" bIns="50800" rIns="50800"/>
            <a:lstStyle/>
            <a:p>
              <a:pPr algn="ctr">
                <a:lnSpc>
                  <a:spcPts val="2616"/>
                </a:lnSpc>
              </a:pPr>
            </a:p>
          </p:txBody>
        </p:sp>
      </p:grpSp>
      <p:grpSp>
        <p:nvGrpSpPr>
          <p:cNvPr name="Group 12" id="12"/>
          <p:cNvGrpSpPr/>
          <p:nvPr/>
        </p:nvGrpSpPr>
        <p:grpSpPr>
          <a:xfrm rot="0">
            <a:off x="13727623" y="1414792"/>
            <a:ext cx="401526" cy="141324"/>
            <a:chOff x="0" y="0"/>
            <a:chExt cx="812800" cy="286078"/>
          </a:xfrm>
        </p:grpSpPr>
        <p:sp>
          <p:nvSpPr>
            <p:cNvPr name="Freeform 13" id="13"/>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14" id="14"/>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15" id="15"/>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5400000">
            <a:off x="16923999" y="3038153"/>
            <a:ext cx="2870095" cy="1340599"/>
            <a:chOff x="0" y="0"/>
            <a:chExt cx="755910" cy="353080"/>
          </a:xfrm>
        </p:grpSpPr>
        <p:sp>
          <p:nvSpPr>
            <p:cNvPr name="Freeform 17" id="17"/>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8" id="18"/>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grpSp>
        <p:nvGrpSpPr>
          <p:cNvPr name="Group 19" id="19"/>
          <p:cNvGrpSpPr/>
          <p:nvPr/>
        </p:nvGrpSpPr>
        <p:grpSpPr>
          <a:xfrm rot="0">
            <a:off x="-2207588" y="9512818"/>
            <a:ext cx="7979569" cy="2264569"/>
            <a:chOff x="0" y="0"/>
            <a:chExt cx="2101615" cy="596430"/>
          </a:xfrm>
        </p:grpSpPr>
        <p:sp>
          <p:nvSpPr>
            <p:cNvPr name="Freeform 20" id="20"/>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name="TextBox 21" id="21"/>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747258" y="2524744"/>
            <a:ext cx="12006368" cy="3175382"/>
          </a:xfrm>
          <a:prstGeom prst="rect">
            <a:avLst/>
          </a:prstGeom>
        </p:spPr>
        <p:txBody>
          <a:bodyPr anchor="t" rtlCol="false" tIns="0" lIns="0" bIns="0" rIns="0">
            <a:spAutoFit/>
          </a:bodyPr>
          <a:lstStyle/>
          <a:p>
            <a:pPr algn="l">
              <a:lnSpc>
                <a:spcPts val="12352"/>
              </a:lnSpc>
            </a:pPr>
            <a:r>
              <a:rPr lang="en-US" sz="11332">
                <a:solidFill>
                  <a:srgbClr val="FFFFFF"/>
                </a:solidFill>
                <a:latin typeface="Montserrat Semi-Bold"/>
                <a:ea typeface="Montserrat Semi-Bold"/>
                <a:cs typeface="Montserrat Semi-Bold"/>
                <a:sym typeface="Montserrat Semi-Bold"/>
              </a:rPr>
              <a:t>Project Web Keuangan Desa</a:t>
            </a:r>
          </a:p>
        </p:txBody>
      </p:sp>
      <p:sp>
        <p:nvSpPr>
          <p:cNvPr name="Freeform 23" id="23"/>
          <p:cNvSpPr/>
          <p:nvPr/>
        </p:nvSpPr>
        <p:spPr>
          <a:xfrm flipH="false" flipV="false" rot="0">
            <a:off x="10310132" y="1795822"/>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326778" y="6472949"/>
            <a:ext cx="701922" cy="701922"/>
          </a:xfrm>
          <a:custGeom>
            <a:avLst/>
            <a:gdLst/>
            <a:ahLst/>
            <a:cxnLst/>
            <a:rect r="r" b="b" t="t" l="l"/>
            <a:pathLst>
              <a:path h="701922" w="701922">
                <a:moveTo>
                  <a:pt x="0" y="0"/>
                </a:moveTo>
                <a:lnTo>
                  <a:pt x="701922" y="0"/>
                </a:lnTo>
                <a:lnTo>
                  <a:pt x="701922" y="701922"/>
                </a:lnTo>
                <a:lnTo>
                  <a:pt x="0" y="7019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3460947" y="5987416"/>
            <a:ext cx="4460488" cy="4114800"/>
          </a:xfrm>
          <a:custGeom>
            <a:avLst/>
            <a:gdLst/>
            <a:ahLst/>
            <a:cxnLst/>
            <a:rect r="r" b="b" t="t" l="l"/>
            <a:pathLst>
              <a:path h="4114800" w="4460488">
                <a:moveTo>
                  <a:pt x="0" y="0"/>
                </a:moveTo>
                <a:lnTo>
                  <a:pt x="4460488" y="0"/>
                </a:lnTo>
                <a:lnTo>
                  <a:pt x="446048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1803480" y="7516822"/>
            <a:ext cx="3443287" cy="328803"/>
          </a:xfrm>
          <a:prstGeom prst="rect">
            <a:avLst/>
          </a:prstGeom>
        </p:spPr>
        <p:txBody>
          <a:bodyPr anchor="t" rtlCol="false" tIns="0" lIns="0" bIns="0" rIns="0">
            <a:spAutoFit/>
          </a:bodyPr>
          <a:lstStyle/>
          <a:p>
            <a:pPr algn="ctr">
              <a:lnSpc>
                <a:spcPts val="2616"/>
              </a:lnSpc>
            </a:pPr>
            <a:r>
              <a:rPr lang="en-US" sz="2400">
                <a:solidFill>
                  <a:srgbClr val="20303F"/>
                </a:solidFill>
                <a:latin typeface="Montserrat Semi-Bold"/>
                <a:ea typeface="Montserrat Semi-Bold"/>
                <a:cs typeface="Montserrat Semi-Bold"/>
                <a:sym typeface="Montserrat Semi-Bold"/>
              </a:rPr>
              <a:t>Mulai Sekarang</a:t>
            </a:r>
          </a:p>
        </p:txBody>
      </p:sp>
      <p:sp>
        <p:nvSpPr>
          <p:cNvPr name="TextBox 27" id="27"/>
          <p:cNvSpPr txBox="true"/>
          <p:nvPr/>
        </p:nvSpPr>
        <p:spPr>
          <a:xfrm rot="0">
            <a:off x="5518230" y="7516822"/>
            <a:ext cx="3443287"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Info Lainnya</a:t>
            </a:r>
          </a:p>
        </p:txBody>
      </p:sp>
      <p:sp>
        <p:nvSpPr>
          <p:cNvPr name="TextBox 28" id="28"/>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9" id="29"/>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30" id="30"/>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grpSp>
        <p:nvGrpSpPr>
          <p:cNvPr name="Group 13" id="13"/>
          <p:cNvGrpSpPr/>
          <p:nvPr/>
        </p:nvGrpSpPr>
        <p:grpSpPr>
          <a:xfrm rot="0">
            <a:off x="9144000" y="7458982"/>
            <a:ext cx="3443288" cy="755759"/>
            <a:chOff x="0" y="0"/>
            <a:chExt cx="906874" cy="199048"/>
          </a:xfrm>
        </p:grpSpPr>
        <p:sp>
          <p:nvSpPr>
            <p:cNvPr name="Freeform 14" id="14"/>
            <p:cNvSpPr/>
            <p:nvPr/>
          </p:nvSpPr>
          <p:spPr>
            <a:xfrm flipH="false" flipV="false" rot="0">
              <a:off x="0" y="0"/>
              <a:ext cx="906874" cy="199048"/>
            </a:xfrm>
            <a:custGeom>
              <a:avLst/>
              <a:gdLst/>
              <a:ahLst/>
              <a:cxnLst/>
              <a:rect r="r" b="b" t="t" l="l"/>
              <a:pathLst>
                <a:path h="199048" w="906874">
                  <a:moveTo>
                    <a:pt x="99524" y="0"/>
                  </a:moveTo>
                  <a:lnTo>
                    <a:pt x="807350" y="0"/>
                  </a:lnTo>
                  <a:cubicBezTo>
                    <a:pt x="833746" y="0"/>
                    <a:pt x="859060" y="10486"/>
                    <a:pt x="877724" y="29150"/>
                  </a:cubicBezTo>
                  <a:cubicBezTo>
                    <a:pt x="896389" y="47814"/>
                    <a:pt x="906874" y="73128"/>
                    <a:pt x="906874" y="99524"/>
                  </a:cubicBezTo>
                  <a:lnTo>
                    <a:pt x="906874" y="99524"/>
                  </a:lnTo>
                  <a:cubicBezTo>
                    <a:pt x="906874" y="125919"/>
                    <a:pt x="896389" y="151234"/>
                    <a:pt x="877724" y="169898"/>
                  </a:cubicBezTo>
                  <a:cubicBezTo>
                    <a:pt x="859060" y="188562"/>
                    <a:pt x="833746" y="199048"/>
                    <a:pt x="807350" y="199048"/>
                  </a:cubicBezTo>
                  <a:lnTo>
                    <a:pt x="99524" y="199048"/>
                  </a:lnTo>
                  <a:cubicBezTo>
                    <a:pt x="73128" y="199048"/>
                    <a:pt x="47814" y="188562"/>
                    <a:pt x="29150" y="169898"/>
                  </a:cubicBezTo>
                  <a:cubicBezTo>
                    <a:pt x="10486" y="151234"/>
                    <a:pt x="0" y="125919"/>
                    <a:pt x="0" y="99524"/>
                  </a:cubicBezTo>
                  <a:lnTo>
                    <a:pt x="0" y="99524"/>
                  </a:lnTo>
                  <a:cubicBezTo>
                    <a:pt x="0" y="73128"/>
                    <a:pt x="10486" y="47814"/>
                    <a:pt x="29150" y="29150"/>
                  </a:cubicBezTo>
                  <a:cubicBezTo>
                    <a:pt x="47814" y="10486"/>
                    <a:pt x="73128" y="0"/>
                    <a:pt x="99524" y="0"/>
                  </a:cubicBezTo>
                  <a:close/>
                </a:path>
              </a:pathLst>
            </a:custGeom>
            <a:gradFill rotWithShape="true">
              <a:gsLst>
                <a:gs pos="0">
                  <a:srgbClr val="EACDBE">
                    <a:alpha val="100000"/>
                  </a:srgbClr>
                </a:gs>
                <a:gs pos="100000">
                  <a:srgbClr val="D59693">
                    <a:alpha val="100000"/>
                  </a:srgbClr>
                </a:gs>
              </a:gsLst>
              <a:lin ang="0"/>
            </a:gradFill>
          </p:spPr>
        </p:sp>
        <p:sp>
          <p:nvSpPr>
            <p:cNvPr name="TextBox 15" id="15"/>
            <p:cNvSpPr txBox="true"/>
            <p:nvPr/>
          </p:nvSpPr>
          <p:spPr>
            <a:xfrm>
              <a:off x="0" y="28575"/>
              <a:ext cx="906874" cy="170473"/>
            </a:xfrm>
            <a:prstGeom prst="rect">
              <a:avLst/>
            </a:prstGeom>
          </p:spPr>
          <p:txBody>
            <a:bodyPr anchor="ctr" rtlCol="false" tIns="50800" lIns="50800" bIns="50800" rIns="50800"/>
            <a:lstStyle/>
            <a:p>
              <a:pPr algn="ctr">
                <a:lnSpc>
                  <a:spcPts val="2616"/>
                </a:lnSpc>
              </a:pPr>
            </a:p>
          </p:txBody>
        </p:sp>
      </p:grpSp>
      <p:grpSp>
        <p:nvGrpSpPr>
          <p:cNvPr name="Group 16" id="16"/>
          <p:cNvGrpSpPr/>
          <p:nvPr/>
        </p:nvGrpSpPr>
        <p:grpSpPr>
          <a:xfrm rot="0">
            <a:off x="1537529" y="2520677"/>
            <a:ext cx="6271339" cy="6271351"/>
            <a:chOff x="0" y="0"/>
            <a:chExt cx="6350000" cy="6350013"/>
          </a:xfrm>
        </p:grpSpPr>
        <p:sp>
          <p:nvSpPr>
            <p:cNvPr name="Freeform 17" id="17"/>
            <p:cNvSpPr/>
            <p:nvPr/>
          </p:nvSpPr>
          <p:spPr>
            <a:xfrm flipH="false" flipV="false" rot="0">
              <a:off x="-13" y="0"/>
              <a:ext cx="6350013" cy="6350012"/>
            </a:xfrm>
            <a:custGeom>
              <a:avLst/>
              <a:gdLst/>
              <a:ahLst/>
              <a:cxnLst/>
              <a:rect r="r" b="b" t="t" l="l"/>
              <a:pathLst>
                <a:path h="6350012" w="6350013">
                  <a:moveTo>
                    <a:pt x="6350013" y="5248554"/>
                  </a:moveTo>
                  <a:lnTo>
                    <a:pt x="6350013" y="1097458"/>
                  </a:lnTo>
                  <a:cubicBezTo>
                    <a:pt x="5743080" y="1097432"/>
                    <a:pt x="5250841" y="606450"/>
                    <a:pt x="5248682" y="0"/>
                  </a:cubicBezTo>
                  <a:lnTo>
                    <a:pt x="1152322" y="0"/>
                  </a:lnTo>
                  <a:cubicBezTo>
                    <a:pt x="1150163" y="606450"/>
                    <a:pt x="657924" y="1097458"/>
                    <a:pt x="50991" y="1097458"/>
                  </a:cubicBezTo>
                  <a:cubicBezTo>
                    <a:pt x="33909" y="1097458"/>
                    <a:pt x="16904" y="1096950"/>
                    <a:pt x="0" y="1096162"/>
                  </a:cubicBezTo>
                  <a:lnTo>
                    <a:pt x="0" y="5248554"/>
                  </a:lnTo>
                  <a:lnTo>
                    <a:pt x="38" y="5248554"/>
                  </a:lnTo>
                  <a:cubicBezTo>
                    <a:pt x="608305" y="5248554"/>
                    <a:pt x="1101459" y="5741670"/>
                    <a:pt x="1101459" y="6350012"/>
                  </a:cubicBezTo>
                  <a:lnTo>
                    <a:pt x="5248580" y="6350012"/>
                  </a:lnTo>
                  <a:cubicBezTo>
                    <a:pt x="5248593" y="5741708"/>
                    <a:pt x="5741709" y="5248605"/>
                    <a:pt x="6350013" y="5248554"/>
                  </a:cubicBezTo>
                  <a:close/>
                </a:path>
              </a:pathLst>
            </a:custGeom>
            <a:blipFill>
              <a:blip r:embed="rId6"/>
              <a:stretch>
                <a:fillRect l="0" t="0" r="0" b="0"/>
              </a:stretch>
            </a:blipFill>
          </p:spPr>
        </p:sp>
      </p:grpSp>
      <p:sp>
        <p:nvSpPr>
          <p:cNvPr name="Freeform 18" id="18"/>
          <p:cNvSpPr/>
          <p:nvPr/>
        </p:nvSpPr>
        <p:spPr>
          <a:xfrm flipH="false" flipV="false" rot="0">
            <a:off x="16125445" y="7836862"/>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7808868" y="1818755"/>
            <a:ext cx="701922" cy="701922"/>
          </a:xfrm>
          <a:custGeom>
            <a:avLst/>
            <a:gdLst/>
            <a:ahLst/>
            <a:cxnLst/>
            <a:rect r="r" b="b" t="t" l="l"/>
            <a:pathLst>
              <a:path h="701922" w="701922">
                <a:moveTo>
                  <a:pt x="0" y="0"/>
                </a:moveTo>
                <a:lnTo>
                  <a:pt x="701922" y="0"/>
                </a:lnTo>
                <a:lnTo>
                  <a:pt x="701922" y="701922"/>
                </a:lnTo>
                <a:lnTo>
                  <a:pt x="0" y="7019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1" id="21"/>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22" id="22"/>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23" id="23"/>
          <p:cNvSpPr txBox="true"/>
          <p:nvPr/>
        </p:nvSpPr>
        <p:spPr>
          <a:xfrm rot="0">
            <a:off x="9144000" y="2698326"/>
            <a:ext cx="7796254" cy="872490"/>
          </a:xfrm>
          <a:prstGeom prst="rect">
            <a:avLst/>
          </a:prstGeom>
        </p:spPr>
        <p:txBody>
          <a:bodyPr anchor="t" rtlCol="false" tIns="0" lIns="0" bIns="0" rIns="0">
            <a:spAutoFit/>
          </a:bodyPr>
          <a:lstStyle/>
          <a:p>
            <a:pPr algn="l">
              <a:lnSpc>
                <a:spcPts val="6930"/>
              </a:lnSpc>
            </a:pPr>
            <a:r>
              <a:rPr lang="en-US" sz="5500">
                <a:solidFill>
                  <a:srgbClr val="FFFFFF"/>
                </a:solidFill>
                <a:latin typeface="Montserrat Semi-Bold"/>
                <a:ea typeface="Montserrat Semi-Bold"/>
                <a:cs typeface="Montserrat Semi-Bold"/>
                <a:sym typeface="Montserrat Semi-Bold"/>
              </a:rPr>
              <a:t>ANGGOTA</a:t>
            </a:r>
          </a:p>
        </p:txBody>
      </p:sp>
      <p:sp>
        <p:nvSpPr>
          <p:cNvPr name="TextBox 24" id="24"/>
          <p:cNvSpPr txBox="true"/>
          <p:nvPr/>
        </p:nvSpPr>
        <p:spPr>
          <a:xfrm rot="0">
            <a:off x="8159829" y="3904191"/>
            <a:ext cx="8252857" cy="2692099"/>
          </a:xfrm>
          <a:prstGeom prst="rect">
            <a:avLst/>
          </a:prstGeom>
        </p:spPr>
        <p:txBody>
          <a:bodyPr anchor="t" rtlCol="false" tIns="0" lIns="0" bIns="0" rIns="0">
            <a:spAutoFit/>
          </a:bodyPr>
          <a:lstStyle/>
          <a:p>
            <a:pPr algn="l">
              <a:lnSpc>
                <a:spcPts val="5370"/>
              </a:lnSpc>
            </a:pPr>
            <a:r>
              <a:rPr lang="en-US" sz="3836">
                <a:solidFill>
                  <a:srgbClr val="FFFFFF">
                    <a:alpha val="69804"/>
                  </a:srgbClr>
                </a:solidFill>
                <a:latin typeface="Inter"/>
                <a:ea typeface="Inter"/>
                <a:cs typeface="Inter"/>
                <a:sym typeface="Inter"/>
              </a:rPr>
              <a:t>Alfian Bayu Sutisna (C2C022126)</a:t>
            </a:r>
          </a:p>
          <a:p>
            <a:pPr algn="l">
              <a:lnSpc>
                <a:spcPts val="5370"/>
              </a:lnSpc>
            </a:pPr>
            <a:r>
              <a:rPr lang="en-US" sz="3836">
                <a:solidFill>
                  <a:srgbClr val="FFFFFF">
                    <a:alpha val="69804"/>
                  </a:srgbClr>
                </a:solidFill>
                <a:latin typeface="Inter"/>
                <a:ea typeface="Inter"/>
                <a:cs typeface="Inter"/>
                <a:sym typeface="Inter"/>
              </a:rPr>
              <a:t>Alhamdi Fikri            (C2C022127)</a:t>
            </a:r>
          </a:p>
          <a:p>
            <a:pPr algn="l">
              <a:lnSpc>
                <a:spcPts val="5370"/>
              </a:lnSpc>
            </a:pPr>
            <a:r>
              <a:rPr lang="en-US" sz="3836">
                <a:solidFill>
                  <a:srgbClr val="FFFFFF">
                    <a:alpha val="69804"/>
                  </a:srgbClr>
                </a:solidFill>
                <a:latin typeface="Inter"/>
                <a:ea typeface="Inter"/>
                <a:cs typeface="Inter"/>
                <a:sym typeface="Inter"/>
              </a:rPr>
              <a:t>M Sururun Amin       (C2C022142)</a:t>
            </a:r>
          </a:p>
          <a:p>
            <a:pPr algn="l">
              <a:lnSpc>
                <a:spcPts val="5370"/>
              </a:lnSpc>
            </a:pPr>
          </a:p>
        </p:txBody>
      </p:sp>
      <p:sp>
        <p:nvSpPr>
          <p:cNvPr name="TextBox 25" id="25"/>
          <p:cNvSpPr txBox="true"/>
          <p:nvPr/>
        </p:nvSpPr>
        <p:spPr>
          <a:xfrm rot="0">
            <a:off x="9144000" y="7686748"/>
            <a:ext cx="3443287" cy="328803"/>
          </a:xfrm>
          <a:prstGeom prst="rect">
            <a:avLst/>
          </a:prstGeom>
        </p:spPr>
        <p:txBody>
          <a:bodyPr anchor="t" rtlCol="false" tIns="0" lIns="0" bIns="0" rIns="0">
            <a:spAutoFit/>
          </a:bodyPr>
          <a:lstStyle/>
          <a:p>
            <a:pPr algn="ctr">
              <a:lnSpc>
                <a:spcPts val="2616"/>
              </a:lnSpc>
            </a:pPr>
            <a:r>
              <a:rPr lang="en-US" sz="2400">
                <a:solidFill>
                  <a:srgbClr val="20303F"/>
                </a:solidFill>
                <a:latin typeface="Montserrat Semi-Bold"/>
                <a:ea typeface="Montserrat Semi-Bold"/>
                <a:cs typeface="Montserrat Semi-Bold"/>
                <a:sym typeface="Montserrat Semi-Bold"/>
              </a:rPr>
              <a:t>Info Lainnya</a:t>
            </a:r>
          </a:p>
        </p:txBody>
      </p:sp>
      <p:grpSp>
        <p:nvGrpSpPr>
          <p:cNvPr name="Group 26" id="26"/>
          <p:cNvGrpSpPr/>
          <p:nvPr/>
        </p:nvGrpSpPr>
        <p:grpSpPr>
          <a:xfrm rot="0">
            <a:off x="-2207588" y="9512818"/>
            <a:ext cx="7979569" cy="2264569"/>
            <a:chOff x="0" y="0"/>
            <a:chExt cx="2101615" cy="596430"/>
          </a:xfrm>
        </p:grpSpPr>
        <p:sp>
          <p:nvSpPr>
            <p:cNvPr name="Freeform 27" id="27"/>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name="TextBox 28" id="28"/>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grpSp>
        <p:nvGrpSpPr>
          <p:cNvPr name="Group 13" id="13"/>
          <p:cNvGrpSpPr/>
          <p:nvPr/>
        </p:nvGrpSpPr>
        <p:grpSpPr>
          <a:xfrm rot="0">
            <a:off x="9720169" y="2726142"/>
            <a:ext cx="6226779" cy="7663728"/>
            <a:chOff x="0" y="0"/>
            <a:chExt cx="660400" cy="812800"/>
          </a:xfrm>
        </p:grpSpPr>
        <p:sp>
          <p:nvSpPr>
            <p:cNvPr name="Freeform 14" id="14"/>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6"/>
              <a:stretch>
                <a:fillRect l="-42365" t="0" r="-42365" b="0"/>
              </a:stretch>
            </a:blipFill>
          </p:spPr>
        </p:sp>
      </p:grpSp>
      <p:grpSp>
        <p:nvGrpSpPr>
          <p:cNvPr name="Group 15" id="15"/>
          <p:cNvGrpSpPr/>
          <p:nvPr/>
        </p:nvGrpSpPr>
        <p:grpSpPr>
          <a:xfrm rot="0">
            <a:off x="13305491" y="7362315"/>
            <a:ext cx="3953809" cy="1014829"/>
            <a:chOff x="0" y="0"/>
            <a:chExt cx="1041332" cy="267280"/>
          </a:xfrm>
        </p:grpSpPr>
        <p:sp>
          <p:nvSpPr>
            <p:cNvPr name="Freeform 16" id="16"/>
            <p:cNvSpPr/>
            <p:nvPr/>
          </p:nvSpPr>
          <p:spPr>
            <a:xfrm flipH="false" flipV="false" rot="0">
              <a:off x="0" y="0"/>
              <a:ext cx="1041332" cy="267280"/>
            </a:xfrm>
            <a:custGeom>
              <a:avLst/>
              <a:gdLst/>
              <a:ahLst/>
              <a:cxnLst/>
              <a:rect r="r" b="b" t="t" l="l"/>
              <a:pathLst>
                <a:path h="267280" w="1041332">
                  <a:moveTo>
                    <a:pt x="133640" y="0"/>
                  </a:moveTo>
                  <a:lnTo>
                    <a:pt x="907692" y="0"/>
                  </a:lnTo>
                  <a:cubicBezTo>
                    <a:pt x="943136" y="0"/>
                    <a:pt x="977128" y="14080"/>
                    <a:pt x="1002190" y="39142"/>
                  </a:cubicBezTo>
                  <a:cubicBezTo>
                    <a:pt x="1027253" y="64205"/>
                    <a:pt x="1041332" y="98197"/>
                    <a:pt x="1041332" y="133640"/>
                  </a:cubicBezTo>
                  <a:lnTo>
                    <a:pt x="1041332" y="133640"/>
                  </a:lnTo>
                  <a:cubicBezTo>
                    <a:pt x="1041332" y="169084"/>
                    <a:pt x="1027253" y="203076"/>
                    <a:pt x="1002190" y="228138"/>
                  </a:cubicBezTo>
                  <a:cubicBezTo>
                    <a:pt x="977128" y="253200"/>
                    <a:pt x="943136" y="267280"/>
                    <a:pt x="907692" y="267280"/>
                  </a:cubicBezTo>
                  <a:lnTo>
                    <a:pt x="133640" y="267280"/>
                  </a:lnTo>
                  <a:cubicBezTo>
                    <a:pt x="98197" y="267280"/>
                    <a:pt x="64205" y="253200"/>
                    <a:pt x="39142" y="228138"/>
                  </a:cubicBezTo>
                  <a:cubicBezTo>
                    <a:pt x="14080" y="203076"/>
                    <a:pt x="0" y="169084"/>
                    <a:pt x="0" y="133640"/>
                  </a:cubicBezTo>
                  <a:lnTo>
                    <a:pt x="0" y="133640"/>
                  </a:lnTo>
                  <a:cubicBezTo>
                    <a:pt x="0" y="98197"/>
                    <a:pt x="14080" y="64205"/>
                    <a:pt x="39142" y="39142"/>
                  </a:cubicBezTo>
                  <a:cubicBezTo>
                    <a:pt x="64205" y="14080"/>
                    <a:pt x="98197" y="0"/>
                    <a:pt x="133640" y="0"/>
                  </a:cubicBezTo>
                  <a:close/>
                </a:path>
              </a:pathLst>
            </a:custGeom>
            <a:gradFill rotWithShape="true">
              <a:gsLst>
                <a:gs pos="0">
                  <a:srgbClr val="EACDBE">
                    <a:alpha val="100000"/>
                  </a:srgbClr>
                </a:gs>
                <a:gs pos="100000">
                  <a:srgbClr val="D59693">
                    <a:alpha val="100000"/>
                  </a:srgbClr>
                </a:gs>
              </a:gsLst>
              <a:lin ang="0"/>
            </a:gradFill>
          </p:spPr>
        </p:sp>
        <p:sp>
          <p:nvSpPr>
            <p:cNvPr name="TextBox 17" id="17"/>
            <p:cNvSpPr txBox="true"/>
            <p:nvPr/>
          </p:nvSpPr>
          <p:spPr>
            <a:xfrm>
              <a:off x="0" y="28575"/>
              <a:ext cx="1041332" cy="238705"/>
            </a:xfrm>
            <a:prstGeom prst="rect">
              <a:avLst/>
            </a:prstGeom>
          </p:spPr>
          <p:txBody>
            <a:bodyPr anchor="ctr" rtlCol="false" tIns="50800" lIns="50800" bIns="50800" rIns="50800"/>
            <a:lstStyle/>
            <a:p>
              <a:pPr algn="ctr">
                <a:lnSpc>
                  <a:spcPts val="2616"/>
                </a:lnSpc>
              </a:pPr>
            </a:p>
          </p:txBody>
        </p:sp>
      </p:grpSp>
      <p:grpSp>
        <p:nvGrpSpPr>
          <p:cNvPr name="Group 18" id="18"/>
          <p:cNvGrpSpPr/>
          <p:nvPr/>
        </p:nvGrpSpPr>
        <p:grpSpPr>
          <a:xfrm rot="0">
            <a:off x="13305491" y="6020623"/>
            <a:ext cx="3953809" cy="1014829"/>
            <a:chOff x="0" y="0"/>
            <a:chExt cx="1041332" cy="267280"/>
          </a:xfrm>
        </p:grpSpPr>
        <p:sp>
          <p:nvSpPr>
            <p:cNvPr name="Freeform 19" id="19"/>
            <p:cNvSpPr/>
            <p:nvPr/>
          </p:nvSpPr>
          <p:spPr>
            <a:xfrm flipH="false" flipV="false" rot="0">
              <a:off x="0" y="0"/>
              <a:ext cx="1041332" cy="267280"/>
            </a:xfrm>
            <a:custGeom>
              <a:avLst/>
              <a:gdLst/>
              <a:ahLst/>
              <a:cxnLst/>
              <a:rect r="r" b="b" t="t" l="l"/>
              <a:pathLst>
                <a:path h="267280" w="1041332">
                  <a:moveTo>
                    <a:pt x="133640" y="0"/>
                  </a:moveTo>
                  <a:lnTo>
                    <a:pt x="907692" y="0"/>
                  </a:lnTo>
                  <a:cubicBezTo>
                    <a:pt x="943136" y="0"/>
                    <a:pt x="977128" y="14080"/>
                    <a:pt x="1002190" y="39142"/>
                  </a:cubicBezTo>
                  <a:cubicBezTo>
                    <a:pt x="1027253" y="64205"/>
                    <a:pt x="1041332" y="98197"/>
                    <a:pt x="1041332" y="133640"/>
                  </a:cubicBezTo>
                  <a:lnTo>
                    <a:pt x="1041332" y="133640"/>
                  </a:lnTo>
                  <a:cubicBezTo>
                    <a:pt x="1041332" y="169084"/>
                    <a:pt x="1027253" y="203076"/>
                    <a:pt x="1002190" y="228138"/>
                  </a:cubicBezTo>
                  <a:cubicBezTo>
                    <a:pt x="977128" y="253200"/>
                    <a:pt x="943136" y="267280"/>
                    <a:pt x="907692" y="267280"/>
                  </a:cubicBezTo>
                  <a:lnTo>
                    <a:pt x="133640" y="267280"/>
                  </a:lnTo>
                  <a:cubicBezTo>
                    <a:pt x="98197" y="267280"/>
                    <a:pt x="64205" y="253200"/>
                    <a:pt x="39142" y="228138"/>
                  </a:cubicBezTo>
                  <a:cubicBezTo>
                    <a:pt x="14080" y="203076"/>
                    <a:pt x="0" y="169084"/>
                    <a:pt x="0" y="133640"/>
                  </a:cubicBezTo>
                  <a:lnTo>
                    <a:pt x="0" y="133640"/>
                  </a:lnTo>
                  <a:cubicBezTo>
                    <a:pt x="0" y="98197"/>
                    <a:pt x="14080" y="64205"/>
                    <a:pt x="39142" y="39142"/>
                  </a:cubicBezTo>
                  <a:cubicBezTo>
                    <a:pt x="64205" y="14080"/>
                    <a:pt x="98197" y="0"/>
                    <a:pt x="133640" y="0"/>
                  </a:cubicBezTo>
                  <a:close/>
                </a:path>
              </a:pathLst>
            </a:custGeom>
            <a:gradFill rotWithShape="true">
              <a:gsLst>
                <a:gs pos="0">
                  <a:srgbClr val="EACDBE">
                    <a:alpha val="100000"/>
                  </a:srgbClr>
                </a:gs>
                <a:gs pos="100000">
                  <a:srgbClr val="D59693">
                    <a:alpha val="100000"/>
                  </a:srgbClr>
                </a:gs>
              </a:gsLst>
              <a:lin ang="0"/>
            </a:gradFill>
          </p:spPr>
        </p:sp>
        <p:sp>
          <p:nvSpPr>
            <p:cNvPr name="TextBox 20" id="20"/>
            <p:cNvSpPr txBox="true"/>
            <p:nvPr/>
          </p:nvSpPr>
          <p:spPr>
            <a:xfrm>
              <a:off x="0" y="28575"/>
              <a:ext cx="1041332" cy="238705"/>
            </a:xfrm>
            <a:prstGeom prst="rect">
              <a:avLst/>
            </a:prstGeom>
          </p:spPr>
          <p:txBody>
            <a:bodyPr anchor="ctr" rtlCol="false" tIns="50800" lIns="50800" bIns="50800" rIns="50800"/>
            <a:lstStyle/>
            <a:p>
              <a:pPr algn="ctr">
                <a:lnSpc>
                  <a:spcPts val="2616"/>
                </a:lnSpc>
              </a:pPr>
            </a:p>
          </p:txBody>
        </p:sp>
      </p:grpSp>
      <p:sp>
        <p:nvSpPr>
          <p:cNvPr name="Freeform 21" id="21"/>
          <p:cNvSpPr/>
          <p:nvPr/>
        </p:nvSpPr>
        <p:spPr>
          <a:xfrm flipH="false" flipV="false" rot="0">
            <a:off x="316413" y="8048800"/>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9369208" y="2024220"/>
            <a:ext cx="701922" cy="701922"/>
          </a:xfrm>
          <a:custGeom>
            <a:avLst/>
            <a:gdLst/>
            <a:ahLst/>
            <a:cxnLst/>
            <a:rect r="r" b="b" t="t" l="l"/>
            <a:pathLst>
              <a:path h="701922" w="701922">
                <a:moveTo>
                  <a:pt x="0" y="0"/>
                </a:moveTo>
                <a:lnTo>
                  <a:pt x="701922" y="0"/>
                </a:lnTo>
                <a:lnTo>
                  <a:pt x="701922" y="701922"/>
                </a:lnTo>
                <a:lnTo>
                  <a:pt x="0" y="7019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3482367" y="7527467"/>
            <a:ext cx="708686" cy="684526"/>
          </a:xfrm>
          <a:custGeom>
            <a:avLst/>
            <a:gdLst/>
            <a:ahLst/>
            <a:cxnLst/>
            <a:rect r="r" b="b" t="t" l="l"/>
            <a:pathLst>
              <a:path h="684526" w="708686">
                <a:moveTo>
                  <a:pt x="0" y="0"/>
                </a:moveTo>
                <a:lnTo>
                  <a:pt x="708686" y="0"/>
                </a:lnTo>
                <a:lnTo>
                  <a:pt x="708686" y="684526"/>
                </a:lnTo>
                <a:lnTo>
                  <a:pt x="0" y="684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13575592" y="6175244"/>
            <a:ext cx="705587" cy="705587"/>
          </a:xfrm>
          <a:custGeom>
            <a:avLst/>
            <a:gdLst/>
            <a:ahLst/>
            <a:cxnLst/>
            <a:rect r="r" b="b" t="t" l="l"/>
            <a:pathLst>
              <a:path h="705587" w="705587">
                <a:moveTo>
                  <a:pt x="0" y="0"/>
                </a:moveTo>
                <a:lnTo>
                  <a:pt x="705587" y="0"/>
                </a:lnTo>
                <a:lnTo>
                  <a:pt x="705587" y="705587"/>
                </a:lnTo>
                <a:lnTo>
                  <a:pt x="0" y="70558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5" id="25"/>
          <p:cNvGrpSpPr/>
          <p:nvPr/>
        </p:nvGrpSpPr>
        <p:grpSpPr>
          <a:xfrm rot="0">
            <a:off x="-2207588" y="9512818"/>
            <a:ext cx="7979569" cy="2264569"/>
            <a:chOff x="0" y="0"/>
            <a:chExt cx="2101615" cy="596430"/>
          </a:xfrm>
        </p:grpSpPr>
        <p:sp>
          <p:nvSpPr>
            <p:cNvPr name="Freeform 26" id="26"/>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name="TextBox 27" id="27"/>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9" id="29"/>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30" id="30"/>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31" id="31"/>
          <p:cNvSpPr txBox="true"/>
          <p:nvPr/>
        </p:nvSpPr>
        <p:spPr>
          <a:xfrm rot="0">
            <a:off x="1028700" y="1815066"/>
            <a:ext cx="7248982" cy="775162"/>
          </a:xfrm>
          <a:prstGeom prst="rect">
            <a:avLst/>
          </a:prstGeom>
        </p:spPr>
        <p:txBody>
          <a:bodyPr anchor="t" rtlCol="false" tIns="0" lIns="0" bIns="0" rIns="0">
            <a:spAutoFit/>
          </a:bodyPr>
          <a:lstStyle/>
          <a:p>
            <a:pPr algn="l" marL="0" indent="0" lvl="0">
              <a:lnSpc>
                <a:spcPts val="6279"/>
              </a:lnSpc>
              <a:spcBef>
                <a:spcPct val="0"/>
              </a:spcBef>
            </a:pPr>
            <a:r>
              <a:rPr lang="en-US" sz="4984">
                <a:solidFill>
                  <a:srgbClr val="FFFFFF"/>
                </a:solidFill>
                <a:latin typeface="Montserrat Semi-Bold"/>
                <a:ea typeface="Montserrat Semi-Bold"/>
                <a:cs typeface="Montserrat Semi-Bold"/>
                <a:sym typeface="Montserrat Semi-Bold"/>
              </a:rPr>
              <a:t>Deskripsi dan Tujuan </a:t>
            </a:r>
          </a:p>
        </p:txBody>
      </p:sp>
      <p:sp>
        <p:nvSpPr>
          <p:cNvPr name="TextBox 32" id="32"/>
          <p:cNvSpPr txBox="true"/>
          <p:nvPr/>
        </p:nvSpPr>
        <p:spPr>
          <a:xfrm rot="0">
            <a:off x="1028700" y="2961704"/>
            <a:ext cx="7866318" cy="5584577"/>
          </a:xfrm>
          <a:prstGeom prst="rect">
            <a:avLst/>
          </a:prstGeom>
        </p:spPr>
        <p:txBody>
          <a:bodyPr anchor="t" rtlCol="false" tIns="0" lIns="0" bIns="0" rIns="0">
            <a:spAutoFit/>
          </a:bodyPr>
          <a:lstStyle/>
          <a:p>
            <a:pPr algn="l">
              <a:lnSpc>
                <a:spcPts val="4528"/>
              </a:lnSpc>
            </a:pPr>
            <a:r>
              <a:rPr lang="en-US" sz="3234">
                <a:solidFill>
                  <a:srgbClr val="D69996"/>
                </a:solidFill>
                <a:latin typeface="Inter Bold"/>
                <a:ea typeface="Inter Bold"/>
                <a:cs typeface="Inter Bold"/>
                <a:sym typeface="Inter Bold"/>
              </a:rPr>
              <a:t>      Pada project kali ini kami membuat website pengelolaan keuangan desa. Website ini bertujuan untuk membantu pegawai kelurahan dalam melakukan pembukuan keuangan dengan mudah, cepat, dan tepat. Selain itu, website ini juga berfungsi sebagai sarana transparansi dana desa kepada masyarakat. </a:t>
            </a:r>
          </a:p>
          <a:p>
            <a:pPr algn="l">
              <a:lnSpc>
                <a:spcPts val="3548"/>
              </a:lnSpc>
            </a:pPr>
          </a:p>
        </p:txBody>
      </p:sp>
      <p:sp>
        <p:nvSpPr>
          <p:cNvPr name="TextBox 33" id="33"/>
          <p:cNvSpPr txBox="true"/>
          <p:nvPr/>
        </p:nvSpPr>
        <p:spPr>
          <a:xfrm rot="0">
            <a:off x="14448042" y="7643035"/>
            <a:ext cx="2811258" cy="405765"/>
          </a:xfrm>
          <a:prstGeom prst="rect">
            <a:avLst/>
          </a:prstGeom>
        </p:spPr>
        <p:txBody>
          <a:bodyPr anchor="t" rtlCol="false" tIns="0" lIns="0" bIns="0" rIns="0">
            <a:spAutoFit/>
          </a:bodyPr>
          <a:lstStyle/>
          <a:p>
            <a:pPr algn="l">
              <a:lnSpc>
                <a:spcPts val="3359"/>
              </a:lnSpc>
            </a:pPr>
            <a:r>
              <a:rPr lang="en-US" sz="2399">
                <a:solidFill>
                  <a:srgbClr val="20303F"/>
                </a:solidFill>
                <a:latin typeface="Inter Bold"/>
                <a:ea typeface="Inter Bold"/>
                <a:cs typeface="Inter Bold"/>
                <a:sym typeface="Inter Bold"/>
              </a:rPr>
              <a:t>Dunia Teknologi</a:t>
            </a:r>
          </a:p>
        </p:txBody>
      </p:sp>
      <p:sp>
        <p:nvSpPr>
          <p:cNvPr name="TextBox 34" id="34"/>
          <p:cNvSpPr txBox="true"/>
          <p:nvPr/>
        </p:nvSpPr>
        <p:spPr>
          <a:xfrm rot="0">
            <a:off x="14448042" y="6301343"/>
            <a:ext cx="2811258" cy="405765"/>
          </a:xfrm>
          <a:prstGeom prst="rect">
            <a:avLst/>
          </a:prstGeom>
        </p:spPr>
        <p:txBody>
          <a:bodyPr anchor="t" rtlCol="false" tIns="0" lIns="0" bIns="0" rIns="0">
            <a:spAutoFit/>
          </a:bodyPr>
          <a:lstStyle/>
          <a:p>
            <a:pPr algn="l">
              <a:lnSpc>
                <a:spcPts val="3359"/>
              </a:lnSpc>
            </a:pPr>
            <a:r>
              <a:rPr lang="en-US" sz="2399">
                <a:solidFill>
                  <a:srgbClr val="20303F"/>
                </a:solidFill>
                <a:latin typeface="Inter Bold"/>
                <a:ea typeface="Inter Bold"/>
                <a:cs typeface="Inter Bold"/>
                <a:sym typeface="Inter Bold"/>
              </a:rPr>
              <a:t>Teknologi Terkini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sp>
        <p:nvSpPr>
          <p:cNvPr name="Freeform 13" id="13"/>
          <p:cNvSpPr/>
          <p:nvPr/>
        </p:nvSpPr>
        <p:spPr>
          <a:xfrm flipH="false" flipV="false" rot="0">
            <a:off x="582363" y="3876606"/>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990930" y="8379606"/>
            <a:ext cx="701922" cy="701922"/>
          </a:xfrm>
          <a:custGeom>
            <a:avLst/>
            <a:gdLst/>
            <a:ahLst/>
            <a:cxnLst/>
            <a:rect r="r" b="b" t="t" l="l"/>
            <a:pathLst>
              <a:path h="701922" w="701922">
                <a:moveTo>
                  <a:pt x="0" y="0"/>
                </a:moveTo>
                <a:lnTo>
                  <a:pt x="701922" y="0"/>
                </a:lnTo>
                <a:lnTo>
                  <a:pt x="701922" y="701923"/>
                </a:lnTo>
                <a:lnTo>
                  <a:pt x="0" y="7019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6003063" y="7179932"/>
            <a:ext cx="880153" cy="880153"/>
          </a:xfrm>
          <a:custGeom>
            <a:avLst/>
            <a:gdLst/>
            <a:ahLst/>
            <a:cxnLst/>
            <a:rect r="r" b="b" t="t" l="l"/>
            <a:pathLst>
              <a:path h="880153" w="880153">
                <a:moveTo>
                  <a:pt x="0" y="0"/>
                </a:moveTo>
                <a:lnTo>
                  <a:pt x="880153" y="0"/>
                </a:lnTo>
                <a:lnTo>
                  <a:pt x="880153" y="880153"/>
                </a:lnTo>
                <a:lnTo>
                  <a:pt x="0" y="8801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7063432" y="7447225"/>
            <a:ext cx="4283581" cy="355092"/>
          </a:xfrm>
          <a:prstGeom prst="rect">
            <a:avLst/>
          </a:prstGeom>
        </p:spPr>
        <p:txBody>
          <a:bodyPr anchor="t" rtlCol="false" tIns="0" lIns="0" bIns="0" rIns="0">
            <a:spAutoFit/>
          </a:bodyPr>
          <a:lstStyle/>
          <a:p>
            <a:pPr algn="l">
              <a:lnSpc>
                <a:spcPts val="2783"/>
              </a:lnSpc>
            </a:pPr>
            <a:r>
              <a:rPr lang="en-US" sz="2399">
                <a:solidFill>
                  <a:srgbClr val="20303F"/>
                </a:solidFill>
                <a:latin typeface="Inter Bold"/>
                <a:ea typeface="Inter Bold"/>
                <a:cs typeface="Inter Bold"/>
                <a:sym typeface="Inter Bold"/>
              </a:rPr>
              <a:t>Dampak Yang Diperoleh</a:t>
            </a:r>
          </a:p>
        </p:txBody>
      </p:sp>
      <p:sp>
        <p:nvSpPr>
          <p:cNvPr name="Freeform 17" id="17"/>
          <p:cNvSpPr/>
          <p:nvPr/>
        </p:nvSpPr>
        <p:spPr>
          <a:xfrm flipH="false" flipV="false" rot="0">
            <a:off x="11118527" y="7179932"/>
            <a:ext cx="616139" cy="777240"/>
          </a:xfrm>
          <a:custGeom>
            <a:avLst/>
            <a:gdLst/>
            <a:ahLst/>
            <a:cxnLst/>
            <a:rect r="r" b="b" t="t" l="l"/>
            <a:pathLst>
              <a:path h="777240" w="616139">
                <a:moveTo>
                  <a:pt x="0" y="0"/>
                </a:moveTo>
                <a:lnTo>
                  <a:pt x="616140" y="0"/>
                </a:lnTo>
                <a:lnTo>
                  <a:pt x="616140" y="777240"/>
                </a:lnTo>
                <a:lnTo>
                  <a:pt x="0" y="7772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2207588" y="9512818"/>
            <a:ext cx="7979569" cy="2264569"/>
            <a:chOff x="0" y="0"/>
            <a:chExt cx="2101615" cy="596430"/>
          </a:xfrm>
        </p:grpSpPr>
        <p:sp>
          <p:nvSpPr>
            <p:cNvPr name="Freeform 19" id="19"/>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name="TextBox 20" id="20"/>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222589" y="3057241"/>
            <a:ext cx="7236208" cy="4178910"/>
          </a:xfrm>
          <a:custGeom>
            <a:avLst/>
            <a:gdLst/>
            <a:ahLst/>
            <a:cxnLst/>
            <a:rect r="r" b="b" t="t" l="l"/>
            <a:pathLst>
              <a:path h="4178910" w="7236208">
                <a:moveTo>
                  <a:pt x="0" y="0"/>
                </a:moveTo>
                <a:lnTo>
                  <a:pt x="7236209" y="0"/>
                </a:lnTo>
                <a:lnTo>
                  <a:pt x="7236209" y="4178910"/>
                </a:lnTo>
                <a:lnTo>
                  <a:pt x="0" y="4178910"/>
                </a:lnTo>
                <a:lnTo>
                  <a:pt x="0" y="0"/>
                </a:lnTo>
                <a:close/>
              </a:path>
            </a:pathLst>
          </a:custGeom>
          <a:blipFill>
            <a:blip r:embed="rId14"/>
            <a:stretch>
              <a:fillRect l="0" t="0" r="0" b="0"/>
            </a:stretch>
          </a:blipFill>
        </p:spPr>
      </p:sp>
      <p:sp>
        <p:nvSpPr>
          <p:cNvPr name="TextBox 22" id="22"/>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3" id="23"/>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24" id="24"/>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25" id="25"/>
          <p:cNvSpPr txBox="true"/>
          <p:nvPr/>
        </p:nvSpPr>
        <p:spPr>
          <a:xfrm rot="0">
            <a:off x="7458798" y="1900372"/>
            <a:ext cx="9263762" cy="953648"/>
          </a:xfrm>
          <a:prstGeom prst="rect">
            <a:avLst/>
          </a:prstGeom>
        </p:spPr>
        <p:txBody>
          <a:bodyPr anchor="t" rtlCol="false" tIns="0" lIns="0" bIns="0" rIns="0">
            <a:spAutoFit/>
          </a:bodyPr>
          <a:lstStyle/>
          <a:p>
            <a:pPr algn="l" marL="0" indent="0" lvl="0">
              <a:lnSpc>
                <a:spcPts val="7683"/>
              </a:lnSpc>
              <a:spcBef>
                <a:spcPct val="0"/>
              </a:spcBef>
            </a:pPr>
            <a:r>
              <a:rPr lang="en-US" sz="6097">
                <a:solidFill>
                  <a:srgbClr val="FFFFFF"/>
                </a:solidFill>
                <a:latin typeface="Montserrat Bold"/>
                <a:ea typeface="Montserrat Bold"/>
                <a:cs typeface="Montserrat Bold"/>
                <a:sym typeface="Montserrat Bold"/>
              </a:rPr>
              <a:t>Bahasa Pemrograman</a:t>
            </a:r>
          </a:p>
        </p:txBody>
      </p:sp>
      <p:sp>
        <p:nvSpPr>
          <p:cNvPr name="TextBox 26" id="26"/>
          <p:cNvSpPr txBox="true"/>
          <p:nvPr/>
        </p:nvSpPr>
        <p:spPr>
          <a:xfrm rot="0">
            <a:off x="7471716" y="3158820"/>
            <a:ext cx="9870175" cy="1987876"/>
          </a:xfrm>
          <a:prstGeom prst="rect">
            <a:avLst/>
          </a:prstGeom>
        </p:spPr>
        <p:txBody>
          <a:bodyPr anchor="t" rtlCol="false" tIns="0" lIns="0" bIns="0" rIns="0">
            <a:spAutoFit/>
          </a:bodyPr>
          <a:lstStyle/>
          <a:p>
            <a:pPr algn="l">
              <a:lnSpc>
                <a:spcPts val="5320"/>
              </a:lnSpc>
            </a:pPr>
            <a:r>
              <a:rPr lang="en-US" sz="3800">
                <a:solidFill>
                  <a:srgbClr val="FFFFFF">
                    <a:alpha val="69804"/>
                  </a:srgbClr>
                </a:solidFill>
                <a:latin typeface="Inter"/>
                <a:ea typeface="Inter"/>
                <a:cs typeface="Inter"/>
                <a:sym typeface="Inter"/>
              </a:rPr>
              <a:t>Bahasa pemrograman yang digunakan untuk membuat web ini adalah HTML, CSS, JavaScript dan PHP.</a:t>
            </a:r>
          </a:p>
        </p:txBody>
      </p:sp>
      <p:sp>
        <p:nvSpPr>
          <p:cNvPr name="TextBox 27" id="27"/>
          <p:cNvSpPr txBox="true"/>
          <p:nvPr/>
        </p:nvSpPr>
        <p:spPr>
          <a:xfrm rot="0">
            <a:off x="12081276" y="7447225"/>
            <a:ext cx="4255442" cy="355092"/>
          </a:xfrm>
          <a:prstGeom prst="rect">
            <a:avLst/>
          </a:prstGeom>
        </p:spPr>
        <p:txBody>
          <a:bodyPr anchor="t" rtlCol="false" tIns="0" lIns="0" bIns="0" rIns="0">
            <a:spAutoFit/>
          </a:bodyPr>
          <a:lstStyle/>
          <a:p>
            <a:pPr algn="l">
              <a:lnSpc>
                <a:spcPts val="2783"/>
              </a:lnSpc>
            </a:pPr>
            <a:r>
              <a:rPr lang="en-US" sz="2399">
                <a:solidFill>
                  <a:srgbClr val="20303F"/>
                </a:solidFill>
                <a:latin typeface="Inter Bold"/>
                <a:ea typeface="Inter Bold"/>
                <a:cs typeface="Inter Bold"/>
                <a:sym typeface="Inter Bold"/>
              </a:rPr>
              <a:t>Dampak Positif dan Negatif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grpSp>
        <p:nvGrpSpPr>
          <p:cNvPr name="Group 13" id="13"/>
          <p:cNvGrpSpPr/>
          <p:nvPr/>
        </p:nvGrpSpPr>
        <p:grpSpPr>
          <a:xfrm rot="0">
            <a:off x="1537529" y="4463371"/>
            <a:ext cx="7382769" cy="4256331"/>
            <a:chOff x="0" y="0"/>
            <a:chExt cx="1026273" cy="591669"/>
          </a:xfrm>
        </p:grpSpPr>
        <p:sp>
          <p:nvSpPr>
            <p:cNvPr name="Freeform 14" id="14"/>
            <p:cNvSpPr/>
            <p:nvPr/>
          </p:nvSpPr>
          <p:spPr>
            <a:xfrm flipH="false" flipV="false" rot="0">
              <a:off x="0" y="0"/>
              <a:ext cx="1026273" cy="591669"/>
            </a:xfrm>
            <a:custGeom>
              <a:avLst/>
              <a:gdLst/>
              <a:ahLst/>
              <a:cxnLst/>
              <a:rect r="r" b="b" t="t" l="l"/>
              <a:pathLst>
                <a:path h="591669" w="1026273">
                  <a:moveTo>
                    <a:pt x="40897" y="0"/>
                  </a:moveTo>
                  <a:lnTo>
                    <a:pt x="985376" y="0"/>
                  </a:lnTo>
                  <a:cubicBezTo>
                    <a:pt x="996222" y="0"/>
                    <a:pt x="1006625" y="4309"/>
                    <a:pt x="1014294" y="11979"/>
                  </a:cubicBezTo>
                  <a:cubicBezTo>
                    <a:pt x="1021964" y="19648"/>
                    <a:pt x="1026273" y="30051"/>
                    <a:pt x="1026273" y="40897"/>
                  </a:cubicBezTo>
                  <a:lnTo>
                    <a:pt x="1026273" y="550772"/>
                  </a:lnTo>
                  <a:cubicBezTo>
                    <a:pt x="1026273" y="573359"/>
                    <a:pt x="1007963" y="591669"/>
                    <a:pt x="985376" y="591669"/>
                  </a:cubicBezTo>
                  <a:lnTo>
                    <a:pt x="40897" y="591669"/>
                  </a:lnTo>
                  <a:cubicBezTo>
                    <a:pt x="18310" y="591669"/>
                    <a:pt x="0" y="573359"/>
                    <a:pt x="0" y="550772"/>
                  </a:cubicBezTo>
                  <a:lnTo>
                    <a:pt x="0" y="40897"/>
                  </a:lnTo>
                  <a:cubicBezTo>
                    <a:pt x="0" y="18310"/>
                    <a:pt x="18310" y="0"/>
                    <a:pt x="40897" y="0"/>
                  </a:cubicBezTo>
                  <a:close/>
                </a:path>
              </a:pathLst>
            </a:custGeom>
            <a:blipFill>
              <a:blip r:embed="rId6"/>
              <a:stretch>
                <a:fillRect l="-1246" t="0" r="-1246" b="0"/>
              </a:stretch>
            </a:blipFill>
            <a:ln cap="rnd">
              <a:noFill/>
              <a:prstDash val="solid"/>
              <a:round/>
            </a:ln>
          </p:spPr>
        </p:sp>
      </p:grpSp>
      <p:sp>
        <p:nvSpPr>
          <p:cNvPr name="Freeform 15" id="15"/>
          <p:cNvSpPr/>
          <p:nvPr/>
        </p:nvSpPr>
        <p:spPr>
          <a:xfrm flipH="false" flipV="false" rot="0">
            <a:off x="8590463" y="1535188"/>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569657" y="5992223"/>
            <a:ext cx="701922" cy="701922"/>
          </a:xfrm>
          <a:custGeom>
            <a:avLst/>
            <a:gdLst/>
            <a:ahLst/>
            <a:cxnLst/>
            <a:rect r="r" b="b" t="t" l="l"/>
            <a:pathLst>
              <a:path h="701922" w="701922">
                <a:moveTo>
                  <a:pt x="0" y="0"/>
                </a:moveTo>
                <a:lnTo>
                  <a:pt x="701922" y="0"/>
                </a:lnTo>
                <a:lnTo>
                  <a:pt x="701922" y="701922"/>
                </a:lnTo>
                <a:lnTo>
                  <a:pt x="0" y="7019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2207588" y="9512818"/>
            <a:ext cx="7979569" cy="2264569"/>
            <a:chOff x="0" y="0"/>
            <a:chExt cx="2101615" cy="596430"/>
          </a:xfrm>
        </p:grpSpPr>
        <p:sp>
          <p:nvSpPr>
            <p:cNvPr name="Freeform 18" id="18"/>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gradFill rotWithShape="true">
              <a:gsLst>
                <a:gs pos="0">
                  <a:srgbClr val="EACDBE">
                    <a:alpha val="100000"/>
                  </a:srgbClr>
                </a:gs>
                <a:gs pos="100000">
                  <a:srgbClr val="D59693">
                    <a:alpha val="100000"/>
                  </a:srgbClr>
                </a:gs>
              </a:gsLst>
              <a:lin ang="0"/>
            </a:gradFill>
          </p:spPr>
        </p:sp>
        <p:sp>
          <p:nvSpPr>
            <p:cNvPr name="TextBox 19" id="19"/>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9613138" y="4463371"/>
            <a:ext cx="7377792" cy="4256331"/>
            <a:chOff x="0" y="0"/>
            <a:chExt cx="1025581" cy="591669"/>
          </a:xfrm>
        </p:grpSpPr>
        <p:sp>
          <p:nvSpPr>
            <p:cNvPr name="Freeform 21" id="21"/>
            <p:cNvSpPr/>
            <p:nvPr/>
          </p:nvSpPr>
          <p:spPr>
            <a:xfrm flipH="false" flipV="false" rot="0">
              <a:off x="0" y="0"/>
              <a:ext cx="1025581" cy="591669"/>
            </a:xfrm>
            <a:custGeom>
              <a:avLst/>
              <a:gdLst/>
              <a:ahLst/>
              <a:cxnLst/>
              <a:rect r="r" b="b" t="t" l="l"/>
              <a:pathLst>
                <a:path h="591669" w="1025581">
                  <a:moveTo>
                    <a:pt x="40925" y="0"/>
                  </a:moveTo>
                  <a:lnTo>
                    <a:pt x="984656" y="0"/>
                  </a:lnTo>
                  <a:cubicBezTo>
                    <a:pt x="995510" y="0"/>
                    <a:pt x="1005920" y="4312"/>
                    <a:pt x="1013594" y="11987"/>
                  </a:cubicBezTo>
                  <a:cubicBezTo>
                    <a:pt x="1021269" y="19661"/>
                    <a:pt x="1025581" y="30071"/>
                    <a:pt x="1025581" y="40925"/>
                  </a:cubicBezTo>
                  <a:lnTo>
                    <a:pt x="1025581" y="550744"/>
                  </a:lnTo>
                  <a:cubicBezTo>
                    <a:pt x="1025581" y="561598"/>
                    <a:pt x="1021269" y="572008"/>
                    <a:pt x="1013594" y="579683"/>
                  </a:cubicBezTo>
                  <a:cubicBezTo>
                    <a:pt x="1005920" y="587358"/>
                    <a:pt x="995510" y="591669"/>
                    <a:pt x="984656" y="591669"/>
                  </a:cubicBezTo>
                  <a:lnTo>
                    <a:pt x="40925" y="591669"/>
                  </a:lnTo>
                  <a:cubicBezTo>
                    <a:pt x="30071" y="591669"/>
                    <a:pt x="19661" y="587358"/>
                    <a:pt x="11987" y="579683"/>
                  </a:cubicBezTo>
                  <a:cubicBezTo>
                    <a:pt x="4312" y="572008"/>
                    <a:pt x="0" y="561598"/>
                    <a:pt x="0" y="550744"/>
                  </a:cubicBezTo>
                  <a:lnTo>
                    <a:pt x="0" y="40925"/>
                  </a:lnTo>
                  <a:cubicBezTo>
                    <a:pt x="0" y="30071"/>
                    <a:pt x="4312" y="19661"/>
                    <a:pt x="11987" y="11987"/>
                  </a:cubicBezTo>
                  <a:cubicBezTo>
                    <a:pt x="19661" y="4312"/>
                    <a:pt x="30071" y="0"/>
                    <a:pt x="40925" y="0"/>
                  </a:cubicBezTo>
                  <a:close/>
                </a:path>
              </a:pathLst>
            </a:custGeom>
            <a:blipFill>
              <a:blip r:embed="rId11"/>
              <a:stretch>
                <a:fillRect l="-1280" t="0" r="-1280" b="0"/>
              </a:stretch>
            </a:blipFill>
            <a:ln cap="rnd">
              <a:noFill/>
              <a:prstDash val="solid"/>
              <a:round/>
            </a:ln>
          </p:spPr>
        </p:sp>
      </p:grpSp>
      <p:sp>
        <p:nvSpPr>
          <p:cNvPr name="TextBox 22" id="22"/>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3" id="23"/>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24" id="24"/>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25" id="25"/>
          <p:cNvSpPr txBox="true"/>
          <p:nvPr/>
        </p:nvSpPr>
        <p:spPr>
          <a:xfrm rot="0">
            <a:off x="1782197" y="1817429"/>
            <a:ext cx="4415798" cy="1298224"/>
          </a:xfrm>
          <a:prstGeom prst="rect">
            <a:avLst/>
          </a:prstGeom>
        </p:spPr>
        <p:txBody>
          <a:bodyPr anchor="t" rtlCol="false" tIns="0" lIns="0" bIns="0" rIns="0">
            <a:spAutoFit/>
          </a:bodyPr>
          <a:lstStyle/>
          <a:p>
            <a:pPr algn="l" marL="0" indent="0" lvl="0">
              <a:lnSpc>
                <a:spcPts val="10386"/>
              </a:lnSpc>
              <a:spcBef>
                <a:spcPct val="0"/>
              </a:spcBef>
            </a:pPr>
            <a:r>
              <a:rPr lang="en-US" sz="8243">
                <a:solidFill>
                  <a:srgbClr val="FFFFFF"/>
                </a:solidFill>
                <a:latin typeface="Montserrat Bold"/>
                <a:ea typeface="Montserrat Bold"/>
                <a:cs typeface="Montserrat Bold"/>
                <a:sym typeface="Montserrat Bold"/>
              </a:rPr>
              <a:t>Design</a:t>
            </a:r>
          </a:p>
        </p:txBody>
      </p:sp>
      <p:sp>
        <p:nvSpPr>
          <p:cNvPr name="TextBox 26" id="26"/>
          <p:cNvSpPr txBox="true"/>
          <p:nvPr/>
        </p:nvSpPr>
        <p:spPr>
          <a:xfrm rot="0">
            <a:off x="1537529" y="3429978"/>
            <a:ext cx="4926415" cy="566668"/>
          </a:xfrm>
          <a:prstGeom prst="rect">
            <a:avLst/>
          </a:prstGeom>
        </p:spPr>
        <p:txBody>
          <a:bodyPr anchor="t" rtlCol="false" tIns="0" lIns="0" bIns="0" rIns="0">
            <a:spAutoFit/>
          </a:bodyPr>
          <a:lstStyle/>
          <a:p>
            <a:pPr algn="l">
              <a:lnSpc>
                <a:spcPts val="4690"/>
              </a:lnSpc>
            </a:pPr>
            <a:r>
              <a:rPr lang="en-US" sz="3350">
                <a:solidFill>
                  <a:srgbClr val="D69996"/>
                </a:solidFill>
                <a:latin typeface="Inter Bold"/>
                <a:ea typeface="Inter Bold"/>
                <a:cs typeface="Inter Bold"/>
                <a:sym typeface="Inter Bold"/>
              </a:rPr>
              <a:t>Tampilan Pada Admin</a:t>
            </a:r>
          </a:p>
        </p:txBody>
      </p:sp>
      <p:sp>
        <p:nvSpPr>
          <p:cNvPr name="TextBox 27" id="27"/>
          <p:cNvSpPr txBox="true"/>
          <p:nvPr/>
        </p:nvSpPr>
        <p:spPr>
          <a:xfrm rot="0">
            <a:off x="9613138" y="3429978"/>
            <a:ext cx="5849635" cy="566668"/>
          </a:xfrm>
          <a:prstGeom prst="rect">
            <a:avLst/>
          </a:prstGeom>
        </p:spPr>
        <p:txBody>
          <a:bodyPr anchor="t" rtlCol="false" tIns="0" lIns="0" bIns="0" rIns="0">
            <a:spAutoFit/>
          </a:bodyPr>
          <a:lstStyle/>
          <a:p>
            <a:pPr algn="l">
              <a:lnSpc>
                <a:spcPts val="4690"/>
              </a:lnSpc>
            </a:pPr>
            <a:r>
              <a:rPr lang="en-US" sz="3350">
                <a:solidFill>
                  <a:srgbClr val="D69996"/>
                </a:solidFill>
                <a:latin typeface="Inter Bold"/>
                <a:ea typeface="Inter Bold"/>
                <a:cs typeface="Inter Bold"/>
                <a:sym typeface="Inter Bold"/>
              </a:rPr>
              <a:t>Tampilan Pada Masyarakat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sp>
        <p:nvSpPr>
          <p:cNvPr name="Freeform 13" id="13"/>
          <p:cNvSpPr/>
          <p:nvPr/>
        </p:nvSpPr>
        <p:spPr>
          <a:xfrm flipH="false" flipV="false" rot="0">
            <a:off x="873969" y="7431720"/>
            <a:ext cx="795219" cy="795219"/>
          </a:xfrm>
          <a:custGeom>
            <a:avLst/>
            <a:gdLst/>
            <a:ahLst/>
            <a:cxnLst/>
            <a:rect r="r" b="b" t="t" l="l"/>
            <a:pathLst>
              <a:path h="795219" w="795219">
                <a:moveTo>
                  <a:pt x="0" y="0"/>
                </a:moveTo>
                <a:lnTo>
                  <a:pt x="795219" y="0"/>
                </a:lnTo>
                <a:lnTo>
                  <a:pt x="795219" y="795219"/>
                </a:lnTo>
                <a:lnTo>
                  <a:pt x="0" y="7952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781717" y="8780717"/>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8912059" y="1414792"/>
            <a:ext cx="701922" cy="701922"/>
          </a:xfrm>
          <a:custGeom>
            <a:avLst/>
            <a:gdLst/>
            <a:ahLst/>
            <a:cxnLst/>
            <a:rect r="r" b="b" t="t" l="l"/>
            <a:pathLst>
              <a:path h="701922" w="701922">
                <a:moveTo>
                  <a:pt x="0" y="0"/>
                </a:moveTo>
                <a:lnTo>
                  <a:pt x="701922" y="0"/>
                </a:lnTo>
                <a:lnTo>
                  <a:pt x="701922" y="701923"/>
                </a:lnTo>
                <a:lnTo>
                  <a:pt x="0" y="7019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6" id="16"/>
          <p:cNvGrpSpPr/>
          <p:nvPr/>
        </p:nvGrpSpPr>
        <p:grpSpPr>
          <a:xfrm rot="0">
            <a:off x="-2207588" y="9512818"/>
            <a:ext cx="7979569" cy="2264569"/>
            <a:chOff x="0" y="0"/>
            <a:chExt cx="2101615" cy="596430"/>
          </a:xfrm>
        </p:grpSpPr>
        <p:sp>
          <p:nvSpPr>
            <p:cNvPr name="Freeform 17" id="17"/>
            <p:cNvSpPr/>
            <p:nvPr/>
          </p:nvSpPr>
          <p:spPr>
            <a:xfrm flipH="false" flipV="false" rot="0">
              <a:off x="0" y="0"/>
              <a:ext cx="2101615" cy="596430"/>
            </a:xfrm>
            <a:custGeom>
              <a:avLst/>
              <a:gdLst/>
              <a:ahLst/>
              <a:cxnLst/>
              <a:rect r="r" b="b" t="t" l="l"/>
              <a:pathLst>
                <a:path h="596430" w="2101615">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gradFill rotWithShape="true">
              <a:gsLst>
                <a:gs pos="0">
                  <a:srgbClr val="EACDBE">
                    <a:alpha val="100000"/>
                  </a:srgbClr>
                </a:gs>
                <a:gs pos="100000">
                  <a:srgbClr val="D59693">
                    <a:alpha val="100000"/>
                  </a:srgbClr>
                </a:gs>
              </a:gsLst>
              <a:lin ang="0"/>
            </a:gradFill>
          </p:spPr>
        </p:sp>
        <p:sp>
          <p:nvSpPr>
            <p:cNvPr name="TextBox 18" id="18"/>
            <p:cNvSpPr txBox="true"/>
            <p:nvPr/>
          </p:nvSpPr>
          <p:spPr>
            <a:xfrm>
              <a:off x="0" y="-38100"/>
              <a:ext cx="2101615" cy="63453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7244654" y="2546218"/>
            <a:ext cx="6884495" cy="6966601"/>
            <a:chOff x="0" y="0"/>
            <a:chExt cx="965071" cy="976581"/>
          </a:xfrm>
        </p:grpSpPr>
        <p:sp>
          <p:nvSpPr>
            <p:cNvPr name="Freeform 20" id="20"/>
            <p:cNvSpPr/>
            <p:nvPr/>
          </p:nvSpPr>
          <p:spPr>
            <a:xfrm flipH="false" flipV="false" rot="0">
              <a:off x="0" y="0"/>
              <a:ext cx="965071" cy="976581"/>
            </a:xfrm>
            <a:custGeom>
              <a:avLst/>
              <a:gdLst/>
              <a:ahLst/>
              <a:cxnLst/>
              <a:rect r="r" b="b" t="t" l="l"/>
              <a:pathLst>
                <a:path h="976581" w="965071">
                  <a:moveTo>
                    <a:pt x="0" y="0"/>
                  </a:moveTo>
                  <a:lnTo>
                    <a:pt x="965071" y="0"/>
                  </a:lnTo>
                  <a:lnTo>
                    <a:pt x="965071" y="976581"/>
                  </a:lnTo>
                  <a:lnTo>
                    <a:pt x="0" y="976581"/>
                  </a:lnTo>
                  <a:close/>
                </a:path>
              </a:pathLst>
            </a:custGeom>
            <a:blipFill>
              <a:blip r:embed="rId12"/>
              <a:stretch>
                <a:fillRect l="-452" t="0" r="-452" b="0"/>
              </a:stretch>
            </a:blipFill>
          </p:spPr>
        </p:sp>
      </p:grpSp>
      <p:sp>
        <p:nvSpPr>
          <p:cNvPr name="TextBox 21" id="21"/>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2" id="22"/>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23" id="23"/>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24" id="24"/>
          <p:cNvSpPr txBox="true"/>
          <p:nvPr/>
        </p:nvSpPr>
        <p:spPr>
          <a:xfrm rot="0">
            <a:off x="1537529" y="1907888"/>
            <a:ext cx="5396010" cy="953989"/>
          </a:xfrm>
          <a:prstGeom prst="rect">
            <a:avLst/>
          </a:prstGeom>
        </p:spPr>
        <p:txBody>
          <a:bodyPr anchor="t" rtlCol="false" tIns="0" lIns="0" bIns="0" rIns="0">
            <a:spAutoFit/>
          </a:bodyPr>
          <a:lstStyle/>
          <a:p>
            <a:pPr algn="l" marL="0" indent="0" lvl="0">
              <a:lnSpc>
                <a:spcPts val="7527"/>
              </a:lnSpc>
              <a:spcBef>
                <a:spcPct val="0"/>
              </a:spcBef>
            </a:pPr>
            <a:r>
              <a:rPr lang="en-US" sz="5974">
                <a:solidFill>
                  <a:srgbClr val="FFFFFF"/>
                </a:solidFill>
                <a:latin typeface="Montserrat Semi-Bold"/>
                <a:ea typeface="Montserrat Semi-Bold"/>
                <a:cs typeface="Montserrat Semi-Bold"/>
                <a:sym typeface="Montserrat Semi-Bold"/>
              </a:rPr>
              <a:t>Proses Bisnis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303F"/>
        </a:solidFill>
      </p:bgPr>
    </p:bg>
    <p:spTree>
      <p:nvGrpSpPr>
        <p:cNvPr id="1" name=""/>
        <p:cNvGrpSpPr/>
        <p:nvPr/>
      </p:nvGrpSpPr>
      <p:grpSpPr>
        <a:xfrm>
          <a:off x="0" y="0"/>
          <a:ext cx="0" cy="0"/>
          <a:chOff x="0" y="0"/>
          <a:chExt cx="0" cy="0"/>
        </a:xfrm>
      </p:grpSpPr>
      <p:grpSp>
        <p:nvGrpSpPr>
          <p:cNvPr name="Group 2" id="2"/>
          <p:cNvGrpSpPr/>
          <p:nvPr/>
        </p:nvGrpSpPr>
        <p:grpSpPr>
          <a:xfrm rot="0">
            <a:off x="1028700" y="801386"/>
            <a:ext cx="4498880" cy="836236"/>
            <a:chOff x="0" y="0"/>
            <a:chExt cx="1538577" cy="285985"/>
          </a:xfrm>
        </p:grpSpPr>
        <p:sp>
          <p:nvSpPr>
            <p:cNvPr name="Freeform 3" id="3"/>
            <p:cNvSpPr/>
            <p:nvPr/>
          </p:nvSpPr>
          <p:spPr>
            <a:xfrm flipH="false" flipV="false" rot="0">
              <a:off x="0" y="0"/>
              <a:ext cx="1538577" cy="285985"/>
            </a:xfrm>
            <a:custGeom>
              <a:avLst/>
              <a:gdLst/>
              <a:ahLst/>
              <a:cxnLst/>
              <a:rect r="r" b="b" t="t" l="l"/>
              <a:pathLst>
                <a:path h="285985" w="1538577">
                  <a:moveTo>
                    <a:pt x="142993" y="0"/>
                  </a:moveTo>
                  <a:lnTo>
                    <a:pt x="1395584" y="0"/>
                  </a:lnTo>
                  <a:cubicBezTo>
                    <a:pt x="1433508" y="0"/>
                    <a:pt x="1469879" y="15065"/>
                    <a:pt x="1496695" y="41882"/>
                  </a:cubicBezTo>
                  <a:cubicBezTo>
                    <a:pt x="1523512" y="68698"/>
                    <a:pt x="1538577" y="105069"/>
                    <a:pt x="1538577" y="142993"/>
                  </a:cubicBezTo>
                  <a:lnTo>
                    <a:pt x="1538577" y="142993"/>
                  </a:lnTo>
                  <a:cubicBezTo>
                    <a:pt x="1538577" y="180917"/>
                    <a:pt x="1523512" y="217287"/>
                    <a:pt x="1496695" y="244104"/>
                  </a:cubicBezTo>
                  <a:cubicBezTo>
                    <a:pt x="1469879" y="270920"/>
                    <a:pt x="1433508" y="285985"/>
                    <a:pt x="1395584" y="285985"/>
                  </a:cubicBezTo>
                  <a:lnTo>
                    <a:pt x="142993" y="285985"/>
                  </a:lnTo>
                  <a:cubicBezTo>
                    <a:pt x="105069" y="285985"/>
                    <a:pt x="68698" y="270920"/>
                    <a:pt x="41882" y="244104"/>
                  </a:cubicBezTo>
                  <a:cubicBezTo>
                    <a:pt x="15065" y="217287"/>
                    <a:pt x="0" y="180917"/>
                    <a:pt x="0" y="142993"/>
                  </a:cubicBezTo>
                  <a:lnTo>
                    <a:pt x="0" y="142993"/>
                  </a:lnTo>
                  <a:cubicBezTo>
                    <a:pt x="0" y="105069"/>
                    <a:pt x="15065" y="68698"/>
                    <a:pt x="41882" y="41882"/>
                  </a:cubicBezTo>
                  <a:cubicBezTo>
                    <a:pt x="68698" y="15065"/>
                    <a:pt x="105069" y="0"/>
                    <a:pt x="142993" y="0"/>
                  </a:cubicBezTo>
                  <a:close/>
                </a:path>
              </a:pathLst>
            </a:custGeom>
            <a:gradFill rotWithShape="true">
              <a:gsLst>
                <a:gs pos="0">
                  <a:srgbClr val="EACDBE">
                    <a:alpha val="100000"/>
                  </a:srgbClr>
                </a:gs>
                <a:gs pos="100000">
                  <a:srgbClr val="D59693">
                    <a:alpha val="100000"/>
                  </a:srgbClr>
                </a:gs>
              </a:gsLst>
              <a:lin ang="0"/>
            </a:gradFill>
          </p:spPr>
        </p:sp>
        <p:sp>
          <p:nvSpPr>
            <p:cNvPr name="TextBox 4" id="4"/>
            <p:cNvSpPr txBox="true"/>
            <p:nvPr/>
          </p:nvSpPr>
          <p:spPr>
            <a:xfrm>
              <a:off x="0" y="-38100"/>
              <a:ext cx="1538577" cy="324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71579" y="953553"/>
            <a:ext cx="531901" cy="531901"/>
          </a:xfrm>
          <a:custGeom>
            <a:avLst/>
            <a:gdLst/>
            <a:ahLst/>
            <a:cxnLst/>
            <a:rect r="r" b="b" t="t" l="l"/>
            <a:pathLst>
              <a:path h="531901" w="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27623" y="1414792"/>
            <a:ext cx="401526" cy="141324"/>
            <a:chOff x="0" y="0"/>
            <a:chExt cx="812800" cy="286078"/>
          </a:xfrm>
        </p:grpSpPr>
        <p:sp>
          <p:nvSpPr>
            <p:cNvPr name="Freeform 7" id="7"/>
            <p:cNvSpPr/>
            <p:nvPr/>
          </p:nvSpPr>
          <p:spPr>
            <a:xfrm flipH="false" flipV="false" rot="0">
              <a:off x="0" y="0"/>
              <a:ext cx="812800" cy="286078"/>
            </a:xfrm>
            <a:custGeom>
              <a:avLst/>
              <a:gdLst/>
              <a:ahLst/>
              <a:cxnLst/>
              <a:rect r="r" b="b" t="t" l="l"/>
              <a:pathLst>
                <a:path h="286078" w="812800">
                  <a:moveTo>
                    <a:pt x="406400" y="286078"/>
                  </a:moveTo>
                  <a:lnTo>
                    <a:pt x="812800" y="0"/>
                  </a:lnTo>
                  <a:lnTo>
                    <a:pt x="0" y="0"/>
                  </a:lnTo>
                  <a:lnTo>
                    <a:pt x="406400" y="286078"/>
                  </a:lnTo>
                  <a:close/>
                </a:path>
              </a:pathLst>
            </a:custGeom>
            <a:gradFill rotWithShape="true">
              <a:gsLst>
                <a:gs pos="0">
                  <a:srgbClr val="EACDBE">
                    <a:alpha val="100000"/>
                  </a:srgbClr>
                </a:gs>
                <a:gs pos="100000">
                  <a:srgbClr val="D59693">
                    <a:alpha val="100000"/>
                  </a:srgbClr>
                </a:gs>
              </a:gsLst>
              <a:lin ang="0"/>
            </a:gradFill>
          </p:spPr>
        </p:sp>
        <p:sp>
          <p:nvSpPr>
            <p:cNvPr name="TextBox 8" id="8"/>
            <p:cNvSpPr txBox="true"/>
            <p:nvPr/>
          </p:nvSpPr>
          <p:spPr>
            <a:xfrm>
              <a:off x="127000" y="49009"/>
              <a:ext cx="558800" cy="104247"/>
            </a:xfrm>
            <a:prstGeom prst="rect">
              <a:avLst/>
            </a:prstGeom>
          </p:spPr>
          <p:txBody>
            <a:bodyPr anchor="ctr" rtlCol="false" tIns="50800" lIns="50800" bIns="50800" rIns="50800"/>
            <a:lstStyle/>
            <a:p>
              <a:pPr algn="ctr">
                <a:lnSpc>
                  <a:spcPts val="2616"/>
                </a:lnSpc>
              </a:pPr>
            </a:p>
          </p:txBody>
        </p:sp>
      </p:grpSp>
      <p:sp>
        <p:nvSpPr>
          <p:cNvPr name="Freeform 9" id="9"/>
          <p:cNvSpPr/>
          <p:nvPr/>
        </p:nvSpPr>
        <p:spPr>
          <a:xfrm flipH="false" flipV="false" rot="0">
            <a:off x="16722560" y="1028700"/>
            <a:ext cx="536740" cy="506488"/>
          </a:xfrm>
          <a:custGeom>
            <a:avLst/>
            <a:gdLst/>
            <a:ahLst/>
            <a:cxnLst/>
            <a:rect r="r" b="b" t="t" l="l"/>
            <a:pathLst>
              <a:path h="506488" w="536740">
                <a:moveTo>
                  <a:pt x="0" y="0"/>
                </a:moveTo>
                <a:lnTo>
                  <a:pt x="536740" y="0"/>
                </a:lnTo>
                <a:lnTo>
                  <a:pt x="536740" y="506488"/>
                </a:lnTo>
                <a:lnTo>
                  <a:pt x="0" y="506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16923999" y="3038153"/>
            <a:ext cx="2870095" cy="1340599"/>
            <a:chOff x="0" y="0"/>
            <a:chExt cx="755910" cy="353080"/>
          </a:xfrm>
        </p:grpSpPr>
        <p:sp>
          <p:nvSpPr>
            <p:cNvPr name="Freeform 11" id="11"/>
            <p:cNvSpPr/>
            <p:nvPr/>
          </p:nvSpPr>
          <p:spPr>
            <a:xfrm flipH="false" flipV="false" rot="0">
              <a:off x="0" y="0"/>
              <a:ext cx="755910" cy="353080"/>
            </a:xfrm>
            <a:custGeom>
              <a:avLst/>
              <a:gdLst/>
              <a:ahLst/>
              <a:cxnLst/>
              <a:rect r="r" b="b" t="t" l="l"/>
              <a:pathLst>
                <a:path h="353080" w="75591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name="TextBox 12" id="12"/>
            <p:cNvSpPr txBox="true"/>
            <p:nvPr/>
          </p:nvSpPr>
          <p:spPr>
            <a:xfrm>
              <a:off x="0" y="28575"/>
              <a:ext cx="755910" cy="324505"/>
            </a:xfrm>
            <a:prstGeom prst="rect">
              <a:avLst/>
            </a:prstGeom>
          </p:spPr>
          <p:txBody>
            <a:bodyPr anchor="ctr" rtlCol="false" tIns="50800" lIns="50800" bIns="50800" rIns="50800"/>
            <a:lstStyle/>
            <a:p>
              <a:pPr algn="ctr">
                <a:lnSpc>
                  <a:spcPts val="2616"/>
                </a:lnSpc>
              </a:pPr>
            </a:p>
          </p:txBody>
        </p:sp>
      </p:grpSp>
      <p:grpSp>
        <p:nvGrpSpPr>
          <p:cNvPr name="Group 13" id="13"/>
          <p:cNvGrpSpPr/>
          <p:nvPr/>
        </p:nvGrpSpPr>
        <p:grpSpPr>
          <a:xfrm rot="0">
            <a:off x="8524137" y="6853225"/>
            <a:ext cx="3443288" cy="755759"/>
            <a:chOff x="0" y="0"/>
            <a:chExt cx="906874" cy="199048"/>
          </a:xfrm>
        </p:grpSpPr>
        <p:sp>
          <p:nvSpPr>
            <p:cNvPr name="Freeform 14" id="14"/>
            <p:cNvSpPr/>
            <p:nvPr/>
          </p:nvSpPr>
          <p:spPr>
            <a:xfrm flipH="false" flipV="false" rot="0">
              <a:off x="0" y="0"/>
              <a:ext cx="906874" cy="199048"/>
            </a:xfrm>
            <a:custGeom>
              <a:avLst/>
              <a:gdLst/>
              <a:ahLst/>
              <a:cxnLst/>
              <a:rect r="r" b="b" t="t" l="l"/>
              <a:pathLst>
                <a:path h="199048" w="906874">
                  <a:moveTo>
                    <a:pt x="99524" y="0"/>
                  </a:moveTo>
                  <a:lnTo>
                    <a:pt x="807350" y="0"/>
                  </a:lnTo>
                  <a:cubicBezTo>
                    <a:pt x="833746" y="0"/>
                    <a:pt x="859060" y="10486"/>
                    <a:pt x="877724" y="29150"/>
                  </a:cubicBezTo>
                  <a:cubicBezTo>
                    <a:pt x="896389" y="47814"/>
                    <a:pt x="906874" y="73128"/>
                    <a:pt x="906874" y="99524"/>
                  </a:cubicBezTo>
                  <a:lnTo>
                    <a:pt x="906874" y="99524"/>
                  </a:lnTo>
                  <a:cubicBezTo>
                    <a:pt x="906874" y="125919"/>
                    <a:pt x="896389" y="151234"/>
                    <a:pt x="877724" y="169898"/>
                  </a:cubicBezTo>
                  <a:cubicBezTo>
                    <a:pt x="859060" y="188562"/>
                    <a:pt x="833746" y="199048"/>
                    <a:pt x="807350" y="199048"/>
                  </a:cubicBezTo>
                  <a:lnTo>
                    <a:pt x="99524" y="199048"/>
                  </a:lnTo>
                  <a:cubicBezTo>
                    <a:pt x="73128" y="199048"/>
                    <a:pt x="47814" y="188562"/>
                    <a:pt x="29150" y="169898"/>
                  </a:cubicBezTo>
                  <a:cubicBezTo>
                    <a:pt x="10486" y="151234"/>
                    <a:pt x="0" y="125919"/>
                    <a:pt x="0" y="99524"/>
                  </a:cubicBezTo>
                  <a:lnTo>
                    <a:pt x="0" y="99524"/>
                  </a:lnTo>
                  <a:cubicBezTo>
                    <a:pt x="0" y="73128"/>
                    <a:pt x="10486" y="47814"/>
                    <a:pt x="29150" y="29150"/>
                  </a:cubicBezTo>
                  <a:cubicBezTo>
                    <a:pt x="47814" y="10486"/>
                    <a:pt x="73128" y="0"/>
                    <a:pt x="99524" y="0"/>
                  </a:cubicBezTo>
                  <a:close/>
                </a:path>
              </a:pathLst>
            </a:custGeom>
            <a:gradFill rotWithShape="true">
              <a:gsLst>
                <a:gs pos="0">
                  <a:srgbClr val="EACDBE">
                    <a:alpha val="100000"/>
                  </a:srgbClr>
                </a:gs>
                <a:gs pos="100000">
                  <a:srgbClr val="D59693">
                    <a:alpha val="100000"/>
                  </a:srgbClr>
                </a:gs>
              </a:gsLst>
              <a:lin ang="0"/>
            </a:gradFill>
          </p:spPr>
        </p:sp>
        <p:sp>
          <p:nvSpPr>
            <p:cNvPr name="TextBox 15" id="15"/>
            <p:cNvSpPr txBox="true"/>
            <p:nvPr/>
          </p:nvSpPr>
          <p:spPr>
            <a:xfrm>
              <a:off x="0" y="28575"/>
              <a:ext cx="906874" cy="170473"/>
            </a:xfrm>
            <a:prstGeom prst="rect">
              <a:avLst/>
            </a:prstGeom>
          </p:spPr>
          <p:txBody>
            <a:bodyPr anchor="ctr" rtlCol="false" tIns="50800" lIns="50800" bIns="50800" rIns="50800"/>
            <a:lstStyle/>
            <a:p>
              <a:pPr algn="ctr">
                <a:lnSpc>
                  <a:spcPts val="2616"/>
                </a:lnSpc>
              </a:pPr>
            </a:p>
          </p:txBody>
        </p:sp>
      </p:grpSp>
      <p:grpSp>
        <p:nvGrpSpPr>
          <p:cNvPr name="Group 16" id="16"/>
          <p:cNvGrpSpPr/>
          <p:nvPr/>
        </p:nvGrpSpPr>
        <p:grpSpPr>
          <a:xfrm rot="0">
            <a:off x="12238887" y="6853225"/>
            <a:ext cx="3443288" cy="755759"/>
            <a:chOff x="0" y="0"/>
            <a:chExt cx="906874" cy="199048"/>
          </a:xfrm>
        </p:grpSpPr>
        <p:sp>
          <p:nvSpPr>
            <p:cNvPr name="Freeform 17" id="17"/>
            <p:cNvSpPr/>
            <p:nvPr/>
          </p:nvSpPr>
          <p:spPr>
            <a:xfrm flipH="false" flipV="false" rot="0">
              <a:off x="0" y="0"/>
              <a:ext cx="906874" cy="199048"/>
            </a:xfrm>
            <a:custGeom>
              <a:avLst/>
              <a:gdLst/>
              <a:ahLst/>
              <a:cxnLst/>
              <a:rect r="r" b="b" t="t" l="l"/>
              <a:pathLst>
                <a:path h="199048" w="906874">
                  <a:moveTo>
                    <a:pt x="99524" y="0"/>
                  </a:moveTo>
                  <a:lnTo>
                    <a:pt x="807350" y="0"/>
                  </a:lnTo>
                  <a:cubicBezTo>
                    <a:pt x="833746" y="0"/>
                    <a:pt x="859060" y="10486"/>
                    <a:pt x="877724" y="29150"/>
                  </a:cubicBezTo>
                  <a:cubicBezTo>
                    <a:pt x="896389" y="47814"/>
                    <a:pt x="906874" y="73128"/>
                    <a:pt x="906874" y="99524"/>
                  </a:cubicBezTo>
                  <a:lnTo>
                    <a:pt x="906874" y="99524"/>
                  </a:lnTo>
                  <a:cubicBezTo>
                    <a:pt x="906874" y="125919"/>
                    <a:pt x="896389" y="151234"/>
                    <a:pt x="877724" y="169898"/>
                  </a:cubicBezTo>
                  <a:cubicBezTo>
                    <a:pt x="859060" y="188562"/>
                    <a:pt x="833746" y="199048"/>
                    <a:pt x="807350" y="199048"/>
                  </a:cubicBezTo>
                  <a:lnTo>
                    <a:pt x="99524" y="199048"/>
                  </a:lnTo>
                  <a:cubicBezTo>
                    <a:pt x="73128" y="199048"/>
                    <a:pt x="47814" y="188562"/>
                    <a:pt x="29150" y="169898"/>
                  </a:cubicBezTo>
                  <a:cubicBezTo>
                    <a:pt x="10486" y="151234"/>
                    <a:pt x="0" y="125919"/>
                    <a:pt x="0" y="99524"/>
                  </a:cubicBezTo>
                  <a:lnTo>
                    <a:pt x="0" y="99524"/>
                  </a:lnTo>
                  <a:cubicBezTo>
                    <a:pt x="0" y="73128"/>
                    <a:pt x="10486" y="47814"/>
                    <a:pt x="29150" y="29150"/>
                  </a:cubicBezTo>
                  <a:cubicBezTo>
                    <a:pt x="47814" y="10486"/>
                    <a:pt x="73128" y="0"/>
                    <a:pt x="99524" y="0"/>
                  </a:cubicBezTo>
                  <a:close/>
                </a:path>
              </a:pathLst>
            </a:custGeom>
            <a:solidFill>
              <a:srgbClr val="000000">
                <a:alpha val="0"/>
              </a:srgbClr>
            </a:solidFill>
            <a:ln w="38100" cap="rnd">
              <a:gradFill>
                <a:gsLst>
                  <a:gs pos="0">
                    <a:srgbClr val="EACDBE">
                      <a:alpha val="100000"/>
                    </a:srgbClr>
                  </a:gs>
                  <a:gs pos="100000">
                    <a:srgbClr val="D59693">
                      <a:alpha val="100000"/>
                    </a:srgbClr>
                  </a:gs>
                </a:gsLst>
                <a:lin ang="0"/>
              </a:gradFill>
              <a:prstDash val="solid"/>
              <a:round/>
            </a:ln>
          </p:spPr>
        </p:sp>
        <p:sp>
          <p:nvSpPr>
            <p:cNvPr name="TextBox 18" id="18"/>
            <p:cNvSpPr txBox="true"/>
            <p:nvPr/>
          </p:nvSpPr>
          <p:spPr>
            <a:xfrm>
              <a:off x="0" y="28575"/>
              <a:ext cx="906874" cy="170473"/>
            </a:xfrm>
            <a:prstGeom prst="rect">
              <a:avLst/>
            </a:prstGeom>
          </p:spPr>
          <p:txBody>
            <a:bodyPr anchor="ctr" rtlCol="false" tIns="50800" lIns="50800" bIns="50800" rIns="50800"/>
            <a:lstStyle/>
            <a:p>
              <a:pPr algn="ctr">
                <a:lnSpc>
                  <a:spcPts val="2616"/>
                </a:lnSpc>
              </a:pPr>
            </a:p>
          </p:txBody>
        </p:sp>
      </p:grpSp>
      <p:sp>
        <p:nvSpPr>
          <p:cNvPr name="Freeform 19" id="19"/>
          <p:cNvSpPr/>
          <p:nvPr/>
        </p:nvSpPr>
        <p:spPr>
          <a:xfrm flipH="true" flipV="false" rot="0">
            <a:off x="205361" y="2998883"/>
            <a:ext cx="8030982" cy="7288117"/>
          </a:xfrm>
          <a:custGeom>
            <a:avLst/>
            <a:gdLst/>
            <a:ahLst/>
            <a:cxnLst/>
            <a:rect r="r" b="b" t="t" l="l"/>
            <a:pathLst>
              <a:path h="7288117" w="8030982">
                <a:moveTo>
                  <a:pt x="8030982" y="0"/>
                </a:moveTo>
                <a:lnTo>
                  <a:pt x="0" y="0"/>
                </a:lnTo>
                <a:lnTo>
                  <a:pt x="0" y="7288117"/>
                </a:lnTo>
                <a:lnTo>
                  <a:pt x="8030982" y="7288117"/>
                </a:lnTo>
                <a:lnTo>
                  <a:pt x="8030982" y="0"/>
                </a:lnTo>
                <a:close/>
              </a:path>
            </a:pathLst>
          </a:custGeom>
          <a:blipFill>
            <a:blip r:embed="rId6"/>
            <a:stretch>
              <a:fillRect l="0" t="0" r="0" b="0"/>
            </a:stretch>
          </a:blipFill>
        </p:spPr>
      </p:sp>
      <p:sp>
        <p:nvSpPr>
          <p:cNvPr name="TextBox 20" id="20"/>
          <p:cNvSpPr txBox="true"/>
          <p:nvPr/>
        </p:nvSpPr>
        <p:spPr>
          <a:xfrm rot="0">
            <a:off x="1965720" y="1069390"/>
            <a:ext cx="3561860" cy="328803"/>
          </a:xfrm>
          <a:prstGeom prst="rect">
            <a:avLst/>
          </a:prstGeom>
        </p:spPr>
        <p:txBody>
          <a:bodyPr anchor="t" rtlCol="false" tIns="0" lIns="0" bIns="0" rIns="0">
            <a:spAutoFit/>
          </a:bodyPr>
          <a:lstStyle/>
          <a:p>
            <a:pPr algn="l">
              <a:lnSpc>
                <a:spcPts val="2616"/>
              </a:lnSpc>
            </a:pPr>
            <a:r>
              <a:rPr lang="en-US" sz="2400">
                <a:solidFill>
                  <a:srgbClr val="20303F"/>
                </a:solidFill>
                <a:latin typeface="Montserrat Semi-Bold"/>
                <a:ea typeface="Montserrat Semi-Bold"/>
                <a:cs typeface="Montserrat Semi-Bold"/>
                <a:sym typeface="Montserrat Semi-Bold"/>
              </a:rPr>
              <a:t>Pemrograman Web</a:t>
            </a:r>
          </a:p>
        </p:txBody>
      </p:sp>
      <p:sp>
        <p:nvSpPr>
          <p:cNvPr name="TextBox 21" id="21"/>
          <p:cNvSpPr txBox="true"/>
          <p:nvPr/>
        </p:nvSpPr>
        <p:spPr>
          <a:xfrm rot="0">
            <a:off x="12753627" y="1069390"/>
            <a:ext cx="2349518"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Teknologi</a:t>
            </a:r>
          </a:p>
        </p:txBody>
      </p:sp>
      <p:sp>
        <p:nvSpPr>
          <p:cNvPr name="TextBox 22" id="22"/>
          <p:cNvSpPr txBox="true"/>
          <p:nvPr/>
        </p:nvSpPr>
        <p:spPr>
          <a:xfrm rot="0">
            <a:off x="14877489" y="1069390"/>
            <a:ext cx="1627405"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Profil</a:t>
            </a:r>
          </a:p>
        </p:txBody>
      </p:sp>
      <p:sp>
        <p:nvSpPr>
          <p:cNvPr name="TextBox 23" id="23"/>
          <p:cNvSpPr txBox="true"/>
          <p:nvPr/>
        </p:nvSpPr>
        <p:spPr>
          <a:xfrm rot="0">
            <a:off x="8248509" y="3125217"/>
            <a:ext cx="7980756" cy="1261720"/>
          </a:xfrm>
          <a:prstGeom prst="rect">
            <a:avLst/>
          </a:prstGeom>
        </p:spPr>
        <p:txBody>
          <a:bodyPr anchor="t" rtlCol="false" tIns="0" lIns="0" bIns="0" rIns="0">
            <a:spAutoFit/>
          </a:bodyPr>
          <a:lstStyle/>
          <a:p>
            <a:pPr algn="l">
              <a:lnSpc>
                <a:spcPts val="9721"/>
              </a:lnSpc>
            </a:pPr>
            <a:r>
              <a:rPr lang="en-US" sz="8918">
                <a:solidFill>
                  <a:srgbClr val="FFFFFF"/>
                </a:solidFill>
                <a:latin typeface="Montserrat Semi-Bold"/>
                <a:ea typeface="Montserrat Semi-Bold"/>
                <a:cs typeface="Montserrat Semi-Bold"/>
                <a:sym typeface="Montserrat Semi-Bold"/>
              </a:rPr>
              <a:t>Terima Kasih</a:t>
            </a:r>
          </a:p>
        </p:txBody>
      </p:sp>
      <p:sp>
        <p:nvSpPr>
          <p:cNvPr name="TextBox 24" id="24"/>
          <p:cNvSpPr txBox="true"/>
          <p:nvPr/>
        </p:nvSpPr>
        <p:spPr>
          <a:xfrm rot="0">
            <a:off x="8524137" y="7080991"/>
            <a:ext cx="3443287" cy="328803"/>
          </a:xfrm>
          <a:prstGeom prst="rect">
            <a:avLst/>
          </a:prstGeom>
        </p:spPr>
        <p:txBody>
          <a:bodyPr anchor="t" rtlCol="false" tIns="0" lIns="0" bIns="0" rIns="0">
            <a:spAutoFit/>
          </a:bodyPr>
          <a:lstStyle/>
          <a:p>
            <a:pPr algn="ctr">
              <a:lnSpc>
                <a:spcPts val="2616"/>
              </a:lnSpc>
            </a:pPr>
            <a:r>
              <a:rPr lang="en-US" sz="2400">
                <a:solidFill>
                  <a:srgbClr val="20303F"/>
                </a:solidFill>
                <a:latin typeface="Montserrat Semi-Bold"/>
                <a:ea typeface="Montserrat Semi-Bold"/>
                <a:cs typeface="Montserrat Semi-Bold"/>
                <a:sym typeface="Montserrat Semi-Bold"/>
              </a:rPr>
              <a:t>Sampai Jumpa</a:t>
            </a:r>
          </a:p>
        </p:txBody>
      </p:sp>
      <p:sp>
        <p:nvSpPr>
          <p:cNvPr name="TextBox 25" id="25"/>
          <p:cNvSpPr txBox="true"/>
          <p:nvPr/>
        </p:nvSpPr>
        <p:spPr>
          <a:xfrm rot="0">
            <a:off x="12238887" y="7080991"/>
            <a:ext cx="3443287" cy="328803"/>
          </a:xfrm>
          <a:prstGeom prst="rect">
            <a:avLst/>
          </a:prstGeom>
        </p:spPr>
        <p:txBody>
          <a:bodyPr anchor="t" rtlCol="false" tIns="0" lIns="0" bIns="0" rIns="0">
            <a:spAutoFit/>
          </a:bodyPr>
          <a:lstStyle/>
          <a:p>
            <a:pPr algn="ctr">
              <a:lnSpc>
                <a:spcPts val="2616"/>
              </a:lnSpc>
            </a:pPr>
            <a:r>
              <a:rPr lang="en-US" sz="2400">
                <a:solidFill>
                  <a:srgbClr val="FFFFFF"/>
                </a:solidFill>
                <a:latin typeface="Montserrat Semi-Bold"/>
                <a:ea typeface="Montserrat Semi-Bold"/>
                <a:cs typeface="Montserrat Semi-Bold"/>
                <a:sym typeface="Montserrat Semi-Bold"/>
              </a:rPr>
              <a:t>Info Lainnya</a:t>
            </a:r>
          </a:p>
        </p:txBody>
      </p:sp>
      <p:sp>
        <p:nvSpPr>
          <p:cNvPr name="Freeform 26" id="26"/>
          <p:cNvSpPr/>
          <p:nvPr/>
        </p:nvSpPr>
        <p:spPr>
          <a:xfrm flipH="false" flipV="false" rot="0">
            <a:off x="582363" y="5644199"/>
            <a:ext cx="955166" cy="955166"/>
          </a:xfrm>
          <a:custGeom>
            <a:avLst/>
            <a:gdLst/>
            <a:ahLst/>
            <a:cxnLst/>
            <a:rect r="r" b="b" t="t" l="l"/>
            <a:pathLst>
              <a:path h="955166" w="955166">
                <a:moveTo>
                  <a:pt x="0" y="0"/>
                </a:moveTo>
                <a:lnTo>
                  <a:pt x="955166" y="0"/>
                </a:lnTo>
                <a:lnTo>
                  <a:pt x="955166" y="955166"/>
                </a:lnTo>
                <a:lnTo>
                  <a:pt x="0" y="9551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7095687" y="4704589"/>
            <a:ext cx="701922" cy="701922"/>
          </a:xfrm>
          <a:custGeom>
            <a:avLst/>
            <a:gdLst/>
            <a:ahLst/>
            <a:cxnLst/>
            <a:rect r="r" b="b" t="t" l="l"/>
            <a:pathLst>
              <a:path h="701922" w="701922">
                <a:moveTo>
                  <a:pt x="0" y="0"/>
                </a:moveTo>
                <a:lnTo>
                  <a:pt x="701922" y="0"/>
                </a:lnTo>
                <a:lnTo>
                  <a:pt x="701922" y="701923"/>
                </a:lnTo>
                <a:lnTo>
                  <a:pt x="0" y="70192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6371599" y="8556378"/>
            <a:ext cx="701922" cy="701922"/>
          </a:xfrm>
          <a:custGeom>
            <a:avLst/>
            <a:gdLst/>
            <a:ahLst/>
            <a:cxnLst/>
            <a:rect r="r" b="b" t="t" l="l"/>
            <a:pathLst>
              <a:path h="701922" w="701922">
                <a:moveTo>
                  <a:pt x="0" y="0"/>
                </a:moveTo>
                <a:lnTo>
                  <a:pt x="701922" y="0"/>
                </a:lnTo>
                <a:lnTo>
                  <a:pt x="701922" y="701922"/>
                </a:lnTo>
                <a:lnTo>
                  <a:pt x="0" y="7019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DAGK_vhv_1s</dc:identifier>
  <dcterms:modified xsi:type="dcterms:W3CDTF">2011-08-01T06:04:30Z</dcterms:modified>
  <cp:revision>1</cp:revision>
  <dc:title>Presentasi Teknologi Terkini Modern Biru Tua Krem</dc:title>
</cp:coreProperties>
</file>