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2B588-4A2E-4B23-BD01-E03170F17ECC}" v="15" dt="2022-04-18T14:47:04.711"/>
    <p1510:client id="{B43E37CF-EDDB-4107-8F7A-EA626DA8B3BF}" v="634" dt="2022-04-11T14:05:50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ableStyles" Target="tableStyles.xml" Id="rId1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theme" Target="theme/theme1.xml" Id="rId17" /><Relationship Type="http://schemas.openxmlformats.org/officeDocument/2006/relationships/slide" Target="slides/slide1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presProps" Target="presProp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2BB14-3E42-449A-934B-51A19F8BA8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09F6B-ECDC-462E-A4AE-BC86BD940A3B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Finding Regions</a:t>
          </a:r>
          <a:endParaRPr lang="en-US" dirty="0"/>
        </a:p>
      </dgm:t>
    </dgm:pt>
    <dgm:pt modelId="{5FF9FE91-FABC-45E3-BE29-6A4F59A34FEB}" type="parTrans" cxnId="{EA19DB8C-2E7E-4F0D-8DB7-3431A3E9FB47}">
      <dgm:prSet/>
      <dgm:spPr/>
      <dgm:t>
        <a:bodyPr/>
        <a:lstStyle/>
        <a:p>
          <a:endParaRPr lang="en-US"/>
        </a:p>
      </dgm:t>
    </dgm:pt>
    <dgm:pt modelId="{15B2E90D-A635-488A-9F25-47508017AAFD}" type="sibTrans" cxnId="{EA19DB8C-2E7E-4F0D-8DB7-3431A3E9FB47}">
      <dgm:prSet/>
      <dgm:spPr/>
      <dgm:t>
        <a:bodyPr/>
        <a:lstStyle/>
        <a:p>
          <a:endParaRPr lang="en-US"/>
        </a:p>
      </dgm:t>
    </dgm:pt>
    <dgm:pt modelId="{E3E820B8-5572-4AAA-944B-C7917601C726}">
      <dgm:prSet/>
      <dgm:spPr/>
      <dgm:t>
        <a:bodyPr/>
        <a:lstStyle/>
        <a:p>
          <a:r>
            <a:rPr lang="en-US" dirty="0"/>
            <a:t>Object classification</a:t>
          </a:r>
        </a:p>
      </dgm:t>
    </dgm:pt>
    <dgm:pt modelId="{33F55730-4507-461B-B756-8AF7DA757D7F}" type="parTrans" cxnId="{3F274609-76D9-4DC8-BF33-2E9ADF694BAA}">
      <dgm:prSet/>
      <dgm:spPr/>
      <dgm:t>
        <a:bodyPr/>
        <a:lstStyle/>
        <a:p>
          <a:endParaRPr lang="en-US"/>
        </a:p>
      </dgm:t>
    </dgm:pt>
    <dgm:pt modelId="{A689CE1A-C127-41EA-AE50-F219E3E77985}" type="sibTrans" cxnId="{3F274609-76D9-4DC8-BF33-2E9ADF694BAA}">
      <dgm:prSet/>
      <dgm:spPr/>
      <dgm:t>
        <a:bodyPr/>
        <a:lstStyle/>
        <a:p>
          <a:endParaRPr lang="en-US"/>
        </a:p>
      </dgm:t>
    </dgm:pt>
    <dgm:pt modelId="{28838631-0517-40D3-93B6-523BFEDA0728}" type="pres">
      <dgm:prSet presAssocID="{E172BB14-3E42-449A-934B-51A19F8BA8B0}" presName="linear" presStyleCnt="0">
        <dgm:presLayoutVars>
          <dgm:animLvl val="lvl"/>
          <dgm:resizeHandles val="exact"/>
        </dgm:presLayoutVars>
      </dgm:prSet>
      <dgm:spPr/>
    </dgm:pt>
    <dgm:pt modelId="{5D90E788-92A7-4A32-BC19-A9DC96A86728}" type="pres">
      <dgm:prSet presAssocID="{16609F6B-ECDC-462E-A4AE-BC86BD940A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B74248-3115-4C92-9A8B-95B79D38E0C6}" type="pres">
      <dgm:prSet presAssocID="{15B2E90D-A635-488A-9F25-47508017AAFD}" presName="spacer" presStyleCnt="0"/>
      <dgm:spPr/>
    </dgm:pt>
    <dgm:pt modelId="{08916B67-0A25-4784-BEF2-51259E1ED83F}" type="pres">
      <dgm:prSet presAssocID="{E3E820B8-5572-4AAA-944B-C7917601C72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F274609-76D9-4DC8-BF33-2E9ADF694BAA}" srcId="{E172BB14-3E42-449A-934B-51A19F8BA8B0}" destId="{E3E820B8-5572-4AAA-944B-C7917601C726}" srcOrd="1" destOrd="0" parTransId="{33F55730-4507-461B-B756-8AF7DA757D7F}" sibTransId="{A689CE1A-C127-41EA-AE50-F219E3E77985}"/>
    <dgm:cxn modelId="{2FAE3149-520D-4B57-8E4B-3D2415633B42}" type="presOf" srcId="{E3E820B8-5572-4AAA-944B-C7917601C726}" destId="{08916B67-0A25-4784-BEF2-51259E1ED83F}" srcOrd="0" destOrd="0" presId="urn:microsoft.com/office/officeart/2005/8/layout/vList2"/>
    <dgm:cxn modelId="{EA19DB8C-2E7E-4F0D-8DB7-3431A3E9FB47}" srcId="{E172BB14-3E42-449A-934B-51A19F8BA8B0}" destId="{16609F6B-ECDC-462E-A4AE-BC86BD940A3B}" srcOrd="0" destOrd="0" parTransId="{5FF9FE91-FABC-45E3-BE29-6A4F59A34FEB}" sibTransId="{15B2E90D-A635-488A-9F25-47508017AAFD}"/>
    <dgm:cxn modelId="{EDDF7A95-2528-4CB9-951B-3E0AD809E9CE}" type="presOf" srcId="{16609F6B-ECDC-462E-A4AE-BC86BD940A3B}" destId="{5D90E788-92A7-4A32-BC19-A9DC96A86728}" srcOrd="0" destOrd="0" presId="urn:microsoft.com/office/officeart/2005/8/layout/vList2"/>
    <dgm:cxn modelId="{1A0819F7-9C34-4A7E-8933-450A4D49D412}" type="presOf" srcId="{E172BB14-3E42-449A-934B-51A19F8BA8B0}" destId="{28838631-0517-40D3-93B6-523BFEDA0728}" srcOrd="0" destOrd="0" presId="urn:microsoft.com/office/officeart/2005/8/layout/vList2"/>
    <dgm:cxn modelId="{83719B5E-0DD7-4ACA-9E0E-79060BF3D572}" type="presParOf" srcId="{28838631-0517-40D3-93B6-523BFEDA0728}" destId="{5D90E788-92A7-4A32-BC19-A9DC96A86728}" srcOrd="0" destOrd="0" presId="urn:microsoft.com/office/officeart/2005/8/layout/vList2"/>
    <dgm:cxn modelId="{B15BEF3B-E95E-467A-B7D3-0E46C151972E}" type="presParOf" srcId="{28838631-0517-40D3-93B6-523BFEDA0728}" destId="{34B74248-3115-4C92-9A8B-95B79D38E0C6}" srcOrd="1" destOrd="0" presId="urn:microsoft.com/office/officeart/2005/8/layout/vList2"/>
    <dgm:cxn modelId="{AF293148-6836-4525-BFA0-D8E574686DE9}" type="presParOf" srcId="{28838631-0517-40D3-93B6-523BFEDA0728}" destId="{08916B67-0A25-4784-BEF2-51259E1ED83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400AF-E8EE-496F-822A-70998D3D63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4D55F5-2C07-4409-8CEF-D0A46A5F9B4C}">
      <dgm:prSet/>
      <dgm:spPr/>
      <dgm:t>
        <a:bodyPr/>
        <a:lstStyle/>
        <a:p>
          <a:r>
            <a:rPr lang="en-US"/>
            <a:t>Selective search is used</a:t>
          </a:r>
        </a:p>
      </dgm:t>
    </dgm:pt>
    <dgm:pt modelId="{A0715B33-18D4-465D-AE0A-E0A46EDB20BA}" type="parTrans" cxnId="{D3D341BA-D5C1-46D7-986D-79740DBAC0FA}">
      <dgm:prSet/>
      <dgm:spPr/>
      <dgm:t>
        <a:bodyPr/>
        <a:lstStyle/>
        <a:p>
          <a:endParaRPr lang="en-US"/>
        </a:p>
      </dgm:t>
    </dgm:pt>
    <dgm:pt modelId="{7EC8A2C1-34F1-481D-BBBA-677122B49139}" type="sibTrans" cxnId="{D3D341BA-D5C1-46D7-986D-79740DBAC0FA}">
      <dgm:prSet/>
      <dgm:spPr/>
      <dgm:t>
        <a:bodyPr/>
        <a:lstStyle/>
        <a:p>
          <a:endParaRPr lang="en-US"/>
        </a:p>
      </dgm:t>
    </dgm:pt>
    <dgm:pt modelId="{B91F17C3-11BF-4FC0-8125-B743BDBDC711}">
      <dgm:prSet/>
      <dgm:spPr/>
      <dgm:t>
        <a:bodyPr/>
        <a:lstStyle/>
        <a:p>
          <a:r>
            <a:rPr lang="en-US"/>
            <a:t>Each candidate region is given to a different CNN</a:t>
          </a:r>
        </a:p>
      </dgm:t>
    </dgm:pt>
    <dgm:pt modelId="{300F228D-067E-489D-BFBE-828B314F42D7}" type="parTrans" cxnId="{ABE2164B-77EF-42C8-91DB-463B938E41C1}">
      <dgm:prSet/>
      <dgm:spPr/>
      <dgm:t>
        <a:bodyPr/>
        <a:lstStyle/>
        <a:p>
          <a:endParaRPr lang="en-US"/>
        </a:p>
      </dgm:t>
    </dgm:pt>
    <dgm:pt modelId="{F4A028C1-C327-4B42-8BC7-626E5943AC78}" type="sibTrans" cxnId="{ABE2164B-77EF-42C8-91DB-463B938E41C1}">
      <dgm:prSet/>
      <dgm:spPr/>
      <dgm:t>
        <a:bodyPr/>
        <a:lstStyle/>
        <a:p>
          <a:endParaRPr lang="en-US"/>
        </a:p>
      </dgm:t>
    </dgm:pt>
    <dgm:pt modelId="{8B07A5CE-32B8-43AF-B9E8-302A8252267F}">
      <dgm:prSet/>
      <dgm:spPr/>
      <dgm:t>
        <a:bodyPr/>
        <a:lstStyle/>
        <a:p>
          <a:r>
            <a:rPr lang="en-US"/>
            <a:t>Approximately 2000 different CNNs used for 2000 candidate regions</a:t>
          </a:r>
        </a:p>
      </dgm:t>
    </dgm:pt>
    <dgm:pt modelId="{7F1256B7-3DD6-42D4-ACA4-E2297CFA372D}" type="parTrans" cxnId="{66DC8AD5-E261-4C19-A9F4-39FF81CFD60C}">
      <dgm:prSet/>
      <dgm:spPr/>
      <dgm:t>
        <a:bodyPr/>
        <a:lstStyle/>
        <a:p>
          <a:endParaRPr lang="en-US"/>
        </a:p>
      </dgm:t>
    </dgm:pt>
    <dgm:pt modelId="{3E5E8F2A-4381-4A42-9A19-78518E3C4CDC}" type="sibTrans" cxnId="{66DC8AD5-E261-4C19-A9F4-39FF81CFD60C}">
      <dgm:prSet/>
      <dgm:spPr/>
      <dgm:t>
        <a:bodyPr/>
        <a:lstStyle/>
        <a:p>
          <a:endParaRPr lang="en-US"/>
        </a:p>
      </dgm:t>
    </dgm:pt>
    <dgm:pt modelId="{FB818BDE-F004-4EBC-9304-653DBEA3626D}" type="pres">
      <dgm:prSet presAssocID="{F73400AF-E8EE-496F-822A-70998D3D636B}" presName="linear" presStyleCnt="0">
        <dgm:presLayoutVars>
          <dgm:animLvl val="lvl"/>
          <dgm:resizeHandles val="exact"/>
        </dgm:presLayoutVars>
      </dgm:prSet>
      <dgm:spPr/>
    </dgm:pt>
    <dgm:pt modelId="{3FDB6671-6F53-4180-99F5-E86914A62D09}" type="pres">
      <dgm:prSet presAssocID="{0E4D55F5-2C07-4409-8CEF-D0A46A5F9B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DC02D66-0045-4CE3-A5FD-640AA0477273}" type="pres">
      <dgm:prSet presAssocID="{7EC8A2C1-34F1-481D-BBBA-677122B49139}" presName="spacer" presStyleCnt="0"/>
      <dgm:spPr/>
    </dgm:pt>
    <dgm:pt modelId="{05C97275-D59D-43F7-A366-AD0867ECF2AB}" type="pres">
      <dgm:prSet presAssocID="{B91F17C3-11BF-4FC0-8125-B743BDBDC7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49BC55-4D27-412E-87BC-0D3BF4B8404A}" type="pres">
      <dgm:prSet presAssocID="{F4A028C1-C327-4B42-8BC7-626E5943AC78}" presName="spacer" presStyleCnt="0"/>
      <dgm:spPr/>
    </dgm:pt>
    <dgm:pt modelId="{4883D4AA-D79A-4803-97A0-98D5D6EC4DE6}" type="pres">
      <dgm:prSet presAssocID="{8B07A5CE-32B8-43AF-B9E8-302A825226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8F1932-3C05-48E4-A95C-AD4B2D574B79}" type="presOf" srcId="{8B07A5CE-32B8-43AF-B9E8-302A8252267F}" destId="{4883D4AA-D79A-4803-97A0-98D5D6EC4DE6}" srcOrd="0" destOrd="0" presId="urn:microsoft.com/office/officeart/2005/8/layout/vList2"/>
    <dgm:cxn modelId="{524DB042-1BF9-4DD8-8E41-A3202ABE02F2}" type="presOf" srcId="{0E4D55F5-2C07-4409-8CEF-D0A46A5F9B4C}" destId="{3FDB6671-6F53-4180-99F5-E86914A62D09}" srcOrd="0" destOrd="0" presId="urn:microsoft.com/office/officeart/2005/8/layout/vList2"/>
    <dgm:cxn modelId="{ABE2164B-77EF-42C8-91DB-463B938E41C1}" srcId="{F73400AF-E8EE-496F-822A-70998D3D636B}" destId="{B91F17C3-11BF-4FC0-8125-B743BDBDC711}" srcOrd="1" destOrd="0" parTransId="{300F228D-067E-489D-BFBE-828B314F42D7}" sibTransId="{F4A028C1-C327-4B42-8BC7-626E5943AC78}"/>
    <dgm:cxn modelId="{14928E73-4943-49F4-BB3D-D430D800BA75}" type="presOf" srcId="{B91F17C3-11BF-4FC0-8125-B743BDBDC711}" destId="{05C97275-D59D-43F7-A366-AD0867ECF2AB}" srcOrd="0" destOrd="0" presId="urn:microsoft.com/office/officeart/2005/8/layout/vList2"/>
    <dgm:cxn modelId="{AF1712B5-C2E2-4DE7-AC7D-BB079F88FF56}" type="presOf" srcId="{F73400AF-E8EE-496F-822A-70998D3D636B}" destId="{FB818BDE-F004-4EBC-9304-653DBEA3626D}" srcOrd="0" destOrd="0" presId="urn:microsoft.com/office/officeart/2005/8/layout/vList2"/>
    <dgm:cxn modelId="{D3D341BA-D5C1-46D7-986D-79740DBAC0FA}" srcId="{F73400AF-E8EE-496F-822A-70998D3D636B}" destId="{0E4D55F5-2C07-4409-8CEF-D0A46A5F9B4C}" srcOrd="0" destOrd="0" parTransId="{A0715B33-18D4-465D-AE0A-E0A46EDB20BA}" sibTransId="{7EC8A2C1-34F1-481D-BBBA-677122B49139}"/>
    <dgm:cxn modelId="{66DC8AD5-E261-4C19-A9F4-39FF81CFD60C}" srcId="{F73400AF-E8EE-496F-822A-70998D3D636B}" destId="{8B07A5CE-32B8-43AF-B9E8-302A8252267F}" srcOrd="2" destOrd="0" parTransId="{7F1256B7-3DD6-42D4-ACA4-E2297CFA372D}" sibTransId="{3E5E8F2A-4381-4A42-9A19-78518E3C4CDC}"/>
    <dgm:cxn modelId="{CED06E6A-868F-4CA9-BE3D-B551A1F77678}" type="presParOf" srcId="{FB818BDE-F004-4EBC-9304-653DBEA3626D}" destId="{3FDB6671-6F53-4180-99F5-E86914A62D09}" srcOrd="0" destOrd="0" presId="urn:microsoft.com/office/officeart/2005/8/layout/vList2"/>
    <dgm:cxn modelId="{812721BD-F48F-4318-B3D3-086827179352}" type="presParOf" srcId="{FB818BDE-F004-4EBC-9304-653DBEA3626D}" destId="{5DC02D66-0045-4CE3-A5FD-640AA0477273}" srcOrd="1" destOrd="0" presId="urn:microsoft.com/office/officeart/2005/8/layout/vList2"/>
    <dgm:cxn modelId="{8A9EA307-AF51-422C-9652-BC52A036A7CE}" type="presParOf" srcId="{FB818BDE-F004-4EBC-9304-653DBEA3626D}" destId="{05C97275-D59D-43F7-A366-AD0867ECF2AB}" srcOrd="2" destOrd="0" presId="urn:microsoft.com/office/officeart/2005/8/layout/vList2"/>
    <dgm:cxn modelId="{F495E2A3-2E0F-4315-AF14-82D34CC7F487}" type="presParOf" srcId="{FB818BDE-F004-4EBC-9304-653DBEA3626D}" destId="{CB49BC55-4D27-412E-87BC-0D3BF4B8404A}" srcOrd="3" destOrd="0" presId="urn:microsoft.com/office/officeart/2005/8/layout/vList2"/>
    <dgm:cxn modelId="{AC232A46-1674-4489-943D-B11F7EB16E8D}" type="presParOf" srcId="{FB818BDE-F004-4EBC-9304-653DBEA3626D}" destId="{4883D4AA-D79A-4803-97A0-98D5D6EC4D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0E788-92A7-4A32-BC19-A9DC96A86728}">
      <dsp:nvSpPr>
        <dsp:cNvPr id="0" name=""/>
        <dsp:cNvSpPr/>
      </dsp:nvSpPr>
      <dsp:spPr>
        <a:xfrm>
          <a:off x="0" y="145157"/>
          <a:ext cx="6967728" cy="25501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Avenir Next LT Pro"/>
            </a:rPr>
            <a:t>Finding Regions</a:t>
          </a:r>
          <a:endParaRPr lang="en-US" sz="6500" kern="1200" dirty="0"/>
        </a:p>
      </dsp:txBody>
      <dsp:txXfrm>
        <a:off x="124489" y="269646"/>
        <a:ext cx="6718750" cy="2301184"/>
      </dsp:txXfrm>
    </dsp:sp>
    <dsp:sp modelId="{08916B67-0A25-4784-BEF2-51259E1ED83F}">
      <dsp:nvSpPr>
        <dsp:cNvPr id="0" name=""/>
        <dsp:cNvSpPr/>
      </dsp:nvSpPr>
      <dsp:spPr>
        <a:xfrm>
          <a:off x="0" y="2882519"/>
          <a:ext cx="6967728" cy="2550162"/>
        </a:xfrm>
        <a:prstGeom prst="roundRect">
          <a:avLst/>
        </a:prstGeom>
        <a:solidFill>
          <a:schemeClr val="accent2">
            <a:hueOff val="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 classification</a:t>
          </a:r>
        </a:p>
      </dsp:txBody>
      <dsp:txXfrm>
        <a:off x="124489" y="3007008"/>
        <a:ext cx="6718750" cy="2301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B6671-6F53-4180-99F5-E86914A62D09}">
      <dsp:nvSpPr>
        <dsp:cNvPr id="0" name=""/>
        <dsp:cNvSpPr/>
      </dsp:nvSpPr>
      <dsp:spPr>
        <a:xfrm>
          <a:off x="0" y="74899"/>
          <a:ext cx="6967728" cy="17479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Selective search is used</a:t>
          </a:r>
        </a:p>
      </dsp:txBody>
      <dsp:txXfrm>
        <a:off x="85326" y="160225"/>
        <a:ext cx="6797076" cy="1577254"/>
      </dsp:txXfrm>
    </dsp:sp>
    <dsp:sp modelId="{05C97275-D59D-43F7-A366-AD0867ECF2AB}">
      <dsp:nvSpPr>
        <dsp:cNvPr id="0" name=""/>
        <dsp:cNvSpPr/>
      </dsp:nvSpPr>
      <dsp:spPr>
        <a:xfrm>
          <a:off x="0" y="1914966"/>
          <a:ext cx="6967728" cy="1747906"/>
        </a:xfrm>
        <a:prstGeom prst="roundRect">
          <a:avLst/>
        </a:prstGeom>
        <a:solidFill>
          <a:schemeClr val="accent2">
            <a:hueOff val="74745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Each candidate region is given to a different CNN</a:t>
          </a:r>
        </a:p>
      </dsp:txBody>
      <dsp:txXfrm>
        <a:off x="85326" y="2000292"/>
        <a:ext cx="6797076" cy="1577254"/>
      </dsp:txXfrm>
    </dsp:sp>
    <dsp:sp modelId="{4883D4AA-D79A-4803-97A0-98D5D6EC4DE6}">
      <dsp:nvSpPr>
        <dsp:cNvPr id="0" name=""/>
        <dsp:cNvSpPr/>
      </dsp:nvSpPr>
      <dsp:spPr>
        <a:xfrm>
          <a:off x="0" y="3755033"/>
          <a:ext cx="6967728" cy="1747906"/>
        </a:xfrm>
        <a:prstGeom prst="roundRect">
          <a:avLst/>
        </a:prstGeom>
        <a:solidFill>
          <a:schemeClr val="accent2">
            <a:hueOff val="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Approximately 2000 different CNNs used for 2000 candidate regions</a:t>
          </a:r>
        </a:p>
      </dsp:txBody>
      <dsp:txXfrm>
        <a:off x="85326" y="3840359"/>
        <a:ext cx="6797076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64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9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0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4.08083" TargetMode="External"/><Relationship Id="rId2" Type="http://schemas.openxmlformats.org/officeDocument/2006/relationships/hyperlink" Target="https://arxiv.org/abs/1311.252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mlearning-ai/a-brief-overview-of-r-cnn-fast-r-cnn-and-faster-r-cnn-9c6843c9ffc0" TargetMode="External"/><Relationship Id="rId4" Type="http://schemas.openxmlformats.org/officeDocument/2006/relationships/hyperlink" Target="https://arxiv.org/abs/1506.0149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16267-2606-5C8D-BD79-98A2C83B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0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54" y="397534"/>
            <a:ext cx="8483847" cy="3204134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R-CNN, Fast R-CNN and Faster R-CNN Architectures for Object Detection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Prepared by : 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Mujahid, Abdullah Al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ID : </a:t>
            </a:r>
            <a:r>
              <a:rPr lang="en-US" sz="1700">
                <a:ea typeface="+mn-lt"/>
                <a:cs typeface="+mn-lt"/>
              </a:rPr>
              <a:t>22-92340-1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DBD7-D0E0-5EA1-1CA6-9038EB61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Faster R-CNN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F2031A-8176-944E-701E-9A0130D0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Region Proposal Network (RPN) is used instead of selective search</a:t>
            </a:r>
          </a:p>
          <a:p>
            <a:endParaRPr lang="en-US" sz="1700" dirty="0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5AAB629-3F30-9CF3-6424-7F16455C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803" y="630936"/>
            <a:ext cx="5512505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7B4A-A77C-DDB9-645F-4B3BF504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A Comparison : R-CNN vs Fast R-CNN vs Faster R-CNN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06F3246D-68E3-B69F-F049-A49FC756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24002"/>
            <a:ext cx="6656832" cy="49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52FE2-8A0F-880A-313F-4C65AAE3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/>
              <a:t>References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C9038-9C52-5BE3-58A2-645BB78C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u="sng" dirty="0">
                <a:ea typeface="+mn-lt"/>
                <a:cs typeface="+mn-lt"/>
                <a:hlinkClick r:id="rId2"/>
              </a:rPr>
              <a:t>R-CNN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u="sng" dirty="0">
                <a:ea typeface="+mn-lt"/>
                <a:cs typeface="+mn-lt"/>
                <a:hlinkClick r:id="rId3"/>
              </a:rPr>
              <a:t>Fast R-CNN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u="sng" dirty="0">
                <a:ea typeface="+mn-lt"/>
                <a:cs typeface="+mn-lt"/>
                <a:hlinkClick r:id="rId4"/>
              </a:rPr>
              <a:t>Faster R-CNN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https://medium.com/mlearning-ai/a-brief-overview-of-r-cnn-fast-r-cnn-and-faster-r-cnn-9c6843c9ffc0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972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9F872-4CB3-5725-8414-F3C041EC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56B1D76-8DB5-7E66-A3EA-DC9DB813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3092D-E3B0-CA38-C33D-DB0B0CEA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R-CNN Architecture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6069CA-97A8-5E76-D28C-0371B1CE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A 2-stage object detection architecture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Proposed by </a:t>
            </a:r>
            <a:r>
              <a:rPr lang="en-US" sz="1700" i="1" dirty="0">
                <a:ea typeface="+mn-lt"/>
                <a:cs typeface="+mn-lt"/>
              </a:rPr>
              <a:t>Ross </a:t>
            </a:r>
            <a:r>
              <a:rPr lang="en-US" sz="1700" i="1">
                <a:ea typeface="+mn-lt"/>
                <a:cs typeface="+mn-lt"/>
              </a:rPr>
              <a:t>Girshick</a:t>
            </a:r>
            <a:r>
              <a:rPr lang="en-US" sz="1700" i="1" dirty="0">
                <a:ea typeface="+mn-lt"/>
                <a:cs typeface="+mn-lt"/>
              </a:rPr>
              <a:t> et al.</a:t>
            </a:r>
            <a:r>
              <a:rPr lang="en-US" sz="1700" dirty="0">
                <a:ea typeface="+mn-lt"/>
                <a:cs typeface="+mn-lt"/>
              </a:rPr>
              <a:t> in 2014</a:t>
            </a:r>
            <a:endParaRPr lang="en-US" sz="1700" dirty="0"/>
          </a:p>
        </p:txBody>
      </p:sp>
      <p:pic>
        <p:nvPicPr>
          <p:cNvPr id="5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EB492B7-3E1F-24A3-5876-4E084638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920" y="630936"/>
            <a:ext cx="614027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9BDFA-2923-D167-A64F-06B63C80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R-CNN Architecture :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4917E-2520-F642-E069-B28B05592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91360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92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2A831-68E0-3444-F368-F4379A62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R-CNN Architecture : Region Proposals</a:t>
            </a:r>
          </a:p>
          <a:p>
            <a:endParaRPr lang="en-US" sz="360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38BE1A9-80DC-8127-BBD3-879FE4AB2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431270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15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26A76-BE11-C2B0-11C3-4E6C236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R-CNN Architecture : IoU</a:t>
            </a:r>
            <a:endParaRPr lang="en-US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F6F21C-579A-F447-E4AD-305DDCDA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Intersection over Union score refers to accuracy of the predicted regions/bounding boxes.</a:t>
            </a:r>
          </a:p>
        </p:txBody>
      </p:sp>
      <p:pic>
        <p:nvPicPr>
          <p:cNvPr id="4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CD2DC3FB-677C-97EA-25DA-C61E0D1A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186" y="630936"/>
            <a:ext cx="432774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F4B0C-FD44-C1FE-40C0-A6138836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600"/>
              <a:t>R-CNN Architecture : Non Max Supression</a:t>
            </a:r>
          </a:p>
        </p:txBody>
      </p:sp>
      <p:sp>
        <p:nvSpPr>
          <p:cNvPr id="61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ontent Placeholder 7">
            <a:extLst>
              <a:ext uri="{FF2B5EF4-FFF2-40B4-BE49-F238E27FC236}">
                <a16:creationId xmlns:a16="http://schemas.microsoft.com/office/drawing/2014/main" id="{6B73E9EF-42BA-225D-F2AB-51C83767D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Regions with </a:t>
            </a:r>
            <a:r>
              <a:rPr lang="en-US" sz="1700" dirty="0" err="1"/>
              <a:t>IoU</a:t>
            </a:r>
            <a:r>
              <a:rPr lang="en-US" sz="1700" dirty="0"/>
              <a:t> less than or equal to 0.5 are discarded and suppressed</a:t>
            </a:r>
            <a:endParaRPr lang="en-US" dirty="0"/>
          </a:p>
          <a:p>
            <a:r>
              <a:rPr lang="en-US" sz="1700" dirty="0"/>
              <a:t>If there are multiple regions with </a:t>
            </a:r>
            <a:r>
              <a:rPr lang="en-US" sz="1700" dirty="0" err="1"/>
              <a:t>IoU</a:t>
            </a:r>
            <a:r>
              <a:rPr lang="en-US" sz="1700" dirty="0"/>
              <a:t> greater than 0.5, the region with max </a:t>
            </a:r>
            <a:r>
              <a:rPr lang="en-US" sz="1700" dirty="0" err="1"/>
              <a:t>IoU</a:t>
            </a:r>
            <a:r>
              <a:rPr lang="en-US" sz="1700" dirty="0"/>
              <a:t> stays, others are suppressed</a:t>
            </a:r>
          </a:p>
          <a:p>
            <a:r>
              <a:rPr lang="en-US" sz="1700" dirty="0"/>
              <a:t>Improves the identification process of which regions should be used</a:t>
            </a:r>
          </a:p>
        </p:txBody>
      </p:sp>
      <p:pic>
        <p:nvPicPr>
          <p:cNvPr id="4" name="Picture 4" descr="A picture containing text, car&#10;&#10;Description automatically generated">
            <a:extLst>
              <a:ext uri="{FF2B5EF4-FFF2-40B4-BE49-F238E27FC236}">
                <a16:creationId xmlns:a16="http://schemas.microsoft.com/office/drawing/2014/main" id="{EAD71521-CE26-6C39-5B6C-EA13FE84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8652"/>
            <a:ext cx="6656832" cy="21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01E4-DBFB-54E9-BD84-46F7CC51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/>
              <a:t>R-CNN : Problems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54F4-7F79-A9E3-A68B-BD46F9EF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Each image needs to classify 2000 region proposals. So, it takes a lot of time to train the network</a:t>
            </a:r>
          </a:p>
          <a:p>
            <a:r>
              <a:rPr lang="en-US" sz="2000"/>
              <a:t>Takes a lot of disk space</a:t>
            </a:r>
          </a:p>
          <a:p>
            <a:r>
              <a:rPr lang="en-US" sz="2000"/>
              <a:t>Takes a lot of GPU resources</a:t>
            </a:r>
          </a:p>
        </p:txBody>
      </p:sp>
    </p:spTree>
    <p:extLst>
      <p:ext uri="{BB962C8B-B14F-4D97-AF65-F5344CB8AC3E}">
        <p14:creationId xmlns:p14="http://schemas.microsoft.com/office/powerpoint/2010/main" val="17460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57369-2208-F579-667A-8F763161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Fast R-CNN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B5A0A-8AA3-44CC-2387-1A1CE381C22A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 single CNN for all regions which reduces the need to train many CNNs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A combination of CNN, SVM and Regressor is used instead of selective search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B962541-2E15-88AE-E1F5-87DB0098B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2030700"/>
            <a:ext cx="6656832" cy="26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C8BE-2EAD-BC8E-7E49-E0C851F9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/>
              <a:t>Fast R-CNN : Problems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3249-BE57-2867-2211-DFFD033D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It works about 10 times faster than R-CNN but still slow and can be improved.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233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R-CNN, Fast R-CNN and Faster R-CNN Architectures for Object Detection</vt:lpstr>
      <vt:lpstr>R-CNN Architecture</vt:lpstr>
      <vt:lpstr>R-CNN Architecture : Steps</vt:lpstr>
      <vt:lpstr>R-CNN Architecture : Region Proposals </vt:lpstr>
      <vt:lpstr>R-CNN Architecture : IoU</vt:lpstr>
      <vt:lpstr>R-CNN Architecture : Non Max Supression</vt:lpstr>
      <vt:lpstr>R-CNN : Problems</vt:lpstr>
      <vt:lpstr>Fast R-CNN</vt:lpstr>
      <vt:lpstr>Fast R-CNN : Problems</vt:lpstr>
      <vt:lpstr>Faster R-CNN</vt:lpstr>
      <vt:lpstr>A Comparison : R-CNN vs Fast R-CNN vs Faster R-CNN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179</cp:revision>
  <dcterms:created xsi:type="dcterms:W3CDTF">2022-04-11T13:11:06Z</dcterms:created>
  <dcterms:modified xsi:type="dcterms:W3CDTF">2022-04-18T14:47:07Z</dcterms:modified>
</cp:coreProperties>
</file>