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Hello everyone, </a:t>
            </a:r>
            <a:endParaRPr/>
          </a:p>
          <a:p>
            <a:pPr indent="0" lvl="0" marL="0" rtl="0" algn="l">
              <a:spcBef>
                <a:spcPts val="0"/>
              </a:spcBef>
              <a:spcAft>
                <a:spcPts val="0"/>
              </a:spcAft>
              <a:buNone/>
            </a:pPr>
            <a:r>
              <a:rPr lang="nl"/>
              <a:t>I am Martijn Swenne and today I am going to tell you some things about my bachelor thesis, which is about"The effects of noise on quantum algorithms solving 3-SAT" and is supervised by Vedran Dunjko.</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8124a1b6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8124a1b6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To summarize: at first I implemented a multiple-controlled-NOT gate. While normally you use ancillas to implement this, I used rotation gates, which eliminated the ancillas all together. Secondly I implemented a very basic Grover’s search and extended it to work on 3-SAT. And at last I implemented some improvements for Grover’s search, which reduces the amount of ancillas from M to just 2 ancillas!</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The coming weeks I will extend my implementation of Grover’s search to work on k-SAT. This is very interesting, because even though Grover’s search is not faster than the best classical algorithm solving 3-SAT, it WILL be faster on every k-SAT bigger than some specific value of k. And eventually I will implement some amount of noise in my implementation to test how noise will affect the result of the algorithm.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80268b1b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80268b1b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This was my presentation, are there any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6a8429fc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6a8429fc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Current Quantum computers are very small and they usually </a:t>
            </a:r>
            <a:r>
              <a:rPr lang="nl"/>
              <a:t>don't</a:t>
            </a:r>
            <a:r>
              <a:rPr lang="nl"/>
              <a:t> have many qubits you can work with. They are also very noisy, which is currently a very big problem in quantum computing. It is not yet possible to do fault-tolerant quantum computing, which is why researching the effects of noise will be very interesting and rewarding. I am researching noise on algorithms solving 3-SAT because SAT problems are difficult to solve, and quantum computing can help make it faster.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110601be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110601b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nl"/>
              <a:t>Let me first start with some of the basics of quantum computing. Here we do not work with classical bits, but with quantum bits, or qubits. Just as in classical bits, the qubits have a state 0 and a state 1, which are represented as such</a:t>
            </a:r>
            <a:r>
              <a:rPr b="1" lang="nl"/>
              <a:t> {point to slide}</a:t>
            </a:r>
            <a:r>
              <a:rPr lang="nl"/>
              <a:t>. But the special thing about qubits is that they </a:t>
            </a:r>
            <a:r>
              <a:rPr lang="nl"/>
              <a:t>don't</a:t>
            </a:r>
            <a:r>
              <a:rPr lang="nl"/>
              <a:t> have to be one or the other, they can be in two states at the same time. Such a state, being neither 0 or 1, is called a superposition. </a:t>
            </a:r>
            <a:endParaRPr/>
          </a:p>
          <a:p>
            <a:pPr indent="0" lvl="0" marL="0" rtl="0" algn="l">
              <a:lnSpc>
                <a:spcPct val="115000"/>
              </a:lnSpc>
              <a:spcBef>
                <a:spcPts val="1000"/>
              </a:spcBef>
              <a:spcAft>
                <a:spcPts val="0"/>
              </a:spcAft>
              <a:buNone/>
            </a:pPr>
            <a:r>
              <a:rPr lang="nl"/>
              <a:t>A superposition of the two states is written like this </a:t>
            </a:r>
            <a:r>
              <a:rPr b="1" lang="nl"/>
              <a:t>{point to slide}</a:t>
            </a:r>
            <a:r>
              <a:rPr lang="nl"/>
              <a:t>. When we measure a qubit in such a superposition state, the state falls back into a classical state of 0 or 1, depending on the superposition. The chances of the qubit falling into state 0 is the absolute value of alpha, squared, and the chances of the qubit falling into state 1 is </a:t>
            </a:r>
            <a:r>
              <a:rPr lang="nl"/>
              <a:t>the absolute value of beta, squared. These chances should always sum up to a probability of 100%. </a:t>
            </a:r>
            <a:endParaRPr/>
          </a:p>
          <a:p>
            <a:pPr indent="0" lvl="0" marL="0" rtl="0" algn="l">
              <a:lnSpc>
                <a:spcPct val="115000"/>
              </a:lnSpc>
              <a:spcBef>
                <a:spcPts val="1000"/>
              </a:spcBef>
              <a:spcAft>
                <a:spcPts val="1000"/>
              </a:spcAft>
              <a:buNone/>
            </a:pPr>
            <a:r>
              <a:rPr lang="nl"/>
              <a:t>These values are usually represented in a vector form like this </a:t>
            </a:r>
            <a:r>
              <a:rPr b="1" lang="nl"/>
              <a:t>{point to slide}</a:t>
            </a:r>
            <a:r>
              <a:rPr lang="nl"/>
              <a:t>. Since with 2 qubits, we have 4 different possibilities, namely 00, 01, 10 and 11, our vector will have a dimension of 4, with each value corresponding to a state. This grows exponentially, as the matrix dimension is the amount of qubits squared.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80268b1b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80268b1b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Quantum computing is done by making a quantum circuit, built out of quantum gates. </a:t>
            </a:r>
            <a:r>
              <a:rPr lang="nl"/>
              <a:t>Quantum gates are similar to classical gates, but their original input state can be derived from their output state, uniquely. For instance, after a classical AND gate, you have no way of knowing what the input was if the output is a 0. </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The simplest quantum gate involves one qubit and is called a Hadamard Gate, which is used to put qubits into a superposition state. Then we have the Pauli gates. The Pauli X gate, which is basically a NOT gate, flips the values of the qubit vector, and the Pauli-Z is a rotation gate, which applies a one pi rotation on the qubit vector. </a:t>
            </a:r>
            <a:r>
              <a:rPr lang="nl"/>
              <a:t>An important </a:t>
            </a:r>
            <a:r>
              <a:rPr lang="nl"/>
              <a:t>gate which operates on two qubits is called a Controlled-NOT gate.  If the qubit on the control line is 1, it inverts the qubit on the target line. </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All gates are represented by matrices. This means that you can calculate the output of a gate by multiplying the vector of the input qubit with the matrix of the gate. </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So, how do you implement this? Well, there is Qiskit….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6a8429f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6a8429f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Qiskit is an open-source quantum computing framework for python, but  they have also a version for Java. With qiskit you can run your quantum circuit on a real quantum computer of IBM, or simulate the results on one of IBM's backend simulators. </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Coding with Qiskit looks something like this. On the right </a:t>
            </a:r>
            <a:r>
              <a:rPr b="1" lang="nl"/>
              <a:t>{point at image}</a:t>
            </a:r>
            <a:r>
              <a:rPr lang="nl"/>
              <a:t> you can see a very simple python script, which implements an runs a quantum circuit. First we import the basics of the qiskit. After that we call the backends from IBMQ. Now we start building the circuit. First we define the registers for both the qubits and classical bits and then we make a quantum circuit with these registers. </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After that we put in some basic gates, such as the hadamard gate </a:t>
            </a:r>
            <a:r>
              <a:rPr b="1" lang="nl"/>
              <a:t>{point}</a:t>
            </a:r>
            <a:r>
              <a:rPr lang="nl"/>
              <a:t> or the controlled not </a:t>
            </a:r>
            <a:r>
              <a:rPr b="1" lang="nl"/>
              <a:t>{point}</a:t>
            </a:r>
            <a:r>
              <a:rPr lang="nl"/>
              <a:t>. You need to define which qubits they work on as such </a:t>
            </a:r>
            <a:r>
              <a:rPr b="1" lang="nl"/>
              <a:t>{point at gate}</a:t>
            </a:r>
            <a:r>
              <a:rPr lang="nl"/>
              <a:t>. Now the circuit is done. If we want to see the matrix that represents this circuit, we can call the unitary_simulator backend an run it. Then if we print the results we see the unitary matrix </a:t>
            </a:r>
            <a:r>
              <a:rPr b="1" lang="nl"/>
              <a:t>{point}</a:t>
            </a:r>
            <a:r>
              <a:rPr lang="nl"/>
              <a:t>. If we want to see the result of the executed gate, we first need to measure the qubits after the gate. The results will be stored in the classical register. Then we call the qasm_simulator backend and run that. If we print the result, we see that there is a 100% chance all our qubits are zero. If we want to see the circuit, calling print on our circuit </a:t>
            </a:r>
            <a:r>
              <a:rPr b="1" lang="nl"/>
              <a:t>{point}</a:t>
            </a:r>
            <a:r>
              <a:rPr lang="nl"/>
              <a:t> will </a:t>
            </a:r>
            <a:r>
              <a:rPr lang="nl"/>
              <a:t>print </a:t>
            </a:r>
            <a:r>
              <a:rPr lang="nl"/>
              <a:t>the circuit like this </a:t>
            </a:r>
            <a:r>
              <a:rPr b="1" lang="nl"/>
              <a:t>{point at circuit}</a:t>
            </a:r>
            <a:r>
              <a:rPr lang="nl"/>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cfedd105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cfedd105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I assume most of you know what 3-SAT is, so a</a:t>
            </a:r>
            <a:r>
              <a:rPr lang="nl"/>
              <a:t> quick a refreshment on your memories. 3-SAT a boolean </a:t>
            </a:r>
            <a:r>
              <a:rPr lang="nl"/>
              <a:t>satisfiability</a:t>
            </a:r>
            <a:r>
              <a:rPr lang="nl"/>
              <a:t> problem. It's boolean formula is in conjunctive normal form, or CNF. A 3-SAT formula looks like this </a:t>
            </a:r>
            <a:r>
              <a:rPr b="1" lang="nl"/>
              <a:t>{point}</a:t>
            </a:r>
            <a:r>
              <a:rPr lang="nl"/>
              <a:t>, where each literal is a variable, or the negation of that variable.</a:t>
            </a:r>
            <a:r>
              <a:rPr lang="nl"/>
              <a:t> Solving a boolean formula means finding a representation of x, where each variable is set to true or false and the boolean formula yields true.</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3-SAT is a very difficult problem. The best algorithms for SAT are not much better than brute force, namely not 2 to the power n, but 2 to the power of 0.41n. This is why Quantum SAT solving will have a big impact in SAT solving.</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235e3192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235e3192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The most common quantum algorithm to solve a boolean formula is Grover’s search. It is a brute force search, but since it is a quantum algorithm, it only uses O(2^0.5n) evaluations instead of the classical O(2^n) evaluations. Given a black box function which represents the quantum implementation of the formula you want to solve, the algorithm can find a unique input that is a satisfying solution for the boolean formula, if such an unique input exists. But since we don't have many qubits to work with, we need an implementation of this algorithm, such that it needs as few qubits as possible. And even more important, does the algorithm even work when noise is applied?</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cfedd105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cfedd105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For 3-SAT it the algorithm needs to store the results of every clause. So for every clause you need an extra workspace qubit to store this, or a so called ancilla. For let’s say </a:t>
            </a:r>
            <a:r>
              <a:rPr b="1" lang="nl"/>
              <a:t>M</a:t>
            </a:r>
            <a:r>
              <a:rPr lang="nl"/>
              <a:t> clauses, we would need </a:t>
            </a:r>
            <a:r>
              <a:rPr b="1" lang="nl"/>
              <a:t>M</a:t>
            </a:r>
            <a:r>
              <a:rPr lang="nl"/>
              <a:t> </a:t>
            </a:r>
            <a:r>
              <a:rPr lang="nl"/>
              <a:t>ancillas. Now there is a way that needs less ancillas. I implemented an incrementer, which takes the input value an adds 1. Now the amount of clauses, the value </a:t>
            </a:r>
            <a:r>
              <a:rPr b="1" lang="nl"/>
              <a:t>M</a:t>
            </a:r>
            <a:r>
              <a:rPr lang="nl"/>
              <a:t>,</a:t>
            </a:r>
            <a:r>
              <a:rPr lang="nl"/>
              <a:t> can be represented in binary by at most </a:t>
            </a:r>
            <a:r>
              <a:rPr b="1" lang="nl"/>
              <a:t>log(M)</a:t>
            </a:r>
            <a:r>
              <a:rPr lang="nl"/>
              <a:t> ancillas. We simply use a controlled incrementer on the ancillas for each clause and check if the ancillas represent the number </a:t>
            </a:r>
            <a:r>
              <a:rPr b="1" lang="nl"/>
              <a:t>M</a:t>
            </a:r>
            <a:r>
              <a:rPr lang="nl"/>
              <a:t>. This is already a big reduction, but the amount of ancillas can be reduced even more.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8124a1b6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8124a1b6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There is a paper by Yoder, Low and Chuang, which altered Grover’s search in such a way that it amplifies a rotation from an initial state to a target state. This is called fixed point amplitude amplification, or FPAA. We use this in the general Grover’s search. For every clause, if it is NOT satisfied, we rotate 1 ancilla by a certain rotation. So if all clauses are satisfied, this ancilla is 0, and if one or more clauses are not satisfied, the it will have a certain rotation bigger than zero. Then we use the FPAA with this rotation as initial state and 1 as target state, which only uses 1 ancilla. After the FPAA the unique input will be 0 and the rest will be 1. The rest of Grover’s search can be done the same as before. We now reduced the amount of ancillas to 2. This is so far the most space efficient algorithm for formula evaluation and a key step in Quantum SAT solving, which also uses genuine quantum effects and is not just a reversible implementation of a classical algorithm!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000"/>
              <a:t>The effects of n</a:t>
            </a:r>
            <a:r>
              <a:rPr lang="nl" sz="3000"/>
              <a:t>oise on quantum algorithms solving 3-SAT</a:t>
            </a:r>
            <a:endParaRPr sz="30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By: Martijn Swenne</a:t>
            </a:r>
            <a:endParaRPr/>
          </a:p>
          <a:p>
            <a:pPr indent="0" lvl="0" marL="0" rtl="0" algn="l">
              <a:spcBef>
                <a:spcPts val="0"/>
              </a:spcBef>
              <a:spcAft>
                <a:spcPts val="0"/>
              </a:spcAft>
              <a:buNone/>
            </a:pPr>
            <a:r>
              <a:rPr lang="nl"/>
              <a:t>	Supervised by: Vedran Dunjko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Progress and future work</a:t>
            </a:r>
            <a:endParaRPr/>
          </a:p>
        </p:txBody>
      </p:sp>
      <p:sp>
        <p:nvSpPr>
          <p:cNvPr id="207" name="Google Shape;207;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nl" sz="1800"/>
              <a:t>Implemented multiple-controlled-NOT gate without ancillas</a:t>
            </a:r>
            <a:endParaRPr sz="1800"/>
          </a:p>
          <a:p>
            <a:pPr indent="-342900" lvl="0" marL="457200" rtl="0" algn="l">
              <a:spcBef>
                <a:spcPts val="1000"/>
              </a:spcBef>
              <a:spcAft>
                <a:spcPts val="0"/>
              </a:spcAft>
              <a:buSzPts val="1800"/>
              <a:buChar char="-"/>
            </a:pPr>
            <a:r>
              <a:rPr lang="nl" sz="1800"/>
              <a:t>Implemented basic Grover’s search for 3-SAT</a:t>
            </a:r>
            <a:endParaRPr sz="1800"/>
          </a:p>
          <a:p>
            <a:pPr indent="-342900" lvl="0" marL="457200" rtl="0" algn="l">
              <a:spcBef>
                <a:spcPts val="1000"/>
              </a:spcBef>
              <a:spcAft>
                <a:spcPts val="0"/>
              </a:spcAft>
              <a:buSzPts val="1800"/>
              <a:buChar char="-"/>
            </a:pPr>
            <a:r>
              <a:rPr lang="nl" sz="1800"/>
              <a:t>Implemented improvements (M → log(M) → 2 ancillas)</a:t>
            </a:r>
            <a:endParaRPr sz="1800"/>
          </a:p>
          <a:p>
            <a:pPr indent="0" lvl="0" marL="0" rtl="0" algn="l">
              <a:spcBef>
                <a:spcPts val="1000"/>
              </a:spcBef>
              <a:spcAft>
                <a:spcPts val="0"/>
              </a:spcAft>
              <a:buNone/>
            </a:pPr>
            <a:r>
              <a:t/>
            </a:r>
            <a:endParaRPr sz="1800"/>
          </a:p>
          <a:p>
            <a:pPr indent="0" lvl="0" marL="0" rtl="0" algn="l">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nl" sz="1800"/>
              <a:t>Will implement k-SAT Grover’s search</a:t>
            </a:r>
            <a:endParaRPr sz="1800"/>
          </a:p>
          <a:p>
            <a:pPr indent="-342900" lvl="0" marL="457200" rtl="0" algn="l">
              <a:lnSpc>
                <a:spcPct val="115000"/>
              </a:lnSpc>
              <a:spcBef>
                <a:spcPts val="1000"/>
              </a:spcBef>
              <a:spcAft>
                <a:spcPts val="1000"/>
              </a:spcAft>
              <a:buSzPts val="1800"/>
              <a:buChar char="-"/>
            </a:pPr>
            <a:r>
              <a:rPr lang="nl" sz="1800"/>
              <a:t>Will implement basic noise problems on Grover’s search</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354950" y="811200"/>
            <a:ext cx="5427900" cy="35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1000"/>
              </a:spcBef>
              <a:spcAft>
                <a:spcPts val="0"/>
              </a:spcAft>
              <a:buNone/>
            </a:pPr>
            <a:r>
              <a:rPr lang="nl" sz="1400">
                <a:latin typeface="Lato"/>
                <a:ea typeface="Lato"/>
                <a:cs typeface="Lato"/>
                <a:sym typeface="Lato"/>
              </a:rPr>
              <a:t>An introduction to quantum computing;</a:t>
            </a:r>
            <a:endParaRPr sz="1400">
              <a:latin typeface="Lato"/>
              <a:ea typeface="Lato"/>
              <a:cs typeface="Lato"/>
              <a:sym typeface="Lato"/>
            </a:endParaRPr>
          </a:p>
          <a:p>
            <a:pPr indent="0" lvl="0" marL="0" rtl="0" algn="l">
              <a:spcBef>
                <a:spcPts val="0"/>
              </a:spcBef>
              <a:spcAft>
                <a:spcPts val="0"/>
              </a:spcAft>
              <a:buNone/>
            </a:pPr>
            <a:r>
              <a:rPr lang="nl" sz="1400">
                <a:latin typeface="Lato"/>
                <a:ea typeface="Lato"/>
                <a:cs typeface="Lato"/>
                <a:sym typeface="Lato"/>
              </a:rPr>
              <a:t>Noson S. Yanofsky</a:t>
            </a:r>
            <a:endParaRPr sz="1400">
              <a:latin typeface="Lato"/>
              <a:ea typeface="Lato"/>
              <a:cs typeface="Lato"/>
              <a:sym typeface="Lato"/>
            </a:endParaRPr>
          </a:p>
          <a:p>
            <a:pPr indent="0" lvl="0" marL="0" rtl="0" algn="l">
              <a:spcBef>
                <a:spcPts val="1000"/>
              </a:spcBef>
              <a:spcAft>
                <a:spcPts val="0"/>
              </a:spcAft>
              <a:buNone/>
            </a:pPr>
            <a:r>
              <a:t/>
            </a:r>
            <a:endParaRPr sz="1400">
              <a:latin typeface="Lato"/>
              <a:ea typeface="Lato"/>
              <a:cs typeface="Lato"/>
              <a:sym typeface="Lato"/>
            </a:endParaRPr>
          </a:p>
          <a:p>
            <a:pPr indent="0" lvl="0" marL="0" rtl="0" algn="l">
              <a:spcBef>
                <a:spcPts val="1000"/>
              </a:spcBef>
              <a:spcAft>
                <a:spcPts val="0"/>
              </a:spcAft>
              <a:buNone/>
            </a:pPr>
            <a:r>
              <a:rPr lang="nl" sz="1400">
                <a:latin typeface="Lato"/>
                <a:ea typeface="Lato"/>
                <a:cs typeface="Lato"/>
                <a:sym typeface="Lato"/>
              </a:rPr>
              <a:t>Fixed-point quantum search with an optimal number of queries; </a:t>
            </a:r>
            <a:endParaRPr sz="1400">
              <a:latin typeface="Lato"/>
              <a:ea typeface="Lato"/>
              <a:cs typeface="Lato"/>
              <a:sym typeface="Lato"/>
            </a:endParaRPr>
          </a:p>
          <a:p>
            <a:pPr indent="0" lvl="0" marL="0" rtl="0" algn="l">
              <a:spcBef>
                <a:spcPts val="0"/>
              </a:spcBef>
              <a:spcAft>
                <a:spcPts val="0"/>
              </a:spcAft>
              <a:buNone/>
            </a:pPr>
            <a:r>
              <a:rPr lang="nl" sz="1400">
                <a:latin typeface="Lato"/>
                <a:ea typeface="Lato"/>
                <a:cs typeface="Lato"/>
                <a:sym typeface="Lato"/>
              </a:rPr>
              <a:t>Theodore J. Yoder, Guang Hao Low, Isaac L. Chuang</a:t>
            </a:r>
            <a:endParaRPr sz="1400">
              <a:latin typeface="Lato"/>
              <a:ea typeface="Lato"/>
              <a:cs typeface="Lato"/>
              <a:sym typeface="Lato"/>
            </a:endParaRPr>
          </a:p>
          <a:p>
            <a:pPr indent="0" lvl="0" marL="0" rtl="0" algn="l">
              <a:spcBef>
                <a:spcPts val="1000"/>
              </a:spcBef>
              <a:spcAft>
                <a:spcPts val="0"/>
              </a:spcAft>
              <a:buNone/>
            </a:pPr>
            <a:r>
              <a:t/>
            </a:r>
            <a:endParaRPr sz="1400">
              <a:latin typeface="Lato"/>
              <a:ea typeface="Lato"/>
              <a:cs typeface="Lato"/>
              <a:sym typeface="Lato"/>
            </a:endParaRPr>
          </a:p>
          <a:p>
            <a:pPr indent="0" lvl="0" marL="0" rtl="0" algn="l">
              <a:spcBef>
                <a:spcPts val="1000"/>
              </a:spcBef>
              <a:spcAft>
                <a:spcPts val="0"/>
              </a:spcAft>
              <a:buNone/>
            </a:pPr>
            <a:r>
              <a:rPr lang="nl" sz="1400">
                <a:latin typeface="Lato"/>
                <a:ea typeface="Lato"/>
                <a:cs typeface="Lato"/>
                <a:sym typeface="Lato"/>
              </a:rPr>
              <a:t>Computational speedups using small quantum devices;</a:t>
            </a:r>
            <a:endParaRPr sz="1400">
              <a:latin typeface="Lato"/>
              <a:ea typeface="Lato"/>
              <a:cs typeface="Lato"/>
              <a:sym typeface="Lato"/>
            </a:endParaRPr>
          </a:p>
          <a:p>
            <a:pPr indent="0" lvl="0" marL="0" rtl="0" algn="l">
              <a:spcBef>
                <a:spcPts val="0"/>
              </a:spcBef>
              <a:spcAft>
                <a:spcPts val="1000"/>
              </a:spcAft>
              <a:buNone/>
            </a:pPr>
            <a:r>
              <a:rPr lang="nl" sz="1400">
                <a:latin typeface="Lato"/>
                <a:ea typeface="Lato"/>
                <a:cs typeface="Lato"/>
                <a:sym typeface="Lato"/>
              </a:rPr>
              <a:t>Vedran Dunjko, Yimin Ge, and J. Ignacio Cirac</a:t>
            </a:r>
            <a:endParaRPr sz="14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Real Quantum Computers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nl" sz="1800"/>
              <a:t>Very small </a:t>
            </a:r>
            <a:endParaRPr sz="1800"/>
          </a:p>
          <a:p>
            <a:pPr indent="-342900" lvl="0" marL="457200" rtl="0" algn="l">
              <a:spcBef>
                <a:spcPts val="1000"/>
              </a:spcBef>
              <a:spcAft>
                <a:spcPts val="0"/>
              </a:spcAft>
              <a:buSzPts val="1800"/>
              <a:buChar char="-"/>
            </a:pPr>
            <a:r>
              <a:rPr lang="nl" sz="1800"/>
              <a:t>few amount qubits</a:t>
            </a:r>
            <a:endParaRPr sz="1800"/>
          </a:p>
          <a:p>
            <a:pPr indent="-342900" lvl="0" marL="457200" marR="0" rtl="0" algn="l">
              <a:lnSpc>
                <a:spcPct val="115000"/>
              </a:lnSpc>
              <a:spcBef>
                <a:spcPts val="1000"/>
              </a:spcBef>
              <a:spcAft>
                <a:spcPts val="0"/>
              </a:spcAft>
              <a:buSzPts val="1800"/>
              <a:buChar char="-"/>
            </a:pPr>
            <a:r>
              <a:rPr lang="nl" sz="1800"/>
              <a:t>Very noisy</a:t>
            </a:r>
            <a:endParaRPr sz="1800"/>
          </a:p>
          <a:p>
            <a:pPr indent="-342900" lvl="0" marL="457200" marR="0" rtl="0" algn="l">
              <a:lnSpc>
                <a:spcPct val="115000"/>
              </a:lnSpc>
              <a:spcBef>
                <a:spcPts val="1000"/>
              </a:spcBef>
              <a:spcAft>
                <a:spcPts val="0"/>
              </a:spcAft>
              <a:buSzPts val="1800"/>
              <a:buChar char="-"/>
            </a:pPr>
            <a:r>
              <a:rPr lang="nl" sz="1800"/>
              <a:t>fault-tolerant quantum computing not</a:t>
            </a:r>
            <a:endParaRPr sz="1800"/>
          </a:p>
          <a:p>
            <a:pPr indent="0" lvl="0" marL="457200" marR="0" rtl="0" algn="l">
              <a:lnSpc>
                <a:spcPct val="115000"/>
              </a:lnSpc>
              <a:spcBef>
                <a:spcPts val="0"/>
              </a:spcBef>
              <a:spcAft>
                <a:spcPts val="1000"/>
              </a:spcAft>
              <a:buNone/>
            </a:pPr>
            <a:r>
              <a:rPr lang="nl" sz="1800"/>
              <a:t>yet possible</a:t>
            </a:r>
            <a:endParaRPr sz="1800"/>
          </a:p>
        </p:txBody>
      </p:sp>
      <p:pic>
        <p:nvPicPr>
          <p:cNvPr id="142" name="Google Shape;142;p14"/>
          <p:cNvPicPr preferRelativeResize="0"/>
          <p:nvPr/>
        </p:nvPicPr>
        <p:blipFill>
          <a:blip r:embed="rId3">
            <a:alphaModFix/>
          </a:blip>
          <a:stretch>
            <a:fillRect/>
          </a:stretch>
        </p:blipFill>
        <p:spPr>
          <a:xfrm>
            <a:off x="5775004" y="0"/>
            <a:ext cx="3368992"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Quantum Registers</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nl" sz="1800"/>
              <a:t>Two states of a qubit denoted by ∣0〉and </a:t>
            </a:r>
            <a:r>
              <a:rPr lang="nl" sz="1800"/>
              <a:t>∣1〉</a:t>
            </a:r>
            <a:r>
              <a:rPr lang="nl" sz="1800"/>
              <a:t>. </a:t>
            </a:r>
            <a:endParaRPr sz="1800"/>
          </a:p>
          <a:p>
            <a:pPr indent="-342900" lvl="0" marL="457200" marR="0" rtl="0" algn="l">
              <a:lnSpc>
                <a:spcPct val="115000"/>
              </a:lnSpc>
              <a:spcBef>
                <a:spcPts val="1000"/>
              </a:spcBef>
              <a:spcAft>
                <a:spcPts val="0"/>
              </a:spcAft>
              <a:buSzPts val="1800"/>
              <a:buChar char="-"/>
            </a:pPr>
            <a:r>
              <a:rPr lang="nl" sz="1800"/>
              <a:t>Superposition of the two states denote by α</a:t>
            </a:r>
            <a:r>
              <a:rPr lang="nl" sz="1800"/>
              <a:t>∣0〉+β∣1〉</a:t>
            </a:r>
            <a:endParaRPr sz="1800"/>
          </a:p>
          <a:p>
            <a:pPr indent="457200" lvl="0" marL="0" marR="0" rtl="0" algn="l">
              <a:lnSpc>
                <a:spcPct val="115000"/>
              </a:lnSpc>
              <a:spcBef>
                <a:spcPts val="1000"/>
              </a:spcBef>
              <a:spcAft>
                <a:spcPts val="0"/>
              </a:spcAft>
              <a:buNone/>
            </a:pPr>
            <a:r>
              <a:rPr lang="nl" sz="1800"/>
              <a:t>where α and β are complex numbers and |α|</a:t>
            </a:r>
            <a:r>
              <a:rPr baseline="30000" lang="nl" sz="1800"/>
              <a:t>2</a:t>
            </a:r>
            <a:r>
              <a:rPr lang="nl" sz="1800"/>
              <a:t> + |β|</a:t>
            </a:r>
            <a:r>
              <a:rPr baseline="30000" lang="nl" sz="1800"/>
              <a:t>2</a:t>
            </a:r>
            <a:r>
              <a:rPr lang="nl" sz="1800"/>
              <a:t>=1</a:t>
            </a:r>
            <a:endParaRPr sz="1800"/>
          </a:p>
          <a:p>
            <a:pPr indent="-342900" lvl="0" marL="457200" rtl="0" algn="l">
              <a:spcBef>
                <a:spcPts val="1000"/>
              </a:spcBef>
              <a:spcAft>
                <a:spcPts val="1000"/>
              </a:spcAft>
              <a:buSzPts val="1800"/>
              <a:buChar char="-"/>
            </a:pPr>
            <a:r>
              <a:rPr lang="nl" sz="1800"/>
              <a:t>Represented</a:t>
            </a:r>
            <a:r>
              <a:rPr lang="nl" sz="1800"/>
              <a:t> in matrix notation:</a:t>
            </a:r>
            <a:endParaRPr baseline="30000" sz="1800"/>
          </a:p>
        </p:txBody>
      </p:sp>
      <p:pic>
        <p:nvPicPr>
          <p:cNvPr id="149" name="Google Shape;149;p15"/>
          <p:cNvPicPr preferRelativeResize="0"/>
          <p:nvPr/>
        </p:nvPicPr>
        <p:blipFill>
          <a:blip r:embed="rId3">
            <a:alphaModFix/>
          </a:blip>
          <a:stretch>
            <a:fillRect/>
          </a:stretch>
        </p:blipFill>
        <p:spPr>
          <a:xfrm>
            <a:off x="2051287" y="3240376"/>
            <a:ext cx="5041427" cy="1493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Quantum Circuits</a:t>
            </a:r>
            <a:endParaRPr/>
          </a:p>
        </p:txBody>
      </p:sp>
      <p:sp>
        <p:nvSpPr>
          <p:cNvPr id="155" name="Google Shape;155;p16"/>
          <p:cNvSpPr txBox="1"/>
          <p:nvPr>
            <p:ph idx="1" type="body"/>
          </p:nvPr>
        </p:nvSpPr>
        <p:spPr>
          <a:xfrm>
            <a:off x="580550" y="1703850"/>
            <a:ext cx="3926700" cy="1735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nl" sz="1800"/>
              <a:t>Made out of quantum gates</a:t>
            </a:r>
            <a:endParaRPr sz="1800"/>
          </a:p>
          <a:p>
            <a:pPr indent="0" lvl="0" marL="0" marR="0" rtl="0" algn="l">
              <a:lnSpc>
                <a:spcPct val="115000"/>
              </a:lnSpc>
              <a:spcBef>
                <a:spcPts val="0"/>
              </a:spcBef>
              <a:spcAft>
                <a:spcPts val="0"/>
              </a:spcAft>
              <a:buNone/>
            </a:pPr>
            <a:r>
              <a:t/>
            </a:r>
            <a:endParaRPr sz="1800"/>
          </a:p>
          <a:p>
            <a:pPr indent="-342900" lvl="0" marL="457200" marR="0" rtl="0" algn="l">
              <a:lnSpc>
                <a:spcPct val="115000"/>
              </a:lnSpc>
              <a:spcBef>
                <a:spcPts val="0"/>
              </a:spcBef>
              <a:spcAft>
                <a:spcPts val="0"/>
              </a:spcAft>
              <a:buSzPts val="1800"/>
              <a:buChar char="-"/>
            </a:pPr>
            <a:r>
              <a:rPr lang="nl" sz="1800"/>
              <a:t>Gates must</a:t>
            </a:r>
            <a:r>
              <a:rPr lang="nl" sz="1800"/>
              <a:t> be reversible</a:t>
            </a:r>
            <a:endParaRPr sz="1800"/>
          </a:p>
          <a:p>
            <a:pPr indent="0" lvl="0" marL="0" marR="0" rtl="0" algn="l">
              <a:lnSpc>
                <a:spcPct val="115000"/>
              </a:lnSpc>
              <a:spcBef>
                <a:spcPts val="0"/>
              </a:spcBef>
              <a:spcAft>
                <a:spcPts val="0"/>
              </a:spcAft>
              <a:buNone/>
            </a:pPr>
            <a:r>
              <a:t/>
            </a:r>
            <a:endParaRPr sz="1800"/>
          </a:p>
          <a:p>
            <a:pPr indent="-342900" lvl="0" marL="457200" marR="0" rtl="0" algn="l">
              <a:lnSpc>
                <a:spcPct val="115000"/>
              </a:lnSpc>
              <a:spcBef>
                <a:spcPts val="0"/>
              </a:spcBef>
              <a:spcAft>
                <a:spcPts val="0"/>
              </a:spcAft>
              <a:buSzPts val="1800"/>
              <a:buChar char="-"/>
            </a:pPr>
            <a:r>
              <a:rPr lang="nl" sz="1800"/>
              <a:t>Some basic gates:</a:t>
            </a:r>
            <a:endParaRPr sz="1800"/>
          </a:p>
          <a:p>
            <a:pPr indent="0" lvl="0" marL="0" marR="0" rtl="0" algn="l">
              <a:lnSpc>
                <a:spcPct val="115000"/>
              </a:lnSpc>
              <a:spcBef>
                <a:spcPts val="0"/>
              </a:spcBef>
              <a:spcAft>
                <a:spcPts val="1000"/>
              </a:spcAft>
              <a:buNone/>
            </a:pPr>
            <a:r>
              <a:t/>
            </a:r>
            <a:endParaRPr sz="1800"/>
          </a:p>
        </p:txBody>
      </p:sp>
      <p:pic>
        <p:nvPicPr>
          <p:cNvPr id="156" name="Google Shape;156;p16"/>
          <p:cNvPicPr preferRelativeResize="0"/>
          <p:nvPr/>
        </p:nvPicPr>
        <p:blipFill>
          <a:blip r:embed="rId3">
            <a:alphaModFix/>
          </a:blip>
          <a:stretch>
            <a:fillRect/>
          </a:stretch>
        </p:blipFill>
        <p:spPr>
          <a:xfrm>
            <a:off x="4389254" y="1456899"/>
            <a:ext cx="4621670" cy="3102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17"/>
          <p:cNvPicPr preferRelativeResize="0"/>
          <p:nvPr/>
        </p:nvPicPr>
        <p:blipFill rotWithShape="1">
          <a:blip r:embed="rId3">
            <a:alphaModFix/>
          </a:blip>
          <a:srcRect b="0" l="0" r="31759" t="0"/>
          <a:stretch/>
        </p:blipFill>
        <p:spPr>
          <a:xfrm>
            <a:off x="5210850" y="0"/>
            <a:ext cx="3933140" cy="5143499"/>
          </a:xfrm>
          <a:prstGeom prst="rect">
            <a:avLst/>
          </a:prstGeom>
          <a:noFill/>
          <a:ln>
            <a:noFill/>
          </a:ln>
        </p:spPr>
      </p:pic>
      <p:pic>
        <p:nvPicPr>
          <p:cNvPr id="162" name="Google Shape;162;p17"/>
          <p:cNvPicPr preferRelativeResize="0"/>
          <p:nvPr/>
        </p:nvPicPr>
        <p:blipFill rotWithShape="1">
          <a:blip r:embed="rId4">
            <a:alphaModFix/>
          </a:blip>
          <a:srcRect b="2987" l="0" r="0" t="12617"/>
          <a:stretch/>
        </p:blipFill>
        <p:spPr>
          <a:xfrm>
            <a:off x="304875" y="2604350"/>
            <a:ext cx="4906049" cy="862775"/>
          </a:xfrm>
          <a:prstGeom prst="rect">
            <a:avLst/>
          </a:prstGeom>
          <a:noFill/>
          <a:ln>
            <a:noFill/>
          </a:ln>
        </p:spPr>
      </p:pic>
      <p:pic>
        <p:nvPicPr>
          <p:cNvPr id="163" name="Google Shape;163;p17"/>
          <p:cNvPicPr preferRelativeResize="0"/>
          <p:nvPr/>
        </p:nvPicPr>
        <p:blipFill>
          <a:blip r:embed="rId5">
            <a:alphaModFix/>
          </a:blip>
          <a:stretch>
            <a:fillRect/>
          </a:stretch>
        </p:blipFill>
        <p:spPr>
          <a:xfrm>
            <a:off x="304800" y="3467125"/>
            <a:ext cx="4906049" cy="1692300"/>
          </a:xfrm>
          <a:prstGeom prst="rect">
            <a:avLst/>
          </a:prstGeom>
          <a:noFill/>
          <a:ln>
            <a:noFill/>
          </a:ln>
        </p:spPr>
      </p:pic>
      <p:sp>
        <p:nvSpPr>
          <p:cNvPr id="164" name="Google Shape;164;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Coding with Qiskit</a:t>
            </a:r>
            <a:endParaRPr/>
          </a:p>
        </p:txBody>
      </p:sp>
      <p:sp>
        <p:nvSpPr>
          <p:cNvPr id="165" name="Google Shape;165;p17"/>
          <p:cNvSpPr txBox="1"/>
          <p:nvPr/>
        </p:nvSpPr>
        <p:spPr>
          <a:xfrm>
            <a:off x="304800" y="1237775"/>
            <a:ext cx="4906200" cy="169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Lato"/>
              <a:buChar char="-"/>
            </a:pPr>
            <a:r>
              <a:rPr lang="nl" sz="1800">
                <a:solidFill>
                  <a:schemeClr val="lt1"/>
                </a:solidFill>
                <a:latin typeface="Lato"/>
                <a:ea typeface="Lato"/>
                <a:cs typeface="Lato"/>
                <a:sym typeface="Lato"/>
              </a:rPr>
              <a:t>An open-source quantum computing framework for Python</a:t>
            </a:r>
            <a:endParaRPr sz="1800">
              <a:solidFill>
                <a:schemeClr val="lt1"/>
              </a:solidFill>
              <a:latin typeface="Lato"/>
              <a:ea typeface="Lato"/>
              <a:cs typeface="Lato"/>
              <a:sym typeface="Lato"/>
            </a:endParaRPr>
          </a:p>
          <a:p>
            <a:pPr indent="-342900" lvl="0" marL="457200" rtl="0" algn="l">
              <a:lnSpc>
                <a:spcPct val="115000"/>
              </a:lnSpc>
              <a:spcBef>
                <a:spcPts val="0"/>
              </a:spcBef>
              <a:spcAft>
                <a:spcPts val="0"/>
              </a:spcAft>
              <a:buClr>
                <a:schemeClr val="lt1"/>
              </a:buClr>
              <a:buSzPts val="1800"/>
              <a:buFont typeface="Lato"/>
              <a:buChar char="-"/>
            </a:pPr>
            <a:r>
              <a:rPr lang="nl" sz="1800">
                <a:solidFill>
                  <a:schemeClr val="lt1"/>
                </a:solidFill>
                <a:latin typeface="Lato"/>
                <a:ea typeface="Lato"/>
                <a:cs typeface="Lato"/>
                <a:sym typeface="Lato"/>
              </a:rPr>
              <a:t>Simulate or run quantum circuits on IBM backend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600"/>
              <a:t>3-SAT</a:t>
            </a:r>
            <a:endParaRPr sz="3600"/>
          </a:p>
        </p:txBody>
      </p:sp>
      <p:sp>
        <p:nvSpPr>
          <p:cNvPr id="171" name="Google Shape;171;p18"/>
          <p:cNvSpPr txBox="1"/>
          <p:nvPr>
            <p:ph idx="1" type="body"/>
          </p:nvPr>
        </p:nvSpPr>
        <p:spPr>
          <a:xfrm>
            <a:off x="1297500" y="1582375"/>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nl" sz="1800"/>
              <a:t>Boolean satisfiability</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nl" sz="1800"/>
              <a:t>Conjunctive Normal Form</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t/>
            </a:r>
            <a:endParaRPr sz="1800"/>
          </a:p>
          <a:p>
            <a:pPr indent="0" lvl="0" marL="0" rtl="0" algn="l">
              <a:spcBef>
                <a:spcPts val="0"/>
              </a:spcBef>
              <a:spcAft>
                <a:spcPts val="0"/>
              </a:spcAft>
              <a:buNone/>
            </a:pPr>
            <a:r>
              <a:t/>
            </a:r>
            <a:endParaRPr baseline="30000" sz="1800"/>
          </a:p>
          <a:p>
            <a:pPr indent="-342900" lvl="0" marL="457200" rtl="0" algn="l">
              <a:spcBef>
                <a:spcPts val="0"/>
              </a:spcBef>
              <a:spcAft>
                <a:spcPts val="0"/>
              </a:spcAft>
              <a:buSzPts val="1800"/>
              <a:buChar char="-"/>
            </a:pPr>
            <a:r>
              <a:rPr lang="nl" sz="1800"/>
              <a:t>Find x where f(x) = true</a:t>
            </a:r>
            <a:endParaRPr sz="1800"/>
          </a:p>
          <a:p>
            <a:pPr indent="-342900" lvl="0" marL="457200" rtl="0" algn="l">
              <a:spcBef>
                <a:spcPts val="1000"/>
              </a:spcBef>
              <a:spcAft>
                <a:spcPts val="0"/>
              </a:spcAft>
              <a:buSzPts val="1800"/>
              <a:buChar char="-"/>
            </a:pPr>
            <a:r>
              <a:rPr lang="nl" sz="1800"/>
              <a:t>Brute force: 2</a:t>
            </a:r>
            <a:r>
              <a:rPr baseline="30000" lang="nl" sz="1800"/>
              <a:t>n</a:t>
            </a:r>
            <a:r>
              <a:rPr lang="nl" sz="1800"/>
              <a:t>   →   Best algorithm: 2</a:t>
            </a:r>
            <a:r>
              <a:rPr baseline="30000" lang="nl" sz="1800"/>
              <a:t>0.41n</a:t>
            </a:r>
            <a:endParaRPr baseline="30000" sz="1800"/>
          </a:p>
        </p:txBody>
      </p:sp>
      <p:pic>
        <p:nvPicPr>
          <p:cNvPr id="172" name="Google Shape;172;p18"/>
          <p:cNvPicPr preferRelativeResize="0"/>
          <p:nvPr/>
        </p:nvPicPr>
        <p:blipFill>
          <a:blip r:embed="rId3">
            <a:alphaModFix/>
          </a:blip>
          <a:stretch>
            <a:fillRect/>
          </a:stretch>
        </p:blipFill>
        <p:spPr>
          <a:xfrm>
            <a:off x="1801450" y="2987024"/>
            <a:ext cx="6797198" cy="23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Grover's search</a:t>
            </a:r>
            <a:endParaRPr/>
          </a:p>
        </p:txBody>
      </p:sp>
      <p:sp>
        <p:nvSpPr>
          <p:cNvPr id="178" name="Google Shape;178;p19"/>
          <p:cNvSpPr txBox="1"/>
          <p:nvPr>
            <p:ph idx="1" type="body"/>
          </p:nvPr>
        </p:nvSpPr>
        <p:spPr>
          <a:xfrm>
            <a:off x="1297500" y="1743200"/>
            <a:ext cx="7038900" cy="2735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SzPts val="1800"/>
              <a:buChar char="–"/>
            </a:pPr>
            <a:r>
              <a:rPr lang="nl" sz="1800"/>
              <a:t>brute force</a:t>
            </a:r>
            <a:endParaRPr sz="1800"/>
          </a:p>
          <a:p>
            <a:pPr indent="-342900" lvl="0" marL="457200" rtl="0" algn="l">
              <a:lnSpc>
                <a:spcPct val="115000"/>
              </a:lnSpc>
              <a:spcBef>
                <a:spcPts val="1000"/>
              </a:spcBef>
              <a:spcAft>
                <a:spcPts val="0"/>
              </a:spcAft>
              <a:buSzPts val="1800"/>
              <a:buChar char="–"/>
            </a:pPr>
            <a:r>
              <a:rPr lang="nl" sz="1800"/>
              <a:t>2</a:t>
            </a:r>
            <a:r>
              <a:rPr baseline="30000" lang="nl" sz="1800"/>
              <a:t>n</a:t>
            </a:r>
            <a:r>
              <a:rPr lang="nl" sz="1800"/>
              <a:t> -&gt; 2</a:t>
            </a:r>
            <a:r>
              <a:rPr baseline="30000" lang="nl" sz="1800"/>
              <a:t>0.5n</a:t>
            </a:r>
            <a:endParaRPr sz="1800"/>
          </a:p>
          <a:p>
            <a:pPr indent="-342900" lvl="0" marL="457200" rtl="0" algn="l">
              <a:lnSpc>
                <a:spcPct val="115000"/>
              </a:lnSpc>
              <a:spcBef>
                <a:spcPts val="1000"/>
              </a:spcBef>
              <a:spcAft>
                <a:spcPts val="0"/>
              </a:spcAft>
              <a:buSzPts val="1800"/>
              <a:buChar char="–"/>
            </a:pPr>
            <a:r>
              <a:rPr lang="nl" sz="1800"/>
              <a:t>Given a quantum implementation of a formula, it can find the satisfying assignment, if one exists</a:t>
            </a:r>
            <a:endParaRPr sz="1800"/>
          </a:p>
          <a:p>
            <a:pPr indent="-342900" lvl="0" marL="457200" rtl="0" algn="l">
              <a:lnSpc>
                <a:spcPct val="115000"/>
              </a:lnSpc>
              <a:spcBef>
                <a:spcPts val="1000"/>
              </a:spcBef>
              <a:spcAft>
                <a:spcPts val="0"/>
              </a:spcAft>
              <a:buSzPts val="1800"/>
              <a:buChar char="–"/>
            </a:pPr>
            <a:r>
              <a:rPr lang="nl" sz="1800"/>
              <a:t>Is there a few qubit circuit solving boolean formulas?</a:t>
            </a:r>
            <a:endParaRPr sz="1800"/>
          </a:p>
          <a:p>
            <a:pPr indent="-342900" lvl="0" marL="457200" rtl="0" algn="l">
              <a:lnSpc>
                <a:spcPct val="115000"/>
              </a:lnSpc>
              <a:spcBef>
                <a:spcPts val="1000"/>
              </a:spcBef>
              <a:spcAft>
                <a:spcPts val="0"/>
              </a:spcAft>
              <a:buSzPts val="1800"/>
              <a:buChar char="–"/>
            </a:pPr>
            <a:r>
              <a:rPr lang="nl" sz="1800"/>
              <a:t>Does it still work with noise?</a:t>
            </a:r>
            <a:endParaRPr sz="1800"/>
          </a:p>
        </p:txBody>
      </p:sp>
      <p:pic>
        <p:nvPicPr>
          <p:cNvPr id="179" name="Google Shape;179;p19"/>
          <p:cNvPicPr preferRelativeResize="0"/>
          <p:nvPr/>
        </p:nvPicPr>
        <p:blipFill>
          <a:blip r:embed="rId3">
            <a:alphaModFix/>
          </a:blip>
          <a:stretch>
            <a:fillRect/>
          </a:stretch>
        </p:blipFill>
        <p:spPr>
          <a:xfrm>
            <a:off x="3744800" y="1088400"/>
            <a:ext cx="5243900" cy="1276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Quantum formula evaluation</a:t>
            </a:r>
            <a:endParaRPr/>
          </a:p>
        </p:txBody>
      </p:sp>
      <p:sp>
        <p:nvSpPr>
          <p:cNvPr id="185" name="Google Shape;185;p20"/>
          <p:cNvSpPr txBox="1"/>
          <p:nvPr>
            <p:ph idx="1" type="body"/>
          </p:nvPr>
        </p:nvSpPr>
        <p:spPr>
          <a:xfrm>
            <a:off x="1297500" y="1818625"/>
            <a:ext cx="7038900" cy="2911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nl" sz="1800"/>
              <a:t>Keep track of the result of each clause</a:t>
            </a:r>
            <a:endParaRPr sz="1800"/>
          </a:p>
          <a:p>
            <a:pPr indent="-342900" lvl="0" marL="457200" rtl="0" algn="l">
              <a:lnSpc>
                <a:spcPct val="200000"/>
              </a:lnSpc>
              <a:spcBef>
                <a:spcPts val="0"/>
              </a:spcBef>
              <a:spcAft>
                <a:spcPts val="0"/>
              </a:spcAft>
              <a:buSzPts val="1800"/>
              <a:buChar char="-"/>
            </a:pPr>
            <a:r>
              <a:rPr lang="nl" sz="1800"/>
              <a:t>qubits used as extra workspace are called ancillas</a:t>
            </a:r>
            <a:endParaRPr sz="1800"/>
          </a:p>
          <a:p>
            <a:pPr indent="-342900" lvl="0" marL="457200" rtl="0" algn="l">
              <a:lnSpc>
                <a:spcPct val="200000"/>
              </a:lnSpc>
              <a:spcBef>
                <a:spcPts val="0"/>
              </a:spcBef>
              <a:spcAft>
                <a:spcPts val="0"/>
              </a:spcAft>
              <a:buSzPts val="1800"/>
              <a:buChar char="-"/>
            </a:pPr>
            <a:r>
              <a:rPr lang="nl" sz="1800"/>
              <a:t>M clauses → M ancillas</a:t>
            </a:r>
            <a:endParaRPr sz="1800"/>
          </a:p>
          <a:p>
            <a:pPr indent="-342900" lvl="0" marL="457200" rtl="0" algn="l">
              <a:lnSpc>
                <a:spcPct val="200000"/>
              </a:lnSpc>
              <a:spcBef>
                <a:spcPts val="0"/>
              </a:spcBef>
              <a:spcAft>
                <a:spcPts val="0"/>
              </a:spcAft>
              <a:buSzPts val="1800"/>
              <a:buChar char="-"/>
            </a:pPr>
            <a:r>
              <a:rPr lang="nl" sz="1800"/>
              <a:t>Controlled incrementer → log(M) ancillas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1"/>
          <p:cNvSpPr/>
          <p:nvPr/>
        </p:nvSpPr>
        <p:spPr>
          <a:xfrm>
            <a:off x="6787525" y="2820800"/>
            <a:ext cx="1440000" cy="14400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txBox="1"/>
          <p:nvPr>
            <p:ph type="title"/>
          </p:nvPr>
        </p:nvSpPr>
        <p:spPr>
          <a:xfrm>
            <a:off x="1297500" y="393750"/>
            <a:ext cx="72096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Towards space efficient quantum SAT solving</a:t>
            </a:r>
            <a:endParaRPr/>
          </a:p>
        </p:txBody>
      </p:sp>
      <p:sp>
        <p:nvSpPr>
          <p:cNvPr id="192" name="Google Shape;192;p21"/>
          <p:cNvSpPr txBox="1"/>
          <p:nvPr>
            <p:ph idx="1" type="body"/>
          </p:nvPr>
        </p:nvSpPr>
        <p:spPr>
          <a:xfrm>
            <a:off x="1297500" y="1818625"/>
            <a:ext cx="7038900" cy="2911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nl" sz="1800"/>
              <a:t>Fixed point amplitude amplification (FPAA)</a:t>
            </a:r>
            <a:endParaRPr sz="1800"/>
          </a:p>
          <a:p>
            <a:pPr indent="0" lvl="0" marL="457200" rtl="0" algn="l">
              <a:lnSpc>
                <a:spcPct val="115000"/>
              </a:lnSpc>
              <a:spcBef>
                <a:spcPts val="0"/>
              </a:spcBef>
              <a:spcAft>
                <a:spcPts val="0"/>
              </a:spcAft>
              <a:buNone/>
            </a:pPr>
            <a:r>
              <a:rPr lang="nl" sz="1800"/>
              <a:t>by Theodore J. Yoder, Guang Hao Low, Isaac L. Chuang</a:t>
            </a:r>
            <a:endParaRPr sz="1800"/>
          </a:p>
          <a:p>
            <a:pPr indent="-342900" lvl="0" marL="457200" rtl="0" algn="l">
              <a:lnSpc>
                <a:spcPct val="200000"/>
              </a:lnSpc>
              <a:spcBef>
                <a:spcPts val="1000"/>
              </a:spcBef>
              <a:spcAft>
                <a:spcPts val="0"/>
              </a:spcAft>
              <a:buSzPts val="1800"/>
              <a:buChar char="-"/>
            </a:pPr>
            <a:r>
              <a:rPr lang="nl" sz="1800"/>
              <a:t>rotate ancilla for every clause that yields false</a:t>
            </a:r>
            <a:endParaRPr sz="1800"/>
          </a:p>
          <a:p>
            <a:pPr indent="-342900" lvl="0" marL="457200" rtl="0" algn="l">
              <a:lnSpc>
                <a:spcPct val="200000"/>
              </a:lnSpc>
              <a:spcBef>
                <a:spcPts val="0"/>
              </a:spcBef>
              <a:spcAft>
                <a:spcPts val="0"/>
              </a:spcAft>
              <a:buSzPts val="1800"/>
              <a:buChar char="-"/>
            </a:pPr>
            <a:r>
              <a:rPr lang="nl" sz="1800"/>
              <a:t>Amplify the rotation to 1</a:t>
            </a:r>
            <a:endParaRPr sz="1800"/>
          </a:p>
          <a:p>
            <a:pPr indent="-342900" lvl="0" marL="457200" rtl="0" algn="l">
              <a:lnSpc>
                <a:spcPct val="200000"/>
              </a:lnSpc>
              <a:spcBef>
                <a:spcPts val="0"/>
              </a:spcBef>
              <a:spcAft>
                <a:spcPts val="0"/>
              </a:spcAft>
              <a:buSzPts val="1800"/>
              <a:buChar char="-"/>
            </a:pPr>
            <a:r>
              <a:rPr lang="nl" sz="1800"/>
              <a:t>FPAA → 2 ancillas</a:t>
            </a:r>
            <a:endParaRPr sz="1800"/>
          </a:p>
          <a:p>
            <a:pPr indent="-342900" lvl="0" marL="457200" rtl="0" algn="l">
              <a:lnSpc>
                <a:spcPct val="200000"/>
              </a:lnSpc>
              <a:spcBef>
                <a:spcPts val="0"/>
              </a:spcBef>
              <a:spcAft>
                <a:spcPts val="0"/>
              </a:spcAft>
              <a:buSzPts val="1800"/>
              <a:buChar char="-"/>
            </a:pPr>
            <a:r>
              <a:rPr lang="nl" sz="1800"/>
              <a:t>Most space-efficient algorithm for formula evaluation!</a:t>
            </a:r>
            <a:endParaRPr sz="1800"/>
          </a:p>
        </p:txBody>
      </p:sp>
      <p:pic>
        <p:nvPicPr>
          <p:cNvPr id="193" name="Google Shape;193;p21"/>
          <p:cNvPicPr preferRelativeResize="0"/>
          <p:nvPr/>
        </p:nvPicPr>
        <p:blipFill>
          <a:blip r:embed="rId3">
            <a:alphaModFix/>
          </a:blip>
          <a:stretch>
            <a:fillRect/>
          </a:stretch>
        </p:blipFill>
        <p:spPr>
          <a:xfrm>
            <a:off x="6257300" y="3375725"/>
            <a:ext cx="360000" cy="360000"/>
          </a:xfrm>
          <a:prstGeom prst="rect">
            <a:avLst/>
          </a:prstGeom>
          <a:noFill/>
          <a:ln>
            <a:noFill/>
          </a:ln>
        </p:spPr>
      </p:pic>
      <p:pic>
        <p:nvPicPr>
          <p:cNvPr id="194" name="Google Shape;194;p21"/>
          <p:cNvPicPr preferRelativeResize="0"/>
          <p:nvPr/>
        </p:nvPicPr>
        <p:blipFill>
          <a:blip r:embed="rId4">
            <a:alphaModFix/>
          </a:blip>
          <a:stretch>
            <a:fillRect/>
          </a:stretch>
        </p:blipFill>
        <p:spPr>
          <a:xfrm>
            <a:off x="8387725" y="3375725"/>
            <a:ext cx="360000" cy="360000"/>
          </a:xfrm>
          <a:prstGeom prst="rect">
            <a:avLst/>
          </a:prstGeom>
          <a:noFill/>
          <a:ln>
            <a:noFill/>
          </a:ln>
        </p:spPr>
      </p:pic>
      <p:cxnSp>
        <p:nvCxnSpPr>
          <p:cNvPr id="195" name="Google Shape;195;p21"/>
          <p:cNvCxnSpPr/>
          <p:nvPr/>
        </p:nvCxnSpPr>
        <p:spPr>
          <a:xfrm rot="10800000">
            <a:off x="7488075" y="2838475"/>
            <a:ext cx="7500" cy="724500"/>
          </a:xfrm>
          <a:prstGeom prst="straightConnector1">
            <a:avLst/>
          </a:prstGeom>
          <a:noFill/>
          <a:ln cap="flat" cmpd="sng" w="19050">
            <a:solidFill>
              <a:schemeClr val="dk2"/>
            </a:solidFill>
            <a:prstDash val="solid"/>
            <a:round/>
            <a:headEnd len="med" w="med" type="none"/>
            <a:tailEnd len="med" w="med" type="triangle"/>
          </a:ln>
        </p:spPr>
      </p:cxnSp>
      <p:cxnSp>
        <p:nvCxnSpPr>
          <p:cNvPr id="196" name="Google Shape;196;p21"/>
          <p:cNvCxnSpPr/>
          <p:nvPr/>
        </p:nvCxnSpPr>
        <p:spPr>
          <a:xfrm rot="10800000">
            <a:off x="6882075" y="3178675"/>
            <a:ext cx="613500" cy="384300"/>
          </a:xfrm>
          <a:prstGeom prst="straightConnector1">
            <a:avLst/>
          </a:prstGeom>
          <a:noFill/>
          <a:ln cap="flat" cmpd="sng" w="19050">
            <a:solidFill>
              <a:schemeClr val="dk2"/>
            </a:solidFill>
            <a:prstDash val="solid"/>
            <a:round/>
            <a:headEnd len="med" w="med" type="none"/>
            <a:tailEnd len="med" w="med" type="triangle"/>
          </a:ln>
        </p:spPr>
      </p:cxnSp>
      <p:cxnSp>
        <p:nvCxnSpPr>
          <p:cNvPr id="197" name="Google Shape;197;p21"/>
          <p:cNvCxnSpPr/>
          <p:nvPr/>
        </p:nvCxnSpPr>
        <p:spPr>
          <a:xfrm>
            <a:off x="7495513" y="3562925"/>
            <a:ext cx="717000" cy="0"/>
          </a:xfrm>
          <a:prstGeom prst="straightConnector1">
            <a:avLst/>
          </a:prstGeom>
          <a:noFill/>
          <a:ln cap="flat" cmpd="sng" w="19050">
            <a:solidFill>
              <a:schemeClr val="dk2"/>
            </a:solidFill>
            <a:prstDash val="solid"/>
            <a:round/>
            <a:headEnd len="med" w="med" type="none"/>
            <a:tailEnd len="med" w="med" type="triangle"/>
          </a:ln>
        </p:spPr>
      </p:cxnSp>
      <p:cxnSp>
        <p:nvCxnSpPr>
          <p:cNvPr id="198" name="Google Shape;198;p21"/>
          <p:cNvCxnSpPr/>
          <p:nvPr/>
        </p:nvCxnSpPr>
        <p:spPr>
          <a:xfrm flipH="1" rot="10800000">
            <a:off x="7488063" y="3230275"/>
            <a:ext cx="643200" cy="332700"/>
          </a:xfrm>
          <a:prstGeom prst="straightConnector1">
            <a:avLst/>
          </a:prstGeom>
          <a:noFill/>
          <a:ln cap="flat" cmpd="sng" w="19050">
            <a:solidFill>
              <a:schemeClr val="dk2"/>
            </a:solidFill>
            <a:prstDash val="solid"/>
            <a:round/>
            <a:headEnd len="med" w="med" type="none"/>
            <a:tailEnd len="med" w="med" type="triangle"/>
          </a:ln>
        </p:spPr>
      </p:cxnSp>
      <p:cxnSp>
        <p:nvCxnSpPr>
          <p:cNvPr id="199" name="Google Shape;199;p21"/>
          <p:cNvCxnSpPr/>
          <p:nvPr/>
        </p:nvCxnSpPr>
        <p:spPr>
          <a:xfrm flipH="1" rot="10800000">
            <a:off x="7488063" y="2964075"/>
            <a:ext cx="399300" cy="598800"/>
          </a:xfrm>
          <a:prstGeom prst="straightConnector1">
            <a:avLst/>
          </a:prstGeom>
          <a:noFill/>
          <a:ln cap="flat" cmpd="sng" w="19050">
            <a:solidFill>
              <a:schemeClr val="dk2"/>
            </a:solidFill>
            <a:prstDash val="solid"/>
            <a:round/>
            <a:headEnd len="med" w="med" type="none"/>
            <a:tailEnd len="med" w="med" type="triangle"/>
          </a:ln>
        </p:spPr>
      </p:cxnSp>
      <p:cxnSp>
        <p:nvCxnSpPr>
          <p:cNvPr id="200" name="Google Shape;200;p21"/>
          <p:cNvCxnSpPr/>
          <p:nvPr/>
        </p:nvCxnSpPr>
        <p:spPr>
          <a:xfrm rot="10800000">
            <a:off x="7140675" y="2927275"/>
            <a:ext cx="354900" cy="635700"/>
          </a:xfrm>
          <a:prstGeom prst="straightConnector1">
            <a:avLst/>
          </a:prstGeom>
          <a:noFill/>
          <a:ln cap="flat" cmpd="sng" w="19050">
            <a:solidFill>
              <a:schemeClr val="dk2"/>
            </a:solidFill>
            <a:prstDash val="solid"/>
            <a:round/>
            <a:headEnd len="med" w="med" type="none"/>
            <a:tailEnd len="med" w="med" type="triangle"/>
          </a:ln>
        </p:spPr>
      </p:cxnSp>
      <p:sp>
        <p:nvSpPr>
          <p:cNvPr id="201" name="Google Shape;201;p21"/>
          <p:cNvSpPr/>
          <p:nvPr/>
        </p:nvSpPr>
        <p:spPr>
          <a:xfrm>
            <a:off x="7044150" y="3119450"/>
            <a:ext cx="909900" cy="842700"/>
          </a:xfrm>
          <a:prstGeom prst="arc">
            <a:avLst>
              <a:gd fmla="val 12551818" name="adj1"/>
              <a:gd fmla="val 209284" name="adj2"/>
            </a:avLst>
          </a:prstGeom>
          <a:noFill/>
          <a:ln cap="flat" cmpd="sng" w="9525">
            <a:solidFill>
              <a:schemeClr val="dk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