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6" r:id="rId4"/>
    <p:sldId id="268" r:id="rId5"/>
    <p:sldId id="269" r:id="rId6"/>
    <p:sldId id="263" r:id="rId7"/>
    <p:sldId id="265" r:id="rId8"/>
    <p:sldId id="276" r:id="rId9"/>
    <p:sldId id="264" r:id="rId10"/>
    <p:sldId id="271" r:id="rId11"/>
    <p:sldId id="272" r:id="rId12"/>
    <p:sldId id="278" r:id="rId13"/>
    <p:sldId id="277" r:id="rId14"/>
    <p:sldId id="27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ł Swoboda" initials="MS" lastIdx="1" clrIdx="0">
    <p:extLst>
      <p:ext uri="{19B8F6BF-5375-455C-9EA6-DF929625EA0E}">
        <p15:presenceInfo xmlns:p15="http://schemas.microsoft.com/office/powerpoint/2012/main" userId="ee5ca7e33fe9e7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E40EDD-774F-4D63-B31A-DDEFDD8A622C}" v="275" dt="2020-03-25T13:35:05.745"/>
    <p1510:client id="{5252622C-89A8-4CDD-80A8-3DEABA81CB0A}" v="556" dt="2020-03-25T19:04:30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160" autoAdjust="0"/>
  </p:normalViewPr>
  <p:slideViewPr>
    <p:cSldViewPr snapToGrid="0">
      <p:cViewPr varScale="1">
        <p:scale>
          <a:sx n="68" d="100"/>
          <a:sy n="68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Swoboda" userId="ee5ca7e33fe9e701" providerId="Windows Live" clId="Web-{5252622C-89A8-4CDD-80A8-3DEABA81CB0A}"/>
    <pc:docChg chg="modSld">
      <pc:chgData name="Michał Swoboda" userId="ee5ca7e33fe9e701" providerId="Windows Live" clId="Web-{5252622C-89A8-4CDD-80A8-3DEABA81CB0A}" dt="2020-03-25T19:04:30.088" v="548" actId="20577"/>
      <pc:docMkLst>
        <pc:docMk/>
      </pc:docMkLst>
      <pc:sldChg chg="addSp delSp modSp">
        <pc:chgData name="Michał Swoboda" userId="ee5ca7e33fe9e701" providerId="Windows Live" clId="Web-{5252622C-89A8-4CDD-80A8-3DEABA81CB0A}" dt="2020-03-25T18:36:51.185" v="151" actId="1076"/>
        <pc:sldMkLst>
          <pc:docMk/>
          <pc:sldMk cId="654897021" sldId="263"/>
        </pc:sldMkLst>
        <pc:spChg chg="mod">
          <ac:chgData name="Michał Swoboda" userId="ee5ca7e33fe9e701" providerId="Windows Live" clId="Web-{5252622C-89A8-4CDD-80A8-3DEABA81CB0A}" dt="2020-03-25T18:33:48.788" v="105" actId="1076"/>
          <ac:spMkLst>
            <pc:docMk/>
            <pc:sldMk cId="654897021" sldId="263"/>
            <ac:spMk id="2" creationId="{F78AFBB6-2E98-4B15-A5C3-A945F143A979}"/>
          </ac:spMkLst>
        </pc:spChg>
        <pc:spChg chg="add del mod">
          <ac:chgData name="Michał Swoboda" userId="ee5ca7e33fe9e701" providerId="Windows Live" clId="Web-{5252622C-89A8-4CDD-80A8-3DEABA81CB0A}" dt="2020-03-25T18:36:51.122" v="147" actId="1076"/>
          <ac:spMkLst>
            <pc:docMk/>
            <pc:sldMk cId="654897021" sldId="263"/>
            <ac:spMk id="11" creationId="{B8776E99-D8A1-41A9-85EC-834BD5926028}"/>
          </ac:spMkLst>
        </pc:spChg>
        <pc:spChg chg="add del mod">
          <ac:chgData name="Michał Swoboda" userId="ee5ca7e33fe9e701" providerId="Windows Live" clId="Web-{5252622C-89A8-4CDD-80A8-3DEABA81CB0A}" dt="2020-03-25T18:36:51.154" v="148" actId="1076"/>
          <ac:spMkLst>
            <pc:docMk/>
            <pc:sldMk cId="654897021" sldId="263"/>
            <ac:spMk id="23" creationId="{A3D4DD9B-E4EB-4582-BF3E-B9C0AEF53144}"/>
          </ac:spMkLst>
        </pc:spChg>
        <pc:spChg chg="add del mod">
          <ac:chgData name="Michał Swoboda" userId="ee5ca7e33fe9e701" providerId="Windows Live" clId="Web-{5252622C-89A8-4CDD-80A8-3DEABA81CB0A}" dt="2020-03-25T18:36:51.169" v="150" actId="1076"/>
          <ac:spMkLst>
            <pc:docMk/>
            <pc:sldMk cId="654897021" sldId="263"/>
            <ac:spMk id="46" creationId="{82EF3A0D-1C19-40A6-A664-24B2309CD558}"/>
          </ac:spMkLst>
        </pc:spChg>
        <pc:spChg chg="add del mod">
          <ac:chgData name="Michał Swoboda" userId="ee5ca7e33fe9e701" providerId="Windows Live" clId="Web-{5252622C-89A8-4CDD-80A8-3DEABA81CB0A}" dt="2020-03-25T18:36:51.185" v="151" actId="1076"/>
          <ac:spMkLst>
            <pc:docMk/>
            <pc:sldMk cId="654897021" sldId="263"/>
            <ac:spMk id="47" creationId="{4D0D5E6D-4B6D-4855-9947-883F00441B15}"/>
          </ac:spMkLst>
        </pc:spChg>
        <pc:spChg chg="add del">
          <ac:chgData name="Michał Swoboda" userId="ee5ca7e33fe9e701" providerId="Windows Live" clId="Web-{5252622C-89A8-4CDD-80A8-3DEABA81CB0A}" dt="2020-03-25T18:34:03.788" v="117"/>
          <ac:spMkLst>
            <pc:docMk/>
            <pc:sldMk cId="654897021" sldId="263"/>
            <ac:spMk id="48" creationId="{0F897761-2FC8-4C56-BB09-E363802CDFAA}"/>
          </ac:spMkLst>
        </pc:spChg>
        <pc:spChg chg="add del">
          <ac:chgData name="Michał Swoboda" userId="ee5ca7e33fe9e701" providerId="Windows Live" clId="Web-{5252622C-89A8-4CDD-80A8-3DEABA81CB0A}" dt="2020-03-25T18:34:03.804" v="118"/>
          <ac:spMkLst>
            <pc:docMk/>
            <pc:sldMk cId="654897021" sldId="263"/>
            <ac:spMk id="50" creationId="{93613211-55EF-4187-9E42-88D4F541F199}"/>
          </ac:spMkLst>
        </pc:spChg>
        <pc:spChg chg="add del">
          <ac:chgData name="Michał Swoboda" userId="ee5ca7e33fe9e701" providerId="Windows Live" clId="Web-{5252622C-89A8-4CDD-80A8-3DEABA81CB0A}" dt="2020-03-25T18:34:03.819" v="119"/>
          <ac:spMkLst>
            <pc:docMk/>
            <pc:sldMk cId="654897021" sldId="263"/>
            <ac:spMk id="51" creationId="{073885F6-F68B-4CD8-979A-863E1EC6C3C0}"/>
          </ac:spMkLst>
        </pc:spChg>
        <pc:spChg chg="add del">
          <ac:chgData name="Michał Swoboda" userId="ee5ca7e33fe9e701" providerId="Windows Live" clId="Web-{5252622C-89A8-4CDD-80A8-3DEABA81CB0A}" dt="2020-03-25T18:34:03.819" v="120"/>
          <ac:spMkLst>
            <pc:docMk/>
            <pc:sldMk cId="654897021" sldId="263"/>
            <ac:spMk id="61" creationId="{8724EED7-BA72-422E-ADA5-6FB623381BDC}"/>
          </ac:spMkLst>
        </pc:spChg>
        <pc:cxnChg chg="add del mod">
          <ac:chgData name="Michał Swoboda" userId="ee5ca7e33fe9e701" providerId="Windows Live" clId="Web-{5252622C-89A8-4CDD-80A8-3DEABA81CB0A}" dt="2020-03-25T18:36:51.122" v="147" actId="1076"/>
          <ac:cxnSpMkLst>
            <pc:docMk/>
            <pc:sldMk cId="654897021" sldId="263"/>
            <ac:cxnSpMk id="16" creationId="{F8FA9CBF-9B2B-4CC8-89DD-62A9AFBCED9E}"/>
          </ac:cxnSpMkLst>
        </pc:cxnChg>
        <pc:cxnChg chg="mod">
          <ac:chgData name="Michał Swoboda" userId="ee5ca7e33fe9e701" providerId="Windows Live" clId="Web-{5252622C-89A8-4CDD-80A8-3DEABA81CB0A}" dt="2020-03-25T18:36:51.122" v="147" actId="1076"/>
          <ac:cxnSpMkLst>
            <pc:docMk/>
            <pc:sldMk cId="654897021" sldId="263"/>
            <ac:cxnSpMk id="22" creationId="{833E1F7B-CFB6-4D2E-96DF-9D4F4107C7D9}"/>
          </ac:cxnSpMkLst>
        </pc:cxnChg>
        <pc:cxnChg chg="add del mod">
          <ac:chgData name="Michał Swoboda" userId="ee5ca7e33fe9e701" providerId="Windows Live" clId="Web-{5252622C-89A8-4CDD-80A8-3DEABA81CB0A}" dt="2020-03-25T18:36:51.154" v="149" actId="1076"/>
          <ac:cxnSpMkLst>
            <pc:docMk/>
            <pc:sldMk cId="654897021" sldId="263"/>
            <ac:cxnSpMk id="35" creationId="{DE016569-6D76-46A9-B5CE-276E34F719EC}"/>
          </ac:cxnSpMkLst>
        </pc:cxnChg>
        <pc:cxnChg chg="add del mod">
          <ac:chgData name="Michał Swoboda" userId="ee5ca7e33fe9e701" providerId="Windows Live" clId="Web-{5252622C-89A8-4CDD-80A8-3DEABA81CB0A}" dt="2020-03-25T18:34:03.835" v="121"/>
          <ac:cxnSpMkLst>
            <pc:docMk/>
            <pc:sldMk cId="654897021" sldId="263"/>
            <ac:cxnSpMk id="71" creationId="{B79A9CA9-0EFA-4895-9A80-D1A5367CB3F7}"/>
          </ac:cxnSpMkLst>
        </pc:cxnChg>
      </pc:sldChg>
      <pc:sldChg chg="modSp">
        <pc:chgData name="Michał Swoboda" userId="ee5ca7e33fe9e701" providerId="Windows Live" clId="Web-{5252622C-89A8-4CDD-80A8-3DEABA81CB0A}" dt="2020-03-25T18:50:23.682" v="176" actId="20577"/>
        <pc:sldMkLst>
          <pc:docMk/>
          <pc:sldMk cId="218262322" sldId="264"/>
        </pc:sldMkLst>
        <pc:spChg chg="mod">
          <ac:chgData name="Michał Swoboda" userId="ee5ca7e33fe9e701" providerId="Windows Live" clId="Web-{5252622C-89A8-4CDD-80A8-3DEABA81CB0A}" dt="2020-03-25T18:50:23.682" v="176" actId="20577"/>
          <ac:spMkLst>
            <pc:docMk/>
            <pc:sldMk cId="218262322" sldId="264"/>
            <ac:spMk id="32" creationId="{44A022F9-A7FA-4852-9C48-A0AFC532F970}"/>
          </ac:spMkLst>
        </pc:spChg>
      </pc:sldChg>
      <pc:sldChg chg="modSp">
        <pc:chgData name="Michał Swoboda" userId="ee5ca7e33fe9e701" providerId="Windows Live" clId="Web-{5252622C-89A8-4CDD-80A8-3DEABA81CB0A}" dt="2020-03-25T18:40:38.802" v="164" actId="20577"/>
        <pc:sldMkLst>
          <pc:docMk/>
          <pc:sldMk cId="1594321844" sldId="265"/>
        </pc:sldMkLst>
        <pc:spChg chg="mod">
          <ac:chgData name="Michał Swoboda" userId="ee5ca7e33fe9e701" providerId="Windows Live" clId="Web-{5252622C-89A8-4CDD-80A8-3DEABA81CB0A}" dt="2020-03-25T18:40:38.802" v="164" actId="20577"/>
          <ac:spMkLst>
            <pc:docMk/>
            <pc:sldMk cId="1594321844" sldId="265"/>
            <ac:spMk id="84" creationId="{E7040BD3-3AEF-40A4-8A88-6A79B6688418}"/>
          </ac:spMkLst>
        </pc:spChg>
      </pc:sldChg>
      <pc:sldChg chg="modSp">
        <pc:chgData name="Michał Swoboda" userId="ee5ca7e33fe9e701" providerId="Windows Live" clId="Web-{5252622C-89A8-4CDD-80A8-3DEABA81CB0A}" dt="2020-03-25T18:29:58.311" v="102" actId="20577"/>
        <pc:sldMkLst>
          <pc:docMk/>
          <pc:sldMk cId="2603580859" sldId="266"/>
        </pc:sldMkLst>
        <pc:spChg chg="mod">
          <ac:chgData name="Michał Swoboda" userId="ee5ca7e33fe9e701" providerId="Windows Live" clId="Web-{5252622C-89A8-4CDD-80A8-3DEABA81CB0A}" dt="2020-03-25T18:29:58.311" v="102" actId="20577"/>
          <ac:spMkLst>
            <pc:docMk/>
            <pc:sldMk cId="2603580859" sldId="266"/>
            <ac:spMk id="3" creationId="{26866E0A-6CEC-4454-AEC2-90D3AF76B74F}"/>
          </ac:spMkLst>
        </pc:spChg>
      </pc:sldChg>
      <pc:sldChg chg="addSp delSp modSp">
        <pc:chgData name="Michał Swoboda" userId="ee5ca7e33fe9e701" providerId="Windows Live" clId="Web-{5252622C-89A8-4CDD-80A8-3DEABA81CB0A}" dt="2020-03-25T18:56:29.836" v="467" actId="1076"/>
        <pc:sldMkLst>
          <pc:docMk/>
          <pc:sldMk cId="284407032" sldId="272"/>
        </pc:sldMkLst>
        <pc:spChg chg="add del mod">
          <ac:chgData name="Michał Swoboda" userId="ee5ca7e33fe9e701" providerId="Windows Live" clId="Web-{5252622C-89A8-4CDD-80A8-3DEABA81CB0A}" dt="2020-03-25T18:53:29.814" v="250"/>
          <ac:spMkLst>
            <pc:docMk/>
            <pc:sldMk cId="284407032" sldId="272"/>
            <ac:spMk id="3" creationId="{62ECC72C-446C-41D3-B4CD-84FA6A1E424F}"/>
          </ac:spMkLst>
        </pc:spChg>
        <pc:spChg chg="add mod">
          <ac:chgData name="Michał Swoboda" userId="ee5ca7e33fe9e701" providerId="Windows Live" clId="Web-{5252622C-89A8-4CDD-80A8-3DEABA81CB0A}" dt="2020-03-25T18:56:29.836" v="467" actId="1076"/>
          <ac:spMkLst>
            <pc:docMk/>
            <pc:sldMk cId="284407032" sldId="272"/>
            <ac:spMk id="31" creationId="{C907E304-B468-4B32-BEFA-380DBAF12ED4}"/>
          </ac:spMkLst>
        </pc:spChg>
      </pc:sldChg>
      <pc:sldChg chg="modSp">
        <pc:chgData name="Michał Swoboda" userId="ee5ca7e33fe9e701" providerId="Windows Live" clId="Web-{5252622C-89A8-4CDD-80A8-3DEABA81CB0A}" dt="2020-03-25T18:45:38.422" v="169" actId="20577"/>
        <pc:sldMkLst>
          <pc:docMk/>
          <pc:sldMk cId="1903665717" sldId="276"/>
        </pc:sldMkLst>
        <pc:spChg chg="mod">
          <ac:chgData name="Michał Swoboda" userId="ee5ca7e33fe9e701" providerId="Windows Live" clId="Web-{5252622C-89A8-4CDD-80A8-3DEABA81CB0A}" dt="2020-03-25T18:45:38.422" v="169" actId="20577"/>
          <ac:spMkLst>
            <pc:docMk/>
            <pc:sldMk cId="1903665717" sldId="276"/>
            <ac:spMk id="83" creationId="{CEB3BC16-E761-42A4-BAA6-29879F57DDC8}"/>
          </ac:spMkLst>
        </pc:spChg>
      </pc:sldChg>
      <pc:sldChg chg="addSp modSp">
        <pc:chgData name="Michał Swoboda" userId="ee5ca7e33fe9e701" providerId="Windows Live" clId="Web-{5252622C-89A8-4CDD-80A8-3DEABA81CB0A}" dt="2020-03-25T19:02:20.864" v="524" actId="20577"/>
        <pc:sldMkLst>
          <pc:docMk/>
          <pc:sldMk cId="1706263672" sldId="278"/>
        </pc:sldMkLst>
        <pc:spChg chg="add mod">
          <ac:chgData name="Michał Swoboda" userId="ee5ca7e33fe9e701" providerId="Windows Live" clId="Web-{5252622C-89A8-4CDD-80A8-3DEABA81CB0A}" dt="2020-03-25T19:02:20.864" v="524" actId="20577"/>
          <ac:spMkLst>
            <pc:docMk/>
            <pc:sldMk cId="1706263672" sldId="278"/>
            <ac:spMk id="3" creationId="{72D804CF-F2CB-4BF4-AF58-4034EA66A3B4}"/>
          </ac:spMkLst>
        </pc:spChg>
        <pc:spChg chg="mod">
          <ac:chgData name="Michał Swoboda" userId="ee5ca7e33fe9e701" providerId="Windows Live" clId="Web-{5252622C-89A8-4CDD-80A8-3DEABA81CB0A}" dt="2020-03-25T18:59:43.140" v="476" actId="20577"/>
          <ac:spMkLst>
            <pc:docMk/>
            <pc:sldMk cId="1706263672" sldId="278"/>
            <ac:spMk id="52" creationId="{04892ACF-892E-4BDB-B573-C02E56E3D5D0}"/>
          </ac:spMkLst>
        </pc:spChg>
      </pc:sldChg>
      <pc:sldChg chg="addSp modSp">
        <pc:chgData name="Michał Swoboda" userId="ee5ca7e33fe9e701" providerId="Windows Live" clId="Web-{5252622C-89A8-4CDD-80A8-3DEABA81CB0A}" dt="2020-03-25T19:04:30.088" v="547" actId="20577"/>
        <pc:sldMkLst>
          <pc:docMk/>
          <pc:sldMk cId="2964940278" sldId="279"/>
        </pc:sldMkLst>
        <pc:spChg chg="add mod">
          <ac:chgData name="Michał Swoboda" userId="ee5ca7e33fe9e701" providerId="Windows Live" clId="Web-{5252622C-89A8-4CDD-80A8-3DEABA81CB0A}" dt="2020-03-25T19:04:30.088" v="547" actId="20577"/>
          <ac:spMkLst>
            <pc:docMk/>
            <pc:sldMk cId="2964940278" sldId="279"/>
            <ac:spMk id="3" creationId="{C16A0A3F-7762-4974-9541-7071D675E45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0:19:19.251" idx="1">
    <p:pos x="2267" y="460"/>
    <p:text>1) volume control: you can set the tidal volume for each breath
2) set the respiratory rate
3 be able to set the PEEP, or at least a constant PEEP that is chosen by manufacturing team
Preferably able to do these:
A) set inspiratory flow
B) measure PIP (peak inspiratory pressure)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5FAC0-7AB7-4188-9025-B3712EBDEF90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7C35-C435-4041-BCAB-14C251B5D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5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ICU min req specs: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volume control: you can set the tidal volume for each breath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set the respiratory rate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be able to set the PEEP, or at least a constant PEEP that is chosen by manufacturing team</a:t>
            </a:r>
          </a:p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Preferably able to do these: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set inspiratory flow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measure PIP (peak inspiratory pressure)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2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ICU min req specs: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volume control: you can set the tidal volume for each breath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set the respiratory rate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be able to set the PEEP, or at least a constant PEEP that is chosen by manufacturing team</a:t>
            </a:r>
          </a:p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Preferably able to do these: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set inspiratory flow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measure PIP (peak inspiratory pressure)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7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ICU min req specs: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volume control: you can set the tidal volume for each breath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set the respiratory rate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be able to set the PEEP, or at least a constant PEEP that is chosen by manufacturing team</a:t>
            </a:r>
          </a:p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Preferably able to do these: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set inspiratory flow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measure PIP (peak inspiratory pressure)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0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ICU min req specs: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volume control: you can set the tidal volume for each breath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set the respiratory rate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be able to set the PEEP, or at least a constant PEEP that is chosen by manufacturing team</a:t>
            </a:r>
          </a:p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Preferably able to do these: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set inspiratory flow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measure PIP (peak inspiratory pressure)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58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6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9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21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ICU min req specs: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volume control: you can set the tidal volume for each breath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set the respiratory rate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be able to set the PEEP, or at least a constant PEEP that is chosen by manufacturing team</a:t>
            </a:r>
          </a:p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Preferably able to do these: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set inspiratory flow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measure PIP (peak inspiratory pressure)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ICU min req specs: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volume control: you can set the tidal volume for each breath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set the respiratory rate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be able to set the PEEP, or at least a constant PEEP that is chosen by manufacturing team</a:t>
            </a:r>
          </a:p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Preferably able to do these: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set inspiratory flow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measure PIP (peak inspiratory pressure)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ICU min req specs: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volume control: you can set the tidal volume for each breath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set the respiratory rate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be able to set the PEEP, or at least a constant PEEP that is chosen by manufacturing team</a:t>
            </a:r>
          </a:p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Preferably able to do these: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set inspiratory flow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measure PIP (peak inspiratory pressure)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ICU min req specs: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 volume control: you can set the tidal volume for each breath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set the respiratory rate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be able to set the PEEP, or at least a constant PEEP that is chosen by manufacturing team</a:t>
            </a:r>
          </a:p>
          <a:p>
            <a:pPr fontAlgn="base"/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Preferably able to do these: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 set inspiratory flow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B) measure PIP (peak inspiratory pressure)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7C35-C435-4041-BCAB-14C251B5DC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A76E-FF1A-40B3-B985-F29C5268C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AACB1-4B7D-4AC3-8EE2-3710C0B94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E4DC-B393-4DB2-A5D0-80C0739E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AA0D-0ACC-4FCC-8EBD-990394E3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1959-66DB-43D9-BE86-C57CE510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A883-B4D7-463C-A988-66BEBA03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8F853-C2AB-413A-B133-24414D12E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D86D-1F35-4574-AFD8-1252E4D9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9F209-A177-44C8-A7C9-86B53DBE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82C-2108-484C-9451-CDDAC119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6D920-FE31-438F-8BDC-64894B95C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7CE31-DDEE-414C-B74F-E36117087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7168-9918-44FA-8678-729130B4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6B8D-05DC-46BA-998C-4DAB86EB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DC6C-0DC2-4C06-9D3F-CDE9E075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6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F2A2-0D8F-46AF-9661-B04583FF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3457-9A73-4B7F-869C-3E6B849A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858A-7893-4FCF-A7F9-5278AF1D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3732-9BCA-4886-9617-626FC190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8F24-CAD6-483A-9B36-2032BC5B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9F7F-F8A0-4C91-9EFD-536FCC48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1DDA-45BD-4C79-98A4-3DE6D4353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9E644-EDF1-4C61-BA8B-74350679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D97CF-73E2-4171-81D7-D1676B9A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C460-B737-4712-B7AA-53F629D6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FF9B-D73A-402D-A55B-5720165C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42ED6-7D34-4C78-B84E-D4A8B5629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C2EB1-0755-49AA-BAC7-0318817A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D183C-B12D-4CA4-812D-ED954D95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68FC-8D64-4637-AE38-73944DFF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81271-A0DC-41BE-9F82-6535FB7D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599D-1B80-436F-B998-D0DACA4D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87C34-066C-4D8F-BB7D-7113F4B0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2A7F7-A736-491F-B9E5-669B6239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C5E83-E575-4FC0-9840-F0442F033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58ADC-096E-4323-AD84-DC3449587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A3B58-C581-4D45-B76E-5F209CA4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2CD3F-5D4E-4E7E-9777-E1CF12C4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1F548-8E64-4173-A6A8-C51F2FC0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5553-0EA5-41F6-9A0A-28205238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03F04-336E-4B6A-9634-EA98EB5A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2B1F8-5FF5-4CDE-9C69-C1CDED5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1E249-AD73-4697-9D45-E4F6F7E6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2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3078D-A9B3-45C5-816A-0F0177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02697-39E2-4A30-B8EC-CD7B3693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3A03A-E82F-4B3E-8A5A-248BFAA3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5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8172-2655-4118-A936-6B596438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515E-32DA-4CD5-8F96-FA8CB74B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9C84E-5258-441B-AD6C-395CA042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60A22-2B8A-4F4B-839E-934E301D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D16A0-60F4-4301-92B5-CA33B35D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1D75B-70AF-4911-8510-8793D5A1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E7CD-B2F6-4A3A-8DF5-FBBB2CE0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4B5DF-1F22-4EFA-8F72-4E6EB5FE6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B019-077A-4A68-A96E-BC3BCF34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39EF3-1573-4B7A-B8F1-BACF9214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E0E2-FDA9-4BCB-B1F1-B9A7818D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5433-915E-4A97-8733-4CD7147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3053E-1422-47A9-B8D4-DB96C25E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C361-7428-4D8F-93AE-04BDFB47F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9A095-5DE5-4590-8C7C-69657E56F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E6C7E-4D9C-407D-8BD9-EE73A2E3BC7F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014D-1E3B-4D47-93B8-1D8F816E8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4226-0B78-466C-BF82-D882101A9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7E20-786F-48BE-A53B-F2A5ACF9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4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coronavirus-covid-19-ventilator-supply-specification/rapidly-manufactured-ventilator-system-specif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6F1B-A0C8-47B0-8ADE-9105B08ED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AIR-AD: EVS Concept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F9422-471D-4A8F-AE63-2EB023CDA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9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A29757-A6D9-416D-9870-34ABD2ABAC86}"/>
              </a:ext>
            </a:extLst>
          </p:cNvPr>
          <p:cNvSpPr/>
          <p:nvPr/>
        </p:nvSpPr>
        <p:spPr>
          <a:xfrm rot="13727413">
            <a:off x="8185442" y="5411024"/>
            <a:ext cx="146304" cy="829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E6DFC8-3157-49EF-8F01-EACFA46C8F5C}"/>
              </a:ext>
            </a:extLst>
          </p:cNvPr>
          <p:cNvSpPr/>
          <p:nvPr/>
        </p:nvSpPr>
        <p:spPr>
          <a:xfrm rot="17965405">
            <a:off x="8148445" y="964393"/>
            <a:ext cx="146304" cy="829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840224" y="644809"/>
            <a:ext cx="10515600" cy="1325563"/>
          </a:xfrm>
        </p:spPr>
        <p:txBody>
          <a:bodyPr/>
          <a:lstStyle/>
          <a:p>
            <a:r>
              <a:rPr lang="en-US" dirty="0"/>
              <a:t>User Interface Concept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FD2AD-3D65-41D3-8A07-5C09FEC55BDC}"/>
              </a:ext>
            </a:extLst>
          </p:cNvPr>
          <p:cNvSpPr/>
          <p:nvPr/>
        </p:nvSpPr>
        <p:spPr>
          <a:xfrm>
            <a:off x="3649599" y="545591"/>
            <a:ext cx="4328160" cy="6019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A98463-6C8C-4551-8416-27E6CDC4276F}"/>
              </a:ext>
            </a:extLst>
          </p:cNvPr>
          <p:cNvSpPr/>
          <p:nvPr/>
        </p:nvSpPr>
        <p:spPr>
          <a:xfrm>
            <a:off x="4015359" y="5483351"/>
            <a:ext cx="731520" cy="682752"/>
          </a:xfrm>
          <a:prstGeom prst="ellips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17C4BF-DDEC-404B-BD09-8C13521105AD}"/>
              </a:ext>
            </a:extLst>
          </p:cNvPr>
          <p:cNvSpPr/>
          <p:nvPr/>
        </p:nvSpPr>
        <p:spPr>
          <a:xfrm>
            <a:off x="4558909" y="1117073"/>
            <a:ext cx="2572512" cy="370636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6C2AF-08A1-4AF1-9B06-80FD17FC492B}"/>
              </a:ext>
            </a:extLst>
          </p:cNvPr>
          <p:cNvSpPr/>
          <p:nvPr/>
        </p:nvSpPr>
        <p:spPr>
          <a:xfrm>
            <a:off x="3503295" y="5337047"/>
            <a:ext cx="146304" cy="8290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55B3D-F839-47EF-AC5E-C2B2D63377AD}"/>
              </a:ext>
            </a:extLst>
          </p:cNvPr>
          <p:cNvSpPr/>
          <p:nvPr/>
        </p:nvSpPr>
        <p:spPr>
          <a:xfrm>
            <a:off x="5248117" y="5483351"/>
            <a:ext cx="542544" cy="54864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3394BE3-716D-4E7E-A005-75773A94800E}"/>
              </a:ext>
            </a:extLst>
          </p:cNvPr>
          <p:cNvSpPr/>
          <p:nvPr/>
        </p:nvSpPr>
        <p:spPr>
          <a:xfrm rot="18956701">
            <a:off x="5191887" y="5450156"/>
            <a:ext cx="248570" cy="18288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37B3B3-7317-4315-A19A-E7E63AD6848A}"/>
              </a:ext>
            </a:extLst>
          </p:cNvPr>
          <p:cNvSpPr/>
          <p:nvPr/>
        </p:nvSpPr>
        <p:spPr>
          <a:xfrm>
            <a:off x="6138448" y="5483351"/>
            <a:ext cx="542544" cy="54864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9C83D6E-B5C7-4A0F-A429-A35E8F74D9A5}"/>
              </a:ext>
            </a:extLst>
          </p:cNvPr>
          <p:cNvSpPr/>
          <p:nvPr/>
        </p:nvSpPr>
        <p:spPr>
          <a:xfrm rot="1436738">
            <a:off x="6426521" y="5399976"/>
            <a:ext cx="248570" cy="18288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80A971-CED8-48F6-932D-AEDAEBD33447}"/>
              </a:ext>
            </a:extLst>
          </p:cNvPr>
          <p:cNvSpPr/>
          <p:nvPr/>
        </p:nvSpPr>
        <p:spPr>
          <a:xfrm>
            <a:off x="7028779" y="5483351"/>
            <a:ext cx="542544" cy="54864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2BF54D2-4EF1-41CA-B3B8-418DCA47EA76}"/>
              </a:ext>
            </a:extLst>
          </p:cNvPr>
          <p:cNvSpPr/>
          <p:nvPr/>
        </p:nvSpPr>
        <p:spPr>
          <a:xfrm rot="20497857">
            <a:off x="7056620" y="5391910"/>
            <a:ext cx="248570" cy="18288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E5E159-F117-4A8C-A8B8-99CE67D59D55}"/>
              </a:ext>
            </a:extLst>
          </p:cNvPr>
          <p:cNvSpPr/>
          <p:nvPr/>
        </p:nvSpPr>
        <p:spPr>
          <a:xfrm>
            <a:off x="6836341" y="265176"/>
            <a:ext cx="659834" cy="280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FD021-8B2E-472A-9D82-DD876F978242}"/>
              </a:ext>
            </a:extLst>
          </p:cNvPr>
          <p:cNvSpPr txBox="1"/>
          <p:nvPr/>
        </p:nvSpPr>
        <p:spPr>
          <a:xfrm>
            <a:off x="5179326" y="6061615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Tidal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C39E6-86F6-45F2-B41D-93A112A1209D}"/>
              </a:ext>
            </a:extLst>
          </p:cNvPr>
          <p:cNvSpPr txBox="1"/>
          <p:nvPr/>
        </p:nvSpPr>
        <p:spPr>
          <a:xfrm>
            <a:off x="6137363" y="6059059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6E95C-54CD-4430-AC23-1CBA68C7D7EF}"/>
              </a:ext>
            </a:extLst>
          </p:cNvPr>
          <p:cNvSpPr txBox="1"/>
          <p:nvPr/>
        </p:nvSpPr>
        <p:spPr>
          <a:xfrm>
            <a:off x="7093080" y="6059059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9F84D-3CE6-41B0-BB0F-27C0BFEE9D12}"/>
              </a:ext>
            </a:extLst>
          </p:cNvPr>
          <p:cNvSpPr txBox="1"/>
          <p:nvPr/>
        </p:nvSpPr>
        <p:spPr>
          <a:xfrm>
            <a:off x="3880660" y="5152381"/>
            <a:ext cx="103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44E3B-A6CE-4706-9F3F-72A001C57DA8}"/>
              </a:ext>
            </a:extLst>
          </p:cNvPr>
          <p:cNvSpPr/>
          <p:nvPr/>
        </p:nvSpPr>
        <p:spPr>
          <a:xfrm>
            <a:off x="6429970" y="265176"/>
            <a:ext cx="161329" cy="2804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7CA14F-0113-4DB3-84CC-AD8D565E6201}"/>
              </a:ext>
            </a:extLst>
          </p:cNvPr>
          <p:cNvSpPr/>
          <p:nvPr/>
        </p:nvSpPr>
        <p:spPr>
          <a:xfrm>
            <a:off x="8513648" y="1519128"/>
            <a:ext cx="126358" cy="40727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3EBC44-8969-400D-8DD7-B5BB7A5731F4}"/>
              </a:ext>
            </a:extLst>
          </p:cNvPr>
          <p:cNvSpPr/>
          <p:nvPr/>
        </p:nvSpPr>
        <p:spPr>
          <a:xfrm>
            <a:off x="3308503" y="1111563"/>
            <a:ext cx="146304" cy="5392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3BED63-24C7-4A0F-A884-6E6BF4107394}"/>
              </a:ext>
            </a:extLst>
          </p:cNvPr>
          <p:cNvSpPr/>
          <p:nvPr/>
        </p:nvSpPr>
        <p:spPr>
          <a:xfrm rot="16200000">
            <a:off x="3416327" y="1411306"/>
            <a:ext cx="127151" cy="342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F35FAE-BABA-4161-84E7-BFA9A372EFD6}"/>
              </a:ext>
            </a:extLst>
          </p:cNvPr>
          <p:cNvSpPr/>
          <p:nvPr/>
        </p:nvSpPr>
        <p:spPr>
          <a:xfrm rot="10800000">
            <a:off x="3295358" y="4284152"/>
            <a:ext cx="146304" cy="5392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3A15D9-19F6-4AB8-9569-E8B6C849E953}"/>
              </a:ext>
            </a:extLst>
          </p:cNvPr>
          <p:cNvSpPr/>
          <p:nvPr/>
        </p:nvSpPr>
        <p:spPr>
          <a:xfrm rot="5400000">
            <a:off x="3402333" y="4171757"/>
            <a:ext cx="127151" cy="342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9A006D-8FA3-48D6-B4F0-CDA18CFED809}"/>
              </a:ext>
            </a:extLst>
          </p:cNvPr>
          <p:cNvSpPr/>
          <p:nvPr/>
        </p:nvSpPr>
        <p:spPr>
          <a:xfrm>
            <a:off x="3880660" y="472683"/>
            <a:ext cx="768175" cy="672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E335A9-2088-4D31-9C64-B0F1F5B1679F}"/>
              </a:ext>
            </a:extLst>
          </p:cNvPr>
          <p:cNvSpPr/>
          <p:nvPr/>
        </p:nvSpPr>
        <p:spPr>
          <a:xfrm>
            <a:off x="4746880" y="472684"/>
            <a:ext cx="659834" cy="78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41F766-0A0A-4077-9C82-BB3F0E354A11}"/>
              </a:ext>
            </a:extLst>
          </p:cNvPr>
          <p:cNvSpPr txBox="1"/>
          <p:nvPr/>
        </p:nvSpPr>
        <p:spPr>
          <a:xfrm rot="16200000">
            <a:off x="1717795" y="2649328"/>
            <a:ext cx="26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 Cord Wrap Handles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8E1A79-157D-4687-8093-749AD7BE12F8}"/>
              </a:ext>
            </a:extLst>
          </p:cNvPr>
          <p:cNvSpPr txBox="1"/>
          <p:nvPr/>
        </p:nvSpPr>
        <p:spPr>
          <a:xfrm rot="16200000">
            <a:off x="7540739" y="2437790"/>
            <a:ext cx="26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1DC245-922C-4DEB-8503-A4FB60D67487}"/>
              </a:ext>
            </a:extLst>
          </p:cNvPr>
          <p:cNvSpPr txBox="1"/>
          <p:nvPr/>
        </p:nvSpPr>
        <p:spPr>
          <a:xfrm rot="16200000">
            <a:off x="1829869" y="4532458"/>
            <a:ext cx="26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 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8F123-3B24-4EB2-8640-CD9DEB85CA82}"/>
              </a:ext>
            </a:extLst>
          </p:cNvPr>
          <p:cNvSpPr/>
          <p:nvPr/>
        </p:nvSpPr>
        <p:spPr>
          <a:xfrm>
            <a:off x="3636179" y="6526014"/>
            <a:ext cx="1446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Switch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BC7794-5199-431D-9CF1-544AAB11C816}"/>
              </a:ext>
            </a:extLst>
          </p:cNvPr>
          <p:cNvSpPr/>
          <p:nvPr/>
        </p:nvSpPr>
        <p:spPr>
          <a:xfrm>
            <a:off x="5424016" y="6506674"/>
            <a:ext cx="220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Critical User Interface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5AB5F5-18E5-4395-BDB3-A4C540E41415}"/>
              </a:ext>
            </a:extLst>
          </p:cNvPr>
          <p:cNvSpPr/>
          <p:nvPr/>
        </p:nvSpPr>
        <p:spPr>
          <a:xfrm>
            <a:off x="6196928" y="-76723"/>
            <a:ext cx="2161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Air and Pressure Port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18823AD-91CB-4427-90A2-588A942A2037}"/>
              </a:ext>
            </a:extLst>
          </p:cNvPr>
          <p:cNvSpPr/>
          <p:nvPr/>
        </p:nvSpPr>
        <p:spPr>
          <a:xfrm>
            <a:off x="3267277" y="56405"/>
            <a:ext cx="2828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Inlet Port &amp; Emergency Inlet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8EC28C-A547-4E96-8C48-4EEB4E249BDF}"/>
              </a:ext>
            </a:extLst>
          </p:cNvPr>
          <p:cNvSpPr/>
          <p:nvPr/>
        </p:nvSpPr>
        <p:spPr>
          <a:xfrm rot="16200000">
            <a:off x="3448424" y="2858817"/>
            <a:ext cx="2703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Programmable </a:t>
            </a:r>
            <a:r>
              <a:rPr lang="en-US"/>
              <a:t>LCD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4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C266CC-FF51-4E1B-83AA-9D6691316611}"/>
              </a:ext>
            </a:extLst>
          </p:cNvPr>
          <p:cNvSpPr/>
          <p:nvPr/>
        </p:nvSpPr>
        <p:spPr>
          <a:xfrm rot="5400000">
            <a:off x="3278188" y="4609307"/>
            <a:ext cx="144201" cy="3225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002842-B735-4F6D-9BBE-7E358B570FB0}"/>
              </a:ext>
            </a:extLst>
          </p:cNvPr>
          <p:cNvSpPr/>
          <p:nvPr/>
        </p:nvSpPr>
        <p:spPr>
          <a:xfrm rot="2483962">
            <a:off x="5000740" y="5868025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022" y="-216774"/>
            <a:ext cx="10515600" cy="1325563"/>
          </a:xfrm>
        </p:spPr>
        <p:txBody>
          <a:bodyPr/>
          <a:lstStyle/>
          <a:p>
            <a:r>
              <a:rPr lang="en-US" dirty="0"/>
              <a:t>Piston Actuator Concept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F158E-AD97-4B55-B96C-0AA81BC0F65E}"/>
              </a:ext>
            </a:extLst>
          </p:cNvPr>
          <p:cNvSpPr/>
          <p:nvPr/>
        </p:nvSpPr>
        <p:spPr>
          <a:xfrm>
            <a:off x="1112168" y="1757495"/>
            <a:ext cx="176156" cy="4610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EFCA-535B-4CA7-8125-FC8489B3F743}"/>
              </a:ext>
            </a:extLst>
          </p:cNvPr>
          <p:cNvSpPr/>
          <p:nvPr/>
        </p:nvSpPr>
        <p:spPr>
          <a:xfrm>
            <a:off x="5271683" y="1806225"/>
            <a:ext cx="176156" cy="4636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23B6A-D181-46C5-99C9-7B87A77AA6DF}"/>
              </a:ext>
            </a:extLst>
          </p:cNvPr>
          <p:cNvSpPr/>
          <p:nvPr/>
        </p:nvSpPr>
        <p:spPr>
          <a:xfrm rot="2483962">
            <a:off x="1493030" y="2315491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7063D-F399-4C49-B9F2-0E9A96EEED51}"/>
              </a:ext>
            </a:extLst>
          </p:cNvPr>
          <p:cNvSpPr/>
          <p:nvPr/>
        </p:nvSpPr>
        <p:spPr>
          <a:xfrm rot="18735830">
            <a:off x="1509671" y="2626640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E6213-103C-45E3-81DB-894D07BD7376}"/>
              </a:ext>
            </a:extLst>
          </p:cNvPr>
          <p:cNvSpPr/>
          <p:nvPr/>
        </p:nvSpPr>
        <p:spPr>
          <a:xfrm rot="2483962">
            <a:off x="1519195" y="2937787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E3D92-8649-453F-9B40-DA904CAB6100}"/>
              </a:ext>
            </a:extLst>
          </p:cNvPr>
          <p:cNvSpPr/>
          <p:nvPr/>
        </p:nvSpPr>
        <p:spPr>
          <a:xfrm rot="18735830">
            <a:off x="1526314" y="3248936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70FFE3-7DB4-4419-A824-7E48A6441C49}"/>
              </a:ext>
            </a:extLst>
          </p:cNvPr>
          <p:cNvSpPr/>
          <p:nvPr/>
        </p:nvSpPr>
        <p:spPr>
          <a:xfrm rot="2483962">
            <a:off x="1509671" y="3592654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75FFB-B900-48EF-8C18-5DFB3DC63FA1}"/>
              </a:ext>
            </a:extLst>
          </p:cNvPr>
          <p:cNvSpPr/>
          <p:nvPr/>
        </p:nvSpPr>
        <p:spPr>
          <a:xfrm rot="18735830">
            <a:off x="1513611" y="3908303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01365-3B38-45B1-99FD-CA615DDE6183}"/>
              </a:ext>
            </a:extLst>
          </p:cNvPr>
          <p:cNvSpPr/>
          <p:nvPr/>
        </p:nvSpPr>
        <p:spPr>
          <a:xfrm rot="2483962">
            <a:off x="1519193" y="4219095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01C6AE-5FEC-451D-9394-0D2B4FF1F41F}"/>
              </a:ext>
            </a:extLst>
          </p:cNvPr>
          <p:cNvSpPr/>
          <p:nvPr/>
        </p:nvSpPr>
        <p:spPr>
          <a:xfrm rot="18735830">
            <a:off x="1535834" y="4530244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966AD-85AE-479E-BD7E-3BD53C23F0FF}"/>
              </a:ext>
            </a:extLst>
          </p:cNvPr>
          <p:cNvSpPr/>
          <p:nvPr/>
        </p:nvSpPr>
        <p:spPr>
          <a:xfrm rot="2483962">
            <a:off x="1545358" y="4841391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E2B28C-DEC2-4CC0-947B-FB803702CC69}"/>
              </a:ext>
            </a:extLst>
          </p:cNvPr>
          <p:cNvSpPr/>
          <p:nvPr/>
        </p:nvSpPr>
        <p:spPr>
          <a:xfrm rot="18735830">
            <a:off x="1552477" y="5152540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43241A-DD38-4591-A279-A6139A4983B8}"/>
              </a:ext>
            </a:extLst>
          </p:cNvPr>
          <p:cNvSpPr/>
          <p:nvPr/>
        </p:nvSpPr>
        <p:spPr>
          <a:xfrm rot="2483962">
            <a:off x="1535834" y="5496258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CDD6F-09A1-45D3-9BD6-6B3DE4914BDA}"/>
              </a:ext>
            </a:extLst>
          </p:cNvPr>
          <p:cNvSpPr/>
          <p:nvPr/>
        </p:nvSpPr>
        <p:spPr>
          <a:xfrm rot="18735830">
            <a:off x="1539774" y="5811907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52823-FF9A-4AC0-962C-4D261F103EAA}"/>
              </a:ext>
            </a:extLst>
          </p:cNvPr>
          <p:cNvSpPr/>
          <p:nvPr/>
        </p:nvSpPr>
        <p:spPr>
          <a:xfrm rot="16200000">
            <a:off x="3197484" y="4201219"/>
            <a:ext cx="167963" cy="4332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F47E3F-CA6A-4DD2-A4D0-5F1862AA1675}"/>
              </a:ext>
            </a:extLst>
          </p:cNvPr>
          <p:cNvSpPr/>
          <p:nvPr/>
        </p:nvSpPr>
        <p:spPr>
          <a:xfrm rot="2483962">
            <a:off x="4957936" y="2687258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6630C-0D8C-460F-88BE-03B151E18BD2}"/>
              </a:ext>
            </a:extLst>
          </p:cNvPr>
          <p:cNvSpPr/>
          <p:nvPr/>
        </p:nvSpPr>
        <p:spPr>
          <a:xfrm rot="18735830">
            <a:off x="4974577" y="2998407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1DB07-B06E-4D6B-87D9-34DCF06627F3}"/>
              </a:ext>
            </a:extLst>
          </p:cNvPr>
          <p:cNvSpPr/>
          <p:nvPr/>
        </p:nvSpPr>
        <p:spPr>
          <a:xfrm rot="2483962">
            <a:off x="4984101" y="3309554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154838-1C2D-444F-8D9B-77B69E4B65D4}"/>
              </a:ext>
            </a:extLst>
          </p:cNvPr>
          <p:cNvSpPr/>
          <p:nvPr/>
        </p:nvSpPr>
        <p:spPr>
          <a:xfrm rot="18735830">
            <a:off x="4991220" y="3620703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BB7333-9BF4-41B1-B987-4416B0111407}"/>
              </a:ext>
            </a:extLst>
          </p:cNvPr>
          <p:cNvSpPr/>
          <p:nvPr/>
        </p:nvSpPr>
        <p:spPr>
          <a:xfrm rot="2483962">
            <a:off x="4974577" y="3964421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8BED79-FFAF-4E9D-B27D-AD59848B4A2B}"/>
              </a:ext>
            </a:extLst>
          </p:cNvPr>
          <p:cNvSpPr/>
          <p:nvPr/>
        </p:nvSpPr>
        <p:spPr>
          <a:xfrm rot="18735830">
            <a:off x="4978517" y="4280070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258493-177C-4842-8C6C-1CDF36356FE1}"/>
              </a:ext>
            </a:extLst>
          </p:cNvPr>
          <p:cNvSpPr/>
          <p:nvPr/>
        </p:nvSpPr>
        <p:spPr>
          <a:xfrm rot="2483962">
            <a:off x="4984099" y="4590862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F650FE-A37C-4AC2-A8DF-1EE7EC637BD6}"/>
              </a:ext>
            </a:extLst>
          </p:cNvPr>
          <p:cNvSpPr/>
          <p:nvPr/>
        </p:nvSpPr>
        <p:spPr>
          <a:xfrm rot="18735830">
            <a:off x="5000740" y="4902011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216084-1703-4D11-B0F4-A1713CD4CAFE}"/>
              </a:ext>
            </a:extLst>
          </p:cNvPr>
          <p:cNvSpPr/>
          <p:nvPr/>
        </p:nvSpPr>
        <p:spPr>
          <a:xfrm rot="2483962">
            <a:off x="5010264" y="5213158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ED849C-3738-4F40-94D5-13978B262649}"/>
              </a:ext>
            </a:extLst>
          </p:cNvPr>
          <p:cNvSpPr/>
          <p:nvPr/>
        </p:nvSpPr>
        <p:spPr>
          <a:xfrm rot="18735830">
            <a:off x="5017383" y="5524307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26D2C-F5A5-4A85-8F34-65919FDA11B7}"/>
              </a:ext>
            </a:extLst>
          </p:cNvPr>
          <p:cNvSpPr/>
          <p:nvPr/>
        </p:nvSpPr>
        <p:spPr>
          <a:xfrm rot="18735830">
            <a:off x="4907797" y="2353945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6F9529-3498-42EC-8EF1-D6D616F540D8}"/>
              </a:ext>
            </a:extLst>
          </p:cNvPr>
          <p:cNvSpPr/>
          <p:nvPr/>
        </p:nvSpPr>
        <p:spPr>
          <a:xfrm rot="5400000">
            <a:off x="3163221" y="813803"/>
            <a:ext cx="144201" cy="3225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641E9-E973-422D-92CE-6C9AF5F30F5E}"/>
              </a:ext>
            </a:extLst>
          </p:cNvPr>
          <p:cNvSpPr/>
          <p:nvPr/>
        </p:nvSpPr>
        <p:spPr>
          <a:xfrm rot="16200000">
            <a:off x="3184109" y="353288"/>
            <a:ext cx="183894" cy="37854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66565E38-93BA-4763-B31B-C1E078442CE1}"/>
              </a:ext>
            </a:extLst>
          </p:cNvPr>
          <p:cNvSpPr/>
          <p:nvPr/>
        </p:nvSpPr>
        <p:spPr>
          <a:xfrm rot="16200000">
            <a:off x="3098930" y="1605380"/>
            <a:ext cx="502716" cy="542628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lay 35">
            <a:extLst>
              <a:ext uri="{FF2B5EF4-FFF2-40B4-BE49-F238E27FC236}">
                <a16:creationId xmlns:a16="http://schemas.microsoft.com/office/drawing/2014/main" id="{1A299C9C-BCB1-4FB5-8377-C37A3338FC29}"/>
              </a:ext>
            </a:extLst>
          </p:cNvPr>
          <p:cNvSpPr/>
          <p:nvPr/>
        </p:nvSpPr>
        <p:spPr>
          <a:xfrm rot="5400000">
            <a:off x="3039284" y="1341296"/>
            <a:ext cx="622006" cy="568078"/>
          </a:xfrm>
          <a:prstGeom prst="flowChartDela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846A25-C028-4C0A-95B5-668DB0071E69}"/>
              </a:ext>
            </a:extLst>
          </p:cNvPr>
          <p:cNvSpPr/>
          <p:nvPr/>
        </p:nvSpPr>
        <p:spPr>
          <a:xfrm>
            <a:off x="3262209" y="1672402"/>
            <a:ext cx="176156" cy="1656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EB0743-7A42-41E6-8858-4438B5FDD683}"/>
              </a:ext>
            </a:extLst>
          </p:cNvPr>
          <p:cNvSpPr/>
          <p:nvPr/>
        </p:nvSpPr>
        <p:spPr>
          <a:xfrm>
            <a:off x="1765264" y="6097629"/>
            <a:ext cx="901700" cy="7502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7C3F7-8E18-4B94-AB9C-666536D61421}"/>
              </a:ext>
            </a:extLst>
          </p:cNvPr>
          <p:cNvSpPr/>
          <p:nvPr/>
        </p:nvSpPr>
        <p:spPr>
          <a:xfrm>
            <a:off x="3753322" y="6092932"/>
            <a:ext cx="901700" cy="7502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D5D362-B16E-4B2B-BB75-59D10C6AC956}"/>
              </a:ext>
            </a:extLst>
          </p:cNvPr>
          <p:cNvSpPr/>
          <p:nvPr/>
        </p:nvSpPr>
        <p:spPr>
          <a:xfrm>
            <a:off x="2946400" y="0"/>
            <a:ext cx="806922" cy="13506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05CE17C3-34AC-4226-A66D-542AF0B9D23B}"/>
              </a:ext>
            </a:extLst>
          </p:cNvPr>
          <p:cNvSpPr/>
          <p:nvPr/>
        </p:nvSpPr>
        <p:spPr>
          <a:xfrm>
            <a:off x="4025732" y="6263123"/>
            <a:ext cx="371639" cy="4714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16CCBF5-55DD-4D6E-853D-CE32982E96D7}"/>
              </a:ext>
            </a:extLst>
          </p:cNvPr>
          <p:cNvSpPr/>
          <p:nvPr/>
        </p:nvSpPr>
        <p:spPr>
          <a:xfrm rot="10800000">
            <a:off x="2004012" y="6232329"/>
            <a:ext cx="371639" cy="4714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6C31BD-3E0A-4C68-BC74-73AD406EF379}"/>
              </a:ext>
            </a:extLst>
          </p:cNvPr>
          <p:cNvSpPr txBox="1"/>
          <p:nvPr/>
        </p:nvSpPr>
        <p:spPr>
          <a:xfrm>
            <a:off x="1221456" y="548691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Actuator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F6CED9-B71F-4FB2-87D4-252887B4DB9C}"/>
              </a:ext>
            </a:extLst>
          </p:cNvPr>
          <p:cNvSpPr txBox="1"/>
          <p:nvPr/>
        </p:nvSpPr>
        <p:spPr>
          <a:xfrm>
            <a:off x="1713924" y="259025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Bellows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8A030-B435-48A6-9258-916EAFD17F33}"/>
              </a:ext>
            </a:extLst>
          </p:cNvPr>
          <p:cNvSpPr txBox="1"/>
          <p:nvPr/>
        </p:nvSpPr>
        <p:spPr>
          <a:xfrm>
            <a:off x="1727252" y="176488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94F7C-9275-44BA-A51A-76130F3689BE}"/>
              </a:ext>
            </a:extLst>
          </p:cNvPr>
          <p:cNvSpPr txBox="1"/>
          <p:nvPr/>
        </p:nvSpPr>
        <p:spPr>
          <a:xfrm rot="16200000">
            <a:off x="-76587" y="534580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Cylinder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D165E2-7A89-43A3-8480-9119B7E10A91}"/>
              </a:ext>
            </a:extLst>
          </p:cNvPr>
          <p:cNvSpPr txBox="1"/>
          <p:nvPr/>
        </p:nvSpPr>
        <p:spPr>
          <a:xfrm rot="16200000">
            <a:off x="1232192" y="4787319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Valve #1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FE58AC-AB25-4016-AB4D-BF1874400953}"/>
              </a:ext>
            </a:extLst>
          </p:cNvPr>
          <p:cNvSpPr txBox="1"/>
          <p:nvPr/>
        </p:nvSpPr>
        <p:spPr>
          <a:xfrm rot="16200000">
            <a:off x="3251605" y="4787319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Valve #2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F6BD3C8-1509-406A-B90E-931AA71E8A68}"/>
              </a:ext>
            </a:extLst>
          </p:cNvPr>
          <p:cNvSpPr/>
          <p:nvPr/>
        </p:nvSpPr>
        <p:spPr>
          <a:xfrm rot="10800000">
            <a:off x="3873642" y="600515"/>
            <a:ext cx="424519" cy="114003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476C2F-CFE4-46AC-AB9F-2E51CB5F9EBD}"/>
              </a:ext>
            </a:extLst>
          </p:cNvPr>
          <p:cNvSpPr txBox="1"/>
          <p:nvPr/>
        </p:nvSpPr>
        <p:spPr>
          <a:xfrm>
            <a:off x="4273637" y="1031973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Stroke 3-5”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07E304-B468-4B32-BEFA-380DBAF12ED4}"/>
              </a:ext>
            </a:extLst>
          </p:cNvPr>
          <p:cNvSpPr txBox="1"/>
          <p:nvPr/>
        </p:nvSpPr>
        <p:spPr>
          <a:xfrm>
            <a:off x="6214066" y="1216764"/>
            <a:ext cx="476338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Stroke vs max reps vs </a:t>
            </a:r>
            <a:r>
              <a:rPr lang="en-US" dirty="0" err="1"/>
              <a:t>freq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Flow rates can be linear</a:t>
            </a:r>
          </a:p>
          <a:p>
            <a:r>
              <a:rPr lang="en-US" dirty="0">
                <a:cs typeface="Calibri"/>
              </a:rPr>
              <a:t>Physical limit switches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Some linear actuators have encoder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Plate sitting on 4 shafts with bearings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Complexity:</a:t>
            </a:r>
          </a:p>
          <a:p>
            <a:r>
              <a:rPr lang="en-US" dirty="0">
                <a:cs typeface="Calibri"/>
              </a:rPr>
              <a:t>   How to lead the actuator</a:t>
            </a:r>
          </a:p>
          <a:p>
            <a:r>
              <a:rPr lang="en-US" dirty="0">
                <a:cs typeface="Calibri"/>
              </a:rPr>
              <a:t>   Tolerance between the     cylinder</a:t>
            </a:r>
          </a:p>
          <a:p>
            <a:r>
              <a:rPr lang="en-US" dirty="0">
                <a:cs typeface="Calibri"/>
              </a:rPr>
              <a:t>Can be </a:t>
            </a:r>
            <a:r>
              <a:rPr lang="en-US" dirty="0" err="1">
                <a:cs typeface="Calibri"/>
              </a:rPr>
              <a:t>adressed</a:t>
            </a:r>
            <a:r>
              <a:rPr lang="en-US" dirty="0">
                <a:cs typeface="Calibri"/>
              </a:rPr>
              <a:t> with shafts</a:t>
            </a:r>
          </a:p>
        </p:txBody>
      </p:sp>
    </p:spTree>
    <p:extLst>
      <p:ext uri="{BB962C8B-B14F-4D97-AF65-F5344CB8AC3E}">
        <p14:creationId xmlns:p14="http://schemas.microsoft.com/office/powerpoint/2010/main" val="28440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C266CC-FF51-4E1B-83AA-9D6691316611}"/>
              </a:ext>
            </a:extLst>
          </p:cNvPr>
          <p:cNvSpPr/>
          <p:nvPr/>
        </p:nvSpPr>
        <p:spPr>
          <a:xfrm rot="5400000">
            <a:off x="3196020" y="444144"/>
            <a:ext cx="167964" cy="39833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022" y="-216774"/>
            <a:ext cx="10515600" cy="1325563"/>
          </a:xfrm>
        </p:spPr>
        <p:txBody>
          <a:bodyPr/>
          <a:lstStyle/>
          <a:p>
            <a:r>
              <a:rPr lang="en-US" dirty="0"/>
              <a:t>Piston Actuator Concept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F158E-AD97-4B55-B96C-0AA81BC0F65E}"/>
              </a:ext>
            </a:extLst>
          </p:cNvPr>
          <p:cNvSpPr/>
          <p:nvPr/>
        </p:nvSpPr>
        <p:spPr>
          <a:xfrm>
            <a:off x="1112168" y="1757495"/>
            <a:ext cx="176156" cy="4610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EFCA-535B-4CA7-8125-FC8489B3F743}"/>
              </a:ext>
            </a:extLst>
          </p:cNvPr>
          <p:cNvSpPr/>
          <p:nvPr/>
        </p:nvSpPr>
        <p:spPr>
          <a:xfrm>
            <a:off x="5271683" y="1806225"/>
            <a:ext cx="176156" cy="4636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52823-FF9A-4AC0-962C-4D261F103EAA}"/>
              </a:ext>
            </a:extLst>
          </p:cNvPr>
          <p:cNvSpPr/>
          <p:nvPr/>
        </p:nvSpPr>
        <p:spPr>
          <a:xfrm rot="16200000">
            <a:off x="3197484" y="4201219"/>
            <a:ext cx="167963" cy="4332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641E9-E973-422D-92CE-6C9AF5F30F5E}"/>
              </a:ext>
            </a:extLst>
          </p:cNvPr>
          <p:cNvSpPr/>
          <p:nvPr/>
        </p:nvSpPr>
        <p:spPr>
          <a:xfrm rot="16200000">
            <a:off x="3184109" y="353288"/>
            <a:ext cx="183894" cy="37854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66565E38-93BA-4763-B31B-C1E078442CE1}"/>
              </a:ext>
            </a:extLst>
          </p:cNvPr>
          <p:cNvSpPr/>
          <p:nvPr/>
        </p:nvSpPr>
        <p:spPr>
          <a:xfrm rot="16200000">
            <a:off x="3098930" y="1605380"/>
            <a:ext cx="502716" cy="542628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lay 35">
            <a:extLst>
              <a:ext uri="{FF2B5EF4-FFF2-40B4-BE49-F238E27FC236}">
                <a16:creationId xmlns:a16="http://schemas.microsoft.com/office/drawing/2014/main" id="{1A299C9C-BCB1-4FB5-8377-C37A3338FC29}"/>
              </a:ext>
            </a:extLst>
          </p:cNvPr>
          <p:cNvSpPr/>
          <p:nvPr/>
        </p:nvSpPr>
        <p:spPr>
          <a:xfrm rot="5400000">
            <a:off x="3039284" y="1341296"/>
            <a:ext cx="622006" cy="568078"/>
          </a:xfrm>
          <a:prstGeom prst="flowChartDela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846A25-C028-4C0A-95B5-668DB0071E69}"/>
              </a:ext>
            </a:extLst>
          </p:cNvPr>
          <p:cNvSpPr/>
          <p:nvPr/>
        </p:nvSpPr>
        <p:spPr>
          <a:xfrm>
            <a:off x="3262209" y="1672402"/>
            <a:ext cx="176156" cy="1656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EB0743-7A42-41E6-8858-4438B5FDD683}"/>
              </a:ext>
            </a:extLst>
          </p:cNvPr>
          <p:cNvSpPr/>
          <p:nvPr/>
        </p:nvSpPr>
        <p:spPr>
          <a:xfrm>
            <a:off x="1765264" y="6097629"/>
            <a:ext cx="901700" cy="7502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7C3F7-8E18-4B94-AB9C-666536D61421}"/>
              </a:ext>
            </a:extLst>
          </p:cNvPr>
          <p:cNvSpPr/>
          <p:nvPr/>
        </p:nvSpPr>
        <p:spPr>
          <a:xfrm>
            <a:off x="3753322" y="6092932"/>
            <a:ext cx="901700" cy="7502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D5D362-B16E-4B2B-BB75-59D10C6AC956}"/>
              </a:ext>
            </a:extLst>
          </p:cNvPr>
          <p:cNvSpPr/>
          <p:nvPr/>
        </p:nvSpPr>
        <p:spPr>
          <a:xfrm>
            <a:off x="2946400" y="0"/>
            <a:ext cx="806922" cy="13506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05CE17C3-34AC-4226-A66D-542AF0B9D23B}"/>
              </a:ext>
            </a:extLst>
          </p:cNvPr>
          <p:cNvSpPr/>
          <p:nvPr/>
        </p:nvSpPr>
        <p:spPr>
          <a:xfrm>
            <a:off x="4025732" y="6263123"/>
            <a:ext cx="371639" cy="4714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16CCBF5-55DD-4D6E-853D-CE32982E96D7}"/>
              </a:ext>
            </a:extLst>
          </p:cNvPr>
          <p:cNvSpPr/>
          <p:nvPr/>
        </p:nvSpPr>
        <p:spPr>
          <a:xfrm rot="10800000">
            <a:off x="2004012" y="6232329"/>
            <a:ext cx="371639" cy="4714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6C31BD-3E0A-4C68-BC74-73AD406EF379}"/>
              </a:ext>
            </a:extLst>
          </p:cNvPr>
          <p:cNvSpPr txBox="1"/>
          <p:nvPr/>
        </p:nvSpPr>
        <p:spPr>
          <a:xfrm>
            <a:off x="1221456" y="548691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Actuator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8A030-B435-48A6-9258-916EAFD17F33}"/>
              </a:ext>
            </a:extLst>
          </p:cNvPr>
          <p:cNvSpPr txBox="1"/>
          <p:nvPr/>
        </p:nvSpPr>
        <p:spPr>
          <a:xfrm>
            <a:off x="1727252" y="176488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94F7C-9275-44BA-A51A-76130F3689BE}"/>
              </a:ext>
            </a:extLst>
          </p:cNvPr>
          <p:cNvSpPr txBox="1"/>
          <p:nvPr/>
        </p:nvSpPr>
        <p:spPr>
          <a:xfrm rot="16200000">
            <a:off x="-76587" y="534580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Cylinder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D165E2-7A89-43A3-8480-9119B7E10A91}"/>
              </a:ext>
            </a:extLst>
          </p:cNvPr>
          <p:cNvSpPr txBox="1"/>
          <p:nvPr/>
        </p:nvSpPr>
        <p:spPr>
          <a:xfrm rot="16200000">
            <a:off x="1232192" y="4787319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Valve #1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FE58AC-AB25-4016-AB4D-BF1874400953}"/>
              </a:ext>
            </a:extLst>
          </p:cNvPr>
          <p:cNvSpPr txBox="1"/>
          <p:nvPr/>
        </p:nvSpPr>
        <p:spPr>
          <a:xfrm rot="16200000">
            <a:off x="3251605" y="4787319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Valve #2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3F6BD3C8-1509-406A-B90E-931AA71E8A68}"/>
              </a:ext>
            </a:extLst>
          </p:cNvPr>
          <p:cNvSpPr/>
          <p:nvPr/>
        </p:nvSpPr>
        <p:spPr>
          <a:xfrm rot="10800000">
            <a:off x="3873642" y="600515"/>
            <a:ext cx="424519" cy="114003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476C2F-CFE4-46AC-AB9F-2E51CB5F9EBD}"/>
              </a:ext>
            </a:extLst>
          </p:cNvPr>
          <p:cNvSpPr txBox="1"/>
          <p:nvPr/>
        </p:nvSpPr>
        <p:spPr>
          <a:xfrm>
            <a:off x="4273637" y="1031973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Stroke 3-5”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33A998-819A-4829-95CC-7485B6EA2AD1}"/>
              </a:ext>
            </a:extLst>
          </p:cNvPr>
          <p:cNvSpPr/>
          <p:nvPr/>
        </p:nvSpPr>
        <p:spPr>
          <a:xfrm rot="16200000">
            <a:off x="3206463" y="721100"/>
            <a:ext cx="183894" cy="37854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892ACF-892E-4BDB-B573-C02E56E3D5D0}"/>
              </a:ext>
            </a:extLst>
          </p:cNvPr>
          <p:cNvSpPr txBox="1"/>
          <p:nvPr/>
        </p:nvSpPr>
        <p:spPr>
          <a:xfrm rot="16200000">
            <a:off x="-165424" y="1692027"/>
            <a:ext cx="19367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Floating O-Ring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804CF-F2CB-4BF4-AF58-4034EA66A3B4}"/>
              </a:ext>
            </a:extLst>
          </p:cNvPr>
          <p:cNvSpPr txBox="1"/>
          <p:nvPr/>
        </p:nvSpPr>
        <p:spPr>
          <a:xfrm>
            <a:off x="6372447" y="252700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Look into piston pumps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Existing components</a:t>
            </a:r>
          </a:p>
          <a:p>
            <a:r>
              <a:rPr lang="en-US" dirty="0">
                <a:cs typeface="Calibri"/>
              </a:rPr>
              <a:t> Like cylinders</a:t>
            </a:r>
          </a:p>
        </p:txBody>
      </p:sp>
    </p:spTree>
    <p:extLst>
      <p:ext uri="{BB962C8B-B14F-4D97-AF65-F5344CB8AC3E}">
        <p14:creationId xmlns:p14="http://schemas.microsoft.com/office/powerpoint/2010/main" val="170626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CFE11A8-9209-455B-999E-E091AEBFF6EF}"/>
              </a:ext>
            </a:extLst>
          </p:cNvPr>
          <p:cNvSpPr/>
          <p:nvPr/>
        </p:nvSpPr>
        <p:spPr>
          <a:xfrm rot="5213070">
            <a:off x="5750089" y="-1005995"/>
            <a:ext cx="350594" cy="5562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266CC-FF51-4E1B-83AA-9D6691316611}"/>
              </a:ext>
            </a:extLst>
          </p:cNvPr>
          <p:cNvSpPr/>
          <p:nvPr/>
        </p:nvSpPr>
        <p:spPr>
          <a:xfrm rot="5400000">
            <a:off x="3278188" y="4609307"/>
            <a:ext cx="144201" cy="3225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002842-B735-4F6D-9BBE-7E358B570FB0}"/>
              </a:ext>
            </a:extLst>
          </p:cNvPr>
          <p:cNvSpPr/>
          <p:nvPr/>
        </p:nvSpPr>
        <p:spPr>
          <a:xfrm rot="2483962">
            <a:off x="5000740" y="5868025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666" y="-122548"/>
            <a:ext cx="10515600" cy="1325563"/>
          </a:xfrm>
        </p:spPr>
        <p:txBody>
          <a:bodyPr/>
          <a:lstStyle/>
          <a:p>
            <a:r>
              <a:rPr lang="en-US" dirty="0"/>
              <a:t>Piston Actuator Concept #3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F158E-AD97-4B55-B96C-0AA81BC0F65E}"/>
              </a:ext>
            </a:extLst>
          </p:cNvPr>
          <p:cNvSpPr/>
          <p:nvPr/>
        </p:nvSpPr>
        <p:spPr>
          <a:xfrm>
            <a:off x="1128070" y="1978815"/>
            <a:ext cx="160253" cy="4388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EFCA-535B-4CA7-8125-FC8489B3F743}"/>
              </a:ext>
            </a:extLst>
          </p:cNvPr>
          <p:cNvSpPr/>
          <p:nvPr/>
        </p:nvSpPr>
        <p:spPr>
          <a:xfrm>
            <a:off x="5271683" y="2054329"/>
            <a:ext cx="164534" cy="4388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23B6A-D181-46C5-99C9-7B87A77AA6DF}"/>
              </a:ext>
            </a:extLst>
          </p:cNvPr>
          <p:cNvSpPr/>
          <p:nvPr/>
        </p:nvSpPr>
        <p:spPr>
          <a:xfrm rot="2483962">
            <a:off x="1493030" y="2315491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7063D-F399-4C49-B9F2-0E9A96EEED51}"/>
              </a:ext>
            </a:extLst>
          </p:cNvPr>
          <p:cNvSpPr/>
          <p:nvPr/>
        </p:nvSpPr>
        <p:spPr>
          <a:xfrm rot="18735830">
            <a:off x="1509671" y="2626640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E6213-103C-45E3-81DB-894D07BD7376}"/>
              </a:ext>
            </a:extLst>
          </p:cNvPr>
          <p:cNvSpPr/>
          <p:nvPr/>
        </p:nvSpPr>
        <p:spPr>
          <a:xfrm rot="2483962">
            <a:off x="1519195" y="2937787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E3D92-8649-453F-9B40-DA904CAB6100}"/>
              </a:ext>
            </a:extLst>
          </p:cNvPr>
          <p:cNvSpPr/>
          <p:nvPr/>
        </p:nvSpPr>
        <p:spPr>
          <a:xfrm rot="18735830">
            <a:off x="1526314" y="3248936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70FFE3-7DB4-4419-A824-7E48A6441C49}"/>
              </a:ext>
            </a:extLst>
          </p:cNvPr>
          <p:cNvSpPr/>
          <p:nvPr/>
        </p:nvSpPr>
        <p:spPr>
          <a:xfrm rot="2483962">
            <a:off x="1509671" y="3592654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75FFB-B900-48EF-8C18-5DFB3DC63FA1}"/>
              </a:ext>
            </a:extLst>
          </p:cNvPr>
          <p:cNvSpPr/>
          <p:nvPr/>
        </p:nvSpPr>
        <p:spPr>
          <a:xfrm rot="18735830">
            <a:off x="1513611" y="3908303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801365-3B38-45B1-99FD-CA615DDE6183}"/>
              </a:ext>
            </a:extLst>
          </p:cNvPr>
          <p:cNvSpPr/>
          <p:nvPr/>
        </p:nvSpPr>
        <p:spPr>
          <a:xfrm rot="2483962">
            <a:off x="1519193" y="4219095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01C6AE-5FEC-451D-9394-0D2B4FF1F41F}"/>
              </a:ext>
            </a:extLst>
          </p:cNvPr>
          <p:cNvSpPr/>
          <p:nvPr/>
        </p:nvSpPr>
        <p:spPr>
          <a:xfrm rot="18735830">
            <a:off x="1535834" y="4530244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966AD-85AE-479E-BD7E-3BD53C23F0FF}"/>
              </a:ext>
            </a:extLst>
          </p:cNvPr>
          <p:cNvSpPr/>
          <p:nvPr/>
        </p:nvSpPr>
        <p:spPr>
          <a:xfrm rot="2483962">
            <a:off x="1545358" y="4841391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E2B28C-DEC2-4CC0-947B-FB803702CC69}"/>
              </a:ext>
            </a:extLst>
          </p:cNvPr>
          <p:cNvSpPr/>
          <p:nvPr/>
        </p:nvSpPr>
        <p:spPr>
          <a:xfrm rot="18735830">
            <a:off x="1552477" y="5152540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43241A-DD38-4591-A279-A6139A4983B8}"/>
              </a:ext>
            </a:extLst>
          </p:cNvPr>
          <p:cNvSpPr/>
          <p:nvPr/>
        </p:nvSpPr>
        <p:spPr>
          <a:xfrm rot="2483962">
            <a:off x="1535834" y="5496258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8CDD6F-09A1-45D3-9BD6-6B3DE4914BDA}"/>
              </a:ext>
            </a:extLst>
          </p:cNvPr>
          <p:cNvSpPr/>
          <p:nvPr/>
        </p:nvSpPr>
        <p:spPr>
          <a:xfrm rot="18735830">
            <a:off x="1539774" y="5811907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52823-FF9A-4AC0-962C-4D261F103EAA}"/>
              </a:ext>
            </a:extLst>
          </p:cNvPr>
          <p:cNvSpPr/>
          <p:nvPr/>
        </p:nvSpPr>
        <p:spPr>
          <a:xfrm rot="16200000">
            <a:off x="3197484" y="4201219"/>
            <a:ext cx="167963" cy="4332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F47E3F-CA6A-4DD2-A4D0-5F1862AA1675}"/>
              </a:ext>
            </a:extLst>
          </p:cNvPr>
          <p:cNvSpPr/>
          <p:nvPr/>
        </p:nvSpPr>
        <p:spPr>
          <a:xfrm rot="2483962">
            <a:off x="4957936" y="2687258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6630C-0D8C-460F-88BE-03B151E18BD2}"/>
              </a:ext>
            </a:extLst>
          </p:cNvPr>
          <p:cNvSpPr/>
          <p:nvPr/>
        </p:nvSpPr>
        <p:spPr>
          <a:xfrm rot="18735830">
            <a:off x="4974577" y="2998407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71DB07-B06E-4D6B-87D9-34DCF06627F3}"/>
              </a:ext>
            </a:extLst>
          </p:cNvPr>
          <p:cNvSpPr/>
          <p:nvPr/>
        </p:nvSpPr>
        <p:spPr>
          <a:xfrm rot="2483962">
            <a:off x="4984101" y="3309554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154838-1C2D-444F-8D9B-77B69E4B65D4}"/>
              </a:ext>
            </a:extLst>
          </p:cNvPr>
          <p:cNvSpPr/>
          <p:nvPr/>
        </p:nvSpPr>
        <p:spPr>
          <a:xfrm rot="18735830">
            <a:off x="4991220" y="3620703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BB7333-9BF4-41B1-B987-4416B0111407}"/>
              </a:ext>
            </a:extLst>
          </p:cNvPr>
          <p:cNvSpPr/>
          <p:nvPr/>
        </p:nvSpPr>
        <p:spPr>
          <a:xfrm rot="2483962">
            <a:off x="4974577" y="3964421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8BED79-FFAF-4E9D-B27D-AD59848B4A2B}"/>
              </a:ext>
            </a:extLst>
          </p:cNvPr>
          <p:cNvSpPr/>
          <p:nvPr/>
        </p:nvSpPr>
        <p:spPr>
          <a:xfrm rot="18735830">
            <a:off x="4978517" y="4280070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258493-177C-4842-8C6C-1CDF36356FE1}"/>
              </a:ext>
            </a:extLst>
          </p:cNvPr>
          <p:cNvSpPr/>
          <p:nvPr/>
        </p:nvSpPr>
        <p:spPr>
          <a:xfrm rot="2483962">
            <a:off x="4984099" y="4590862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F650FE-A37C-4AC2-A8DF-1EE7EC637BD6}"/>
              </a:ext>
            </a:extLst>
          </p:cNvPr>
          <p:cNvSpPr/>
          <p:nvPr/>
        </p:nvSpPr>
        <p:spPr>
          <a:xfrm rot="18735830">
            <a:off x="5000740" y="4902011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216084-1703-4D11-B0F4-A1713CD4CAFE}"/>
              </a:ext>
            </a:extLst>
          </p:cNvPr>
          <p:cNvSpPr/>
          <p:nvPr/>
        </p:nvSpPr>
        <p:spPr>
          <a:xfrm rot="2483962">
            <a:off x="5010264" y="5213158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ED849C-3738-4F40-94D5-13978B262649}"/>
              </a:ext>
            </a:extLst>
          </p:cNvPr>
          <p:cNvSpPr/>
          <p:nvPr/>
        </p:nvSpPr>
        <p:spPr>
          <a:xfrm rot="18735830">
            <a:off x="5017383" y="5524307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26D2C-F5A5-4A85-8F34-65919FDA11B7}"/>
              </a:ext>
            </a:extLst>
          </p:cNvPr>
          <p:cNvSpPr/>
          <p:nvPr/>
        </p:nvSpPr>
        <p:spPr>
          <a:xfrm rot="18735830">
            <a:off x="4907797" y="2353945"/>
            <a:ext cx="82318" cy="511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6F9529-3498-42EC-8EF1-D6D616F540D8}"/>
              </a:ext>
            </a:extLst>
          </p:cNvPr>
          <p:cNvSpPr/>
          <p:nvPr/>
        </p:nvSpPr>
        <p:spPr>
          <a:xfrm rot="5400000">
            <a:off x="3163221" y="813803"/>
            <a:ext cx="144201" cy="3225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641E9-E973-422D-92CE-6C9AF5F30F5E}"/>
              </a:ext>
            </a:extLst>
          </p:cNvPr>
          <p:cNvSpPr/>
          <p:nvPr/>
        </p:nvSpPr>
        <p:spPr>
          <a:xfrm rot="16200000">
            <a:off x="3184109" y="353288"/>
            <a:ext cx="183894" cy="37854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66565E38-93BA-4763-B31B-C1E078442CE1}"/>
              </a:ext>
            </a:extLst>
          </p:cNvPr>
          <p:cNvSpPr/>
          <p:nvPr/>
        </p:nvSpPr>
        <p:spPr>
          <a:xfrm rot="16200000">
            <a:off x="3098930" y="1605380"/>
            <a:ext cx="502716" cy="542628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EB0743-7A42-41E6-8858-4438B5FDD683}"/>
              </a:ext>
            </a:extLst>
          </p:cNvPr>
          <p:cNvSpPr/>
          <p:nvPr/>
        </p:nvSpPr>
        <p:spPr>
          <a:xfrm>
            <a:off x="1765264" y="6097629"/>
            <a:ext cx="901700" cy="7502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7C3F7-8E18-4B94-AB9C-666536D61421}"/>
              </a:ext>
            </a:extLst>
          </p:cNvPr>
          <p:cNvSpPr/>
          <p:nvPr/>
        </p:nvSpPr>
        <p:spPr>
          <a:xfrm>
            <a:off x="3753322" y="6092932"/>
            <a:ext cx="901700" cy="7502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05CE17C3-34AC-4226-A66D-542AF0B9D23B}"/>
              </a:ext>
            </a:extLst>
          </p:cNvPr>
          <p:cNvSpPr/>
          <p:nvPr/>
        </p:nvSpPr>
        <p:spPr>
          <a:xfrm>
            <a:off x="4025732" y="6263123"/>
            <a:ext cx="371639" cy="4714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16CCBF5-55DD-4D6E-853D-CE32982E96D7}"/>
              </a:ext>
            </a:extLst>
          </p:cNvPr>
          <p:cNvSpPr/>
          <p:nvPr/>
        </p:nvSpPr>
        <p:spPr>
          <a:xfrm rot="10800000">
            <a:off x="2004012" y="6232329"/>
            <a:ext cx="371639" cy="4714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6C31BD-3E0A-4C68-BC74-73AD406EF379}"/>
              </a:ext>
            </a:extLst>
          </p:cNvPr>
          <p:cNvSpPr txBox="1"/>
          <p:nvPr/>
        </p:nvSpPr>
        <p:spPr>
          <a:xfrm>
            <a:off x="9321677" y="333809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Actuator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F6CED9-B71F-4FB2-87D4-252887B4DB9C}"/>
              </a:ext>
            </a:extLst>
          </p:cNvPr>
          <p:cNvSpPr txBox="1"/>
          <p:nvPr/>
        </p:nvSpPr>
        <p:spPr>
          <a:xfrm>
            <a:off x="1713924" y="259025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Bellows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8A030-B435-48A6-9258-916EAFD17F33}"/>
              </a:ext>
            </a:extLst>
          </p:cNvPr>
          <p:cNvSpPr txBox="1"/>
          <p:nvPr/>
        </p:nvSpPr>
        <p:spPr>
          <a:xfrm>
            <a:off x="1727252" y="176488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94F7C-9275-44BA-A51A-76130F3689BE}"/>
              </a:ext>
            </a:extLst>
          </p:cNvPr>
          <p:cNvSpPr txBox="1"/>
          <p:nvPr/>
        </p:nvSpPr>
        <p:spPr>
          <a:xfrm rot="16200000">
            <a:off x="-76587" y="534580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Cylinder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D165E2-7A89-43A3-8480-9119B7E10A91}"/>
              </a:ext>
            </a:extLst>
          </p:cNvPr>
          <p:cNvSpPr txBox="1"/>
          <p:nvPr/>
        </p:nvSpPr>
        <p:spPr>
          <a:xfrm rot="16200000">
            <a:off x="1232192" y="4787319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Valve #1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FE58AC-AB25-4016-AB4D-BF1874400953}"/>
              </a:ext>
            </a:extLst>
          </p:cNvPr>
          <p:cNvSpPr txBox="1"/>
          <p:nvPr/>
        </p:nvSpPr>
        <p:spPr>
          <a:xfrm rot="16200000">
            <a:off x="3251605" y="4787319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Valve #2</a:t>
            </a:r>
          </a:p>
        </p:txBody>
      </p:sp>
      <p:sp>
        <p:nvSpPr>
          <p:cNvPr id="49" name="Flowchart: Delay 48">
            <a:extLst>
              <a:ext uri="{FF2B5EF4-FFF2-40B4-BE49-F238E27FC236}">
                <a16:creationId xmlns:a16="http://schemas.microsoft.com/office/drawing/2014/main" id="{252874EB-8310-4162-B9B4-A720C1636F77}"/>
              </a:ext>
            </a:extLst>
          </p:cNvPr>
          <p:cNvSpPr/>
          <p:nvPr/>
        </p:nvSpPr>
        <p:spPr>
          <a:xfrm rot="16200000">
            <a:off x="8202205" y="1449789"/>
            <a:ext cx="622006" cy="568078"/>
          </a:xfrm>
          <a:prstGeom prst="flowChartDela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A4DBCC5-3C63-4A37-8FE1-13387F44E408}"/>
              </a:ext>
            </a:extLst>
          </p:cNvPr>
          <p:cNvSpPr/>
          <p:nvPr/>
        </p:nvSpPr>
        <p:spPr>
          <a:xfrm rot="10800000">
            <a:off x="8425130" y="1651016"/>
            <a:ext cx="176156" cy="1656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4077C6-71D2-4950-BEE3-113DCC7E7727}"/>
              </a:ext>
            </a:extLst>
          </p:cNvPr>
          <p:cNvSpPr/>
          <p:nvPr/>
        </p:nvSpPr>
        <p:spPr>
          <a:xfrm rot="10800000">
            <a:off x="8085373" y="1914951"/>
            <a:ext cx="885254" cy="21528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D97E1DE-A7C5-483B-852B-7033B6998774}"/>
              </a:ext>
            </a:extLst>
          </p:cNvPr>
          <p:cNvSpPr/>
          <p:nvPr/>
        </p:nvSpPr>
        <p:spPr>
          <a:xfrm rot="10800000">
            <a:off x="3276055" y="1801672"/>
            <a:ext cx="176156" cy="1656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B7444E-D92D-4B07-BA2A-8F76AD64F68D}"/>
              </a:ext>
            </a:extLst>
          </p:cNvPr>
          <p:cNvSpPr/>
          <p:nvPr/>
        </p:nvSpPr>
        <p:spPr>
          <a:xfrm rot="16200000">
            <a:off x="7160417" y="4353715"/>
            <a:ext cx="2786069" cy="22224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FCFD33-1559-4BF4-9BEB-3AB9319FFB18}"/>
              </a:ext>
            </a:extLst>
          </p:cNvPr>
          <p:cNvSpPr/>
          <p:nvPr/>
        </p:nvSpPr>
        <p:spPr>
          <a:xfrm>
            <a:off x="5781067" y="1662811"/>
            <a:ext cx="207197" cy="2007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C8F52C1F-0E1E-4C70-AA41-8B5827E7E13F}"/>
              </a:ext>
            </a:extLst>
          </p:cNvPr>
          <p:cNvSpPr/>
          <p:nvPr/>
        </p:nvSpPr>
        <p:spPr>
          <a:xfrm rot="10800000">
            <a:off x="9223730" y="1651016"/>
            <a:ext cx="424519" cy="114003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1E3CD4-DC7C-41F0-8257-83501DF2428C}"/>
              </a:ext>
            </a:extLst>
          </p:cNvPr>
          <p:cNvSpPr txBox="1"/>
          <p:nvPr/>
        </p:nvSpPr>
        <p:spPr>
          <a:xfrm>
            <a:off x="9664700" y="1901223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Stroke 3-5”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CF17928F-97EF-4C51-A1D6-15D6BB782484}"/>
              </a:ext>
            </a:extLst>
          </p:cNvPr>
          <p:cNvSpPr/>
          <p:nvPr/>
        </p:nvSpPr>
        <p:spPr>
          <a:xfrm>
            <a:off x="2556474" y="860793"/>
            <a:ext cx="424519" cy="1140035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1431DB-D626-4454-B696-C753DD02601C}"/>
              </a:ext>
            </a:extLst>
          </p:cNvPr>
          <p:cNvSpPr/>
          <p:nvPr/>
        </p:nvSpPr>
        <p:spPr>
          <a:xfrm>
            <a:off x="7612627" y="1776492"/>
            <a:ext cx="3213100" cy="3140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955" y="0"/>
            <a:ext cx="10515600" cy="1325563"/>
          </a:xfrm>
        </p:spPr>
        <p:txBody>
          <a:bodyPr/>
          <a:lstStyle/>
          <a:p>
            <a:r>
              <a:rPr lang="en-US" dirty="0"/>
              <a:t>Piston Actuator Concept #4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266CC-FF51-4E1B-83AA-9D6691316611}"/>
              </a:ext>
            </a:extLst>
          </p:cNvPr>
          <p:cNvSpPr/>
          <p:nvPr/>
        </p:nvSpPr>
        <p:spPr>
          <a:xfrm rot="10800000">
            <a:off x="4318469" y="1297925"/>
            <a:ext cx="167964" cy="39833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2F158E-AD97-4B55-B96C-0AA81BC0F65E}"/>
              </a:ext>
            </a:extLst>
          </p:cNvPr>
          <p:cNvSpPr/>
          <p:nvPr/>
        </p:nvSpPr>
        <p:spPr>
          <a:xfrm rot="5400000">
            <a:off x="2687650" y="-1095203"/>
            <a:ext cx="176156" cy="4610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9EFCA-535B-4CA7-8125-FC8489B3F743}"/>
              </a:ext>
            </a:extLst>
          </p:cNvPr>
          <p:cNvSpPr/>
          <p:nvPr/>
        </p:nvSpPr>
        <p:spPr>
          <a:xfrm rot="5400000">
            <a:off x="2625528" y="3050920"/>
            <a:ext cx="176156" cy="46368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52823-FF9A-4AC0-962C-4D261F103EAA}"/>
              </a:ext>
            </a:extLst>
          </p:cNvPr>
          <p:cNvSpPr/>
          <p:nvPr/>
        </p:nvSpPr>
        <p:spPr>
          <a:xfrm>
            <a:off x="386697" y="1124691"/>
            <a:ext cx="167963" cy="4332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641E9-E973-422D-92CE-6C9AF5F30F5E}"/>
              </a:ext>
            </a:extLst>
          </p:cNvPr>
          <p:cNvSpPr/>
          <p:nvPr/>
        </p:nvSpPr>
        <p:spPr>
          <a:xfrm>
            <a:off x="4500297" y="1392916"/>
            <a:ext cx="183894" cy="37854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elay 34">
            <a:extLst>
              <a:ext uri="{FF2B5EF4-FFF2-40B4-BE49-F238E27FC236}">
                <a16:creationId xmlns:a16="http://schemas.microsoft.com/office/drawing/2014/main" id="{66565E38-93BA-4763-B31B-C1E078442CE1}"/>
              </a:ext>
            </a:extLst>
          </p:cNvPr>
          <p:cNvSpPr/>
          <p:nvPr/>
        </p:nvSpPr>
        <p:spPr>
          <a:xfrm>
            <a:off x="4710221" y="3088575"/>
            <a:ext cx="502716" cy="542628"/>
          </a:xfrm>
          <a:prstGeom prst="flowChartDela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elay 35">
            <a:extLst>
              <a:ext uri="{FF2B5EF4-FFF2-40B4-BE49-F238E27FC236}">
                <a16:creationId xmlns:a16="http://schemas.microsoft.com/office/drawing/2014/main" id="{1A299C9C-BCB1-4FB5-8377-C37A3338FC29}"/>
              </a:ext>
            </a:extLst>
          </p:cNvPr>
          <p:cNvSpPr/>
          <p:nvPr/>
        </p:nvSpPr>
        <p:spPr>
          <a:xfrm rot="9737158">
            <a:off x="4901935" y="3075849"/>
            <a:ext cx="622006" cy="568078"/>
          </a:xfrm>
          <a:prstGeom prst="flowChartDela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4846A25-C028-4C0A-95B5-668DB0071E69}"/>
              </a:ext>
            </a:extLst>
          </p:cNvPr>
          <p:cNvSpPr/>
          <p:nvPr/>
        </p:nvSpPr>
        <p:spPr>
          <a:xfrm rot="5400000">
            <a:off x="5005276" y="3313277"/>
            <a:ext cx="176156" cy="1656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EB0743-7A42-41E6-8858-4438B5FDD683}"/>
              </a:ext>
            </a:extLst>
          </p:cNvPr>
          <p:cNvSpPr/>
          <p:nvPr/>
        </p:nvSpPr>
        <p:spPr>
          <a:xfrm rot="5400000">
            <a:off x="-85329" y="1850593"/>
            <a:ext cx="901700" cy="7502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C7C3F7-8E18-4B94-AB9C-666536D61421}"/>
              </a:ext>
            </a:extLst>
          </p:cNvPr>
          <p:cNvSpPr/>
          <p:nvPr/>
        </p:nvSpPr>
        <p:spPr>
          <a:xfrm rot="5400000">
            <a:off x="-80632" y="3838651"/>
            <a:ext cx="901700" cy="75024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D5D362-B16E-4B2B-BB75-59D10C6AC956}"/>
              </a:ext>
            </a:extLst>
          </p:cNvPr>
          <p:cNvSpPr/>
          <p:nvPr/>
        </p:nvSpPr>
        <p:spPr>
          <a:xfrm rot="4320690">
            <a:off x="6726655" y="1001243"/>
            <a:ext cx="598037" cy="35359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05CE17C3-34AC-4226-A66D-542AF0B9D23B}"/>
              </a:ext>
            </a:extLst>
          </p:cNvPr>
          <p:cNvSpPr/>
          <p:nvPr/>
        </p:nvSpPr>
        <p:spPr>
          <a:xfrm rot="5400000">
            <a:off x="153606" y="3985428"/>
            <a:ext cx="371639" cy="4714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16CCBF5-55DD-4D6E-853D-CE32982E96D7}"/>
              </a:ext>
            </a:extLst>
          </p:cNvPr>
          <p:cNvSpPr/>
          <p:nvPr/>
        </p:nvSpPr>
        <p:spPr>
          <a:xfrm rot="16200000">
            <a:off x="184400" y="1963708"/>
            <a:ext cx="371639" cy="4714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58A030-B435-48A6-9258-916EAFD17F33}"/>
              </a:ext>
            </a:extLst>
          </p:cNvPr>
          <p:cNvSpPr txBox="1"/>
          <p:nvPr/>
        </p:nvSpPr>
        <p:spPr>
          <a:xfrm rot="5400000">
            <a:off x="3920346" y="2520562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B94F7C-9275-44BA-A51A-76130F3689BE}"/>
              </a:ext>
            </a:extLst>
          </p:cNvPr>
          <p:cNvSpPr txBox="1"/>
          <p:nvPr/>
        </p:nvSpPr>
        <p:spPr>
          <a:xfrm>
            <a:off x="339426" y="716723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Cylinder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D165E2-7A89-43A3-8480-9119B7E10A91}"/>
              </a:ext>
            </a:extLst>
          </p:cNvPr>
          <p:cNvSpPr txBox="1"/>
          <p:nvPr/>
        </p:nvSpPr>
        <p:spPr>
          <a:xfrm>
            <a:off x="897913" y="2025502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Valve #1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FE58AC-AB25-4016-AB4D-BF1874400953}"/>
              </a:ext>
            </a:extLst>
          </p:cNvPr>
          <p:cNvSpPr txBox="1"/>
          <p:nvPr/>
        </p:nvSpPr>
        <p:spPr>
          <a:xfrm>
            <a:off x="897913" y="4044915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Valve #2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33A998-819A-4829-95CC-7485B6EA2AD1}"/>
              </a:ext>
            </a:extLst>
          </p:cNvPr>
          <p:cNvSpPr/>
          <p:nvPr/>
        </p:nvSpPr>
        <p:spPr>
          <a:xfrm>
            <a:off x="4132485" y="1415270"/>
            <a:ext cx="183894" cy="37854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892ACF-892E-4BDB-B573-C02E56E3D5D0}"/>
              </a:ext>
            </a:extLst>
          </p:cNvPr>
          <p:cNvSpPr txBox="1"/>
          <p:nvPr/>
        </p:nvSpPr>
        <p:spPr>
          <a:xfrm>
            <a:off x="3993205" y="627886"/>
            <a:ext cx="19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O-Ring</a:t>
            </a:r>
          </a:p>
        </p:txBody>
      </p:sp>
      <p:sp>
        <p:nvSpPr>
          <p:cNvPr id="27" name="Flowchart: Delay 26">
            <a:extLst>
              <a:ext uri="{FF2B5EF4-FFF2-40B4-BE49-F238E27FC236}">
                <a16:creationId xmlns:a16="http://schemas.microsoft.com/office/drawing/2014/main" id="{D75473B2-3672-445F-AE7F-D4179E8B08B6}"/>
              </a:ext>
            </a:extLst>
          </p:cNvPr>
          <p:cNvSpPr/>
          <p:nvPr/>
        </p:nvSpPr>
        <p:spPr>
          <a:xfrm rot="20514690">
            <a:off x="8666957" y="1857389"/>
            <a:ext cx="622006" cy="568078"/>
          </a:xfrm>
          <a:prstGeom prst="flowChartDelay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C1A6F2-DF20-455D-A730-116335A95978}"/>
              </a:ext>
            </a:extLst>
          </p:cNvPr>
          <p:cNvSpPr/>
          <p:nvPr/>
        </p:nvSpPr>
        <p:spPr>
          <a:xfrm rot="5400000">
            <a:off x="9131099" y="3277076"/>
            <a:ext cx="176156" cy="165625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614E24-8D93-46B6-81D5-1792F58D5132}"/>
              </a:ext>
            </a:extLst>
          </p:cNvPr>
          <p:cNvSpPr/>
          <p:nvPr/>
        </p:nvSpPr>
        <p:spPr>
          <a:xfrm rot="5400000">
            <a:off x="8965473" y="2034406"/>
            <a:ext cx="176156" cy="16562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4165B2A2-5264-46C9-868C-CE2110ED757C}"/>
              </a:ext>
            </a:extLst>
          </p:cNvPr>
          <p:cNvSpPr/>
          <p:nvPr/>
        </p:nvSpPr>
        <p:spPr>
          <a:xfrm>
            <a:off x="10199613" y="1470679"/>
            <a:ext cx="992711" cy="3778417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A0A3F-7762-4974-9541-7071D675E455}"/>
              </a:ext>
            </a:extLst>
          </p:cNvPr>
          <p:cNvSpPr txBox="1"/>
          <p:nvPr/>
        </p:nvSpPr>
        <p:spPr>
          <a:xfrm>
            <a:off x="6523074" y="55041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Scissor type linkage</a:t>
            </a:r>
          </a:p>
        </p:txBody>
      </p:sp>
    </p:spTree>
    <p:extLst>
      <p:ext uri="{BB962C8B-B14F-4D97-AF65-F5344CB8AC3E}">
        <p14:creationId xmlns:p14="http://schemas.microsoft.com/office/powerpoint/2010/main" val="296494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Penn ICU Design Inputs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6E0A-6CEC-4454-AEC2-90D3AF7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Main:</a:t>
            </a:r>
          </a:p>
          <a:p>
            <a:r>
              <a:rPr lang="en-US" dirty="0"/>
              <a:t>Volume control – set tidal volume breathing</a:t>
            </a:r>
          </a:p>
          <a:p>
            <a:r>
              <a:rPr lang="en-US" dirty="0"/>
              <a:t>Set respiratory rate</a:t>
            </a:r>
          </a:p>
          <a:p>
            <a:r>
              <a:rPr lang="en-US" dirty="0"/>
              <a:t>PEEP set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Optional:</a:t>
            </a:r>
          </a:p>
          <a:p>
            <a:r>
              <a:rPr lang="en-US" dirty="0"/>
              <a:t>Set inspiratory flow</a:t>
            </a:r>
          </a:p>
          <a:p>
            <a:r>
              <a:rPr lang="en-US" dirty="0"/>
              <a:t>Measure PIP (peak inspiratory pressure)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Rapidly manufactured ventilator system 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6E0A-6CEC-4454-AEC2-90D3AF76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https://www.gov.uk/government/publications/coronavirus-covid-19-ventilator-supply-specification/rapidly-manufactured-ventilator-system-specification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Design Inputs Summary - Ventilation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6E0A-6CEC-4454-AEC2-90D3AF76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/>
              <a:t>General</a:t>
            </a:r>
          </a:p>
          <a:p>
            <a:r>
              <a:rPr lang="en-US" sz="1500" dirty="0"/>
              <a:t>Mode: volume or pressure control mode (Volume preferred)</a:t>
            </a:r>
          </a:p>
          <a:p>
            <a:r>
              <a:rPr lang="en-US" sz="1500" dirty="0"/>
              <a:t>Volume control: 250ml – 500ml  (+/- 50ml) in at least 2 increments (ex 350 ml and 450 ml)</a:t>
            </a:r>
          </a:p>
          <a:p>
            <a:r>
              <a:rPr lang="en-US" sz="1500" dirty="0"/>
              <a:t>Breathing Rate: 10-40 Breaths per minute</a:t>
            </a:r>
          </a:p>
          <a:p>
            <a:r>
              <a:rPr lang="en-US" sz="1500" dirty="0"/>
              <a:t>Inspiratory/Expiratory (I:E) ratio fixed at 2 or adjustable 1.0 to 3.</a:t>
            </a:r>
          </a:p>
          <a:p>
            <a:r>
              <a:rPr lang="en-US" sz="1500" dirty="0"/>
              <a:t>Set PEEP: 5-20 cmH2O or one fixed (setting </a:t>
            </a:r>
            <a:r>
              <a:rPr lang="en-US" sz="1500" dirty="0">
                <a:ea typeface="+mn-lt"/>
                <a:cs typeface="+mn-lt"/>
              </a:rPr>
              <a:t>accuracy of PEEP (+/- 10%))</a:t>
            </a:r>
          </a:p>
          <a:p>
            <a:r>
              <a:rPr lang="en-US" sz="1500" dirty="0">
                <a:cs typeface="Calibri" panose="020F0502020204030204"/>
              </a:rPr>
              <a:t>Maximum PIP  40-50 cmH2O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Optional:</a:t>
            </a:r>
          </a:p>
          <a:p>
            <a:r>
              <a:rPr lang="en-US" sz="1500" dirty="0"/>
              <a:t>Measure PIP (peak inspiratory pressure) 50 cmH2O</a:t>
            </a:r>
            <a:endParaRPr lang="en-US" sz="1500" dirty="0">
              <a:cs typeface="Calibri"/>
            </a:endParaRPr>
          </a:p>
          <a:p>
            <a:r>
              <a:rPr lang="en-US" sz="1500" dirty="0"/>
              <a:t>Flow, pressure, and volume waveforms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20D6F-C22B-4200-9227-AF69D6DD5F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2" b="-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58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Design Inputs Summary -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6E0A-6CEC-4454-AEC2-90D3AF76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500" dirty="0"/>
              <a:t>The devices is valuable if it can reliably provide the clinical function, while not introducing substantial risk</a:t>
            </a:r>
          </a:p>
          <a:p>
            <a:r>
              <a:rPr lang="en-US" sz="1500" dirty="0"/>
              <a:t>Must interface with standard pneumatic connectors</a:t>
            </a:r>
          </a:p>
          <a:p>
            <a:r>
              <a:rPr lang="en-US" sz="1500" dirty="0"/>
              <a:t>Can’t interfere or damage other equipment</a:t>
            </a:r>
          </a:p>
          <a:p>
            <a:r>
              <a:rPr lang="en-US" sz="1500" dirty="0"/>
              <a:t>Must operate reliably 24 hours a day for at least 14 days.</a:t>
            </a:r>
          </a:p>
          <a:p>
            <a:r>
              <a:rPr lang="en-US" sz="1500" dirty="0"/>
              <a:t>Must be intuitive to use for medically trained professional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20D6F-C22B-4200-9227-AF69D6DD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94295" y="2492376"/>
            <a:ext cx="4611597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7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CA87E1-72E1-4039-ADF9-8E8347C6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Design Inputs Summary – Part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6E0A-6CEC-4454-AEC2-90D3AF76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500" dirty="0"/>
              <a:t>Part or direct substitute must be available in quantities of 120</a:t>
            </a:r>
          </a:p>
          <a:p>
            <a:r>
              <a:rPr lang="en-US" sz="1500" dirty="0"/>
              <a:t>Device should use standard, industrial, certified components whenever possible</a:t>
            </a:r>
          </a:p>
          <a:p>
            <a:r>
              <a:rPr lang="en-US" sz="1500" dirty="0"/>
              <a:t>Device should be built using a modular architecture allowing for swapping of components based on availability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20D6F-C22B-4200-9227-AF69D6DD5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94295" y="2696896"/>
            <a:ext cx="4611597" cy="315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71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B6-2E98-4B15-A5C3-A945F143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Power Subsystem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0D9E99-D15B-4B00-93AE-1E20A3FC46A8}"/>
              </a:ext>
            </a:extLst>
          </p:cNvPr>
          <p:cNvCxnSpPr>
            <a:cxnSpLocks/>
          </p:cNvCxnSpPr>
          <p:nvPr/>
        </p:nvCxnSpPr>
        <p:spPr>
          <a:xfrm>
            <a:off x="1254034" y="1690688"/>
            <a:ext cx="0" cy="478848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C5F7F58-2B84-4B3D-ABD9-82DCD900BB2C}"/>
              </a:ext>
            </a:extLst>
          </p:cNvPr>
          <p:cNvSpPr/>
          <p:nvPr/>
        </p:nvSpPr>
        <p:spPr>
          <a:xfrm>
            <a:off x="586155" y="4677508"/>
            <a:ext cx="2086706" cy="1188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 PLUG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A2182-0029-4B44-97EE-F7E0447AFCF8}"/>
              </a:ext>
            </a:extLst>
          </p:cNvPr>
          <p:cNvSpPr/>
          <p:nvPr/>
        </p:nvSpPr>
        <p:spPr>
          <a:xfrm>
            <a:off x="3958549" y="4677507"/>
            <a:ext cx="2086706" cy="11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 to 24 VDC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76E99-D8A1-41A9-85EC-834BD5926028}"/>
              </a:ext>
            </a:extLst>
          </p:cNvPr>
          <p:cNvSpPr/>
          <p:nvPr/>
        </p:nvSpPr>
        <p:spPr>
          <a:xfrm>
            <a:off x="6426024" y="9081158"/>
            <a:ext cx="2086706" cy="11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24V 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17489-8C46-41F6-88DD-568401BF9ACF}"/>
              </a:ext>
            </a:extLst>
          </p:cNvPr>
          <p:cNvSpPr/>
          <p:nvPr/>
        </p:nvSpPr>
        <p:spPr>
          <a:xfrm>
            <a:off x="9582443" y="4677506"/>
            <a:ext cx="2086706" cy="118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 DRIVER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268150-5ABD-4505-9500-25473088C5A4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2672861" y="5271965"/>
            <a:ext cx="128568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FA9CBF-9B2B-4CC8-89DD-62A9AFBCED9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045255" y="5271965"/>
            <a:ext cx="380769" cy="44036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94704A-235B-43E2-8F07-2D7316AF71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374295" y="5271964"/>
            <a:ext cx="12081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3DB68-CEFC-4782-97A8-CB07F4ADB354}"/>
              </a:ext>
            </a:extLst>
          </p:cNvPr>
          <p:cNvSpPr/>
          <p:nvPr/>
        </p:nvSpPr>
        <p:spPr>
          <a:xfrm>
            <a:off x="9582443" y="2452466"/>
            <a:ext cx="2086706" cy="118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33E1F7B-CFB6-4D2E-96DF-9D4F4107C7D9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8512730" y="3046924"/>
            <a:ext cx="1069713" cy="66286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D4DD9B-E4EB-4582-BF3E-B9C0AEF53144}"/>
              </a:ext>
            </a:extLst>
          </p:cNvPr>
          <p:cNvSpPr/>
          <p:nvPr/>
        </p:nvSpPr>
        <p:spPr>
          <a:xfrm>
            <a:off x="6426024" y="7076951"/>
            <a:ext cx="2086706" cy="1188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016569-6D76-46A9-B5CE-276E34F719EC}"/>
              </a:ext>
            </a:extLst>
          </p:cNvPr>
          <p:cNvCxnSpPr>
            <a:cxnSpLocks/>
          </p:cNvCxnSpPr>
          <p:nvPr/>
        </p:nvCxnSpPr>
        <p:spPr>
          <a:xfrm>
            <a:off x="7469377" y="8265866"/>
            <a:ext cx="0" cy="815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B9EC6F3-9C0B-45F5-A95E-8EC75CED8AE5}"/>
              </a:ext>
            </a:extLst>
          </p:cNvPr>
          <p:cNvSpPr/>
          <p:nvPr/>
        </p:nvSpPr>
        <p:spPr>
          <a:xfrm>
            <a:off x="2832811" y="4677505"/>
            <a:ext cx="965787" cy="2010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ON/OFF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EF3A0D-1C19-40A6-A664-24B2309CD558}"/>
              </a:ext>
            </a:extLst>
          </p:cNvPr>
          <p:cNvSpPr/>
          <p:nvPr/>
        </p:nvSpPr>
        <p:spPr>
          <a:xfrm>
            <a:off x="6285181" y="6476300"/>
            <a:ext cx="2438243" cy="3979799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D5E6D-4B6D-4855-9947-883F00441B15}"/>
              </a:ext>
            </a:extLst>
          </p:cNvPr>
          <p:cNvSpPr txBox="1"/>
          <p:nvPr/>
        </p:nvSpPr>
        <p:spPr>
          <a:xfrm>
            <a:off x="6857748" y="6442109"/>
            <a:ext cx="176934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(Keep External)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897761-2FC8-4C56-BB09-E363802CDFAA}"/>
              </a:ext>
            </a:extLst>
          </p:cNvPr>
          <p:cNvSpPr/>
          <p:nvPr/>
        </p:nvSpPr>
        <p:spPr>
          <a:xfrm>
            <a:off x="2823204" y="2186211"/>
            <a:ext cx="965787" cy="11889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SSR Latch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613211-55EF-4187-9E42-88D4F541F199}"/>
              </a:ext>
            </a:extLst>
          </p:cNvPr>
          <p:cNvSpPr/>
          <p:nvPr/>
        </p:nvSpPr>
        <p:spPr>
          <a:xfrm>
            <a:off x="586155" y="2186211"/>
            <a:ext cx="2086706" cy="1188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 SWITCH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73885F6-F68B-4CD8-979A-863E1EC6C3C0}"/>
              </a:ext>
            </a:extLst>
          </p:cNvPr>
          <p:cNvSpPr/>
          <p:nvPr/>
        </p:nvSpPr>
        <p:spPr>
          <a:xfrm>
            <a:off x="426726" y="1862293"/>
            <a:ext cx="3531806" cy="1779088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22EEC17-125B-4ECB-A4EF-3F051145B7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42063" y="3394716"/>
            <a:ext cx="1295358" cy="127022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9D3EFFD-E3E4-4AAC-8545-008D739077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5938" y="3558204"/>
            <a:ext cx="1295353" cy="94324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724EED7-BA72-422E-ADA5-6FB623381BDC}"/>
              </a:ext>
            </a:extLst>
          </p:cNvPr>
          <p:cNvSpPr txBox="1"/>
          <p:nvPr/>
        </p:nvSpPr>
        <p:spPr>
          <a:xfrm>
            <a:off x="1280596" y="1862294"/>
            <a:ext cx="17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(Optional)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54F08C-9B47-4F15-A3E6-9D3B9EDEB8E2}"/>
              </a:ext>
            </a:extLst>
          </p:cNvPr>
          <p:cNvCxnSpPr>
            <a:cxnSpLocks/>
          </p:cNvCxnSpPr>
          <p:nvPr/>
        </p:nvCxnSpPr>
        <p:spPr>
          <a:xfrm>
            <a:off x="1254034" y="6383383"/>
            <a:ext cx="1076379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EF8A309-B7E2-41A5-A084-430CFA6E2A5F}"/>
              </a:ext>
            </a:extLst>
          </p:cNvPr>
          <p:cNvSpPr txBox="1"/>
          <p:nvPr/>
        </p:nvSpPr>
        <p:spPr>
          <a:xfrm>
            <a:off x="1265233" y="5940226"/>
            <a:ext cx="17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186676-DCC9-4F0E-95D7-31E6AA8EEE1D}"/>
              </a:ext>
            </a:extLst>
          </p:cNvPr>
          <p:cNvSpPr txBox="1"/>
          <p:nvPr/>
        </p:nvSpPr>
        <p:spPr>
          <a:xfrm>
            <a:off x="173199" y="5940226"/>
            <a:ext cx="17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79A9CA9-0EFA-4895-9A80-D1A5367CB3F7}"/>
              </a:ext>
            </a:extLst>
          </p:cNvPr>
          <p:cNvCxnSpPr>
            <a:cxnSpLocks/>
            <a:stCxn id="48" idx="1"/>
            <a:endCxn id="50" idx="3"/>
          </p:cNvCxnSpPr>
          <p:nvPr/>
        </p:nvCxnSpPr>
        <p:spPr>
          <a:xfrm flipH="1">
            <a:off x="2672861" y="2780664"/>
            <a:ext cx="150343" cy="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89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B6-2E98-4B15-A5C3-A945F143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4340"/>
            <a:ext cx="10515600" cy="1325563"/>
          </a:xfrm>
        </p:spPr>
        <p:txBody>
          <a:bodyPr/>
          <a:lstStyle/>
          <a:p>
            <a:r>
              <a:rPr lang="en-US" dirty="0"/>
              <a:t>Pneumatic Subsystem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0D9E99-D15B-4B00-93AE-1E20A3FC46A8}"/>
              </a:ext>
            </a:extLst>
          </p:cNvPr>
          <p:cNvCxnSpPr>
            <a:cxnSpLocks/>
          </p:cNvCxnSpPr>
          <p:nvPr/>
        </p:nvCxnSpPr>
        <p:spPr>
          <a:xfrm>
            <a:off x="11891298" y="2923011"/>
            <a:ext cx="0" cy="41770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54F08C-9B47-4F15-A3E6-9D3B9EDEB8E2}"/>
              </a:ext>
            </a:extLst>
          </p:cNvPr>
          <p:cNvCxnSpPr>
            <a:cxnSpLocks/>
          </p:cNvCxnSpPr>
          <p:nvPr/>
        </p:nvCxnSpPr>
        <p:spPr>
          <a:xfrm>
            <a:off x="1128528" y="2923011"/>
            <a:ext cx="1076379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EF8A309-B7E2-41A5-A084-430CFA6E2A5F}"/>
              </a:ext>
            </a:extLst>
          </p:cNvPr>
          <p:cNvSpPr txBox="1"/>
          <p:nvPr/>
        </p:nvSpPr>
        <p:spPr>
          <a:xfrm>
            <a:off x="11006627" y="2931416"/>
            <a:ext cx="17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186676-DCC9-4F0E-95D7-31E6AA8EEE1D}"/>
              </a:ext>
            </a:extLst>
          </p:cNvPr>
          <p:cNvSpPr txBox="1"/>
          <p:nvPr/>
        </p:nvSpPr>
        <p:spPr>
          <a:xfrm>
            <a:off x="11006627" y="2562084"/>
            <a:ext cx="17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A1017F-F26E-4C9A-B389-2C3865EDEC12}"/>
              </a:ext>
            </a:extLst>
          </p:cNvPr>
          <p:cNvSpPr/>
          <p:nvPr/>
        </p:nvSpPr>
        <p:spPr>
          <a:xfrm>
            <a:off x="2653202" y="5102096"/>
            <a:ext cx="2086706" cy="1188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Ambubag</a:t>
            </a:r>
            <a:r>
              <a:rPr lang="en-US" dirty="0"/>
              <a:t>/Cylinder</a:t>
            </a:r>
          </a:p>
          <a:p>
            <a:pPr algn="ctr"/>
            <a:r>
              <a:rPr lang="en-US" dirty="0"/>
              <a:t>Pump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F712E4-D413-4ACB-929F-F2A1E7E5BA0E}"/>
              </a:ext>
            </a:extLst>
          </p:cNvPr>
          <p:cNvSpPr/>
          <p:nvPr/>
        </p:nvSpPr>
        <p:spPr>
          <a:xfrm>
            <a:off x="6585888" y="5102096"/>
            <a:ext cx="2086706" cy="1188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One-way Valve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FF55B4-FDD6-46FA-9FBD-8AE2CAFEF498}"/>
              </a:ext>
            </a:extLst>
          </p:cNvPr>
          <p:cNvSpPr/>
          <p:nvPr/>
        </p:nvSpPr>
        <p:spPr>
          <a:xfrm>
            <a:off x="9551537" y="2152291"/>
            <a:ext cx="1466757" cy="1188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22mm Air Port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44F2B83-7B27-4905-AB22-41A15DE1F40C}"/>
              </a:ext>
            </a:extLst>
          </p:cNvPr>
          <p:cNvSpPr/>
          <p:nvPr/>
        </p:nvSpPr>
        <p:spPr>
          <a:xfrm>
            <a:off x="9422256" y="3606964"/>
            <a:ext cx="1725320" cy="11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Overpressure Valve 40 cmH2O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B8D132B-0059-476B-B254-021B561B21E4}"/>
              </a:ext>
            </a:extLst>
          </p:cNvPr>
          <p:cNvSpPr/>
          <p:nvPr/>
        </p:nvSpPr>
        <p:spPr>
          <a:xfrm>
            <a:off x="7629241" y="2152291"/>
            <a:ext cx="1466757" cy="1188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 Port Barb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863B70D-B794-4641-AF68-590C1E8FEE76}"/>
              </a:ext>
            </a:extLst>
          </p:cNvPr>
          <p:cNvSpPr/>
          <p:nvPr/>
        </p:nvSpPr>
        <p:spPr>
          <a:xfrm>
            <a:off x="9422256" y="5102095"/>
            <a:ext cx="1725321" cy="11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Overpressure Valve 60 cmH2O</a:t>
            </a:r>
          </a:p>
          <a:p>
            <a:pPr algn="ctr"/>
            <a:r>
              <a:rPr lang="en-US" dirty="0"/>
              <a:t>(optional)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B3BC16-E761-42A4-BAA6-29879F57DDC8}"/>
              </a:ext>
            </a:extLst>
          </p:cNvPr>
          <p:cNvSpPr/>
          <p:nvPr/>
        </p:nvSpPr>
        <p:spPr>
          <a:xfrm>
            <a:off x="9559992" y="396011"/>
            <a:ext cx="1466757" cy="11889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O2 Mixer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040BD3-3AEF-40A4-8A88-6A79B6688418}"/>
              </a:ext>
            </a:extLst>
          </p:cNvPr>
          <p:cNvSpPr/>
          <p:nvPr/>
        </p:nvSpPr>
        <p:spPr>
          <a:xfrm>
            <a:off x="85175" y="5102098"/>
            <a:ext cx="2086706" cy="118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  <a:p>
            <a:pPr algn="ctr"/>
            <a:r>
              <a:rPr lang="en-US" dirty="0">
                <a:cs typeface="Calibri"/>
              </a:rPr>
              <a:t>(electrically powered)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2D42442-70DA-44E0-8562-BB8AF6787D3E}"/>
              </a:ext>
            </a:extLst>
          </p:cNvPr>
          <p:cNvSpPr/>
          <p:nvPr/>
        </p:nvSpPr>
        <p:spPr>
          <a:xfrm>
            <a:off x="5140185" y="2152291"/>
            <a:ext cx="1466757" cy="1188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Emergency Air Input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2C5B09-0139-46ED-A1C4-8F886B9917F1}"/>
              </a:ext>
            </a:extLst>
          </p:cNvPr>
          <p:cNvSpPr/>
          <p:nvPr/>
        </p:nvSpPr>
        <p:spPr>
          <a:xfrm>
            <a:off x="5140185" y="3701148"/>
            <a:ext cx="1466757" cy="1188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Anti asphyxiation Valve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7CC692-4BB3-4567-9DAD-4D9CD06A3861}"/>
              </a:ext>
            </a:extLst>
          </p:cNvPr>
          <p:cNvSpPr/>
          <p:nvPr/>
        </p:nvSpPr>
        <p:spPr>
          <a:xfrm>
            <a:off x="2963177" y="2201392"/>
            <a:ext cx="1466757" cy="1188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Input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F1D2D0F-06CD-4B89-A0A6-420CACC9AB88}"/>
              </a:ext>
            </a:extLst>
          </p:cNvPr>
          <p:cNvCxnSpPr>
            <a:cxnSpLocks/>
            <a:stCxn id="84" idx="3"/>
            <a:endCxn id="75" idx="1"/>
          </p:cNvCxnSpPr>
          <p:nvPr/>
        </p:nvCxnSpPr>
        <p:spPr>
          <a:xfrm flipV="1">
            <a:off x="2171881" y="5696554"/>
            <a:ext cx="481321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AD711CF-F8CB-4F39-9587-55B757BB5E61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4739908" y="5696554"/>
            <a:ext cx="18459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8646F0D-0136-4C04-99B7-6895A1E0500F}"/>
              </a:ext>
            </a:extLst>
          </p:cNvPr>
          <p:cNvCxnSpPr>
            <a:cxnSpLocks/>
            <a:stCxn id="87" idx="2"/>
            <a:endCxn id="75" idx="0"/>
          </p:cNvCxnSpPr>
          <p:nvPr/>
        </p:nvCxnSpPr>
        <p:spPr>
          <a:xfrm rot="5400000">
            <a:off x="2840662" y="4246201"/>
            <a:ext cx="1711789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83CDBF6-BCA6-47D1-90C8-0118CBEB89D0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5873564" y="3341206"/>
            <a:ext cx="0" cy="35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E7B5C15-C10C-44FE-BB12-DDD1A7F3DFC5}"/>
              </a:ext>
            </a:extLst>
          </p:cNvPr>
          <p:cNvCxnSpPr>
            <a:cxnSpLocks/>
            <a:stCxn id="86" idx="2"/>
            <a:endCxn id="76" idx="1"/>
          </p:cNvCxnSpPr>
          <p:nvPr/>
        </p:nvCxnSpPr>
        <p:spPr>
          <a:xfrm rot="16200000" flipH="1">
            <a:off x="5826481" y="4937146"/>
            <a:ext cx="806491" cy="71232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2412FAE-40EF-407F-9AF0-39DD48E2D83A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>
          <a:xfrm flipV="1">
            <a:off x="8672594" y="5696553"/>
            <a:ext cx="74966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3C09944-34CF-4E72-BB1B-108A0BE6A8E8}"/>
              </a:ext>
            </a:extLst>
          </p:cNvPr>
          <p:cNvCxnSpPr>
            <a:cxnSpLocks/>
            <a:stCxn id="81" idx="0"/>
            <a:endCxn id="78" idx="2"/>
          </p:cNvCxnSpPr>
          <p:nvPr/>
        </p:nvCxnSpPr>
        <p:spPr>
          <a:xfrm flipH="1" flipV="1">
            <a:off x="10284916" y="4795879"/>
            <a:ext cx="1" cy="306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3A3CCF9-E48D-4F8E-854B-08E85E4723EB}"/>
              </a:ext>
            </a:extLst>
          </p:cNvPr>
          <p:cNvCxnSpPr>
            <a:cxnSpLocks/>
            <a:stCxn id="78" idx="0"/>
            <a:endCxn id="77" idx="2"/>
          </p:cNvCxnSpPr>
          <p:nvPr/>
        </p:nvCxnSpPr>
        <p:spPr>
          <a:xfrm flipV="1">
            <a:off x="10284916" y="3341206"/>
            <a:ext cx="0" cy="265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A0531B9-584A-48D4-9C58-98E4179A748A}"/>
              </a:ext>
            </a:extLst>
          </p:cNvPr>
          <p:cNvCxnSpPr>
            <a:cxnSpLocks/>
            <a:stCxn id="77" idx="0"/>
            <a:endCxn id="83" idx="2"/>
          </p:cNvCxnSpPr>
          <p:nvPr/>
        </p:nvCxnSpPr>
        <p:spPr>
          <a:xfrm flipV="1">
            <a:off x="10284916" y="1584926"/>
            <a:ext cx="8455" cy="567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90996D93-4FD9-499A-8CE4-C3D23CC380DD}"/>
              </a:ext>
            </a:extLst>
          </p:cNvPr>
          <p:cNvCxnSpPr>
            <a:cxnSpLocks/>
            <a:stCxn id="78" idx="0"/>
            <a:endCxn id="79" idx="2"/>
          </p:cNvCxnSpPr>
          <p:nvPr/>
        </p:nvCxnSpPr>
        <p:spPr>
          <a:xfrm rot="16200000" flipV="1">
            <a:off x="9190889" y="2512937"/>
            <a:ext cx="265758" cy="192229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Arrow: Down 132">
            <a:extLst>
              <a:ext uri="{FF2B5EF4-FFF2-40B4-BE49-F238E27FC236}">
                <a16:creationId xmlns:a16="http://schemas.microsoft.com/office/drawing/2014/main" id="{C8132996-FEB6-438D-867A-9EC17E05F46C}"/>
              </a:ext>
            </a:extLst>
          </p:cNvPr>
          <p:cNvSpPr/>
          <p:nvPr/>
        </p:nvSpPr>
        <p:spPr>
          <a:xfrm>
            <a:off x="3374338" y="1352938"/>
            <a:ext cx="644433" cy="762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row: Down 133">
            <a:extLst>
              <a:ext uri="{FF2B5EF4-FFF2-40B4-BE49-F238E27FC236}">
                <a16:creationId xmlns:a16="http://schemas.microsoft.com/office/drawing/2014/main" id="{87AFEA56-72E7-44E7-9F1B-367C0F8F3C90}"/>
              </a:ext>
            </a:extLst>
          </p:cNvPr>
          <p:cNvSpPr/>
          <p:nvPr/>
        </p:nvSpPr>
        <p:spPr>
          <a:xfrm>
            <a:off x="5551346" y="1305273"/>
            <a:ext cx="644433" cy="762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5684390A-0B48-44D3-B4E2-A6CE6BFB6981}"/>
              </a:ext>
            </a:extLst>
          </p:cNvPr>
          <p:cNvSpPr/>
          <p:nvPr/>
        </p:nvSpPr>
        <p:spPr>
          <a:xfrm rot="10800000">
            <a:off x="7990429" y="1247393"/>
            <a:ext cx="644433" cy="762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B6-2E98-4B15-A5C3-A945F143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4340"/>
            <a:ext cx="10515600" cy="1325563"/>
          </a:xfrm>
        </p:spPr>
        <p:txBody>
          <a:bodyPr/>
          <a:lstStyle/>
          <a:p>
            <a:r>
              <a:rPr lang="en-US" dirty="0"/>
              <a:t>External Air Circuit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0D9E99-D15B-4B00-93AE-1E20A3FC46A8}"/>
              </a:ext>
            </a:extLst>
          </p:cNvPr>
          <p:cNvCxnSpPr>
            <a:cxnSpLocks/>
          </p:cNvCxnSpPr>
          <p:nvPr/>
        </p:nvCxnSpPr>
        <p:spPr>
          <a:xfrm>
            <a:off x="9236455" y="6066005"/>
            <a:ext cx="0" cy="417704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54F08C-9B47-4F15-A3E6-9D3B9EDEB8E2}"/>
              </a:ext>
            </a:extLst>
          </p:cNvPr>
          <p:cNvCxnSpPr>
            <a:cxnSpLocks/>
          </p:cNvCxnSpPr>
          <p:nvPr/>
        </p:nvCxnSpPr>
        <p:spPr>
          <a:xfrm>
            <a:off x="-254000" y="6057600"/>
            <a:ext cx="945778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EF8A309-B7E2-41A5-A084-430CFA6E2A5F}"/>
              </a:ext>
            </a:extLst>
          </p:cNvPr>
          <p:cNvSpPr txBox="1"/>
          <p:nvPr/>
        </p:nvSpPr>
        <p:spPr>
          <a:xfrm>
            <a:off x="8318086" y="6066005"/>
            <a:ext cx="17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186676-DCC9-4F0E-95D7-31E6AA8EEE1D}"/>
              </a:ext>
            </a:extLst>
          </p:cNvPr>
          <p:cNvSpPr txBox="1"/>
          <p:nvPr/>
        </p:nvSpPr>
        <p:spPr>
          <a:xfrm>
            <a:off x="8318086" y="5696673"/>
            <a:ext cx="17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FF55B4-FDD6-46FA-9FBD-8AE2CAFEF498}"/>
              </a:ext>
            </a:extLst>
          </p:cNvPr>
          <p:cNvSpPr/>
          <p:nvPr/>
        </p:nvSpPr>
        <p:spPr>
          <a:xfrm>
            <a:off x="6862996" y="5286880"/>
            <a:ext cx="1466757" cy="1188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22mm Air Port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B8D132B-0059-476B-B254-021B561B21E4}"/>
              </a:ext>
            </a:extLst>
          </p:cNvPr>
          <p:cNvSpPr/>
          <p:nvPr/>
        </p:nvSpPr>
        <p:spPr>
          <a:xfrm>
            <a:off x="4940700" y="5286880"/>
            <a:ext cx="1466757" cy="1188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 Port Barb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B3BC16-E761-42A4-BAA6-29879F57DDC8}"/>
              </a:ext>
            </a:extLst>
          </p:cNvPr>
          <p:cNvSpPr/>
          <p:nvPr/>
        </p:nvSpPr>
        <p:spPr>
          <a:xfrm>
            <a:off x="7039429" y="3323044"/>
            <a:ext cx="1098134" cy="11889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O2 Mixer</a:t>
            </a:r>
          </a:p>
          <a:p>
            <a:pPr algn="ctr"/>
            <a:r>
              <a:rPr lang="en-US" dirty="0">
                <a:cs typeface="Calibri"/>
              </a:rPr>
              <a:t>(find is available)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3A3CCF9-E48D-4F8E-854B-08E85E4723EB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7596375" y="6475795"/>
            <a:ext cx="0" cy="265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A0531B9-584A-48D4-9C58-98E4179A748A}"/>
              </a:ext>
            </a:extLst>
          </p:cNvPr>
          <p:cNvCxnSpPr>
            <a:cxnSpLocks/>
            <a:stCxn id="77" idx="0"/>
            <a:endCxn id="83" idx="2"/>
          </p:cNvCxnSpPr>
          <p:nvPr/>
        </p:nvCxnSpPr>
        <p:spPr>
          <a:xfrm flipH="1" flipV="1">
            <a:off x="7588496" y="4511959"/>
            <a:ext cx="7879" cy="774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90996D93-4FD9-499A-8CE4-C3D23CC380DD}"/>
              </a:ext>
            </a:extLst>
          </p:cNvPr>
          <p:cNvCxnSpPr>
            <a:cxnSpLocks/>
            <a:endCxn id="79" idx="2"/>
          </p:cNvCxnSpPr>
          <p:nvPr/>
        </p:nvCxnSpPr>
        <p:spPr>
          <a:xfrm rot="16200000" flipV="1">
            <a:off x="6502348" y="5647526"/>
            <a:ext cx="265758" cy="192229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D3AA7B4-DDE4-4A62-B893-EE202652F7FC}"/>
              </a:ext>
            </a:extLst>
          </p:cNvPr>
          <p:cNvSpPr/>
          <p:nvPr/>
        </p:nvSpPr>
        <p:spPr>
          <a:xfrm>
            <a:off x="3729393" y="2831212"/>
            <a:ext cx="4408170" cy="49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Tubing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9E46E7-9F23-4CB1-A6CC-3FC1B1DFC627}"/>
              </a:ext>
            </a:extLst>
          </p:cNvPr>
          <p:cNvSpPr/>
          <p:nvPr/>
        </p:nvSpPr>
        <p:spPr>
          <a:xfrm>
            <a:off x="1584143" y="2839801"/>
            <a:ext cx="1608999" cy="491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Mask/Tube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01293-5E4D-44B6-8C5D-7373FA5D4321}"/>
              </a:ext>
            </a:extLst>
          </p:cNvPr>
          <p:cNvSpPr/>
          <p:nvPr/>
        </p:nvSpPr>
        <p:spPr>
          <a:xfrm>
            <a:off x="3193142" y="2149790"/>
            <a:ext cx="899887" cy="118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PEEP Valve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26AA3-663C-4D09-B970-ABE2A9EF363E}"/>
              </a:ext>
            </a:extLst>
          </p:cNvPr>
          <p:cNvSpPr/>
          <p:nvPr/>
        </p:nvSpPr>
        <p:spPr>
          <a:xfrm>
            <a:off x="10513414" y="4097965"/>
            <a:ext cx="1031984" cy="1188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O2 Cylinder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95EE52-67D9-4B22-BC9D-77D547A44B14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5674079" y="3338705"/>
            <a:ext cx="0" cy="1948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092CCA94-CC37-474F-BF0B-439FE4430942}"/>
              </a:ext>
            </a:extLst>
          </p:cNvPr>
          <p:cNvSpPr/>
          <p:nvPr/>
        </p:nvSpPr>
        <p:spPr>
          <a:xfrm rot="16200000">
            <a:off x="10111378" y="5154758"/>
            <a:ext cx="1836056" cy="1570424"/>
          </a:xfrm>
          <a:prstGeom prst="flowChartDela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A15147C-0EA9-4AA1-9591-2C8BD15EC3C8}"/>
              </a:ext>
            </a:extLst>
          </p:cNvPr>
          <p:cNvCxnSpPr>
            <a:stCxn id="38" idx="0"/>
          </p:cNvCxnSpPr>
          <p:nvPr/>
        </p:nvCxnSpPr>
        <p:spPr>
          <a:xfrm rot="16200000" flipV="1">
            <a:off x="9493253" y="2561811"/>
            <a:ext cx="180464" cy="2891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6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FBB6-2E98-4B15-A5C3-A945F143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4340"/>
            <a:ext cx="10515600" cy="1325563"/>
          </a:xfrm>
        </p:spPr>
        <p:txBody>
          <a:bodyPr/>
          <a:lstStyle/>
          <a:p>
            <a:r>
              <a:rPr lang="en-US" dirty="0"/>
              <a:t>Control Subsystem: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5C06D-20CD-47AE-8273-4CB31617C535}"/>
              </a:ext>
            </a:extLst>
          </p:cNvPr>
          <p:cNvSpPr/>
          <p:nvPr/>
        </p:nvSpPr>
        <p:spPr>
          <a:xfrm>
            <a:off x="5320775" y="1824436"/>
            <a:ext cx="2086706" cy="118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 Driver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A022F9-A7FA-4852-9C48-A0AFC532F970}"/>
              </a:ext>
            </a:extLst>
          </p:cNvPr>
          <p:cNvSpPr/>
          <p:nvPr/>
        </p:nvSpPr>
        <p:spPr>
          <a:xfrm>
            <a:off x="2447109" y="1824438"/>
            <a:ext cx="2086706" cy="1188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>
                <a:cs typeface="Calibri"/>
              </a:rPr>
              <a:t>(PLC </a:t>
            </a:r>
            <a:r>
              <a:rPr lang="en-US" dirty="0" err="1">
                <a:cs typeface="Calibri"/>
              </a:rPr>
              <a:t>unitronix</a:t>
            </a:r>
            <a:r>
              <a:rPr lang="en-US" dirty="0">
                <a:cs typeface="Calibri"/>
              </a:rPr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142296-3EB1-436F-8186-05C43BF50746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 flipV="1">
            <a:off x="4533815" y="2418894"/>
            <a:ext cx="78696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AE7404A-0CEC-43A8-81E6-41CC4A80DB5A}"/>
              </a:ext>
            </a:extLst>
          </p:cNvPr>
          <p:cNvSpPr/>
          <p:nvPr/>
        </p:nvSpPr>
        <p:spPr>
          <a:xfrm>
            <a:off x="8156249" y="1824438"/>
            <a:ext cx="2086706" cy="118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20E1DE-23EB-4ED4-8451-4A40C70E9636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7407481" y="2418894"/>
            <a:ext cx="74876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E040058-4F49-4E6B-B73F-D017B3961B1E}"/>
              </a:ext>
            </a:extLst>
          </p:cNvPr>
          <p:cNvSpPr/>
          <p:nvPr/>
        </p:nvSpPr>
        <p:spPr>
          <a:xfrm>
            <a:off x="8156249" y="319535"/>
            <a:ext cx="2086706" cy="11889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 Feedback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02FA8F-00A2-4EB5-B256-69F1FB4EA471}"/>
              </a:ext>
            </a:extLst>
          </p:cNvPr>
          <p:cNvSpPr/>
          <p:nvPr/>
        </p:nvSpPr>
        <p:spPr>
          <a:xfrm>
            <a:off x="8615367" y="3237538"/>
            <a:ext cx="1188917" cy="5073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Endstop</a:t>
            </a:r>
            <a:r>
              <a:rPr lang="en-US" dirty="0"/>
              <a:t>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4B7474-FA38-4D7D-84AA-2C5F90E376E3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9199602" y="3013353"/>
            <a:ext cx="10224" cy="224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04589F-B631-4170-B0DE-35AF70DFFF54}"/>
              </a:ext>
            </a:extLst>
          </p:cNvPr>
          <p:cNvCxnSpPr>
            <a:cxnSpLocks/>
            <a:stCxn id="35" idx="0"/>
            <a:endCxn id="38" idx="2"/>
          </p:cNvCxnSpPr>
          <p:nvPr/>
        </p:nvCxnSpPr>
        <p:spPr>
          <a:xfrm flipV="1">
            <a:off x="9199602" y="1508450"/>
            <a:ext cx="0" cy="315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CD1F346-11AF-4290-BF30-E7245F296527}"/>
              </a:ext>
            </a:extLst>
          </p:cNvPr>
          <p:cNvCxnSpPr>
            <a:cxnSpLocks/>
            <a:stCxn id="38" idx="1"/>
            <a:endCxn id="32" idx="0"/>
          </p:cNvCxnSpPr>
          <p:nvPr/>
        </p:nvCxnSpPr>
        <p:spPr>
          <a:xfrm rot="10800000" flipV="1">
            <a:off x="3490463" y="913992"/>
            <a:ext cx="4665787" cy="9104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DFC3FE9-1699-468F-A345-13CFBF93047B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3841591" y="3052768"/>
            <a:ext cx="4773776" cy="438453"/>
          </a:xfrm>
          <a:prstGeom prst="bentConnector3">
            <a:avLst>
              <a:gd name="adj1" fmla="val 999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D0951C8-28E8-42FA-9AFF-8D94D2C960A4}"/>
              </a:ext>
            </a:extLst>
          </p:cNvPr>
          <p:cNvSpPr/>
          <p:nvPr/>
        </p:nvSpPr>
        <p:spPr>
          <a:xfrm>
            <a:off x="99146" y="1286966"/>
            <a:ext cx="2086706" cy="1188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Flow Sensor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BA438F-5062-4B9C-9988-A8E3AA0C8FDA}"/>
              </a:ext>
            </a:extLst>
          </p:cNvPr>
          <p:cNvSpPr/>
          <p:nvPr/>
        </p:nvSpPr>
        <p:spPr>
          <a:xfrm rot="16200000">
            <a:off x="10542828" y="1821385"/>
            <a:ext cx="2086706" cy="11889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Ambubag</a:t>
            </a:r>
            <a:r>
              <a:rPr lang="en-US" dirty="0"/>
              <a:t>/Cylinder</a:t>
            </a:r>
          </a:p>
          <a:p>
            <a:pPr algn="ctr"/>
            <a:r>
              <a:rPr lang="en-US" dirty="0"/>
              <a:t>Pump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FC772E-370C-4C92-84DA-E9903FC065DE}"/>
              </a:ext>
            </a:extLst>
          </p:cNvPr>
          <p:cNvSpPr/>
          <p:nvPr/>
        </p:nvSpPr>
        <p:spPr>
          <a:xfrm>
            <a:off x="99146" y="3868130"/>
            <a:ext cx="2086706" cy="1188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Pressure Sensor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2D0E2C9-FD22-4794-927E-E48C350690E2}"/>
              </a:ext>
            </a:extLst>
          </p:cNvPr>
          <p:cNvSpPr/>
          <p:nvPr/>
        </p:nvSpPr>
        <p:spPr>
          <a:xfrm>
            <a:off x="99146" y="5507623"/>
            <a:ext cx="2086706" cy="11889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Auxiliary Pressure Sensor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7BACFE5-6B6C-4524-A5A1-8BDF40F53AFD}"/>
              </a:ext>
            </a:extLst>
          </p:cNvPr>
          <p:cNvCxnSpPr>
            <a:cxnSpLocks/>
            <a:stCxn id="69" idx="0"/>
          </p:cNvCxnSpPr>
          <p:nvPr/>
        </p:nvCxnSpPr>
        <p:spPr>
          <a:xfrm rot="5400000" flipH="1" flipV="1">
            <a:off x="1183139" y="2604578"/>
            <a:ext cx="1222913" cy="1304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F701C3A-6348-4FBE-A869-EC3AD39265BD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1590177" y="2028202"/>
            <a:ext cx="408834" cy="13041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3EE14EF-274E-41AC-933C-C5E2B4C7B26B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185852" y="3013351"/>
            <a:ext cx="450042" cy="30887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F6665F0-F824-4AA7-92A6-6B85565A7243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0242955" y="2415840"/>
            <a:ext cx="748769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554F58A-953E-44F5-9AF9-A21AFB695175}"/>
              </a:ext>
            </a:extLst>
          </p:cNvPr>
          <p:cNvSpPr/>
          <p:nvPr/>
        </p:nvSpPr>
        <p:spPr>
          <a:xfrm>
            <a:off x="2852281" y="5507622"/>
            <a:ext cx="1388012" cy="11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Tidal Vol Pot. (#1)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225222-6598-48D5-8777-D602A3D43CE7}"/>
              </a:ext>
            </a:extLst>
          </p:cNvPr>
          <p:cNvSpPr/>
          <p:nvPr/>
        </p:nvSpPr>
        <p:spPr>
          <a:xfrm>
            <a:off x="4534744" y="5507623"/>
            <a:ext cx="1508842" cy="11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Breathing Rate Pot. (#2)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EAEC9B-25C9-4C8D-BA7D-205E4B36D5A1}"/>
              </a:ext>
            </a:extLst>
          </p:cNvPr>
          <p:cNvSpPr/>
          <p:nvPr/>
        </p:nvSpPr>
        <p:spPr>
          <a:xfrm>
            <a:off x="6279849" y="5507623"/>
            <a:ext cx="1929068" cy="11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I/E Potentiometer (#3)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DCF397-1A23-40EE-ABB2-A73DFFB2B067}"/>
              </a:ext>
            </a:extLst>
          </p:cNvPr>
          <p:cNvSpPr/>
          <p:nvPr/>
        </p:nvSpPr>
        <p:spPr>
          <a:xfrm>
            <a:off x="9199602" y="4202268"/>
            <a:ext cx="2466778" cy="11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Screen</a:t>
            </a:r>
          </a:p>
          <a:p>
            <a:pPr algn="ctr"/>
            <a:r>
              <a:rPr lang="en-US" dirty="0"/>
              <a:t>(optional)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A0CA36A5-7BDF-48A9-8118-FD7DE66BD13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56022" y="3912625"/>
            <a:ext cx="2494271" cy="69571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ECD342A-79B2-49CC-9F00-6394F57931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06769" y="3130277"/>
            <a:ext cx="2494272" cy="2260420"/>
          </a:xfrm>
          <a:prstGeom prst="bentConnector3">
            <a:avLst>
              <a:gd name="adj1" fmla="val 56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F76AEDE-9564-4AC1-AFBC-95FB16495334}"/>
              </a:ext>
            </a:extLst>
          </p:cNvPr>
          <p:cNvCxnSpPr>
            <a:cxnSpLocks/>
            <a:stCxn id="93" idx="0"/>
            <a:endCxn id="32" idx="2"/>
          </p:cNvCxnSpPr>
          <p:nvPr/>
        </p:nvCxnSpPr>
        <p:spPr>
          <a:xfrm rot="16200000" flipV="1">
            <a:off x="4120288" y="2383527"/>
            <a:ext cx="2494270" cy="3753921"/>
          </a:xfrm>
          <a:prstGeom prst="bentConnector3">
            <a:avLst>
              <a:gd name="adj1" fmla="val 6187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6C379D6C-639E-4850-B5A1-25A1B7A214F0}"/>
              </a:ext>
            </a:extLst>
          </p:cNvPr>
          <p:cNvSpPr txBox="1"/>
          <p:nvPr/>
        </p:nvSpPr>
        <p:spPr>
          <a:xfrm>
            <a:off x="11233050" y="132853"/>
            <a:ext cx="176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EE701B5-F26B-4631-B2A7-78786CAFABF6}"/>
              </a:ext>
            </a:extLst>
          </p:cNvPr>
          <p:cNvSpPr/>
          <p:nvPr/>
        </p:nvSpPr>
        <p:spPr>
          <a:xfrm>
            <a:off x="9209825" y="5531327"/>
            <a:ext cx="2466778" cy="1188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On-Demand Inhale Button</a:t>
            </a:r>
          </a:p>
          <a:p>
            <a:pPr algn="ctr"/>
            <a:r>
              <a:rPr lang="en-US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1826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1056</Words>
  <Application>Microsoft Office PowerPoint</Application>
  <PresentationFormat>Widescreen</PresentationFormat>
  <Paragraphs>230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AIR-AD: EVS Concept Notes</vt:lpstr>
      <vt:lpstr>Rapidly manufactured ventilator system specification:</vt:lpstr>
      <vt:lpstr>Design Inputs Summary - Ventilation</vt:lpstr>
      <vt:lpstr>Design Inputs Summary - Operation</vt:lpstr>
      <vt:lpstr>Design Inputs Summary – Part Availability</vt:lpstr>
      <vt:lpstr>Power Subsystem</vt:lpstr>
      <vt:lpstr>Pneumatic Subsystem</vt:lpstr>
      <vt:lpstr>External Air Circuit</vt:lpstr>
      <vt:lpstr>Control Subsystem:</vt:lpstr>
      <vt:lpstr>User Interface Concept</vt:lpstr>
      <vt:lpstr>Piston Actuator Concept #1</vt:lpstr>
      <vt:lpstr>Piston Actuator Concept #2</vt:lpstr>
      <vt:lpstr>Piston Actuator Concept #3</vt:lpstr>
      <vt:lpstr>Piston Actuator Concept #4</vt:lpstr>
      <vt:lpstr>Penn ICU Design Inputs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AIR-AD: EVS Concept Notes</dc:title>
  <dc:creator>Michał Swoboda</dc:creator>
  <cp:lastModifiedBy>Michał Swoboda</cp:lastModifiedBy>
  <cp:revision>100</cp:revision>
  <dcterms:created xsi:type="dcterms:W3CDTF">2020-03-24T22:49:01Z</dcterms:created>
  <dcterms:modified xsi:type="dcterms:W3CDTF">2020-03-25T19:04:30Z</dcterms:modified>
</cp:coreProperties>
</file>