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8" r:id="rId5"/>
    <p:sldId id="262" r:id="rId6"/>
    <p:sldId id="272" r:id="rId7"/>
    <p:sldId id="263" r:id="rId8"/>
    <p:sldId id="261" r:id="rId9"/>
    <p:sldId id="264" r:id="rId10"/>
    <p:sldId id="266" r:id="rId11"/>
    <p:sldId id="270" r:id="rId12"/>
    <p:sldId id="271" r:id="rId13"/>
    <p:sldId id="281" r:id="rId14"/>
    <p:sldId id="276" r:id="rId15"/>
    <p:sldId id="274" r:id="rId16"/>
    <p:sldId id="282" r:id="rId17"/>
    <p:sldId id="267" r:id="rId18"/>
    <p:sldId id="284" r:id="rId19"/>
    <p:sldId id="283" r:id="rId20"/>
    <p:sldId id="260"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10.png"/><Relationship Id="rId4" Type="http://schemas.openxmlformats.org/officeDocument/2006/relationships/slide" Target="slide18.xml"/><Relationship Id="rId9"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V="1">
            <a:off x="824230" y="3303905"/>
            <a:ext cx="4752340" cy="38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 Placeholder 12"/>
          <p:cNvSpPr txBox="1"/>
          <p:nvPr/>
        </p:nvSpPr>
        <p:spPr>
          <a:xfrm>
            <a:off x="866140" y="3462655"/>
            <a:ext cx="4721225" cy="577140"/>
          </a:xfrm>
          <a:prstGeom prst="rect">
            <a:avLst/>
          </a:prstGeom>
        </p:spPr>
        <p:txBody>
          <a:bodyPr lIns="0" tIns="57794" rIns="0" bIns="57794" anchor="ctr">
            <a:noAutofit/>
          </a:bodyPr>
          <a:lstStyle>
            <a:lvl1pPr marL="0" indent="0" algn="ctr" defTabSz="914400" rtl="0" eaLnBrk="1" latinLnBrk="0" hangingPunct="1">
              <a:spcBef>
                <a:spcPct val="20000"/>
              </a:spcBef>
              <a:buFont typeface="Arial" panose="020B0604020202020204"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2000" dirty="0">
                <a:solidFill>
                  <a:schemeClr val="tx1">
                    <a:lumMod val="75000"/>
                    <a:lumOff val="25000"/>
                  </a:schemeClr>
                </a:solidFill>
                <a:latin typeface="微软雅黑" panose="020B0503020204020204" charset="-122"/>
                <a:ea typeface="微软雅黑" panose="020B0503020204020204" charset="-122"/>
              </a:rPr>
              <a:t>作者：杨珂、汪林、马佳星</a:t>
            </a:r>
            <a:endParaRPr sz="2000" dirty="0">
              <a:solidFill>
                <a:schemeClr val="tx1">
                  <a:lumMod val="75000"/>
                  <a:lumOff val="25000"/>
                </a:schemeClr>
              </a:solidFill>
              <a:latin typeface="微软雅黑" panose="020B0503020204020204" charset="-122"/>
              <a:ea typeface="微软雅黑" panose="020B0503020204020204" charset="-122"/>
            </a:endParaRPr>
          </a:p>
        </p:txBody>
      </p:sp>
      <p:grpSp>
        <p:nvGrpSpPr>
          <p:cNvPr id="110" name="组合 109"/>
          <p:cNvGrpSpPr/>
          <p:nvPr/>
        </p:nvGrpSpPr>
        <p:grpSpPr>
          <a:xfrm>
            <a:off x="872588" y="4077390"/>
            <a:ext cx="458374" cy="413329"/>
            <a:chOff x="4634991" y="2138335"/>
            <a:chExt cx="428348" cy="386204"/>
          </a:xfrm>
        </p:grpSpPr>
        <p:sp>
          <p:nvSpPr>
            <p:cNvPr id="111"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2"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3" name="组合 112"/>
          <p:cNvGrpSpPr/>
          <p:nvPr/>
        </p:nvGrpSpPr>
        <p:grpSpPr>
          <a:xfrm>
            <a:off x="1351511" y="4077390"/>
            <a:ext cx="458374" cy="413329"/>
            <a:chOff x="5076056" y="2138335"/>
            <a:chExt cx="428348" cy="386204"/>
          </a:xfrm>
        </p:grpSpPr>
        <p:sp>
          <p:nvSpPr>
            <p:cNvPr id="114"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5"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6" name="组合 115"/>
          <p:cNvGrpSpPr/>
          <p:nvPr/>
        </p:nvGrpSpPr>
        <p:grpSpPr>
          <a:xfrm>
            <a:off x="1830434" y="4077390"/>
            <a:ext cx="458374" cy="413329"/>
            <a:chOff x="5557128" y="2138335"/>
            <a:chExt cx="428348" cy="386204"/>
          </a:xfrm>
        </p:grpSpPr>
        <p:sp>
          <p:nvSpPr>
            <p:cNvPr id="117"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8"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9" name="组合 118"/>
          <p:cNvGrpSpPr/>
          <p:nvPr/>
        </p:nvGrpSpPr>
        <p:grpSpPr>
          <a:xfrm>
            <a:off x="2309357" y="4077390"/>
            <a:ext cx="458374" cy="413329"/>
            <a:chOff x="6068610" y="2138335"/>
            <a:chExt cx="428348" cy="386204"/>
          </a:xfrm>
        </p:grpSpPr>
        <p:sp>
          <p:nvSpPr>
            <p:cNvPr id="120"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1"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22" name="组合 121"/>
          <p:cNvGrpSpPr/>
          <p:nvPr/>
        </p:nvGrpSpPr>
        <p:grpSpPr>
          <a:xfrm>
            <a:off x="2788278" y="4077390"/>
            <a:ext cx="458374" cy="413329"/>
            <a:chOff x="6623914" y="2138335"/>
            <a:chExt cx="428348" cy="386204"/>
          </a:xfrm>
        </p:grpSpPr>
        <p:sp>
          <p:nvSpPr>
            <p:cNvPr id="123"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4"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sp>
        <p:nvSpPr>
          <p:cNvPr id="4" name="矩形 3">
            <a:extLst>
              <a:ext uri="{FF2B5EF4-FFF2-40B4-BE49-F238E27FC236}">
                <a16:creationId xmlns:a16="http://schemas.microsoft.com/office/drawing/2014/main" id="{22D47FE9-D199-4D55-B26E-723AEF17BA03}"/>
              </a:ext>
            </a:extLst>
          </p:cNvPr>
          <p:cNvSpPr/>
          <p:nvPr/>
        </p:nvSpPr>
        <p:spPr>
          <a:xfrm>
            <a:off x="267809" y="1816204"/>
            <a:ext cx="5865181" cy="769441"/>
          </a:xfrm>
          <a:prstGeom prst="rect">
            <a:avLst/>
          </a:prstGeom>
          <a:noFill/>
        </p:spPr>
        <p:txBody>
          <a:bodyPr wrap="square" lIns="91440" tIns="45720" rIns="91440" bIns="45720">
            <a:spAutoFit/>
          </a:bodyPr>
          <a:lstStyle/>
          <a:p>
            <a:pPr algn="ctr"/>
            <a:r>
              <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云之眼</a:t>
            </a:r>
            <a:r>
              <a:rPr lang="zh-CN" altLang="zh-C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智能监控系统</a:t>
            </a:r>
            <a:endPar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
            <a:extLst>
              <a:ext uri="{FF2B5EF4-FFF2-40B4-BE49-F238E27FC236}">
                <a16:creationId xmlns:a16="http://schemas.microsoft.com/office/drawing/2014/main" id="{4ADDA3E6-1479-4CBF-9542-FDA16E560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000" r="14011" b="654"/>
          <a:stretch/>
        </p:blipFill>
        <p:spPr>
          <a:xfrm rot="16200000">
            <a:off x="6340051" y="1008452"/>
            <a:ext cx="5074196" cy="4721225"/>
          </a:xfrm>
          <a:prstGeom prst="rect">
            <a:avLst/>
          </a:prstGeom>
        </p:spPr>
      </p:pic>
    </p:spTree>
  </p:cSld>
  <p:clrMapOvr>
    <a:masterClrMapping/>
  </p:clrMapOvr>
  <p:transition advTm="767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500"/>
                                        <p:tgtEl>
                                          <p:spTgt spid="19"/>
                                        </p:tgtEl>
                                      </p:cBhvr>
                                    </p:animEffect>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122"/>
                                        </p:tgtEl>
                                        <p:attrNameLst>
                                          <p:attrName>style.visibility</p:attrName>
                                        </p:attrNameLst>
                                      </p:cBhvr>
                                      <p:to>
                                        <p:strVal val="visible"/>
                                      </p:to>
                                    </p:set>
                                    <p:anim calcmode="lin" valueType="num">
                                      <p:cBhvr additive="base">
                                        <p:cTn id="15" dur="500" fill="hold"/>
                                        <p:tgtEl>
                                          <p:spTgt spid="122"/>
                                        </p:tgtEl>
                                        <p:attrNameLst>
                                          <p:attrName>ppt_x</p:attrName>
                                        </p:attrNameLst>
                                      </p:cBhvr>
                                      <p:tavLst>
                                        <p:tav tm="0">
                                          <p:val>
                                            <p:strVal val="1+#ppt_w/2"/>
                                          </p:val>
                                        </p:tav>
                                        <p:tav tm="100000">
                                          <p:val>
                                            <p:strVal val="#ppt_x"/>
                                          </p:val>
                                        </p:tav>
                                      </p:tavLst>
                                    </p:anim>
                                    <p:anim calcmode="lin" valueType="num">
                                      <p:cBhvr additive="base">
                                        <p:cTn id="16" dur="500" fill="hold"/>
                                        <p:tgtEl>
                                          <p:spTgt spid="1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0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1+#ppt_w/2"/>
                                          </p:val>
                                        </p:tav>
                                        <p:tav tm="100000">
                                          <p:val>
                                            <p:strVal val="#ppt_x"/>
                                          </p:val>
                                        </p:tav>
                                      </p:tavLst>
                                    </p:anim>
                                    <p:anim calcmode="lin" valueType="num">
                                      <p:cBhvr additive="base">
                                        <p:cTn id="20" dur="500" fill="hold"/>
                                        <p:tgtEl>
                                          <p:spTgt spid="11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0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fill="hold"/>
                                        <p:tgtEl>
                                          <p:spTgt spid="116"/>
                                        </p:tgtEl>
                                        <p:attrNameLst>
                                          <p:attrName>ppt_x</p:attrName>
                                        </p:attrNameLst>
                                      </p:cBhvr>
                                      <p:tavLst>
                                        <p:tav tm="0">
                                          <p:val>
                                            <p:strVal val="1+#ppt_w/2"/>
                                          </p:val>
                                        </p:tav>
                                        <p:tav tm="100000">
                                          <p:val>
                                            <p:strVal val="#ppt_x"/>
                                          </p:val>
                                        </p:tav>
                                      </p:tavLst>
                                    </p:anim>
                                    <p:anim calcmode="lin" valueType="num">
                                      <p:cBhvr additive="base">
                                        <p:cTn id="24" dur="500" fill="hold"/>
                                        <p:tgtEl>
                                          <p:spTgt spid="1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13"/>
                                        </p:tgtEl>
                                        <p:attrNameLst>
                                          <p:attrName>style.visibility</p:attrName>
                                        </p:attrNameLst>
                                      </p:cBhvr>
                                      <p:to>
                                        <p:strVal val="visible"/>
                                      </p:to>
                                    </p:set>
                                    <p:anim calcmode="lin" valueType="num">
                                      <p:cBhvr additive="base">
                                        <p:cTn id="27" dur="500" fill="hold"/>
                                        <p:tgtEl>
                                          <p:spTgt spid="113"/>
                                        </p:tgtEl>
                                        <p:attrNameLst>
                                          <p:attrName>ppt_x</p:attrName>
                                        </p:attrNameLst>
                                      </p:cBhvr>
                                      <p:tavLst>
                                        <p:tav tm="0">
                                          <p:val>
                                            <p:strVal val="1+#ppt_w/2"/>
                                          </p:val>
                                        </p:tav>
                                        <p:tav tm="100000">
                                          <p:val>
                                            <p:strVal val="#ppt_x"/>
                                          </p:val>
                                        </p:tav>
                                      </p:tavLst>
                                    </p:anim>
                                    <p:anim calcmode="lin" valueType="num">
                                      <p:cBhvr additive="base">
                                        <p:cTn id="28" dur="500" fill="hold"/>
                                        <p:tgtEl>
                                          <p:spTgt spid="113"/>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80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1+#ppt_w/2"/>
                                          </p:val>
                                        </p:tav>
                                        <p:tav tm="100000">
                                          <p:val>
                                            <p:strVal val="#ppt_x"/>
                                          </p:val>
                                        </p:tav>
                                      </p:tavLst>
                                    </p:anim>
                                    <p:anim calcmode="lin" valueType="num">
                                      <p:cBhvr additive="base">
                                        <p:cTn id="3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技术概要</a:t>
            </a:r>
          </a:p>
        </p:txBody>
      </p:sp>
      <p:sp>
        <p:nvSpPr>
          <p:cNvPr id="39" name="矩形 38"/>
          <p:cNvSpPr/>
          <p:nvPr/>
        </p:nvSpPr>
        <p:spPr>
          <a:xfrm>
            <a:off x="3353421" y="2440843"/>
            <a:ext cx="2716854" cy="1373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nvSpPr>
        <p:spPr>
          <a:xfrm>
            <a:off x="8859920" y="2440843"/>
            <a:ext cx="2716854" cy="13737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2" name="矩形 41"/>
          <p:cNvSpPr/>
          <p:nvPr/>
        </p:nvSpPr>
        <p:spPr>
          <a:xfrm>
            <a:off x="611631" y="3876868"/>
            <a:ext cx="2716854" cy="13737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nvSpPr>
        <p:spPr>
          <a:xfrm>
            <a:off x="6118130" y="3821571"/>
            <a:ext cx="2716854" cy="13737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6" name="TextBox 15"/>
          <p:cNvSpPr txBox="1"/>
          <p:nvPr/>
        </p:nvSpPr>
        <p:spPr>
          <a:xfrm>
            <a:off x="3710064" y="2958456"/>
            <a:ext cx="2003564" cy="338506"/>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pPr algn="ctr">
              <a:lnSpc>
                <a:spcPct val="100000"/>
              </a:lnSpc>
            </a:pPr>
            <a:r>
              <a:rPr kumimoji="1" lang="zh-CN" altLang="en-US" sz="1600" dirty="0"/>
              <a:t>舵机</a:t>
            </a:r>
          </a:p>
        </p:txBody>
      </p:sp>
      <p:sp>
        <p:nvSpPr>
          <p:cNvPr id="48" name="TextBox 15"/>
          <p:cNvSpPr txBox="1"/>
          <p:nvPr/>
        </p:nvSpPr>
        <p:spPr>
          <a:xfrm>
            <a:off x="6474775" y="4290653"/>
            <a:ext cx="2003564" cy="41814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gn="ctr"/>
            <a:r>
              <a:rPr lang="en-US" altLang="zh-CN" sz="1600" dirty="0">
                <a:solidFill>
                  <a:schemeClr val="bg1"/>
                </a:solidFill>
                <a:sym typeface="Arial" panose="020B0604020202020204" pitchFamily="34" charset="0"/>
              </a:rPr>
              <a:t>GSM</a:t>
            </a:r>
            <a:r>
              <a:rPr lang="zh-CN" altLang="en-US" sz="1600" dirty="0">
                <a:solidFill>
                  <a:schemeClr val="bg1"/>
                </a:solidFill>
                <a:sym typeface="Arial" panose="020B0604020202020204" pitchFamily="34" charset="0"/>
              </a:rPr>
              <a:t>通信模块</a:t>
            </a:r>
          </a:p>
        </p:txBody>
      </p:sp>
      <p:sp>
        <p:nvSpPr>
          <p:cNvPr id="49" name="TextBox 15"/>
          <p:cNvSpPr txBox="1"/>
          <p:nvPr/>
        </p:nvSpPr>
        <p:spPr>
          <a:xfrm>
            <a:off x="9071149" y="2878819"/>
            <a:ext cx="2294396" cy="418143"/>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pPr algn="ctr"/>
            <a:r>
              <a:rPr lang="zh-CN" altLang="en-US" sz="1600" dirty="0">
                <a:sym typeface="Arial" panose="020B0604020202020204" pitchFamily="34" charset="0"/>
              </a:rPr>
              <a:t>人脸识别</a:t>
            </a:r>
          </a:p>
        </p:txBody>
      </p:sp>
      <p:pic>
        <p:nvPicPr>
          <p:cNvPr id="21" name="图片 2" descr="C:\Users\14246\AppData\Local\Microsoft\Windows\INetCache\Content.Word\QQ截图20170514131941.png">
            <a:hlinkClick r:id="rId2" action="ppaction://hlinksldjump"/>
            <a:extLst>
              <a:ext uri="{FF2B5EF4-FFF2-40B4-BE49-F238E27FC236}">
                <a16:creationId xmlns:a16="http://schemas.microsoft.com/office/drawing/2014/main" id="{13AB6397-503F-44EF-9D89-07A25EDFA9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259" r="1265"/>
          <a:stretch/>
        </p:blipFill>
        <p:spPr bwMode="auto">
          <a:xfrm>
            <a:off x="615225" y="2440843"/>
            <a:ext cx="2701799" cy="14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a:hlinkClick r:id="rId4" action="ppaction://hlinksldjump"/>
            <a:extLst>
              <a:ext uri="{FF2B5EF4-FFF2-40B4-BE49-F238E27FC236}">
                <a16:creationId xmlns:a16="http://schemas.microsoft.com/office/drawing/2014/main" id="{74E8C959-7979-4BCA-8103-BF961A414A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9860" y="3876868"/>
            <a:ext cx="2666809" cy="131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
            <a:hlinkClick r:id="rId6" action="ppaction://hlinksldjump"/>
            <a:extLst>
              <a:ext uri="{FF2B5EF4-FFF2-40B4-BE49-F238E27FC236}">
                <a16:creationId xmlns:a16="http://schemas.microsoft.com/office/drawing/2014/main" id="{ED49BE18-522F-4C06-B842-72B4F4263B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l="33072" t="34961" r="31544" b="26427"/>
          <a:stretch>
            <a:fillRect/>
          </a:stretch>
        </p:blipFill>
        <p:spPr bwMode="auto">
          <a:xfrm>
            <a:off x="6106669" y="2440843"/>
            <a:ext cx="2691921" cy="140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5">
            <a:extLst>
              <a:ext uri="{FF2B5EF4-FFF2-40B4-BE49-F238E27FC236}">
                <a16:creationId xmlns:a16="http://schemas.microsoft.com/office/drawing/2014/main" id="{DCC44564-751A-4F93-9A15-FE226083785E}"/>
              </a:ext>
            </a:extLst>
          </p:cNvPr>
          <p:cNvSpPr txBox="1"/>
          <p:nvPr/>
        </p:nvSpPr>
        <p:spPr>
          <a:xfrm>
            <a:off x="964342" y="4370290"/>
            <a:ext cx="2003564" cy="338506"/>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pPr algn="ctr">
              <a:lnSpc>
                <a:spcPct val="100000"/>
              </a:lnSpc>
            </a:pPr>
            <a:r>
              <a:rPr kumimoji="1" lang="zh-CN" altLang="en-US" sz="1600" dirty="0"/>
              <a:t>人体红外感应模块</a:t>
            </a:r>
          </a:p>
        </p:txBody>
      </p:sp>
      <p:pic>
        <p:nvPicPr>
          <p:cNvPr id="3" name="图片 2">
            <a:hlinkClick r:id="rId8" action="ppaction://hlinksldjump"/>
            <a:extLst>
              <a:ext uri="{FF2B5EF4-FFF2-40B4-BE49-F238E27FC236}">
                <a16:creationId xmlns:a16="http://schemas.microsoft.com/office/drawing/2014/main" id="{E255CBE8-4FFB-4325-B853-90C1318D13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1380" y="3830826"/>
            <a:ext cx="2684055" cy="1336584"/>
          </a:xfrm>
          <a:prstGeom prst="rect">
            <a:avLst/>
          </a:prstGeom>
        </p:spPr>
      </p:pic>
    </p:spTree>
    <p:extLst>
      <p:ext uri="{BB962C8B-B14F-4D97-AF65-F5344CB8AC3E}">
        <p14:creationId xmlns:p14="http://schemas.microsoft.com/office/powerpoint/2010/main" val="2107292423"/>
      </p:ext>
    </p:extLst>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ppt_x"/>
                                          </p:val>
                                        </p:tav>
                                        <p:tav tm="100000">
                                          <p:val>
                                            <p:strVal val="#ppt_x"/>
                                          </p:val>
                                        </p:tav>
                                      </p:tavLst>
                                    </p:anim>
                                    <p:anim calcmode="lin" valueType="num">
                                      <p:cBhvr additive="base">
                                        <p:cTn id="23" dur="500" fill="hold"/>
                                        <p:tgtEl>
                                          <p:spTgt spid="41"/>
                                        </p:tgtEl>
                                        <p:attrNameLst>
                                          <p:attrName>ppt_y</p:attrName>
                                        </p:attrNameLst>
                                      </p:cBhvr>
                                      <p:tavLst>
                                        <p:tav tm="0">
                                          <p:val>
                                            <p:strVal val="1+#ppt_h/2"/>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left)">
                                      <p:cBhvr>
                                        <p:cTn id="29" dur="500"/>
                                        <p:tgtEl>
                                          <p:spTgt spid="4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1" grpId="0" bldLvl="0" animBg="1"/>
      <p:bldP spid="42" grpId="0" bldLvl="0" animBg="1"/>
      <p:bldP spid="44" grpId="0" bldLvl="0" animBg="1"/>
      <p:bldP spid="46" grpId="0"/>
      <p:bldP spid="48" grpId="0"/>
      <p:bldP spid="49"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724644" cy="830997"/>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应用场景与升级演进</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03</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应用场景、升级演进</a:t>
            </a:r>
            <a:endParaRPr lang="en-US" altLang="zh-CN" sz="1600" dirty="0">
              <a:solidFill>
                <a:schemeClr val="tx1">
                  <a:lumMod val="75000"/>
                  <a:lumOff val="25000"/>
                </a:schemeClr>
              </a:solidFill>
            </a:endParaRPr>
          </a:p>
        </p:txBody>
      </p:sp>
    </p:spTree>
  </p:cSld>
  <p:clrMapOvr>
    <a:masterClrMapping/>
  </p:clrMapOvr>
  <p:transition advTm="280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应用场景</a:t>
            </a:r>
          </a:p>
        </p:txBody>
      </p:sp>
      <p:sp>
        <p:nvSpPr>
          <p:cNvPr id="26" name="矩形: 圆角 35"/>
          <p:cNvSpPr/>
          <p:nvPr/>
        </p:nvSpPr>
        <p:spPr>
          <a:xfrm>
            <a:off x="6576310" y="3332428"/>
            <a:ext cx="2783210"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nvGrpSpPr>
          <p:cNvPr id="27" name="组合 26"/>
          <p:cNvGrpSpPr/>
          <p:nvPr/>
        </p:nvGrpSpPr>
        <p:grpSpPr>
          <a:xfrm>
            <a:off x="879051" y="1687426"/>
            <a:ext cx="4772063" cy="3616498"/>
            <a:chOff x="1808368" y="1955627"/>
            <a:chExt cx="2574151" cy="1950815"/>
          </a:xfrm>
        </p:grpSpPr>
        <p:grpSp>
          <p:nvGrpSpPr>
            <p:cNvPr id="28" name="组合 27"/>
            <p:cNvGrpSpPr/>
            <p:nvPr/>
          </p:nvGrpSpPr>
          <p:grpSpPr>
            <a:xfrm>
              <a:off x="1808368" y="3120400"/>
              <a:ext cx="2574151" cy="786042"/>
              <a:chOff x="4364531" y="3742124"/>
              <a:chExt cx="2574151" cy="786042"/>
            </a:xfrm>
          </p:grpSpPr>
          <p:sp>
            <p:nvSpPr>
              <p:cNvPr id="35" name="任意多边形: 形状 5"/>
              <p:cNvSpPr/>
              <p:nvPr/>
            </p:nvSpPr>
            <p:spPr>
              <a:xfrm>
                <a:off x="4364531" y="3988013"/>
                <a:ext cx="2529837" cy="540153"/>
              </a:xfrm>
              <a:custGeom>
                <a:avLst/>
                <a:gdLst>
                  <a:gd name="connsiteX0" fmla="*/ 0 w 2597203"/>
                  <a:gd name="connsiteY0" fmla="*/ 0 h 537883"/>
                  <a:gd name="connsiteX1" fmla="*/ 545566 w 2597203"/>
                  <a:gd name="connsiteY1" fmla="*/ 430306 h 537883"/>
                  <a:gd name="connsiteX2" fmla="*/ 1313970 w 2597203"/>
                  <a:gd name="connsiteY2" fmla="*/ 537883 h 537883"/>
                  <a:gd name="connsiteX3" fmla="*/ 2082373 w 2597203"/>
                  <a:gd name="connsiteY3" fmla="*/ 399570 h 537883"/>
                  <a:gd name="connsiteX4" fmla="*/ 2597203 w 2597203"/>
                  <a:gd name="connsiteY4" fmla="*/ 30737 h 537883"/>
                  <a:gd name="connsiteX5" fmla="*/ 0 w 2597203"/>
                  <a:gd name="connsiteY5" fmla="*/ 0 h 537883"/>
                  <a:gd name="connsiteX0-1" fmla="*/ 0 w 2597203"/>
                  <a:gd name="connsiteY0-2" fmla="*/ 0 h 538555"/>
                  <a:gd name="connsiteX1-3" fmla="*/ 545566 w 2597203"/>
                  <a:gd name="connsiteY1-4" fmla="*/ 430306 h 538555"/>
                  <a:gd name="connsiteX2-5" fmla="*/ 1313970 w 2597203"/>
                  <a:gd name="connsiteY2-6" fmla="*/ 537883 h 538555"/>
                  <a:gd name="connsiteX3-7" fmla="*/ 2082373 w 2597203"/>
                  <a:gd name="connsiteY3-8" fmla="*/ 399570 h 538555"/>
                  <a:gd name="connsiteX4-9" fmla="*/ 2597203 w 2597203"/>
                  <a:gd name="connsiteY4-10" fmla="*/ 30737 h 538555"/>
                  <a:gd name="connsiteX5-11" fmla="*/ 0 w 2597203"/>
                  <a:gd name="connsiteY5-12" fmla="*/ 0 h 538555"/>
                  <a:gd name="connsiteX0-13" fmla="*/ 0 w 2597203"/>
                  <a:gd name="connsiteY0-14" fmla="*/ 0 h 540101"/>
                  <a:gd name="connsiteX1-15" fmla="*/ 545566 w 2597203"/>
                  <a:gd name="connsiteY1-16" fmla="*/ 430306 h 540101"/>
                  <a:gd name="connsiteX2-17" fmla="*/ 1313970 w 2597203"/>
                  <a:gd name="connsiteY2-18" fmla="*/ 537883 h 540101"/>
                  <a:gd name="connsiteX3-19" fmla="*/ 2082373 w 2597203"/>
                  <a:gd name="connsiteY3-20" fmla="*/ 399570 h 540101"/>
                  <a:gd name="connsiteX4-21" fmla="*/ 2597203 w 2597203"/>
                  <a:gd name="connsiteY4-22" fmla="*/ 30737 h 540101"/>
                  <a:gd name="connsiteX5-23" fmla="*/ 0 w 2597203"/>
                  <a:gd name="connsiteY5-24" fmla="*/ 0 h 540101"/>
                  <a:gd name="connsiteX0-25" fmla="*/ 0 w 2597203"/>
                  <a:gd name="connsiteY0-26" fmla="*/ 0 h 541631"/>
                  <a:gd name="connsiteX1-27" fmla="*/ 545566 w 2597203"/>
                  <a:gd name="connsiteY1-28" fmla="*/ 430306 h 541631"/>
                  <a:gd name="connsiteX2-29" fmla="*/ 1313970 w 2597203"/>
                  <a:gd name="connsiteY2-30" fmla="*/ 537883 h 541631"/>
                  <a:gd name="connsiteX3-31" fmla="*/ 2082373 w 2597203"/>
                  <a:gd name="connsiteY3-32" fmla="*/ 399570 h 541631"/>
                  <a:gd name="connsiteX4-33" fmla="*/ 2597203 w 2597203"/>
                  <a:gd name="connsiteY4-34" fmla="*/ 30737 h 541631"/>
                  <a:gd name="connsiteX5-35" fmla="*/ 0 w 2597203"/>
                  <a:gd name="connsiteY5-36" fmla="*/ 0 h 541631"/>
                  <a:gd name="connsiteX0-37" fmla="*/ 0 w 2597203"/>
                  <a:gd name="connsiteY0-38" fmla="*/ 0 h 540153"/>
                  <a:gd name="connsiteX1-39" fmla="*/ 545566 w 2597203"/>
                  <a:gd name="connsiteY1-40" fmla="*/ 430306 h 540153"/>
                  <a:gd name="connsiteX2-41" fmla="*/ 1313970 w 2597203"/>
                  <a:gd name="connsiteY2-42" fmla="*/ 537883 h 540153"/>
                  <a:gd name="connsiteX3-43" fmla="*/ 2082373 w 2597203"/>
                  <a:gd name="connsiteY3-44" fmla="*/ 399570 h 540153"/>
                  <a:gd name="connsiteX4-45" fmla="*/ 2597203 w 2597203"/>
                  <a:gd name="connsiteY4-46" fmla="*/ 30737 h 540153"/>
                  <a:gd name="connsiteX5-47" fmla="*/ 0 w 2597203"/>
                  <a:gd name="connsiteY5-48" fmla="*/ 0 h 540153"/>
                  <a:gd name="connsiteX0-49" fmla="*/ 0 w 2597203"/>
                  <a:gd name="connsiteY0-50" fmla="*/ 0 h 540153"/>
                  <a:gd name="connsiteX1-51" fmla="*/ 545566 w 2597203"/>
                  <a:gd name="connsiteY1-52" fmla="*/ 430306 h 540153"/>
                  <a:gd name="connsiteX2-53" fmla="*/ 1313970 w 2597203"/>
                  <a:gd name="connsiteY2-54" fmla="*/ 537883 h 540153"/>
                  <a:gd name="connsiteX3-55" fmla="*/ 2082373 w 2597203"/>
                  <a:gd name="connsiteY3-56" fmla="*/ 399570 h 540153"/>
                  <a:gd name="connsiteX4-57" fmla="*/ 2597203 w 2597203"/>
                  <a:gd name="connsiteY4-58" fmla="*/ 30737 h 540153"/>
                  <a:gd name="connsiteX5-59" fmla="*/ 0 w 2597203"/>
                  <a:gd name="connsiteY5-60" fmla="*/ 0 h 540153"/>
                  <a:gd name="connsiteX0-61" fmla="*/ 0 w 2597203"/>
                  <a:gd name="connsiteY0-62" fmla="*/ 0 h 539291"/>
                  <a:gd name="connsiteX1-63" fmla="*/ 545566 w 2597203"/>
                  <a:gd name="connsiteY1-64" fmla="*/ 430306 h 539291"/>
                  <a:gd name="connsiteX2-65" fmla="*/ 1313970 w 2597203"/>
                  <a:gd name="connsiteY2-66" fmla="*/ 537883 h 539291"/>
                  <a:gd name="connsiteX3-67" fmla="*/ 2082373 w 2597203"/>
                  <a:gd name="connsiteY3-68" fmla="*/ 399570 h 539291"/>
                  <a:gd name="connsiteX4-69" fmla="*/ 2597203 w 2597203"/>
                  <a:gd name="connsiteY4-70" fmla="*/ 30737 h 539291"/>
                  <a:gd name="connsiteX5-71" fmla="*/ 0 w 2597203"/>
                  <a:gd name="connsiteY5-72" fmla="*/ 0 h 539291"/>
                  <a:gd name="connsiteX0-73" fmla="*/ 0 w 2597203"/>
                  <a:gd name="connsiteY0-74" fmla="*/ 0 h 540153"/>
                  <a:gd name="connsiteX1-75" fmla="*/ 545566 w 2597203"/>
                  <a:gd name="connsiteY1-76" fmla="*/ 430306 h 540153"/>
                  <a:gd name="connsiteX2-77" fmla="*/ 1313970 w 2597203"/>
                  <a:gd name="connsiteY2-78" fmla="*/ 537883 h 540153"/>
                  <a:gd name="connsiteX3-79" fmla="*/ 2082373 w 2597203"/>
                  <a:gd name="connsiteY3-80" fmla="*/ 399570 h 540153"/>
                  <a:gd name="connsiteX4-81" fmla="*/ 2597203 w 2597203"/>
                  <a:gd name="connsiteY4-82" fmla="*/ 30737 h 540153"/>
                  <a:gd name="connsiteX5-83" fmla="*/ 0 w 2597203"/>
                  <a:gd name="connsiteY5-84" fmla="*/ 0 h 540153"/>
                  <a:gd name="connsiteX0-85" fmla="*/ 95604 w 2692807"/>
                  <a:gd name="connsiteY0-86" fmla="*/ 0 h 540153"/>
                  <a:gd name="connsiteX1-87" fmla="*/ 641170 w 2692807"/>
                  <a:gd name="connsiteY1-88" fmla="*/ 430306 h 540153"/>
                  <a:gd name="connsiteX2-89" fmla="*/ 1409574 w 2692807"/>
                  <a:gd name="connsiteY2-90" fmla="*/ 537883 h 540153"/>
                  <a:gd name="connsiteX3-91" fmla="*/ 2177977 w 2692807"/>
                  <a:gd name="connsiteY3-92" fmla="*/ 399570 h 540153"/>
                  <a:gd name="connsiteX4-93" fmla="*/ 2692807 w 2692807"/>
                  <a:gd name="connsiteY4-94" fmla="*/ 30737 h 540153"/>
                  <a:gd name="connsiteX5-95" fmla="*/ 95604 w 2692807"/>
                  <a:gd name="connsiteY5-96" fmla="*/ 0 h 540153"/>
                  <a:gd name="connsiteX0-97" fmla="*/ 0 w 2597203"/>
                  <a:gd name="connsiteY0-98" fmla="*/ 0 h 540153"/>
                  <a:gd name="connsiteX1-99" fmla="*/ 545566 w 2597203"/>
                  <a:gd name="connsiteY1-100" fmla="*/ 430306 h 540153"/>
                  <a:gd name="connsiteX2-101" fmla="*/ 1313970 w 2597203"/>
                  <a:gd name="connsiteY2-102" fmla="*/ 537883 h 540153"/>
                  <a:gd name="connsiteX3-103" fmla="*/ 2082373 w 2597203"/>
                  <a:gd name="connsiteY3-104" fmla="*/ 399570 h 540153"/>
                  <a:gd name="connsiteX4-105" fmla="*/ 2597203 w 2597203"/>
                  <a:gd name="connsiteY4-106" fmla="*/ 30737 h 540153"/>
                  <a:gd name="connsiteX5-107" fmla="*/ 0 w 2597203"/>
                  <a:gd name="connsiteY5-108" fmla="*/ 0 h 540153"/>
                  <a:gd name="connsiteX0-109" fmla="*/ 0 w 2597203"/>
                  <a:gd name="connsiteY0-110" fmla="*/ 0 h 540153"/>
                  <a:gd name="connsiteX1-111" fmla="*/ 545566 w 2597203"/>
                  <a:gd name="connsiteY1-112" fmla="*/ 430306 h 540153"/>
                  <a:gd name="connsiteX2-113" fmla="*/ 1313970 w 2597203"/>
                  <a:gd name="connsiteY2-114" fmla="*/ 537883 h 540153"/>
                  <a:gd name="connsiteX3-115" fmla="*/ 2082373 w 2597203"/>
                  <a:gd name="connsiteY3-116" fmla="*/ 399570 h 540153"/>
                  <a:gd name="connsiteX4-117" fmla="*/ 2597203 w 2597203"/>
                  <a:gd name="connsiteY4-118" fmla="*/ 30737 h 540153"/>
                  <a:gd name="connsiteX5-119" fmla="*/ 0 w 2597203"/>
                  <a:gd name="connsiteY5-120" fmla="*/ 0 h 540153"/>
                  <a:gd name="connsiteX0-121" fmla="*/ 0 w 2597203"/>
                  <a:gd name="connsiteY0-122" fmla="*/ 0 h 540153"/>
                  <a:gd name="connsiteX1-123" fmla="*/ 545566 w 2597203"/>
                  <a:gd name="connsiteY1-124" fmla="*/ 430306 h 540153"/>
                  <a:gd name="connsiteX2-125" fmla="*/ 1313970 w 2597203"/>
                  <a:gd name="connsiteY2-126" fmla="*/ 537883 h 540153"/>
                  <a:gd name="connsiteX3-127" fmla="*/ 2082373 w 2597203"/>
                  <a:gd name="connsiteY3-128" fmla="*/ 399570 h 540153"/>
                  <a:gd name="connsiteX4-129" fmla="*/ 2597203 w 2597203"/>
                  <a:gd name="connsiteY4-130" fmla="*/ 30737 h 540153"/>
                  <a:gd name="connsiteX5-131" fmla="*/ 0 w 2597203"/>
                  <a:gd name="connsiteY5-132" fmla="*/ 0 h 540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97203" h="540153">
                    <a:moveTo>
                      <a:pt x="0" y="0"/>
                    </a:moveTo>
                    <a:cubicBezTo>
                      <a:pt x="255538" y="139331"/>
                      <a:pt x="295398" y="340659"/>
                      <a:pt x="545566" y="430306"/>
                    </a:cubicBezTo>
                    <a:cubicBezTo>
                      <a:pt x="795734" y="519953"/>
                      <a:pt x="1057836" y="543006"/>
                      <a:pt x="1313970" y="537883"/>
                    </a:cubicBezTo>
                    <a:cubicBezTo>
                      <a:pt x="1585691" y="553542"/>
                      <a:pt x="1973107" y="486146"/>
                      <a:pt x="2082373" y="399570"/>
                    </a:cubicBezTo>
                    <a:cubicBezTo>
                      <a:pt x="2191639" y="312994"/>
                      <a:pt x="2295706" y="164072"/>
                      <a:pt x="2597203" y="30737"/>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椭圆 35"/>
              <p:cNvSpPr/>
              <p:nvPr/>
            </p:nvSpPr>
            <p:spPr>
              <a:xfrm>
                <a:off x="4364531" y="3742124"/>
                <a:ext cx="2574151" cy="4558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9" name="椭圆 28"/>
            <p:cNvSpPr/>
            <p:nvPr/>
          </p:nvSpPr>
          <p:spPr>
            <a:xfrm>
              <a:off x="2185270" y="2878929"/>
              <a:ext cx="550718" cy="5507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0" name="椭圆 29"/>
            <p:cNvSpPr/>
            <p:nvPr/>
          </p:nvSpPr>
          <p:spPr>
            <a:xfrm>
              <a:off x="2789674" y="2854611"/>
              <a:ext cx="639123" cy="6391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椭圆 30"/>
            <p:cNvSpPr/>
            <p:nvPr/>
          </p:nvSpPr>
          <p:spPr>
            <a:xfrm>
              <a:off x="3482483" y="2854611"/>
              <a:ext cx="547174" cy="5471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椭圆 31"/>
            <p:cNvSpPr/>
            <p:nvPr/>
          </p:nvSpPr>
          <p:spPr>
            <a:xfrm>
              <a:off x="3163415" y="2381123"/>
              <a:ext cx="530763" cy="530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椭圆 32"/>
            <p:cNvSpPr/>
            <p:nvPr/>
          </p:nvSpPr>
          <p:spPr>
            <a:xfrm>
              <a:off x="2560384" y="2524372"/>
              <a:ext cx="432954" cy="4329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椭圆 33"/>
            <p:cNvSpPr/>
            <p:nvPr/>
          </p:nvSpPr>
          <p:spPr>
            <a:xfrm>
              <a:off x="2711041" y="1955627"/>
              <a:ext cx="564593" cy="564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7" name="任意多边形: 形状 24"/>
          <p:cNvSpPr/>
          <p:nvPr/>
        </p:nvSpPr>
        <p:spPr>
          <a:xfrm>
            <a:off x="3374844"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8" name="任意多边形: 形状 25"/>
          <p:cNvSpPr/>
          <p:nvPr/>
        </p:nvSpPr>
        <p:spPr>
          <a:xfrm flipH="1">
            <a:off x="1781051"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9" name="文本框 26"/>
          <p:cNvSpPr txBox="1"/>
          <p:nvPr/>
        </p:nvSpPr>
        <p:spPr>
          <a:xfrm>
            <a:off x="2659551" y="4813153"/>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1">
                    <a:lumMod val="75000"/>
                    <a:lumOff val="25000"/>
                  </a:schemeClr>
                </a:solidFill>
                <a:latin typeface="微软雅黑" panose="020B0503020204020204" charset="-122"/>
                <a:ea typeface="微软雅黑" panose="020B0503020204020204" charset="-122"/>
              </a:rPr>
              <a:t>应用场景</a:t>
            </a:r>
          </a:p>
        </p:txBody>
      </p:sp>
      <p:sp>
        <p:nvSpPr>
          <p:cNvPr id="40" name="文本框 27"/>
          <p:cNvSpPr txBox="1"/>
          <p:nvPr/>
        </p:nvSpPr>
        <p:spPr>
          <a:xfrm>
            <a:off x="2571246" y="1999814"/>
            <a:ext cx="1005403"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智能家居</a:t>
            </a:r>
          </a:p>
        </p:txBody>
      </p:sp>
      <p:sp>
        <p:nvSpPr>
          <p:cNvPr id="41" name="文本框 28"/>
          <p:cNvSpPr txBox="1"/>
          <p:nvPr/>
        </p:nvSpPr>
        <p:spPr>
          <a:xfrm>
            <a:off x="2743427" y="3749094"/>
            <a:ext cx="1107997" cy="369332"/>
          </a:xfrm>
          <a:prstGeom prst="rect">
            <a:avLst/>
          </a:prstGeom>
          <a:noFill/>
        </p:spPr>
        <p:txBody>
          <a:bodyPr wrap="none" rtlCol="0">
            <a:spAutoFit/>
          </a:bodyPr>
          <a:lstStyle/>
          <a:p>
            <a:pPr algn="ctr"/>
            <a:r>
              <a:rPr lang="zh-CN" altLang="en-US" dirty="0">
                <a:solidFill>
                  <a:srgbClr val="FFF9E6"/>
                </a:solidFill>
                <a:latin typeface="微软雅黑" panose="020B0503020204020204" charset="-122"/>
                <a:ea typeface="微软雅黑" panose="020B0503020204020204" charset="-122"/>
              </a:rPr>
              <a:t>无人超市</a:t>
            </a:r>
          </a:p>
        </p:txBody>
      </p:sp>
      <p:sp>
        <p:nvSpPr>
          <p:cNvPr id="42" name="文本框 29"/>
          <p:cNvSpPr txBox="1"/>
          <p:nvPr/>
        </p:nvSpPr>
        <p:spPr>
          <a:xfrm>
            <a:off x="3585547" y="2791612"/>
            <a:ext cx="595035"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公司</a:t>
            </a:r>
          </a:p>
        </p:txBody>
      </p:sp>
      <p:sp>
        <p:nvSpPr>
          <p:cNvPr id="43" name="文本框 30"/>
          <p:cNvSpPr txBox="1"/>
          <p:nvPr/>
        </p:nvSpPr>
        <p:spPr>
          <a:xfrm>
            <a:off x="1746568" y="3708860"/>
            <a:ext cx="595036"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仓库</a:t>
            </a:r>
          </a:p>
        </p:txBody>
      </p:sp>
      <p:sp>
        <p:nvSpPr>
          <p:cNvPr id="44" name="文本框 31"/>
          <p:cNvSpPr txBox="1"/>
          <p:nvPr/>
        </p:nvSpPr>
        <p:spPr>
          <a:xfrm>
            <a:off x="2351315" y="3045309"/>
            <a:ext cx="646332" cy="276999"/>
          </a:xfrm>
          <a:prstGeom prst="rect">
            <a:avLst/>
          </a:prstGeom>
          <a:noFill/>
        </p:spPr>
        <p:txBody>
          <a:bodyPr wrap="none" rtlCol="0">
            <a:spAutoFit/>
          </a:bodyPr>
          <a:lstStyle/>
          <a:p>
            <a:pPr algn="ctr"/>
            <a:r>
              <a:rPr lang="zh-CN" altLang="en-US" sz="1200" dirty="0">
                <a:solidFill>
                  <a:srgbClr val="FFF9E6"/>
                </a:solidFill>
                <a:latin typeface="微软雅黑" panose="020B0503020204020204" charset="-122"/>
                <a:ea typeface="微软雅黑" panose="020B0503020204020204" charset="-122"/>
              </a:rPr>
              <a:t>住宅区</a:t>
            </a:r>
          </a:p>
        </p:txBody>
      </p:sp>
      <p:sp>
        <p:nvSpPr>
          <p:cNvPr id="45" name="文本框 32"/>
          <p:cNvSpPr txBox="1"/>
          <p:nvPr/>
        </p:nvSpPr>
        <p:spPr>
          <a:xfrm>
            <a:off x="4194049" y="3669440"/>
            <a:ext cx="595036"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学校</a:t>
            </a:r>
          </a:p>
        </p:txBody>
      </p:sp>
      <p:sp>
        <p:nvSpPr>
          <p:cNvPr id="46" name="矩形 4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2290619"/>
            <a:ext cx="4300176" cy="70057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      当用户不在家而有陌生人闯入家中时，系统会及时通知用户，用户就可以尽快处理避免产生损失。</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47" name="文本框 34"/>
          <p:cNvSpPr txBox="1"/>
          <p:nvPr/>
        </p:nvSpPr>
        <p:spPr>
          <a:xfrm>
            <a:off x="6943818" y="1814919"/>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48" name="矩形: 圆角 36"/>
          <p:cNvSpPr/>
          <p:nvPr/>
        </p:nvSpPr>
        <p:spPr>
          <a:xfrm>
            <a:off x="6598081" y="1838129"/>
            <a:ext cx="1887379" cy="3726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智能家居</a:t>
            </a:r>
          </a:p>
        </p:txBody>
      </p:sp>
      <p:sp>
        <p:nvSpPr>
          <p:cNvPr id="49" name="文本框 37"/>
          <p:cNvSpPr txBox="1"/>
          <p:nvPr/>
        </p:nvSpPr>
        <p:spPr>
          <a:xfrm>
            <a:off x="6943818" y="3328002"/>
            <a:ext cx="2262158"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公司、学校、住宅区</a:t>
            </a:r>
          </a:p>
        </p:txBody>
      </p:sp>
      <p:sp>
        <p:nvSpPr>
          <p:cNvPr id="50" name="矩形 4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3712253"/>
            <a:ext cx="4300176" cy="102374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      可以应用在小区、公司或者是学校的出入打卡管理上，让住户、员工和师生的出入更加方便，可以更好的控制外来人员的进出，提高了安全性。</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51" name="矩形: 圆角 41"/>
          <p:cNvSpPr/>
          <p:nvPr/>
        </p:nvSpPr>
        <p:spPr>
          <a:xfrm>
            <a:off x="6598083" y="4830742"/>
            <a:ext cx="1887379" cy="37262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52" name="文本框 42"/>
          <p:cNvSpPr txBox="1"/>
          <p:nvPr/>
        </p:nvSpPr>
        <p:spPr>
          <a:xfrm>
            <a:off x="6943818" y="4847103"/>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无人超市</a:t>
            </a:r>
          </a:p>
        </p:txBody>
      </p:sp>
      <p:sp>
        <p:nvSpPr>
          <p:cNvPr id="53" name="矩形 5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5231354"/>
            <a:ext cx="4300176" cy="102374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      当超市进入顾客时开始监控，在顾客选购结束时，通过自动对人脸进行捕捉识别进行支付</a:t>
            </a:r>
            <a:r>
              <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a:t>
            </a: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在数据库中有顾客人脸信息时</a:t>
            </a:r>
            <a:r>
              <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a:t>
            </a:r>
          </a:p>
        </p:txBody>
      </p:sp>
    </p:spTree>
  </p:cSld>
  <p:clrMapOvr>
    <a:masterClrMapping/>
  </p:clrMapOvr>
  <p:transition advTm="1872">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750"/>
                                        <p:tgtEl>
                                          <p:spTgt spid="26"/>
                                        </p:tgtEl>
                                        <p:attrNameLst>
                                          <p:attrName>ppt_x</p:attrName>
                                        </p:attrNameLst>
                                      </p:cBhvr>
                                      <p:tavLst>
                                        <p:tav tm="0">
                                          <p:val>
                                            <p:strVal val="#ppt_x-#ppt_w*1.125000"/>
                                          </p:val>
                                        </p:tav>
                                        <p:tav tm="100000">
                                          <p:val>
                                            <p:strVal val="#ppt_x"/>
                                          </p:val>
                                        </p:tav>
                                      </p:tavLst>
                                    </p:anim>
                                    <p:animEffect transition="in" filter="wipe(right)">
                                      <p:cBhvr>
                                        <p:cTn id="49" dur="750"/>
                                        <p:tgtEl>
                                          <p:spTgt spid="2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750"/>
                                        <p:tgtEl>
                                          <p:spTgt spid="46"/>
                                        </p:tgtEl>
                                        <p:attrNameLst>
                                          <p:attrName>ppt_x</p:attrName>
                                        </p:attrNameLst>
                                      </p:cBhvr>
                                      <p:tavLst>
                                        <p:tav tm="0">
                                          <p:val>
                                            <p:strVal val="#ppt_x-#ppt_w*1.125000"/>
                                          </p:val>
                                        </p:tav>
                                        <p:tav tm="100000">
                                          <p:val>
                                            <p:strVal val="#ppt_x"/>
                                          </p:val>
                                        </p:tav>
                                      </p:tavLst>
                                    </p:anim>
                                    <p:animEffect transition="in" filter="wipe(right)">
                                      <p:cBhvr>
                                        <p:cTn id="53" dur="750"/>
                                        <p:tgtEl>
                                          <p:spTgt spid="46"/>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750"/>
                                        <p:tgtEl>
                                          <p:spTgt spid="47"/>
                                        </p:tgtEl>
                                        <p:attrNameLst>
                                          <p:attrName>ppt_x</p:attrName>
                                        </p:attrNameLst>
                                      </p:cBhvr>
                                      <p:tavLst>
                                        <p:tav tm="0">
                                          <p:val>
                                            <p:strVal val="#ppt_x-#ppt_w*1.125000"/>
                                          </p:val>
                                        </p:tav>
                                        <p:tav tm="100000">
                                          <p:val>
                                            <p:strVal val="#ppt_x"/>
                                          </p:val>
                                        </p:tav>
                                      </p:tavLst>
                                    </p:anim>
                                    <p:animEffect transition="in" filter="wipe(right)">
                                      <p:cBhvr>
                                        <p:cTn id="57" dur="750"/>
                                        <p:tgtEl>
                                          <p:spTgt spid="47"/>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750"/>
                                        <p:tgtEl>
                                          <p:spTgt spid="48"/>
                                        </p:tgtEl>
                                        <p:attrNameLst>
                                          <p:attrName>ppt_x</p:attrName>
                                        </p:attrNameLst>
                                      </p:cBhvr>
                                      <p:tavLst>
                                        <p:tav tm="0">
                                          <p:val>
                                            <p:strVal val="#ppt_x-#ppt_w*1.125000"/>
                                          </p:val>
                                        </p:tav>
                                        <p:tav tm="100000">
                                          <p:val>
                                            <p:strVal val="#ppt_x"/>
                                          </p:val>
                                        </p:tav>
                                      </p:tavLst>
                                    </p:anim>
                                    <p:animEffect transition="in" filter="wipe(right)">
                                      <p:cBhvr>
                                        <p:cTn id="61" dur="750"/>
                                        <p:tgtEl>
                                          <p:spTgt spid="48"/>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750"/>
                                        <p:tgtEl>
                                          <p:spTgt spid="49"/>
                                        </p:tgtEl>
                                        <p:attrNameLst>
                                          <p:attrName>ppt_x</p:attrName>
                                        </p:attrNameLst>
                                      </p:cBhvr>
                                      <p:tavLst>
                                        <p:tav tm="0">
                                          <p:val>
                                            <p:strVal val="#ppt_x-#ppt_w*1.125000"/>
                                          </p:val>
                                        </p:tav>
                                        <p:tav tm="100000">
                                          <p:val>
                                            <p:strVal val="#ppt_x"/>
                                          </p:val>
                                        </p:tav>
                                      </p:tavLst>
                                    </p:anim>
                                    <p:animEffect transition="in" filter="wipe(right)">
                                      <p:cBhvr>
                                        <p:cTn id="65" dur="750"/>
                                        <p:tgtEl>
                                          <p:spTgt spid="49"/>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750"/>
                                        <p:tgtEl>
                                          <p:spTgt spid="50"/>
                                        </p:tgtEl>
                                        <p:attrNameLst>
                                          <p:attrName>ppt_x</p:attrName>
                                        </p:attrNameLst>
                                      </p:cBhvr>
                                      <p:tavLst>
                                        <p:tav tm="0">
                                          <p:val>
                                            <p:strVal val="#ppt_x-#ppt_w*1.125000"/>
                                          </p:val>
                                        </p:tav>
                                        <p:tav tm="100000">
                                          <p:val>
                                            <p:strVal val="#ppt_x"/>
                                          </p:val>
                                        </p:tav>
                                      </p:tavLst>
                                    </p:anim>
                                    <p:animEffect transition="in" filter="wipe(right)">
                                      <p:cBhvr>
                                        <p:cTn id="69" dur="750"/>
                                        <p:tgtEl>
                                          <p:spTgt spid="50"/>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750"/>
                                        <p:tgtEl>
                                          <p:spTgt spid="51"/>
                                        </p:tgtEl>
                                        <p:attrNameLst>
                                          <p:attrName>ppt_x</p:attrName>
                                        </p:attrNameLst>
                                      </p:cBhvr>
                                      <p:tavLst>
                                        <p:tav tm="0">
                                          <p:val>
                                            <p:strVal val="#ppt_x-#ppt_w*1.125000"/>
                                          </p:val>
                                        </p:tav>
                                        <p:tav tm="100000">
                                          <p:val>
                                            <p:strVal val="#ppt_x"/>
                                          </p:val>
                                        </p:tav>
                                      </p:tavLst>
                                    </p:anim>
                                    <p:animEffect transition="in" filter="wipe(right)">
                                      <p:cBhvr>
                                        <p:cTn id="73" dur="750"/>
                                        <p:tgtEl>
                                          <p:spTgt spid="51"/>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750"/>
                                        <p:tgtEl>
                                          <p:spTgt spid="52"/>
                                        </p:tgtEl>
                                        <p:attrNameLst>
                                          <p:attrName>ppt_x</p:attrName>
                                        </p:attrNameLst>
                                      </p:cBhvr>
                                      <p:tavLst>
                                        <p:tav tm="0">
                                          <p:val>
                                            <p:strVal val="#ppt_x-#ppt_w*1.125000"/>
                                          </p:val>
                                        </p:tav>
                                        <p:tav tm="100000">
                                          <p:val>
                                            <p:strVal val="#ppt_x"/>
                                          </p:val>
                                        </p:tav>
                                      </p:tavLst>
                                    </p:anim>
                                    <p:animEffect transition="in" filter="wipe(right)">
                                      <p:cBhvr>
                                        <p:cTn id="77" dur="750"/>
                                        <p:tgtEl>
                                          <p:spTgt spid="52"/>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additive="base">
                                        <p:cTn id="80" dur="750"/>
                                        <p:tgtEl>
                                          <p:spTgt spid="53"/>
                                        </p:tgtEl>
                                        <p:attrNameLst>
                                          <p:attrName>ppt_x</p:attrName>
                                        </p:attrNameLst>
                                      </p:cBhvr>
                                      <p:tavLst>
                                        <p:tav tm="0">
                                          <p:val>
                                            <p:strVal val="#ppt_x-#ppt_w*1.125000"/>
                                          </p:val>
                                        </p:tav>
                                        <p:tav tm="100000">
                                          <p:val>
                                            <p:strVal val="#ppt_x"/>
                                          </p:val>
                                        </p:tav>
                                      </p:tavLst>
                                    </p:anim>
                                    <p:animEffect transition="in" filter="wipe(right)">
                                      <p:cBhvr>
                                        <p:cTn id="8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7" grpId="0" bldLvl="0" animBg="1"/>
      <p:bldP spid="38" grpId="0" bldLvl="0" animBg="1"/>
      <p:bldP spid="39" grpId="0"/>
      <p:bldP spid="40" grpId="0"/>
      <p:bldP spid="41" grpId="0"/>
      <p:bldP spid="42" grpId="0"/>
      <p:bldP spid="43" grpId="0"/>
      <p:bldP spid="44" grpId="0"/>
      <p:bldP spid="45" grpId="0"/>
      <p:bldP spid="46" grpId="0"/>
      <p:bldP spid="47" grpId="0"/>
      <p:bldP spid="48" grpId="0" bldLvl="0" animBg="1"/>
      <p:bldP spid="49" grpId="0"/>
      <p:bldP spid="50" grpId="0"/>
      <p:bldP spid="51" grpId="0" bldLvl="0" animBg="1"/>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升级演进</a:t>
            </a:r>
          </a:p>
        </p:txBody>
      </p:sp>
      <p:sp>
        <p:nvSpPr>
          <p:cNvPr id="34" name="Freeform 16"/>
          <p:cNvSpPr/>
          <p:nvPr/>
        </p:nvSpPr>
        <p:spPr bwMode="auto">
          <a:xfrm rot="11258092">
            <a:off x="9777540" y="2342228"/>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35" name="Freeform 16"/>
          <p:cNvSpPr/>
          <p:nvPr/>
        </p:nvSpPr>
        <p:spPr bwMode="auto">
          <a:xfrm rot="11258092">
            <a:off x="6193400" y="4822990"/>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29" name="Freeform 6"/>
          <p:cNvSpPr/>
          <p:nvPr/>
        </p:nvSpPr>
        <p:spPr bwMode="auto">
          <a:xfrm>
            <a:off x="6281593" y="2818849"/>
            <a:ext cx="5902655" cy="4032171"/>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33" name="Freeform 16"/>
          <p:cNvSpPr/>
          <p:nvPr/>
        </p:nvSpPr>
        <p:spPr bwMode="auto">
          <a:xfrm rot="458092">
            <a:off x="8619215" y="4255621"/>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41" name="Freeform 16"/>
          <p:cNvSpPr>
            <a:spLocks noEditPoints="1"/>
          </p:cNvSpPr>
          <p:nvPr/>
        </p:nvSpPr>
        <p:spPr bwMode="auto">
          <a:xfrm>
            <a:off x="7346284" y="1031180"/>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2" name="TextBox 41"/>
          <p:cNvSpPr txBox="1"/>
          <p:nvPr/>
        </p:nvSpPr>
        <p:spPr>
          <a:xfrm>
            <a:off x="7545106" y="1476302"/>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en-US" altLang="zh-CN" dirty="0"/>
              <a:t>      </a:t>
            </a:r>
            <a:r>
              <a:rPr lang="zh-CN" altLang="zh-CN" dirty="0"/>
              <a:t>目前已预留出几十个</a:t>
            </a:r>
            <a:r>
              <a:rPr lang="en-US" altLang="zh-CN" dirty="0"/>
              <a:t>GPIO</a:t>
            </a:r>
            <a:r>
              <a:rPr lang="zh-CN" altLang="zh-CN" dirty="0"/>
              <a:t>接口，可以在之后不断地升级技术添加新功能</a:t>
            </a:r>
            <a:r>
              <a:rPr lang="zh-CN" altLang="en-US" dirty="0"/>
              <a:t>。</a:t>
            </a:r>
            <a:endParaRPr lang="en-GB" altLang="zh-CN" dirty="0">
              <a:sym typeface="+mn-lt"/>
            </a:endParaRPr>
          </a:p>
        </p:txBody>
      </p:sp>
      <p:sp>
        <p:nvSpPr>
          <p:cNvPr id="43" name="TextBox 170"/>
          <p:cNvSpPr txBox="1"/>
          <p:nvPr/>
        </p:nvSpPr>
        <p:spPr>
          <a:xfrm>
            <a:off x="7964842" y="1031180"/>
            <a:ext cx="2304215" cy="429847"/>
          </a:xfrm>
          <a:prstGeom prst="rect">
            <a:avLst/>
          </a:prstGeom>
          <a:noFill/>
        </p:spPr>
        <p:txBody>
          <a:bodyPr wrap="square" lIns="91426" tIns="45713" rIns="91426" bIns="45713" rtlCol="0">
            <a:spAutoFit/>
          </a:bodyPr>
          <a:lstStyle/>
          <a:p>
            <a:pPr>
              <a:lnSpc>
                <a:spcPct val="120000"/>
              </a:lnSpc>
            </a:pPr>
            <a:r>
              <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GPIO</a:t>
            </a:r>
          </a:p>
        </p:txBody>
      </p:sp>
      <p:sp>
        <p:nvSpPr>
          <p:cNvPr id="44" name="TextBox 41"/>
          <p:cNvSpPr txBox="1"/>
          <p:nvPr/>
        </p:nvSpPr>
        <p:spPr>
          <a:xfrm>
            <a:off x="5939898" y="3159054"/>
            <a:ext cx="2514292" cy="1346859"/>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       依托</a:t>
            </a:r>
            <a:r>
              <a:rPr lang="en-US" altLang="zh-CN" dirty="0">
                <a:sym typeface="+mn-lt"/>
              </a:rPr>
              <a:t>Raspberry Pi</a:t>
            </a:r>
            <a:r>
              <a:rPr lang="zh-CN" altLang="en-US" dirty="0">
                <a:sym typeface="+mn-lt"/>
              </a:rPr>
              <a:t>这一平台，我们可以衍生出一系列智能设备运用在智能家居中，此系统将成为智能家居的一部分。</a:t>
            </a:r>
            <a:endParaRPr lang="en-GB" altLang="zh-CN" dirty="0">
              <a:sym typeface="+mn-lt"/>
            </a:endParaRPr>
          </a:p>
        </p:txBody>
      </p:sp>
      <p:sp>
        <p:nvSpPr>
          <p:cNvPr id="45" name="TextBox 170"/>
          <p:cNvSpPr txBox="1"/>
          <p:nvPr/>
        </p:nvSpPr>
        <p:spPr>
          <a:xfrm>
            <a:off x="5890651" y="2704274"/>
            <a:ext cx="2304215" cy="429847"/>
          </a:xfrm>
          <a:prstGeom prst="rect">
            <a:avLst/>
          </a:prstGeom>
          <a:noFill/>
        </p:spPr>
        <p:txBody>
          <a:bodyPr wrap="square" lIns="91426" tIns="45713" rIns="91426" bIns="45713" rtlCol="0">
            <a:spAutoFit/>
          </a:bodyPr>
          <a:lstStyle/>
          <a:p>
            <a:pPr>
              <a:lnSpc>
                <a:spcPct val="120000"/>
              </a:lnSpc>
            </a:pPr>
            <a:r>
              <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Raspberry Pi</a:t>
            </a:r>
          </a:p>
        </p:txBody>
      </p:sp>
      <p:sp>
        <p:nvSpPr>
          <p:cNvPr id="46" name="TextBox 41"/>
          <p:cNvSpPr txBox="1"/>
          <p:nvPr/>
        </p:nvSpPr>
        <p:spPr>
          <a:xfrm>
            <a:off x="3550809" y="4918940"/>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      在后续的研发中，我们可以将摄像头升级为带云台的摄像头，并增加人体跟踪功能。</a:t>
            </a:r>
            <a:endParaRPr lang="en-GB" altLang="zh-CN" dirty="0">
              <a:sym typeface="+mn-lt"/>
            </a:endParaRPr>
          </a:p>
        </p:txBody>
      </p:sp>
      <p:sp>
        <p:nvSpPr>
          <p:cNvPr id="47" name="TextBox 170"/>
          <p:cNvSpPr txBox="1"/>
          <p:nvPr/>
        </p:nvSpPr>
        <p:spPr>
          <a:xfrm>
            <a:off x="3691188" y="4620010"/>
            <a:ext cx="2304215" cy="429847"/>
          </a:xfrm>
          <a:prstGeom prst="rect">
            <a:avLst/>
          </a:prstGeom>
          <a:noFill/>
        </p:spPr>
        <p:txBody>
          <a:bodyPr wrap="square" lIns="91426" tIns="45713" rIns="91426" bIns="45713" rtlCol="0">
            <a:spAutoFit/>
          </a:bodyPr>
          <a:lstStyle/>
          <a:p>
            <a:pPr>
              <a:lnSpc>
                <a:spcPct val="120000"/>
              </a:lnSpc>
            </a:pPr>
            <a:r>
              <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Camera</a:t>
            </a:r>
          </a:p>
        </p:txBody>
      </p:sp>
      <p:sp>
        <p:nvSpPr>
          <p:cNvPr id="48" name="TextBox 170"/>
          <p:cNvSpPr txBox="1"/>
          <p:nvPr/>
        </p:nvSpPr>
        <p:spPr>
          <a:xfrm>
            <a:off x="10356142" y="2780561"/>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01</a:t>
            </a:r>
            <a:endParaRPr lang="zh-CN" altLang="en-US" sz="3800" b="1" dirty="0">
              <a:solidFill>
                <a:schemeClr val="bg1"/>
              </a:solidFill>
              <a:latin typeface="Franklin Gothic Book" panose="020B0503020102020204" pitchFamily="34" charset="0"/>
            </a:endParaRPr>
          </a:p>
        </p:txBody>
      </p:sp>
      <p:sp>
        <p:nvSpPr>
          <p:cNvPr id="49" name="TextBox 170"/>
          <p:cNvSpPr txBox="1"/>
          <p:nvPr/>
        </p:nvSpPr>
        <p:spPr>
          <a:xfrm>
            <a:off x="9245316" y="4921052"/>
            <a:ext cx="814082" cy="675996"/>
          </a:xfrm>
          <a:prstGeom prst="rect">
            <a:avLst/>
          </a:prstGeom>
          <a:solidFill>
            <a:schemeClr val="bg1"/>
          </a:solidFill>
        </p:spPr>
        <p:txBody>
          <a:bodyPr wrap="square" lIns="91426" tIns="45713" rIns="91426" bIns="45713" rtlCol="0">
            <a:spAutoFit/>
          </a:bodyPr>
          <a:lstStyle/>
          <a:p>
            <a:pPr>
              <a:defRPr/>
            </a:pPr>
            <a:r>
              <a:rPr lang="en-US" altLang="zh-CN" sz="3800" b="1" dirty="0">
                <a:solidFill>
                  <a:schemeClr val="accent2"/>
                </a:solidFill>
                <a:latin typeface="Franklin Gothic Book" panose="020B0503020102020204" pitchFamily="34" charset="0"/>
                <a:ea typeface="Segoe UI Emoji" panose="020B0502040204020203" pitchFamily="34" charset="0"/>
              </a:rPr>
              <a:t>02</a:t>
            </a:r>
            <a:endParaRPr lang="zh-CN" altLang="en-US" sz="3800" b="1" dirty="0">
              <a:solidFill>
                <a:schemeClr val="accent2"/>
              </a:solidFill>
              <a:latin typeface="Franklin Gothic Book" panose="020B0503020102020204" pitchFamily="34" charset="0"/>
            </a:endParaRPr>
          </a:p>
        </p:txBody>
      </p:sp>
      <p:sp>
        <p:nvSpPr>
          <p:cNvPr id="50" name="TextBox 170"/>
          <p:cNvSpPr txBox="1"/>
          <p:nvPr/>
        </p:nvSpPr>
        <p:spPr>
          <a:xfrm>
            <a:off x="6779822" y="5368116"/>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03</a:t>
            </a:r>
            <a:endParaRPr lang="zh-CN" altLang="en-US" sz="3800" b="1" dirty="0">
              <a:solidFill>
                <a:schemeClr val="bg1"/>
              </a:solidFill>
              <a:latin typeface="Franklin Gothic Book" panose="020B0503020102020204" pitchFamily="34" charset="0"/>
            </a:endParaRPr>
          </a:p>
        </p:txBody>
      </p:sp>
      <p:sp>
        <p:nvSpPr>
          <p:cNvPr id="22" name="Freeform 16">
            <a:extLst>
              <a:ext uri="{FF2B5EF4-FFF2-40B4-BE49-F238E27FC236}">
                <a16:creationId xmlns:a16="http://schemas.microsoft.com/office/drawing/2014/main" id="{032DD572-D20A-4E25-B415-A463EB67737E}"/>
              </a:ext>
            </a:extLst>
          </p:cNvPr>
          <p:cNvSpPr>
            <a:spLocks noEditPoints="1"/>
          </p:cNvSpPr>
          <p:nvPr/>
        </p:nvSpPr>
        <p:spPr bwMode="auto">
          <a:xfrm>
            <a:off x="3105393" y="4635749"/>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23" name="Freeform 16">
            <a:extLst>
              <a:ext uri="{FF2B5EF4-FFF2-40B4-BE49-F238E27FC236}">
                <a16:creationId xmlns:a16="http://schemas.microsoft.com/office/drawing/2014/main" id="{8340A76B-940F-4CF6-B81D-780865C626C6}"/>
              </a:ext>
            </a:extLst>
          </p:cNvPr>
          <p:cNvSpPr>
            <a:spLocks noEditPoints="1"/>
          </p:cNvSpPr>
          <p:nvPr/>
        </p:nvSpPr>
        <p:spPr bwMode="auto">
          <a:xfrm>
            <a:off x="5129674" y="2663788"/>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pic>
        <p:nvPicPr>
          <p:cNvPr id="4" name="图片 3">
            <a:extLst>
              <a:ext uri="{FF2B5EF4-FFF2-40B4-BE49-F238E27FC236}">
                <a16:creationId xmlns:a16="http://schemas.microsoft.com/office/drawing/2014/main" id="{3AE43749-710B-425F-82D3-AE4179C8B7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55" r="14168" b="1190"/>
          <a:stretch/>
        </p:blipFill>
        <p:spPr>
          <a:xfrm rot="16200000">
            <a:off x="176250" y="1008187"/>
            <a:ext cx="3871137" cy="3025795"/>
          </a:xfrm>
          <a:prstGeom prst="rect">
            <a:avLst/>
          </a:prstGeom>
        </p:spPr>
      </p:pic>
    </p:spTree>
  </p:cSld>
  <p:clrMapOvr>
    <a:masterClrMapping/>
  </p:clrMapOvr>
  <p:transition advTm="926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50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anim calcmode="lin" valueType="num">
                                      <p:cBhvr>
                                        <p:cTn id="30" dur="500" fill="hold"/>
                                        <p:tgtEl>
                                          <p:spTgt spid="49"/>
                                        </p:tgtEl>
                                        <p:attrNameLst>
                                          <p:attrName>ppt_x</p:attrName>
                                        </p:attrNameLst>
                                      </p:cBhvr>
                                      <p:tavLst>
                                        <p:tav tm="0">
                                          <p:val>
                                            <p:strVal val="#ppt_x"/>
                                          </p:val>
                                        </p:tav>
                                        <p:tav tm="100000">
                                          <p:val>
                                            <p:strVal val="#ppt_x"/>
                                          </p:val>
                                        </p:tav>
                                      </p:tavLst>
                                    </p:anim>
                                    <p:anim calcmode="lin" valueType="num">
                                      <p:cBhvr>
                                        <p:cTn id="31" dur="50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strVal val="#ppt_x"/>
                                          </p:val>
                                        </p:tav>
                                        <p:tav tm="100000">
                                          <p:val>
                                            <p:strVal val="#ppt_x"/>
                                          </p:val>
                                        </p:tav>
                                      </p:tavLst>
                                    </p:anim>
                                    <p:anim calcmode="lin" valueType="num">
                                      <p:cBhvr>
                                        <p:cTn id="37" dur="5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anim calcmode="lin" valueType="num">
                                      <p:cBhvr>
                                        <p:cTn id="53" dur="500" fill="hold"/>
                                        <p:tgtEl>
                                          <p:spTgt spid="42"/>
                                        </p:tgtEl>
                                        <p:attrNameLst>
                                          <p:attrName>ppt_x</p:attrName>
                                        </p:attrNameLst>
                                      </p:cBhvr>
                                      <p:tavLst>
                                        <p:tav tm="0">
                                          <p:val>
                                            <p:strVal val="#ppt_x"/>
                                          </p:val>
                                        </p:tav>
                                        <p:tav tm="100000">
                                          <p:val>
                                            <p:strVal val="#ppt_x"/>
                                          </p:val>
                                        </p:tav>
                                      </p:tavLst>
                                    </p:anim>
                                    <p:anim calcmode="lin" valueType="num">
                                      <p:cBhvr>
                                        <p:cTn id="54" dur="500" fill="hold"/>
                                        <p:tgtEl>
                                          <p:spTgt spid="42"/>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7" presetClass="entr" presetSubtype="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anim calcmode="lin" valueType="num">
                                      <p:cBhvr>
                                        <p:cTn id="59" dur="500" fill="hold"/>
                                        <p:tgtEl>
                                          <p:spTgt spid="45"/>
                                        </p:tgtEl>
                                        <p:attrNameLst>
                                          <p:attrName>ppt_x</p:attrName>
                                        </p:attrNameLst>
                                      </p:cBhvr>
                                      <p:tavLst>
                                        <p:tav tm="0">
                                          <p:val>
                                            <p:strVal val="#ppt_x"/>
                                          </p:val>
                                        </p:tav>
                                        <p:tav tm="100000">
                                          <p:val>
                                            <p:strVal val="#ppt_x"/>
                                          </p:val>
                                        </p:tav>
                                      </p:tavLst>
                                    </p:anim>
                                    <p:anim calcmode="lin" valueType="num">
                                      <p:cBhvr>
                                        <p:cTn id="60" dur="500" fill="hold"/>
                                        <p:tgtEl>
                                          <p:spTgt spid="4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anim calcmode="lin" valueType="num">
                                      <p:cBhvr>
                                        <p:cTn id="64" dur="500" fill="hold"/>
                                        <p:tgtEl>
                                          <p:spTgt spid="44"/>
                                        </p:tgtEl>
                                        <p:attrNameLst>
                                          <p:attrName>ppt_x</p:attrName>
                                        </p:attrNameLst>
                                      </p:cBhvr>
                                      <p:tavLst>
                                        <p:tav tm="0">
                                          <p:val>
                                            <p:strVal val="#ppt_x"/>
                                          </p:val>
                                        </p:tav>
                                        <p:tav tm="100000">
                                          <p:val>
                                            <p:strVal val="#ppt_x"/>
                                          </p:val>
                                        </p:tav>
                                      </p:tavLst>
                                    </p:anim>
                                    <p:anim calcmode="lin" valueType="num">
                                      <p:cBhvr>
                                        <p:cTn id="65" dur="500" fill="hold"/>
                                        <p:tgtEl>
                                          <p:spTgt spid="44"/>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childTnLst>
                          </p:cTn>
                        </p:par>
                        <p:par>
                          <p:cTn id="72" fill="hold">
                            <p:stCondLst>
                              <p:cond delay="5000"/>
                            </p:stCondLst>
                            <p:childTnLst>
                              <p:par>
                                <p:cTn id="73" presetID="47" presetClass="entr" presetSubtype="0"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anim calcmode="lin" valueType="num">
                                      <p:cBhvr>
                                        <p:cTn id="76" dur="500" fill="hold"/>
                                        <p:tgtEl>
                                          <p:spTgt spid="47"/>
                                        </p:tgtEl>
                                        <p:attrNameLst>
                                          <p:attrName>ppt_x</p:attrName>
                                        </p:attrNameLst>
                                      </p:cBhvr>
                                      <p:tavLst>
                                        <p:tav tm="0">
                                          <p:val>
                                            <p:strVal val="#ppt_x"/>
                                          </p:val>
                                        </p:tav>
                                        <p:tav tm="100000">
                                          <p:val>
                                            <p:strVal val="#ppt_x"/>
                                          </p:val>
                                        </p:tav>
                                      </p:tavLst>
                                    </p:anim>
                                    <p:anim calcmode="lin" valueType="num">
                                      <p:cBhvr>
                                        <p:cTn id="77" dur="500" fill="hold"/>
                                        <p:tgtEl>
                                          <p:spTgt spid="4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anim calcmode="lin" valueType="num">
                                      <p:cBhvr>
                                        <p:cTn id="81" dur="500" fill="hold"/>
                                        <p:tgtEl>
                                          <p:spTgt spid="46"/>
                                        </p:tgtEl>
                                        <p:attrNameLst>
                                          <p:attrName>ppt_x</p:attrName>
                                        </p:attrNameLst>
                                      </p:cBhvr>
                                      <p:tavLst>
                                        <p:tav tm="0">
                                          <p:val>
                                            <p:strVal val="#ppt_x"/>
                                          </p:val>
                                        </p:tav>
                                        <p:tav tm="100000">
                                          <p:val>
                                            <p:strVal val="#ppt_x"/>
                                          </p:val>
                                        </p:tav>
                                      </p:tavLst>
                                    </p:anim>
                                    <p:anim calcmode="lin" valueType="num">
                                      <p:cBhvr>
                                        <p:cTn id="82" dur="500" fill="hold"/>
                                        <p:tgtEl>
                                          <p:spTgt spid="46"/>
                                        </p:tgtEl>
                                        <p:attrNameLst>
                                          <p:attrName>ppt_y</p:attrName>
                                        </p:attrNameLst>
                                      </p:cBhvr>
                                      <p:tavLst>
                                        <p:tav tm="0">
                                          <p:val>
                                            <p:strVal val="#ppt_y+.1"/>
                                          </p:val>
                                        </p:tav>
                                        <p:tav tm="100000">
                                          <p:val>
                                            <p:strVal val="#ppt_y"/>
                                          </p:val>
                                        </p:tav>
                                      </p:tavLst>
                                    </p:anim>
                                  </p:childTnLst>
                                </p:cTn>
                              </p:par>
                            </p:childTnLst>
                          </p:cTn>
                        </p:par>
                        <p:par>
                          <p:cTn id="83" fill="hold">
                            <p:stCondLst>
                              <p:cond delay="5500"/>
                            </p:stCondLst>
                            <p:childTnLst>
                              <p:par>
                                <p:cTn id="84" presetID="53" presetClass="entr" presetSubtype="16"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p:cTn id="86" dur="500" fill="hold"/>
                                        <p:tgtEl>
                                          <p:spTgt spid="22"/>
                                        </p:tgtEl>
                                        <p:attrNameLst>
                                          <p:attrName>ppt_w</p:attrName>
                                        </p:attrNameLst>
                                      </p:cBhvr>
                                      <p:tavLst>
                                        <p:tav tm="0">
                                          <p:val>
                                            <p:fltVal val="0"/>
                                          </p:val>
                                        </p:tav>
                                        <p:tav tm="100000">
                                          <p:val>
                                            <p:strVal val="#ppt_w"/>
                                          </p:val>
                                        </p:tav>
                                      </p:tavLst>
                                    </p:anim>
                                    <p:anim calcmode="lin" valueType="num">
                                      <p:cBhvr>
                                        <p:cTn id="87" dur="500" fill="hold"/>
                                        <p:tgtEl>
                                          <p:spTgt spid="22"/>
                                        </p:tgtEl>
                                        <p:attrNameLst>
                                          <p:attrName>ppt_h</p:attrName>
                                        </p:attrNameLst>
                                      </p:cBhvr>
                                      <p:tavLst>
                                        <p:tav tm="0">
                                          <p:val>
                                            <p:fltVal val="0"/>
                                          </p:val>
                                        </p:tav>
                                        <p:tav tm="100000">
                                          <p:val>
                                            <p:strVal val="#ppt_h"/>
                                          </p:val>
                                        </p:tav>
                                      </p:tavLst>
                                    </p:anim>
                                    <p:animEffect transition="in" filter="fade">
                                      <p:cBhvr>
                                        <p:cTn id="88" dur="500"/>
                                        <p:tgtEl>
                                          <p:spTgt spid="22"/>
                                        </p:tgtEl>
                                      </p:cBhvr>
                                    </p:animEffect>
                                  </p:childTnLst>
                                </p:cTn>
                              </p:par>
                            </p:childTnLst>
                          </p:cTn>
                        </p:par>
                        <p:par>
                          <p:cTn id="89" fill="hold">
                            <p:stCondLst>
                              <p:cond delay="6000"/>
                            </p:stCondLst>
                            <p:childTnLst>
                              <p:par>
                                <p:cTn id="90" presetID="53" presetClass="entr" presetSubtype="16"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Effect transition="in" filter="fade">
                                      <p:cBhvr>
                                        <p:cTn id="9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29" grpId="0" bldLvl="0" animBg="1"/>
      <p:bldP spid="33" grpId="0" bldLvl="0" animBg="1"/>
      <p:bldP spid="41" grpId="0" bldLvl="0" animBg="1"/>
      <p:bldP spid="42" grpId="0"/>
      <p:bldP spid="43" grpId="0"/>
      <p:bldP spid="44" grpId="0"/>
      <p:bldP spid="45" grpId="0"/>
      <p:bldP spid="46" grpId="0"/>
      <p:bldP spid="47" grpId="0"/>
      <p:bldP spid="48" grpId="0"/>
      <p:bldP spid="49" grpId="0" bldLvl="0" animBg="1"/>
      <p:bldP spid="50" grpId="0"/>
      <p:bldP spid="22" grpId="0" bldLvl="0" animBg="1"/>
      <p:bldP spid="2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3912604" y="2883812"/>
            <a:ext cx="2646878" cy="830997"/>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项目总结</a:t>
            </a:r>
          </a:p>
        </p:txBody>
      </p:sp>
      <p:sp>
        <p:nvSpPr>
          <p:cNvPr id="22" name="等腰三角形 21"/>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等腰三角形 20"/>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04</a:t>
            </a:r>
            <a:endParaRPr lang="zh-CN" altLang="en-US" sz="9600" dirty="0">
              <a:solidFill>
                <a:schemeClr val="bg1"/>
              </a:solidFill>
              <a:latin typeface="微软雅黑" panose="020B0503020204020204" charset="-122"/>
              <a:ea typeface="微软雅黑" panose="020B0503020204020204" charset="-122"/>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22" grpId="0" animBg="1"/>
      <p:bldP spid="21"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项目总结</a:t>
            </a:r>
          </a:p>
        </p:txBody>
      </p:sp>
      <p:grpSp>
        <p:nvGrpSpPr>
          <p:cNvPr id="12" name="Group 11"/>
          <p:cNvGrpSpPr/>
          <p:nvPr/>
        </p:nvGrpSpPr>
        <p:grpSpPr>
          <a:xfrm>
            <a:off x="1191303" y="1649734"/>
            <a:ext cx="3503434" cy="3503626"/>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任务分解</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TextBox 17"/>
            <p:cNvSpPr txBox="1"/>
            <p:nvPr userDrawn="1"/>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项目协调</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面对困难</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TextBox 19"/>
            <p:cNvSpPr txBox="1"/>
            <p:nvPr/>
          </p:nvSpPr>
          <p:spPr>
            <a:xfrm rot="18872992">
              <a:off x="9539515" y="5259067"/>
              <a:ext cx="1436558"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水平提升</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30" name="Rectangle 28"/>
          <p:cNvSpPr/>
          <p:nvPr/>
        </p:nvSpPr>
        <p:spPr>
          <a:xfrm>
            <a:off x="6284126" y="1171986"/>
            <a:ext cx="5385360" cy="4524267"/>
          </a:xfrm>
          <a:prstGeom prst="rect">
            <a:avLst/>
          </a:prstGeom>
        </p:spPr>
        <p:txBody>
          <a:bodyPr wrap="square" lIns="91391" tIns="45696" rIns="91391" bIns="45696">
            <a:spAutoFit/>
          </a:bodyPr>
          <a:lstStyle/>
          <a:p>
            <a:r>
              <a:rPr lang="zh-CN" altLang="en-US" dirty="0">
                <a:sym typeface="Arial" panose="020B0604020202020204" pitchFamily="34" charset="0"/>
              </a:rPr>
              <a:t>        </a:t>
            </a:r>
            <a:r>
              <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本系统的开发主要分成三部分来实现：人脸识别算法、</a:t>
            </a:r>
            <a:r>
              <a:rPr lang="en-US" altLang="zh-CN"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Raspberry Pi</a:t>
            </a:r>
            <a:r>
              <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实现算法及控制舵机和</a:t>
            </a:r>
            <a:r>
              <a:rPr lang="en-US" altLang="zh-CN"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GSM</a:t>
            </a:r>
            <a:r>
              <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通讯模块、</a:t>
            </a:r>
            <a:r>
              <a:rPr lang="en-US" altLang="zh-CN"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STM32</a:t>
            </a:r>
            <a:r>
              <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控制红外人体感应模块及与树莓派通讯。在实现的过程中也不可避免的碰到了许多困难，如受疫情影响沟通不畅、开发人员变动、硬件故障、模块的开发文档缺失、开发人员变动等，在处理这些问题时，我们也得到了指导老师悉心指导和实验室同学的无私帮助。这些困难虽然阻碍了我们前进的脚步，但是同时也磨炼了我们的心性，提升了我们的能力。通过本次比赛项目的全程参与，各任务人员都在各自负责的领域获得了新的突破，硬件部分，在原先了解的硬件基础上，重新拓展知识面，对一些现今高效的部件进行了认识和初步使用。软件方面，成员自学了</a:t>
            </a:r>
            <a:r>
              <a:rPr lang="en-US" altLang="zh-CN"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Python</a:t>
            </a:r>
            <a:r>
              <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语言，也是对自身能力的扩展，更是对机器学习和算法思想上迈出了一大步。</a:t>
            </a:r>
            <a:endParaRPr lang="en-US" altLang="zh-CN"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Tree>
    <p:extLst>
      <p:ext uri="{BB962C8B-B14F-4D97-AF65-F5344CB8AC3E}">
        <p14:creationId xmlns:p14="http://schemas.microsoft.com/office/powerpoint/2010/main" val="1831194594"/>
      </p:ext>
    </p:extLst>
  </p:cSld>
  <p:clrMapOvr>
    <a:masterClrMapping/>
  </p:clrMapOvr>
  <p:transition advTm="337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47"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2978938" y="2644588"/>
            <a:ext cx="623412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charset="-122"/>
                <a:cs typeface="LilyUPC" panose="020B0604020202020204" pitchFamily="34" charset="-34"/>
                <a:sym typeface="微软雅黑" panose="020B050302020402020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听</a:t>
            </a:r>
          </a:p>
        </p:txBody>
      </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人体红外感应模块</a:t>
            </a:r>
          </a:p>
        </p:txBody>
      </p:sp>
      <p:grpSp>
        <p:nvGrpSpPr>
          <p:cNvPr id="6" name="Group 5"/>
          <p:cNvGrpSpPr/>
          <p:nvPr/>
        </p:nvGrpSpPr>
        <p:grpSpPr>
          <a:xfrm>
            <a:off x="766543" y="1583546"/>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21" name="Rectangle 20"/>
          <p:cNvSpPr/>
          <p:nvPr/>
        </p:nvSpPr>
        <p:spPr>
          <a:xfrm>
            <a:off x="1764824" y="1729538"/>
            <a:ext cx="4182610" cy="3742130"/>
          </a:xfrm>
          <a:prstGeom prst="rect">
            <a:avLst/>
          </a:prstGeom>
        </p:spPr>
        <p:txBody>
          <a:bodyPr wrap="square" lIns="91391" tIns="45696" rIns="91391" bIns="45696">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        人体都有恒定的体温，一般在</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37</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度，所以会发出特定波长</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10μm</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左右的红外线，人体红外传感器就是靠探测人体发射的</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10μm</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左右的红外线而进行工作的。人体发射的</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10μm</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左右的红外线通过菲涅尔滤光片增强后聚集到红外感应源上。红外感应源通常采用热释电元件，这种元件在接收到人体红外辐射温度发生变化时就会失去电荷平衡，向外释放电荷（热释电效应）。后续电路经检测处理后就能产生报警信号。</a:t>
            </a:r>
            <a:endPar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pic>
        <p:nvPicPr>
          <p:cNvPr id="1026" name="图片 2" descr="C:\Users\14246\AppData\Local\Microsoft\Windows\INetCache\Content.Word\QQ截图20170514131941.png">
            <a:extLst>
              <a:ext uri="{FF2B5EF4-FFF2-40B4-BE49-F238E27FC236}">
                <a16:creationId xmlns:a16="http://schemas.microsoft.com/office/drawing/2014/main" id="{C9394301-1771-467F-9294-92DF2D7F2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470" y="813859"/>
            <a:ext cx="4312987" cy="291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EEA0814C-14FD-4EBE-9108-E8C5A5734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470" y="4228716"/>
            <a:ext cx="4548489" cy="18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356866"/>
      </p:ext>
    </p:extLst>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舵机</a:t>
            </a:r>
          </a:p>
        </p:txBody>
      </p:sp>
      <p:grpSp>
        <p:nvGrpSpPr>
          <p:cNvPr id="6" name="Group 5"/>
          <p:cNvGrpSpPr/>
          <p:nvPr/>
        </p:nvGrpSpPr>
        <p:grpSpPr>
          <a:xfrm>
            <a:off x="766543" y="1583546"/>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21" name="Rectangle 20"/>
          <p:cNvSpPr/>
          <p:nvPr/>
        </p:nvSpPr>
        <p:spPr>
          <a:xfrm>
            <a:off x="1808367" y="1557935"/>
            <a:ext cx="4182610" cy="4480794"/>
          </a:xfrm>
          <a:prstGeom prst="rect">
            <a:avLst/>
          </a:prstGeom>
        </p:spPr>
        <p:txBody>
          <a:bodyPr wrap="square" lIns="91391" tIns="45696" rIns="91391" bIns="45696">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      控制信号由接收机的通道进入信号调制芯片，获得直流偏置电压。它内部有一个基准电路，产生周期为</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20ms</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，宽度为</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1.5ms</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的基准信号，将获得的直流偏置电压与电位器的电压比较，获得电压差输出。最后，电压差的正负输出到电机驱动芯片决定电机的正反转。当电机转速一定时，通过级联减速齿轮带动电位器旋转，使得电压差为</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0</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，电机停止转动。</a:t>
            </a:r>
            <a:endPar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       舵机的控制一般需要一个</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20ms</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左右的时基脉冲，该脉冲的高电平部分一般</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0.5ms~2.5ms</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范围内的角度控制脉冲部分。</a:t>
            </a:r>
          </a:p>
        </p:txBody>
      </p:sp>
      <p:pic>
        <p:nvPicPr>
          <p:cNvPr id="3074" name="Picture 2">
            <a:extLst>
              <a:ext uri="{FF2B5EF4-FFF2-40B4-BE49-F238E27FC236}">
                <a16:creationId xmlns:a16="http://schemas.microsoft.com/office/drawing/2014/main" id="{96F8A884-1DA2-4EA9-A821-7C67D29B3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451" y="1583546"/>
            <a:ext cx="5018824" cy="262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937239"/>
      </p:ext>
    </p:extLst>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nSpc>
                <a:spcPct val="100000"/>
              </a:lnSpc>
            </a:pPr>
            <a:r>
              <a:rPr kumimoji="1" lang="en-US" altLang="zh-CN" sz="2000" b="0" dirty="0">
                <a:solidFill>
                  <a:schemeClr val="tx1">
                    <a:lumMod val="65000"/>
                    <a:lumOff val="35000"/>
                  </a:schemeClr>
                </a:solidFill>
                <a:latin typeface="微软雅黑" panose="020B0503020204020204" charset="-122"/>
                <a:ea typeface="微软雅黑" panose="020B0503020204020204" charset="-122"/>
              </a:rPr>
              <a:t>GSM</a:t>
            </a:r>
            <a:r>
              <a:rPr kumimoji="1" lang="zh-CN" altLang="en-US" sz="2000" b="0" dirty="0">
                <a:solidFill>
                  <a:schemeClr val="tx1">
                    <a:lumMod val="65000"/>
                    <a:lumOff val="35000"/>
                  </a:schemeClr>
                </a:solidFill>
                <a:latin typeface="微软雅黑" panose="020B0503020204020204" charset="-122"/>
                <a:ea typeface="微软雅黑" panose="020B0503020204020204" charset="-122"/>
              </a:rPr>
              <a:t>通信模块</a:t>
            </a:r>
          </a:p>
        </p:txBody>
      </p:sp>
      <p:grpSp>
        <p:nvGrpSpPr>
          <p:cNvPr id="6" name="Group 5"/>
          <p:cNvGrpSpPr/>
          <p:nvPr/>
        </p:nvGrpSpPr>
        <p:grpSpPr>
          <a:xfrm>
            <a:off x="816838" y="1400737"/>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21" name="Rectangle 20"/>
          <p:cNvSpPr/>
          <p:nvPr/>
        </p:nvSpPr>
        <p:spPr>
          <a:xfrm>
            <a:off x="1823886" y="1400737"/>
            <a:ext cx="4182610" cy="4480794"/>
          </a:xfrm>
          <a:prstGeom prst="rect">
            <a:avLst/>
          </a:prstGeom>
        </p:spPr>
        <p:txBody>
          <a:bodyPr wrap="square" lIns="91391" tIns="45696" rIns="91391" bIns="45696">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       </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GSM</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通信</a:t>
            </a:r>
            <a:r>
              <a:rPr lang="zh-CN"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模块，是将</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GSM</a:t>
            </a:r>
            <a:r>
              <a:rPr lang="zh-CN"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射频芯片、基带处理芯片、存储器、功放器件等集成在一块线路板上，具有独立的操作系统、</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GSM</a:t>
            </a:r>
            <a:r>
              <a:rPr lang="zh-CN"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射频处理、基带处理并提供标准接口的功能模块。</a:t>
            </a:r>
            <a:endPar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本系统所用的</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AT</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指令如下：</a:t>
            </a:r>
            <a:endPar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①</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AT+CMGF=0 //</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配置短信方式为</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TEXT</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模式</a:t>
            </a: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②</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AT+CSCS=“GSM” //</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设置</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TE</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输入字符格式为“</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GSM”</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格式</a:t>
            </a: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③</a:t>
            </a:r>
            <a:r>
              <a:rPr lang="en-US" altLang="zh-CN"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AT+CMGS=“18763370982” //</a:t>
            </a:r>
            <a:r>
              <a:rPr lang="zh-CN" altLang="en-US" sz="16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发送短消息到指定号码</a:t>
            </a:r>
          </a:p>
        </p:txBody>
      </p:sp>
      <p:pic>
        <p:nvPicPr>
          <p:cNvPr id="2051" name="图片 1">
            <a:extLst>
              <a:ext uri="{FF2B5EF4-FFF2-40B4-BE49-F238E27FC236}">
                <a16:creationId xmlns:a16="http://schemas.microsoft.com/office/drawing/2014/main" id="{D9695B71-3376-48E4-AFCF-1651CF978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072" t="34961" r="31544" b="26427"/>
          <a:stretch>
            <a:fillRect/>
          </a:stretch>
        </p:blipFill>
        <p:spPr bwMode="auto">
          <a:xfrm>
            <a:off x="6376873" y="1400737"/>
            <a:ext cx="5260163" cy="405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157548"/>
      </p:ext>
    </p:extLst>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1071996" y="2766621"/>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70C0"/>
                </a:solidFill>
                <a:latin typeface="微软雅黑" panose="020B0503020204020204" charset="-122"/>
                <a:ea typeface="微软雅黑" panose="020B0503020204020204" charset="-122"/>
              </a:rPr>
              <a:t>目录</a:t>
            </a:r>
          </a:p>
          <a:p>
            <a:pPr marL="0" indent="0" algn="ctr">
              <a:buNone/>
            </a:pPr>
            <a:r>
              <a:rPr lang="en-US" altLang="zh-CN" sz="2400" b="1" dirty="0">
                <a:solidFill>
                  <a:schemeClr val="tx1">
                    <a:lumMod val="75000"/>
                    <a:lumOff val="25000"/>
                  </a:schemeClr>
                </a:solidFill>
                <a:latin typeface="微软雅黑" panose="020B0503020204020204" charset="-122"/>
                <a:ea typeface="微软雅黑" panose="020B0503020204020204" charset="-122"/>
              </a:rPr>
              <a:t>Contents</a:t>
            </a:r>
          </a:p>
        </p:txBody>
      </p:sp>
      <p:grpSp>
        <p:nvGrpSpPr>
          <p:cNvPr id="45" name="组合 44"/>
          <p:cNvGrpSpPr/>
          <p:nvPr/>
        </p:nvGrpSpPr>
        <p:grpSpPr>
          <a:xfrm>
            <a:off x="4560431" y="1819685"/>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4560431" y="2725837"/>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4560431" y="3661635"/>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54" name="组合 53"/>
          <p:cNvGrpSpPr/>
          <p:nvPr/>
        </p:nvGrpSpPr>
        <p:grpSpPr>
          <a:xfrm>
            <a:off x="4560431" y="4571621"/>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5466102" y="1837433"/>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作品概述</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5466102" y="2762971"/>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技术概要</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5466102" y="3688507"/>
            <a:ext cx="5143000" cy="612920"/>
            <a:chOff x="4315150" y="2341731"/>
            <a:chExt cx="3857250" cy="540057"/>
          </a:xfrm>
        </p:grpSpPr>
        <p:sp>
          <p:nvSpPr>
            <p:cNvPr id="67" name="矩形 66"/>
            <p:cNvSpPr/>
            <p:nvPr/>
          </p:nvSpPr>
          <p:spPr>
            <a:xfrm>
              <a:off x="4841197" y="2424395"/>
              <a:ext cx="2827146"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应用场景与后续升级</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9" name="组合 68"/>
          <p:cNvGrpSpPr/>
          <p:nvPr/>
        </p:nvGrpSpPr>
        <p:grpSpPr>
          <a:xfrm>
            <a:off x="5466102" y="4614044"/>
            <a:ext cx="5143000" cy="612920"/>
            <a:chOff x="4315150" y="3035884"/>
            <a:chExt cx="3857250" cy="540057"/>
          </a:xfrm>
        </p:grpSpPr>
        <p:sp>
          <p:nvSpPr>
            <p:cNvPr id="70" name="矩形 69"/>
            <p:cNvSpPr/>
            <p:nvPr/>
          </p:nvSpPr>
          <p:spPr>
            <a:xfrm>
              <a:off x="4841196" y="3118548"/>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项目总结</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1" name="等腰三角形 80"/>
          <p:cNvSpPr/>
          <p:nvPr/>
        </p:nvSpPr>
        <p:spPr>
          <a:xfrm>
            <a:off x="-125866" y="4437500"/>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等腰三角形 81"/>
          <p:cNvSpPr/>
          <p:nvPr/>
        </p:nvSpPr>
        <p:spPr>
          <a:xfrm>
            <a:off x="1348800" y="5033297"/>
            <a:ext cx="2607127" cy="1948097"/>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advTm="4633">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1+#ppt_w/2"/>
                                          </p:val>
                                        </p:tav>
                                        <p:tav tm="100000">
                                          <p:val>
                                            <p:strVal val="#ppt_x"/>
                                          </p:val>
                                        </p:tav>
                                      </p:tavLst>
                                    </p:anim>
                                    <p:anim calcmode="lin" valueType="num">
                                      <p:cBhvr additive="base">
                                        <p:cTn id="56"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6" name="Color 1"/>
          <p:cNvSpPr/>
          <p:nvPr/>
        </p:nvSpPr>
        <p:spPr bwMode="auto">
          <a:xfrm>
            <a:off x="9807942" y="1345056"/>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7" name="Color 3"/>
          <p:cNvSpPr/>
          <p:nvPr/>
        </p:nvSpPr>
        <p:spPr bwMode="auto">
          <a:xfrm>
            <a:off x="6322442" y="1345062"/>
            <a:ext cx="3363487" cy="1999619"/>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gn="ct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8" name="Color 2"/>
          <p:cNvSpPr/>
          <p:nvPr/>
        </p:nvSpPr>
        <p:spPr bwMode="auto">
          <a:xfrm>
            <a:off x="8201163" y="1345062"/>
            <a:ext cx="3361630"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gn="ct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9" name="Color 5"/>
          <p:cNvSpPr/>
          <p:nvPr/>
        </p:nvSpPr>
        <p:spPr bwMode="auto">
          <a:xfrm>
            <a:off x="2555706" y="1345062"/>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gn="ct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0" name="Color 4"/>
          <p:cNvSpPr/>
          <p:nvPr/>
        </p:nvSpPr>
        <p:spPr bwMode="auto">
          <a:xfrm>
            <a:off x="4498960" y="1334357"/>
            <a:ext cx="3365347" cy="1999619"/>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gn="ct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1" name="Side Color"/>
          <p:cNvSpPr/>
          <p:nvPr/>
        </p:nvSpPr>
        <p:spPr bwMode="auto">
          <a:xfrm>
            <a:off x="-1211063" y="1345056"/>
            <a:ext cx="3365346" cy="1187507"/>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2" name="Color 6"/>
          <p:cNvSpPr/>
          <p:nvPr/>
        </p:nvSpPr>
        <p:spPr bwMode="auto">
          <a:xfrm>
            <a:off x="676980" y="1345059"/>
            <a:ext cx="3359771"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gn="ct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4" name="TextBox 23"/>
          <p:cNvSpPr txBox="1"/>
          <p:nvPr/>
        </p:nvSpPr>
        <p:spPr>
          <a:xfrm>
            <a:off x="1019047" y="769242"/>
            <a:ext cx="1460498" cy="337528"/>
          </a:xfrm>
          <a:prstGeom prst="rect">
            <a:avLst/>
          </a:prstGeom>
        </p:spPr>
        <p:txBody>
          <a:bodyPr wrap="square"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zh-CN" altLang="en-US" dirty="0">
                <a:sym typeface="Arial" panose="020B0604020202020204" pitchFamily="34" charset="0"/>
              </a:rPr>
              <a:t>摄像头拍照</a:t>
            </a:r>
            <a:endParaRPr lang="en-US" dirty="0">
              <a:sym typeface="Arial" panose="020B0604020202020204" pitchFamily="34" charset="0"/>
            </a:endParaRPr>
          </a:p>
        </p:txBody>
      </p:sp>
      <p:sp>
        <p:nvSpPr>
          <p:cNvPr id="30" name="TextBox 29"/>
          <p:cNvSpPr txBox="1"/>
          <p:nvPr/>
        </p:nvSpPr>
        <p:spPr>
          <a:xfrm>
            <a:off x="4817895" y="769242"/>
            <a:ext cx="1025922" cy="337528"/>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zh-CN" altLang="en-US" dirty="0">
                <a:sym typeface="Arial" panose="020B0604020202020204" pitchFamily="34" charset="0"/>
              </a:rPr>
              <a:t>人脸检测</a:t>
            </a:r>
            <a:endParaRPr lang="en-US" dirty="0">
              <a:sym typeface="Arial" panose="020B0604020202020204" pitchFamily="34" charset="0"/>
            </a:endParaRPr>
          </a:p>
        </p:txBody>
      </p:sp>
      <p:sp>
        <p:nvSpPr>
          <p:cNvPr id="36" name="TextBox 35"/>
          <p:cNvSpPr txBox="1"/>
          <p:nvPr/>
        </p:nvSpPr>
        <p:spPr>
          <a:xfrm>
            <a:off x="8541520" y="769242"/>
            <a:ext cx="1025922" cy="337528"/>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zh-CN" altLang="en-US" dirty="0">
                <a:sym typeface="Arial" panose="020B0604020202020204" pitchFamily="34" charset="0"/>
              </a:rPr>
              <a:t>人脸对比</a:t>
            </a:r>
            <a:endParaRPr lang="en-US" dirty="0">
              <a:sym typeface="Arial" panose="020B0604020202020204" pitchFamily="34" charset="0"/>
            </a:endParaRPr>
          </a:p>
        </p:txBody>
      </p:sp>
      <p:sp>
        <p:nvSpPr>
          <p:cNvPr id="34" name="Rounded Rectangle 11"/>
          <p:cNvSpPr>
            <a:spLocks noChangeAspect="1"/>
          </p:cNvSpPr>
          <p:nvPr/>
        </p:nvSpPr>
        <p:spPr>
          <a:xfrm>
            <a:off x="159278" y="3803101"/>
            <a:ext cx="719905" cy="72064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5" name="Text Placeholder 7"/>
          <p:cNvSpPr txBox="1"/>
          <p:nvPr/>
        </p:nvSpPr>
        <p:spPr>
          <a:xfrm>
            <a:off x="217003" y="3894384"/>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01</a:t>
            </a:r>
          </a:p>
        </p:txBody>
      </p:sp>
      <p:sp>
        <p:nvSpPr>
          <p:cNvPr id="40" name="Rounded Rectangle 23"/>
          <p:cNvSpPr>
            <a:spLocks noChangeAspect="1"/>
          </p:cNvSpPr>
          <p:nvPr/>
        </p:nvSpPr>
        <p:spPr>
          <a:xfrm>
            <a:off x="238698" y="5512941"/>
            <a:ext cx="719905" cy="72064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1" name="Text Placeholder 7"/>
          <p:cNvSpPr txBox="1"/>
          <p:nvPr/>
        </p:nvSpPr>
        <p:spPr>
          <a:xfrm>
            <a:off x="296421" y="5604224"/>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02</a:t>
            </a:r>
          </a:p>
        </p:txBody>
      </p:sp>
      <p:sp>
        <p:nvSpPr>
          <p:cNvPr id="44" name="Rounded Rectangle 27"/>
          <p:cNvSpPr>
            <a:spLocks noChangeAspect="1"/>
          </p:cNvSpPr>
          <p:nvPr/>
        </p:nvSpPr>
        <p:spPr>
          <a:xfrm>
            <a:off x="5843817" y="3740701"/>
            <a:ext cx="719905" cy="747686"/>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5" name="Text Placeholder 7"/>
          <p:cNvSpPr txBox="1"/>
          <p:nvPr/>
        </p:nvSpPr>
        <p:spPr>
          <a:xfrm>
            <a:off x="5901541" y="3840977"/>
            <a:ext cx="582762" cy="499002"/>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03</a:t>
            </a:r>
          </a:p>
        </p:txBody>
      </p:sp>
      <p:pic>
        <p:nvPicPr>
          <p:cNvPr id="2" name="图片 1">
            <a:extLst>
              <a:ext uri="{FF2B5EF4-FFF2-40B4-BE49-F238E27FC236}">
                <a16:creationId xmlns:a16="http://schemas.microsoft.com/office/drawing/2014/main" id="{C01F9B6B-0EC2-4996-9BAC-2909BD58171F}"/>
              </a:ext>
            </a:extLst>
          </p:cNvPr>
          <p:cNvPicPr>
            <a:picLocks noChangeAspect="1"/>
          </p:cNvPicPr>
          <p:nvPr/>
        </p:nvPicPr>
        <p:blipFill>
          <a:blip r:embed="rId2"/>
          <a:stretch>
            <a:fillRect/>
          </a:stretch>
        </p:blipFill>
        <p:spPr>
          <a:xfrm>
            <a:off x="1094656" y="3508643"/>
            <a:ext cx="4467944" cy="1409164"/>
          </a:xfrm>
          <a:prstGeom prst="rect">
            <a:avLst/>
          </a:prstGeom>
        </p:spPr>
      </p:pic>
      <p:pic>
        <p:nvPicPr>
          <p:cNvPr id="4101" name="Picture 5">
            <a:extLst>
              <a:ext uri="{FF2B5EF4-FFF2-40B4-BE49-F238E27FC236}">
                <a16:creationId xmlns:a16="http://schemas.microsoft.com/office/drawing/2014/main" id="{B77AEAAF-11A1-4319-8FE2-7CB3A82C10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4183" y="5145394"/>
            <a:ext cx="16002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a:extLst>
              <a:ext uri="{FF2B5EF4-FFF2-40B4-BE49-F238E27FC236}">
                <a16:creationId xmlns:a16="http://schemas.microsoft.com/office/drawing/2014/main" id="{CD94EF62-FE59-465E-8125-E396D1059A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2231" y="5145394"/>
            <a:ext cx="1698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a:extLst>
              <a:ext uri="{FF2B5EF4-FFF2-40B4-BE49-F238E27FC236}">
                <a16:creationId xmlns:a16="http://schemas.microsoft.com/office/drawing/2014/main" id="{C019D092-2C2F-4EA5-BA58-B4CCA9EC5359}"/>
              </a:ext>
            </a:extLst>
          </p:cNvPr>
          <p:cNvPicPr/>
          <p:nvPr/>
        </p:nvPicPr>
        <p:blipFill rotWithShape="1">
          <a:blip r:embed="rId5">
            <a:extLst>
              <a:ext uri="{28A0092B-C50C-407E-A947-70E740481C1C}">
                <a14:useLocalDpi xmlns:a14="http://schemas.microsoft.com/office/drawing/2010/main" val="0"/>
              </a:ext>
            </a:extLst>
          </a:blip>
          <a:srcRect b="13193"/>
          <a:stretch/>
        </p:blipFill>
        <p:spPr bwMode="auto">
          <a:xfrm>
            <a:off x="6861145" y="5145395"/>
            <a:ext cx="4906311" cy="1263682"/>
          </a:xfrm>
          <a:prstGeom prst="rect">
            <a:avLst/>
          </a:prstGeom>
          <a:noFill/>
          <a:ln>
            <a:noFill/>
          </a:ln>
        </p:spPr>
      </p:pic>
      <p:pic>
        <p:nvPicPr>
          <p:cNvPr id="5" name="图片 4">
            <a:extLst>
              <a:ext uri="{FF2B5EF4-FFF2-40B4-BE49-F238E27FC236}">
                <a16:creationId xmlns:a16="http://schemas.microsoft.com/office/drawing/2014/main" id="{4C1CA00C-3111-4AEE-A564-5DBE80786C6A}"/>
              </a:ext>
            </a:extLst>
          </p:cNvPr>
          <p:cNvPicPr>
            <a:picLocks noChangeAspect="1"/>
          </p:cNvPicPr>
          <p:nvPr/>
        </p:nvPicPr>
        <p:blipFill rotWithShape="1">
          <a:blip r:embed="rId6"/>
          <a:srcRect t="40933"/>
          <a:stretch/>
        </p:blipFill>
        <p:spPr>
          <a:xfrm>
            <a:off x="6960718" y="3654126"/>
            <a:ext cx="4806738" cy="1263682"/>
          </a:xfrm>
          <a:prstGeom prst="rect">
            <a:avLst/>
          </a:prstGeom>
        </p:spPr>
      </p:pic>
    </p:spTree>
    <p:extLst>
      <p:ext uri="{BB962C8B-B14F-4D97-AF65-F5344CB8AC3E}">
        <p14:creationId xmlns:p14="http://schemas.microsoft.com/office/powerpoint/2010/main" val="2152602863"/>
      </p:ext>
    </p:extLst>
  </p:cSld>
  <p:clrMapOvr>
    <a:masterClrMapping/>
  </p:clrMapOvr>
  <p:transition advTm="533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34"/>
                                        </p:tgtEl>
                                        <p:attrNameLst>
                                          <p:attrName>style.visibility</p:attrName>
                                        </p:attrNameLst>
                                      </p:cBhvr>
                                      <p:to>
                                        <p:strVal val="visible"/>
                                      </p:to>
                                    </p:set>
                                    <p:anim calcmode="lin" valueType="num">
                                      <p:cBhvr>
                                        <p:cTn id="50" dur="500" fill="hold"/>
                                        <p:tgtEl>
                                          <p:spTgt spid="34"/>
                                        </p:tgtEl>
                                        <p:attrNameLst>
                                          <p:attrName>ppt_w</p:attrName>
                                        </p:attrNameLst>
                                      </p:cBhvr>
                                      <p:tavLst>
                                        <p:tav tm="0">
                                          <p:val>
                                            <p:fltVal val="0"/>
                                          </p:val>
                                        </p:tav>
                                        <p:tav tm="100000">
                                          <p:val>
                                            <p:strVal val="#ppt_w"/>
                                          </p:val>
                                        </p:tav>
                                      </p:tavLst>
                                    </p:anim>
                                    <p:anim calcmode="lin" valueType="num">
                                      <p:cBhvr>
                                        <p:cTn id="51" dur="500" fill="hold"/>
                                        <p:tgtEl>
                                          <p:spTgt spid="34"/>
                                        </p:tgtEl>
                                        <p:attrNameLst>
                                          <p:attrName>ppt_h</p:attrName>
                                        </p:attrNameLst>
                                      </p:cBhvr>
                                      <p:tavLst>
                                        <p:tav tm="0">
                                          <p:val>
                                            <p:fltVal val="0"/>
                                          </p:val>
                                        </p:tav>
                                        <p:tav tm="100000">
                                          <p:val>
                                            <p:strVal val="#ppt_h"/>
                                          </p:val>
                                        </p:tav>
                                      </p:tavLst>
                                    </p:anim>
                                    <p:animEffect transition="in" filter="fade">
                                      <p:cBhvr>
                                        <p:cTn id="52" dur="500"/>
                                        <p:tgtEl>
                                          <p:spTgt spid="34"/>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35">
                                            <p:txEl>
                                              <p:pRg st="0" end="0"/>
                                            </p:txEl>
                                          </p:spTgt>
                                        </p:tgtEl>
                                        <p:attrNameLst>
                                          <p:attrName>style.visibility</p:attrName>
                                        </p:attrNameLst>
                                      </p:cBhvr>
                                      <p:to>
                                        <p:strVal val="visible"/>
                                      </p:to>
                                    </p:set>
                                    <p:anim calcmode="lin" valueType="num">
                                      <p:cBhvr>
                                        <p:cTn id="55"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35">
                                            <p:txEl>
                                              <p:pRg st="0" end="0"/>
                                            </p:txEl>
                                          </p:spTgt>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p:cTn id="6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41">
                                            <p:txEl>
                                              <p:pRg st="0" end="0"/>
                                            </p:txEl>
                                          </p:spTgt>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44"/>
                                        </p:tgtEl>
                                        <p:attrNameLst>
                                          <p:attrName>style.visibility</p:attrName>
                                        </p:attrNameLst>
                                      </p:cBhvr>
                                      <p:to>
                                        <p:strVal val="visible"/>
                                      </p:to>
                                    </p:set>
                                    <p:anim calcmode="lin" valueType="num">
                                      <p:cBhvr>
                                        <p:cTn id="70" dur="500" fill="hold"/>
                                        <p:tgtEl>
                                          <p:spTgt spid="44"/>
                                        </p:tgtEl>
                                        <p:attrNameLst>
                                          <p:attrName>ppt_w</p:attrName>
                                        </p:attrNameLst>
                                      </p:cBhvr>
                                      <p:tavLst>
                                        <p:tav tm="0">
                                          <p:val>
                                            <p:fltVal val="0"/>
                                          </p:val>
                                        </p:tav>
                                        <p:tav tm="100000">
                                          <p:val>
                                            <p:strVal val="#ppt_w"/>
                                          </p:val>
                                        </p:tav>
                                      </p:tavLst>
                                    </p:anim>
                                    <p:anim calcmode="lin" valueType="num">
                                      <p:cBhvr>
                                        <p:cTn id="71" dur="500" fill="hold"/>
                                        <p:tgtEl>
                                          <p:spTgt spid="44"/>
                                        </p:tgtEl>
                                        <p:attrNameLst>
                                          <p:attrName>ppt_h</p:attrName>
                                        </p:attrNameLst>
                                      </p:cBhvr>
                                      <p:tavLst>
                                        <p:tav tm="0">
                                          <p:val>
                                            <p:fltVal val="0"/>
                                          </p:val>
                                        </p:tav>
                                        <p:tav tm="100000">
                                          <p:val>
                                            <p:strVal val="#ppt_h"/>
                                          </p:val>
                                        </p:tav>
                                      </p:tavLst>
                                    </p:anim>
                                    <p:animEffect transition="in" filter="fade">
                                      <p:cBhvr>
                                        <p:cTn id="72" dur="500"/>
                                        <p:tgtEl>
                                          <p:spTgt spid="44"/>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45">
                                            <p:txEl>
                                              <p:pRg st="0" end="0"/>
                                            </p:txEl>
                                          </p:spTgt>
                                        </p:tgtEl>
                                        <p:attrNameLst>
                                          <p:attrName>style.visibility</p:attrName>
                                        </p:attrNameLst>
                                      </p:cBhvr>
                                      <p:to>
                                        <p:strVal val="visible"/>
                                      </p:to>
                                    </p:set>
                                    <p:anim calcmode="lin" valueType="num">
                                      <p:cBhvr>
                                        <p:cTn id="75"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76"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7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30" grpId="0"/>
      <p:bldP spid="36" grpId="0"/>
      <p:bldP spid="34" grpId="0" bldLvl="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40" grpId="0" bldLvl="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4" grpId="0" bldLvl="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2646878" cy="830997"/>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作品概述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01</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作品简介、需求分析、可行性分析、竞品分析</a:t>
            </a:r>
            <a:endParaRPr lang="en-US" altLang="zh-CN" sz="16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作品简介</a:t>
            </a:r>
          </a:p>
        </p:txBody>
      </p:sp>
      <p:sp>
        <p:nvSpPr>
          <p:cNvPr id="2" name="弧形 11"/>
          <p:cNvSpPr>
            <a:spLocks noChangeArrowheads="1"/>
          </p:cNvSpPr>
          <p:nvPr/>
        </p:nvSpPr>
        <p:spPr bwMode="auto">
          <a:xfrm rot="2819095" flipV="1">
            <a:off x="3071723" y="1700300"/>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4" name="弧形 16"/>
          <p:cNvSpPr>
            <a:spLocks noChangeArrowheads="1"/>
          </p:cNvSpPr>
          <p:nvPr/>
        </p:nvSpPr>
        <p:spPr bwMode="auto">
          <a:xfrm rot="-2819095">
            <a:off x="3071723" y="1341441"/>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 name="半闭框 17"/>
          <p:cNvSpPr>
            <a:spLocks noChangeArrowheads="1"/>
          </p:cNvSpPr>
          <p:nvPr/>
        </p:nvSpPr>
        <p:spPr bwMode="auto">
          <a:xfrm rot="8093902">
            <a:off x="7463370" y="2639122"/>
            <a:ext cx="466833" cy="466665"/>
          </a:xfrm>
          <a:custGeom>
            <a:avLst/>
            <a:gdLst>
              <a:gd name="T0" fmla="*/ 424806 w 466725"/>
              <a:gd name="T1" fmla="*/ 41919 h 466725"/>
              <a:gd name="T2" fmla="*/ 43475 w 466725"/>
              <a:gd name="T3" fmla="*/ 423249 h 466725"/>
              <a:gd name="T4" fmla="*/ 0 w 466725"/>
              <a:gd name="T5" fmla="*/ 233363 h 466725"/>
              <a:gd name="T6" fmla="*/ 233363 w 466725"/>
              <a:gd name="T7" fmla="*/ 0 h 466725"/>
              <a:gd name="T8" fmla="*/ 0 60000 65536"/>
              <a:gd name="T9" fmla="*/ 5898240 60000 65536"/>
              <a:gd name="T10" fmla="*/ 11796480 60000 65536"/>
              <a:gd name="T11" fmla="*/ 17694720 60000 65536"/>
              <a:gd name="T12" fmla="*/ 0 w 466725"/>
              <a:gd name="T13" fmla="*/ 0 h 466725"/>
              <a:gd name="T14" fmla="*/ 466725 w 466725"/>
              <a:gd name="T15" fmla="*/ 466725 h 466725"/>
            </a:gdLst>
            <a:ahLst/>
            <a:cxnLst>
              <a:cxn ang="T8">
                <a:pos x="T0" y="T1"/>
              </a:cxn>
              <a:cxn ang="T9">
                <a:pos x="T2" y="T3"/>
              </a:cxn>
              <a:cxn ang="T10">
                <a:pos x="T4" y="T5"/>
              </a:cxn>
              <a:cxn ang="T11">
                <a:pos x="T6" y="T7"/>
              </a:cxn>
            </a:cxnLst>
            <a:rect l="T12" t="T13" r="T14" b="T15"/>
            <a:pathLst>
              <a:path w="466725" h="466725">
                <a:moveTo>
                  <a:pt x="0" y="0"/>
                </a:moveTo>
                <a:lnTo>
                  <a:pt x="466725" y="0"/>
                </a:lnTo>
                <a:lnTo>
                  <a:pt x="382887" y="83838"/>
                </a:lnTo>
                <a:lnTo>
                  <a:pt x="86951" y="83838"/>
                </a:lnTo>
                <a:lnTo>
                  <a:pt x="86951" y="379774"/>
                </a:lnTo>
                <a:lnTo>
                  <a:pt x="0" y="466725"/>
                </a:lnTo>
                <a:close/>
              </a:path>
            </a:pathLst>
          </a:custGeom>
          <a:solidFill>
            <a:srgbClr val="7C7C7C"/>
          </a:solidFill>
          <a:ln w="12700" algn="ctr">
            <a:noFill/>
            <a:miter lim="800000"/>
          </a:ln>
        </p:spPr>
        <p:txBody>
          <a:bodyPr rot="10800000" vert="eaVert" lIns="91417" tIns="45709" rIns="91417" bIns="45709" anchor="ctr"/>
          <a:lstStyle/>
          <a:p>
            <a:endParaRPr lang="zh-CN" altLang="en-US"/>
          </a:p>
        </p:txBody>
      </p:sp>
      <p:sp>
        <p:nvSpPr>
          <p:cNvPr id="10" name="文本框 13"/>
          <p:cNvSpPr txBox="1">
            <a:spLocks noChangeArrowheads="1"/>
          </p:cNvSpPr>
          <p:nvPr/>
        </p:nvSpPr>
        <p:spPr bwMode="auto">
          <a:xfrm>
            <a:off x="1342851" y="4798537"/>
            <a:ext cx="9865029" cy="1156833"/>
          </a:xfrm>
          <a:prstGeom prst="rect">
            <a:avLst/>
          </a:prstGeom>
          <a:noFill/>
          <a:ln w="9525">
            <a:noFill/>
            <a:miter lim="800000"/>
          </a:ln>
        </p:spPr>
        <p:txBody>
          <a:bodyPr lIns="91417" tIns="45709" rIns="91417" bIns="45709">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目前市场上大部分监控系统因缺乏对图像的智能分析，普遍还处在一个只能“监”不能“控”的被动状态，缺乏主动性和智能型。基于这种现状，我们运用红外人体感应技术、人脸识别技术、</a:t>
            </a:r>
            <a:r>
              <a:rPr lang="en-US" altLang="zh-CN" sz="1600" dirty="0">
                <a:latin typeface="微软雅黑" panose="020B0503020204020204" pitchFamily="34" charset="-122"/>
                <a:ea typeface="微软雅黑" panose="020B0503020204020204" pitchFamily="34" charset="-122"/>
              </a:rPr>
              <a:t>GSM</a:t>
            </a:r>
            <a:r>
              <a:rPr lang="zh-CN" altLang="zh-CN" sz="1600" dirty="0">
                <a:latin typeface="微软雅黑" panose="020B0503020204020204" pitchFamily="34" charset="-122"/>
                <a:ea typeface="微软雅黑" panose="020B0503020204020204" pitchFamily="34" charset="-122"/>
              </a:rPr>
              <a:t>通信技术，设计出“</a:t>
            </a:r>
            <a:r>
              <a:rPr lang="zh-CN" altLang="en-US" sz="1600" dirty="0">
                <a:latin typeface="微软雅黑" panose="020B0503020204020204" pitchFamily="34" charset="-122"/>
                <a:ea typeface="微软雅黑" panose="020B0503020204020204" pitchFamily="34" charset="-122"/>
              </a:rPr>
              <a:t>云之眼</a:t>
            </a:r>
            <a:r>
              <a:rPr lang="zh-CN" altLang="zh-CN" sz="1600" dirty="0">
                <a:latin typeface="微软雅黑" panose="020B0503020204020204" pitchFamily="34" charset="-122"/>
                <a:ea typeface="微软雅黑" panose="020B0503020204020204" pitchFamily="34" charset="-122"/>
              </a:rPr>
              <a:t>智能监控系统</a:t>
            </a:r>
            <a:r>
              <a:rPr lang="zh-CN" altLang="en-US" sz="1600" dirty="0">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F6BB1411-50C2-451F-BFB5-7BD8CC9A5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915" y="1720180"/>
            <a:ext cx="2510226" cy="2305585"/>
          </a:xfrm>
          <a:prstGeom prst="ellipse">
            <a:avLst/>
          </a:prstGeom>
          <a:blipFill rotWithShape="1">
            <a:blip r:embed="rId3"/>
            <a:stretch>
              <a:fillRect/>
            </a:stretch>
          </a:blipFill>
          <a:ln w="12700" algn="ctr">
            <a:noFill/>
            <a:miter lim="800000"/>
          </a:ln>
        </p:spPr>
      </p:pic>
      <p:pic>
        <p:nvPicPr>
          <p:cNvPr id="11" name="图片 10">
            <a:extLst>
              <a:ext uri="{FF2B5EF4-FFF2-40B4-BE49-F238E27FC236}">
                <a16:creationId xmlns:a16="http://schemas.microsoft.com/office/drawing/2014/main" id="{641A8ACA-2C00-44A0-953A-9F52591BFA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836" y="1720180"/>
            <a:ext cx="2341053" cy="2305585"/>
          </a:xfrm>
          <a:prstGeom prst="ellipse">
            <a:avLst/>
          </a:prstGeom>
          <a:blipFill rotWithShape="1">
            <a:blip r:embed="rId3"/>
            <a:stretch>
              <a:fillRect/>
            </a:stretch>
          </a:blipFill>
          <a:ln w="12700" algn="ctr">
            <a:noFill/>
            <a:miter lim="800000"/>
          </a:ln>
        </p:spPr>
      </p:pic>
      <p:pic>
        <p:nvPicPr>
          <p:cNvPr id="5" name="图片 4">
            <a:extLst>
              <a:ext uri="{FF2B5EF4-FFF2-40B4-BE49-F238E27FC236}">
                <a16:creationId xmlns:a16="http://schemas.microsoft.com/office/drawing/2014/main" id="{0734A75B-E860-4A2B-9E16-0D48E4A128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093" r="9207" b="381"/>
          <a:stretch/>
        </p:blipFill>
        <p:spPr>
          <a:xfrm rot="16200000">
            <a:off x="7992212" y="1615111"/>
            <a:ext cx="3201435" cy="2510226"/>
          </a:xfrm>
          <a:prstGeom prst="rect">
            <a:avLst/>
          </a:prstGeom>
        </p:spPr>
      </p:pic>
    </p:spTree>
  </p:cSld>
  <p:clrMapOvr>
    <a:masterClrMapping/>
  </p:clrMapOvr>
  <p:transition advTm="425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3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800" decel="100000"/>
                                        <p:tgtEl>
                                          <p:spTgt spid="10"/>
                                        </p:tgtEl>
                                      </p:cBhvr>
                                    </p:animEffect>
                                    <p:anim calcmode="lin" valueType="num">
                                      <p:cBhvr>
                                        <p:cTn id="19" dur="800" decel="100000" fill="hold"/>
                                        <p:tgtEl>
                                          <p:spTgt spid="10"/>
                                        </p:tgtEl>
                                        <p:attrNameLst>
                                          <p:attrName>style.rotation</p:attrName>
                                        </p:attrNameLst>
                                      </p:cBhvr>
                                      <p:tavLst>
                                        <p:tav tm="0">
                                          <p:val>
                                            <p:fltVal val="-90"/>
                                          </p:val>
                                        </p:tav>
                                        <p:tav tm="100000">
                                          <p:val>
                                            <p:fltVal val="0"/>
                                          </p:val>
                                        </p:tav>
                                      </p:tavLst>
                                    </p:anim>
                                    <p:anim calcmode="lin" valueType="num">
                                      <p:cBhvr>
                                        <p:cTn id="20" dur="800" decel="100000" fill="hold"/>
                                        <p:tgtEl>
                                          <p:spTgt spid="10"/>
                                        </p:tgtEl>
                                        <p:attrNameLst>
                                          <p:attrName>ppt_x</p:attrName>
                                        </p:attrNameLst>
                                      </p:cBhvr>
                                      <p:tavLst>
                                        <p:tav tm="0">
                                          <p:val>
                                            <p:strVal val="#ppt_x+0.4"/>
                                          </p:val>
                                        </p:tav>
                                        <p:tav tm="100000">
                                          <p:val>
                                            <p:strVal val="#ppt_x-0.05"/>
                                          </p:val>
                                        </p:tav>
                                      </p:tavLst>
                                    </p:anim>
                                    <p:anim calcmode="lin" valueType="num">
                                      <p:cBhvr>
                                        <p:cTn id="21" dur="800" decel="100000" fill="hold"/>
                                        <p:tgtEl>
                                          <p:spTgt spid="10"/>
                                        </p:tgtEl>
                                        <p:attrNameLst>
                                          <p:attrName>ppt_y</p:attrName>
                                        </p:attrNameLst>
                                      </p:cBhvr>
                                      <p:tavLst>
                                        <p:tav tm="0">
                                          <p:val>
                                            <p:strVal val="#ppt_y-0.4"/>
                                          </p:val>
                                        </p:tav>
                                        <p:tav tm="100000">
                                          <p:val>
                                            <p:strVal val="#ppt_y+0.1"/>
                                          </p:val>
                                        </p:tav>
                                      </p:tavLst>
                                    </p:anim>
                                    <p:anim calcmode="lin" valueType="num">
                                      <p:cBhvr>
                                        <p:cTn id="22"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3"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作品简介</a:t>
            </a:r>
          </a:p>
        </p:txBody>
      </p:sp>
      <p:sp>
        <p:nvSpPr>
          <p:cNvPr id="12" name="Content Placeholder 2"/>
          <p:cNvSpPr txBox="1"/>
          <p:nvPr/>
        </p:nvSpPr>
        <p:spPr>
          <a:xfrm>
            <a:off x="1496240" y="3286132"/>
            <a:ext cx="1997545" cy="1346859"/>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zh-CN" dirty="0"/>
              <a:t>消除了传统监控设备只能进行拍摄某一角度且视频中人物面部不清晰的弊端。</a:t>
            </a:r>
          </a:p>
        </p:txBody>
      </p:sp>
      <p:sp>
        <p:nvSpPr>
          <p:cNvPr id="13" name="Content Placeholder 2"/>
          <p:cNvSpPr txBox="1"/>
          <p:nvPr/>
        </p:nvSpPr>
        <p:spPr>
          <a:xfrm>
            <a:off x="3609976" y="3770880"/>
            <a:ext cx="1990656" cy="1384946"/>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zh-CN" dirty="0"/>
              <a:t>一般情况下，监控系统处于待机状态，在检测到人体时</a:t>
            </a:r>
            <a:r>
              <a:rPr lang="en-US" altLang="zh-CN" dirty="0"/>
              <a:t>Raspberry Pi</a:t>
            </a:r>
            <a:r>
              <a:rPr lang="zh-CN" altLang="zh-CN" dirty="0"/>
              <a:t>和摄像头才驱动，降低了平常使用的功耗，达到节能减排的目的。</a:t>
            </a:r>
            <a:endParaRPr lang="zh-CN" altLang="en-US" dirty="0">
              <a:solidFill>
                <a:schemeClr val="bg1">
                  <a:lumMod val="50000"/>
                </a:schemeClr>
              </a:solidFill>
            </a:endParaRPr>
          </a:p>
        </p:txBody>
      </p:sp>
      <p:sp>
        <p:nvSpPr>
          <p:cNvPr id="14" name="Content Placeholder 2"/>
          <p:cNvSpPr txBox="1"/>
          <p:nvPr/>
        </p:nvSpPr>
        <p:spPr>
          <a:xfrm>
            <a:off x="5716956" y="4140212"/>
            <a:ext cx="1990656"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zh-CN" dirty="0"/>
              <a:t>能清晰的捕捉到人脸的图像并进行保存，可将保存的照片放在人脸数据库中进行比对筛查，方便排查相关可疑人员。</a:t>
            </a:r>
            <a:endParaRPr lang="zh-CN" altLang="en-US" dirty="0">
              <a:solidFill>
                <a:schemeClr val="bg1">
                  <a:lumMod val="50000"/>
                </a:schemeClr>
              </a:solidFill>
            </a:endParaRPr>
          </a:p>
        </p:txBody>
      </p:sp>
      <p:sp>
        <p:nvSpPr>
          <p:cNvPr id="15" name="Content Placeholder 2"/>
          <p:cNvSpPr txBox="1"/>
          <p:nvPr/>
        </p:nvSpPr>
        <p:spPr>
          <a:xfrm>
            <a:off x="7822748" y="4624960"/>
            <a:ext cx="2052754" cy="954059"/>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zh-CN" dirty="0"/>
              <a:t>一旦面部无法识别（未录入系统），可以立即通过</a:t>
            </a:r>
            <a:r>
              <a:rPr lang="en-US" altLang="zh-CN" dirty="0"/>
              <a:t>GSM</a:t>
            </a:r>
            <a:r>
              <a:rPr lang="zh-CN" altLang="zh-CN" dirty="0"/>
              <a:t>技术通知户主，保证了时效性。</a:t>
            </a:r>
            <a:endParaRPr lang="zh-CN" altLang="en-US" dirty="0">
              <a:solidFill>
                <a:schemeClr val="bg1">
                  <a:lumMod val="50000"/>
                </a:schemeClr>
              </a:solidFill>
            </a:endParaRPr>
          </a:p>
        </p:txBody>
      </p:sp>
      <p:sp>
        <p:nvSpPr>
          <p:cNvPr id="5" name="任意多边形 4"/>
          <p:cNvSpPr/>
          <p:nvPr/>
        </p:nvSpPr>
        <p:spPr>
          <a:xfrm>
            <a:off x="1567649" y="2177065"/>
            <a:ext cx="9084531" cy="1322684"/>
          </a:xfrm>
          <a:custGeom>
            <a:avLst/>
            <a:gdLst>
              <a:gd name="connsiteX0" fmla="*/ 0 w 9581341"/>
              <a:gd name="connsiteY0" fmla="*/ 348736 h 1394942"/>
              <a:gd name="connsiteX1" fmla="*/ 8883870 w 9581341"/>
              <a:gd name="connsiteY1" fmla="*/ 348736 h 1394942"/>
              <a:gd name="connsiteX2" fmla="*/ 8883870 w 9581341"/>
              <a:gd name="connsiteY2" fmla="*/ 0 h 1394942"/>
              <a:gd name="connsiteX3" fmla="*/ 9581341 w 9581341"/>
              <a:gd name="connsiteY3" fmla="*/ 697471 h 1394942"/>
              <a:gd name="connsiteX4" fmla="*/ 8883870 w 9581341"/>
              <a:gd name="connsiteY4" fmla="*/ 1394942 h 1394942"/>
              <a:gd name="connsiteX5" fmla="*/ 8883870 w 9581341"/>
              <a:gd name="connsiteY5" fmla="*/ 1046207 h 1394942"/>
              <a:gd name="connsiteX6" fmla="*/ 0 w 9581341"/>
              <a:gd name="connsiteY6" fmla="*/ 1046207 h 1394942"/>
              <a:gd name="connsiteX7" fmla="*/ 0 w 95813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1341" h="1394942">
                <a:moveTo>
                  <a:pt x="0" y="348736"/>
                </a:moveTo>
                <a:lnTo>
                  <a:pt x="8883870" y="348736"/>
                </a:lnTo>
                <a:lnTo>
                  <a:pt x="8883870" y="0"/>
                </a:lnTo>
                <a:lnTo>
                  <a:pt x="9581341" y="697471"/>
                </a:lnTo>
                <a:lnTo>
                  <a:pt x="8883870" y="1394942"/>
                </a:lnTo>
                <a:lnTo>
                  <a:pt x="8883870" y="1046207"/>
                </a:lnTo>
                <a:lnTo>
                  <a:pt x="0" y="1046207"/>
                </a:lnTo>
                <a:lnTo>
                  <a:pt x="0" y="348736"/>
                </a:lnTo>
                <a:close/>
              </a:path>
            </a:pathLst>
          </a:custGeom>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作品特色</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 name="任意多边形 6"/>
          <p:cNvSpPr/>
          <p:nvPr/>
        </p:nvSpPr>
        <p:spPr>
          <a:xfrm>
            <a:off x="3661633" y="2704754"/>
            <a:ext cx="6990546" cy="1322684"/>
          </a:xfrm>
          <a:custGeom>
            <a:avLst/>
            <a:gdLst>
              <a:gd name="connsiteX0" fmla="*/ 0 w 7372841"/>
              <a:gd name="connsiteY0" fmla="*/ 348736 h 1394942"/>
              <a:gd name="connsiteX1" fmla="*/ 6675370 w 7372841"/>
              <a:gd name="connsiteY1" fmla="*/ 348736 h 1394942"/>
              <a:gd name="connsiteX2" fmla="*/ 6675370 w 7372841"/>
              <a:gd name="connsiteY2" fmla="*/ 0 h 1394942"/>
              <a:gd name="connsiteX3" fmla="*/ 7372841 w 7372841"/>
              <a:gd name="connsiteY3" fmla="*/ 697471 h 1394942"/>
              <a:gd name="connsiteX4" fmla="*/ 6675370 w 7372841"/>
              <a:gd name="connsiteY4" fmla="*/ 1394942 h 1394942"/>
              <a:gd name="connsiteX5" fmla="*/ 6675370 w 7372841"/>
              <a:gd name="connsiteY5" fmla="*/ 1046207 h 1394942"/>
              <a:gd name="connsiteX6" fmla="*/ 0 w 7372841"/>
              <a:gd name="connsiteY6" fmla="*/ 1046207 h 1394942"/>
              <a:gd name="connsiteX7" fmla="*/ 0 w 73728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41" h="1394942">
                <a:moveTo>
                  <a:pt x="0" y="348736"/>
                </a:moveTo>
                <a:lnTo>
                  <a:pt x="6675370" y="348736"/>
                </a:lnTo>
                <a:lnTo>
                  <a:pt x="6675370" y="0"/>
                </a:lnTo>
                <a:lnTo>
                  <a:pt x="7372841" y="697471"/>
                </a:lnTo>
                <a:lnTo>
                  <a:pt x="6675370" y="1394942"/>
                </a:lnTo>
                <a:lnTo>
                  <a:pt x="6675370" y="1046207"/>
                </a:lnTo>
                <a:lnTo>
                  <a:pt x="0" y="1046207"/>
                </a:lnTo>
                <a:lnTo>
                  <a:pt x="0" y="348736"/>
                </a:lnTo>
                <a:close/>
              </a:path>
            </a:pathLst>
          </a:cu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任意多边形 7"/>
          <p:cNvSpPr/>
          <p:nvPr/>
        </p:nvSpPr>
        <p:spPr>
          <a:xfrm>
            <a:off x="5755617" y="3087610"/>
            <a:ext cx="4896561" cy="1322684"/>
          </a:xfrm>
          <a:custGeom>
            <a:avLst/>
            <a:gdLst>
              <a:gd name="connsiteX0" fmla="*/ 0 w 5164342"/>
              <a:gd name="connsiteY0" fmla="*/ 348736 h 1394942"/>
              <a:gd name="connsiteX1" fmla="*/ 4466871 w 5164342"/>
              <a:gd name="connsiteY1" fmla="*/ 348736 h 1394942"/>
              <a:gd name="connsiteX2" fmla="*/ 4466871 w 5164342"/>
              <a:gd name="connsiteY2" fmla="*/ 0 h 1394942"/>
              <a:gd name="connsiteX3" fmla="*/ 5164342 w 5164342"/>
              <a:gd name="connsiteY3" fmla="*/ 697471 h 1394942"/>
              <a:gd name="connsiteX4" fmla="*/ 4466871 w 5164342"/>
              <a:gd name="connsiteY4" fmla="*/ 1394942 h 1394942"/>
              <a:gd name="connsiteX5" fmla="*/ 4466871 w 5164342"/>
              <a:gd name="connsiteY5" fmla="*/ 1046207 h 1394942"/>
              <a:gd name="connsiteX6" fmla="*/ 0 w 5164342"/>
              <a:gd name="connsiteY6" fmla="*/ 1046207 h 1394942"/>
              <a:gd name="connsiteX7" fmla="*/ 0 w 5164342"/>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4342" h="1394942">
                <a:moveTo>
                  <a:pt x="0" y="348736"/>
                </a:moveTo>
                <a:lnTo>
                  <a:pt x="4466871" y="348736"/>
                </a:lnTo>
                <a:lnTo>
                  <a:pt x="4466871" y="0"/>
                </a:lnTo>
                <a:lnTo>
                  <a:pt x="5164342" y="697471"/>
                </a:lnTo>
                <a:lnTo>
                  <a:pt x="4466871" y="1394942"/>
                </a:lnTo>
                <a:lnTo>
                  <a:pt x="4466871" y="1046207"/>
                </a:lnTo>
                <a:lnTo>
                  <a:pt x="0" y="1046207"/>
                </a:lnTo>
                <a:lnTo>
                  <a:pt x="0" y="348736"/>
                </a:lnTo>
                <a:close/>
              </a:path>
            </a:pathLst>
          </a:cu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任意多边形 8"/>
          <p:cNvSpPr/>
          <p:nvPr/>
        </p:nvSpPr>
        <p:spPr>
          <a:xfrm>
            <a:off x="7849601" y="3528241"/>
            <a:ext cx="2802577" cy="1322684"/>
          </a:xfrm>
          <a:custGeom>
            <a:avLst/>
            <a:gdLst>
              <a:gd name="connsiteX0" fmla="*/ 0 w 2955843"/>
              <a:gd name="connsiteY0" fmla="*/ 348736 h 1394942"/>
              <a:gd name="connsiteX1" fmla="*/ 2258372 w 2955843"/>
              <a:gd name="connsiteY1" fmla="*/ 348736 h 1394942"/>
              <a:gd name="connsiteX2" fmla="*/ 2258372 w 2955843"/>
              <a:gd name="connsiteY2" fmla="*/ 0 h 1394942"/>
              <a:gd name="connsiteX3" fmla="*/ 2955843 w 2955843"/>
              <a:gd name="connsiteY3" fmla="*/ 697471 h 1394942"/>
              <a:gd name="connsiteX4" fmla="*/ 2258372 w 2955843"/>
              <a:gd name="connsiteY4" fmla="*/ 1394942 h 1394942"/>
              <a:gd name="connsiteX5" fmla="*/ 2258372 w 2955843"/>
              <a:gd name="connsiteY5" fmla="*/ 1046207 h 1394942"/>
              <a:gd name="connsiteX6" fmla="*/ 0 w 2955843"/>
              <a:gd name="connsiteY6" fmla="*/ 1046207 h 1394942"/>
              <a:gd name="connsiteX7" fmla="*/ 0 w 2955843"/>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843" h="1394942">
                <a:moveTo>
                  <a:pt x="0" y="348736"/>
                </a:moveTo>
                <a:lnTo>
                  <a:pt x="2258372" y="348736"/>
                </a:lnTo>
                <a:lnTo>
                  <a:pt x="2258372" y="0"/>
                </a:lnTo>
                <a:lnTo>
                  <a:pt x="2955843" y="697471"/>
                </a:lnTo>
                <a:lnTo>
                  <a:pt x="2258372" y="1394942"/>
                </a:lnTo>
                <a:lnTo>
                  <a:pt x="2258372" y="1046207"/>
                </a:lnTo>
                <a:lnTo>
                  <a:pt x="0" y="1046207"/>
                </a:lnTo>
                <a:lnTo>
                  <a:pt x="0" y="348736"/>
                </a:lnTo>
                <a:close/>
              </a:path>
            </a:pathLst>
          </a:cu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26"/>
          <p:cNvSpPr/>
          <p:nvPr/>
        </p:nvSpPr>
        <p:spPr bwMode="auto">
          <a:xfrm>
            <a:off x="7940468" y="3986715"/>
            <a:ext cx="359981" cy="3600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30" tIns="45715" rIns="91430" bIns="45715"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7" name="Group 16"/>
          <p:cNvGrpSpPr/>
          <p:nvPr/>
        </p:nvGrpSpPr>
        <p:grpSpPr>
          <a:xfrm>
            <a:off x="5890171" y="3577628"/>
            <a:ext cx="359981" cy="360000"/>
            <a:chOff x="3526798" y="4057329"/>
            <a:chExt cx="284519" cy="359394"/>
          </a:xfrm>
          <a:solidFill>
            <a:schemeClr val="bg1"/>
          </a:solidFill>
        </p:grpSpPr>
        <p:sp>
          <p:nvSpPr>
            <p:cNvPr id="18" name="Freeform 107"/>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08"/>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Freeform 109"/>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1" name="Group 20"/>
          <p:cNvGrpSpPr/>
          <p:nvPr/>
        </p:nvGrpSpPr>
        <p:grpSpPr>
          <a:xfrm>
            <a:off x="1711085" y="2643433"/>
            <a:ext cx="359981" cy="360000"/>
            <a:chOff x="4669866" y="3800264"/>
            <a:chExt cx="279527" cy="416797"/>
          </a:xfrm>
          <a:solidFill>
            <a:schemeClr val="bg1"/>
          </a:solidFill>
        </p:grpSpPr>
        <p:sp>
          <p:nvSpPr>
            <p:cNvPr id="22" name="Freeform 141"/>
            <p:cNvSpPr>
              <a:spLocks noEditPoints="1"/>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Rectangle 142"/>
            <p:cNvSpPr>
              <a:spLocks noChangeArrowheads="1"/>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43"/>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44"/>
            <p:cNvSpPr>
              <a:spLocks noEditPoints="1"/>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6" name="Group 25"/>
          <p:cNvGrpSpPr/>
          <p:nvPr/>
        </p:nvGrpSpPr>
        <p:grpSpPr>
          <a:xfrm>
            <a:off x="3821318" y="3176179"/>
            <a:ext cx="359981" cy="360000"/>
            <a:chOff x="3440113" y="1050925"/>
            <a:chExt cx="390525" cy="333376"/>
          </a:xfrm>
          <a:solidFill>
            <a:schemeClr val="bg1"/>
          </a:solidFill>
        </p:grpSpPr>
        <p:sp>
          <p:nvSpPr>
            <p:cNvPr id="27"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603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5" grpId="0" bldLvl="0" animBg="1"/>
      <p:bldP spid="7" grpId="0" bldLvl="0" animBg="1"/>
      <p:bldP spid="8" grpId="0" bldLvl="0" animBg="1"/>
      <p:bldP spid="9" grpId="0" bldLvl="0" animBg="1"/>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需求分析</a:t>
            </a:r>
          </a:p>
        </p:txBody>
      </p:sp>
      <p:sp>
        <p:nvSpPr>
          <p:cNvPr id="5" name="Freeform 10"/>
          <p:cNvSpPr/>
          <p:nvPr/>
        </p:nvSpPr>
        <p:spPr bwMode="auto">
          <a:xfrm>
            <a:off x="5580708" y="3301378"/>
            <a:ext cx="1302093" cy="1314448"/>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14"/>
          <p:cNvSpPr/>
          <p:nvPr/>
        </p:nvSpPr>
        <p:spPr bwMode="auto">
          <a:xfrm>
            <a:off x="7939111" y="3418352"/>
            <a:ext cx="1058462" cy="761643"/>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18"/>
          <p:cNvSpPr/>
          <p:nvPr/>
        </p:nvSpPr>
        <p:spPr bwMode="auto">
          <a:xfrm>
            <a:off x="6878602" y="3305821"/>
            <a:ext cx="1060508" cy="870157"/>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0"/>
          <p:cNvSpPr/>
          <p:nvPr/>
        </p:nvSpPr>
        <p:spPr bwMode="auto">
          <a:xfrm>
            <a:off x="3463783" y="3750973"/>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30"/>
          <p:cNvSpPr>
            <a:spLocks noEditPoints="1"/>
          </p:cNvSpPr>
          <p:nvPr/>
        </p:nvSpPr>
        <p:spPr bwMode="auto">
          <a:xfrm>
            <a:off x="1529497" y="4558857"/>
            <a:ext cx="945859" cy="945911"/>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TextBox 12"/>
          <p:cNvSpPr txBox="1"/>
          <p:nvPr/>
        </p:nvSpPr>
        <p:spPr>
          <a:xfrm>
            <a:off x="1786839" y="4766928"/>
            <a:ext cx="530175" cy="553998"/>
          </a:xfrm>
          <a:prstGeom prst="rect">
            <a:avLst/>
          </a:prstGeom>
          <a:noFill/>
        </p:spPr>
        <p:txBody>
          <a:bodyPr wrap="square" lIns="0" tIns="0" rIns="0" bIns="0" rtlCol="0">
            <a:spAutoFit/>
          </a:bodyPr>
          <a:lstStyle/>
          <a:p>
            <a:r>
              <a:rPr kumimoji="1" lang="zh-CN" altLang="en-US" dirty="0">
                <a:solidFill>
                  <a:schemeClr val="tx1">
                    <a:lumMod val="65000"/>
                    <a:lumOff val="35000"/>
                  </a:schemeClr>
                </a:solidFill>
                <a:latin typeface="微软雅黑" panose="020B0503020204020204" charset="-122"/>
                <a:ea typeface="微软雅黑" panose="020B0503020204020204" charset="-122"/>
              </a:rPr>
              <a:t>需求分析</a:t>
            </a:r>
          </a:p>
        </p:txBody>
      </p:sp>
      <p:sp>
        <p:nvSpPr>
          <p:cNvPr id="14" name="Rectangle 13"/>
          <p:cNvSpPr/>
          <p:nvPr/>
        </p:nvSpPr>
        <p:spPr>
          <a:xfrm>
            <a:off x="3951159" y="3367974"/>
            <a:ext cx="175146" cy="235273"/>
          </a:xfrm>
          <a:prstGeom prst="rect">
            <a:avLst/>
          </a:prstGeom>
        </p:spPr>
        <p:txBody>
          <a:bodyPr wrap="none" lIns="86694" tIns="43347" rIns="86694" bIns="43347">
            <a:spAutoFit/>
          </a:bodyPr>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p:nvPr/>
        </p:nvSpPr>
        <p:spPr>
          <a:xfrm>
            <a:off x="2457998" y="4961079"/>
            <a:ext cx="1005785" cy="165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8"/>
          <p:cNvSpPr/>
          <p:nvPr/>
        </p:nvSpPr>
        <p:spPr bwMode="auto">
          <a:xfrm>
            <a:off x="4520146" y="3750919"/>
            <a:ext cx="1060508" cy="876755"/>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16"/>
          <p:cNvSpPr/>
          <p:nvPr/>
        </p:nvSpPr>
        <p:spPr bwMode="auto">
          <a:xfrm>
            <a:off x="8990577" y="2205792"/>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4"/>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Right Arrow 17"/>
          <p:cNvSpPr/>
          <p:nvPr/>
        </p:nvSpPr>
        <p:spPr>
          <a:xfrm>
            <a:off x="9449411" y="2113817"/>
            <a:ext cx="1140767" cy="35953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itle 13"/>
          <p:cNvSpPr txBox="1"/>
          <p:nvPr/>
        </p:nvSpPr>
        <p:spPr>
          <a:xfrm>
            <a:off x="1814699" y="3121003"/>
            <a:ext cx="1924614" cy="1346859"/>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智能性：能对出现在监控前的人脸进行识别，并判断是否为可疑人员</a:t>
            </a:r>
            <a:endParaRPr lang="en-US" altLang="zh-CN" dirty="0">
              <a:sym typeface="Arial" panose="020B0604020202020204" pitchFamily="34" charset="0"/>
            </a:endParaRPr>
          </a:p>
        </p:txBody>
      </p:sp>
      <p:sp>
        <p:nvSpPr>
          <p:cNvPr id="50" name="Title 13"/>
          <p:cNvSpPr txBox="1"/>
          <p:nvPr/>
        </p:nvSpPr>
        <p:spPr>
          <a:xfrm>
            <a:off x="6002359" y="4275599"/>
            <a:ext cx="1924614"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全面性：发现人体后摄像头能转动寻找人脸，消除监控死角</a:t>
            </a:r>
            <a:endParaRPr lang="en-US" altLang="zh-CN" dirty="0">
              <a:sym typeface="Arial" panose="020B0604020202020204" pitchFamily="34" charset="0"/>
            </a:endParaRPr>
          </a:p>
        </p:txBody>
      </p:sp>
      <p:sp>
        <p:nvSpPr>
          <p:cNvPr id="53" name="Title 13"/>
          <p:cNvSpPr txBox="1"/>
          <p:nvPr/>
        </p:nvSpPr>
        <p:spPr>
          <a:xfrm>
            <a:off x="7230202" y="2415727"/>
            <a:ext cx="1924614"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节能性：日常使用时功耗不能太高</a:t>
            </a:r>
            <a:endParaRPr lang="en-US" altLang="zh-CN" dirty="0">
              <a:sym typeface="Arial" panose="020B0604020202020204" pitchFamily="34" charset="0"/>
            </a:endParaRPr>
          </a:p>
        </p:txBody>
      </p:sp>
      <p:sp>
        <p:nvSpPr>
          <p:cNvPr id="38" name="Title 13"/>
          <p:cNvSpPr txBox="1"/>
          <p:nvPr/>
        </p:nvSpPr>
        <p:spPr>
          <a:xfrm>
            <a:off x="3820333" y="2543272"/>
            <a:ext cx="1679355"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t>时效性：在发现可疑人员时能及时通知用户</a:t>
            </a:r>
          </a:p>
        </p:txBody>
      </p:sp>
    </p:spTree>
    <p:extLst>
      <p:ext uri="{BB962C8B-B14F-4D97-AF65-F5344CB8AC3E}">
        <p14:creationId xmlns:p14="http://schemas.microsoft.com/office/powerpoint/2010/main" val="1713911355"/>
      </p:ext>
    </p:extLst>
  </p:cSld>
  <p:clrMapOvr>
    <a:masterClrMapping/>
  </p:clrMapOvr>
  <p:transition advTm="884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90">
                                          <p:stCondLst>
                                            <p:cond delay="0"/>
                                          </p:stCondLst>
                                        </p:cTn>
                                        <p:tgtEl>
                                          <p:spTgt spid="12"/>
                                        </p:tgtEl>
                                      </p:cBhvr>
                                    </p:animEffect>
                                    <p:anim calcmode="lin" valueType="num">
                                      <p:cBhvr>
                                        <p:cTn id="8"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13" dur="13">
                                          <p:stCondLst>
                                            <p:cond delay="325"/>
                                          </p:stCondLst>
                                        </p:cTn>
                                        <p:tgtEl>
                                          <p:spTgt spid="12"/>
                                        </p:tgtEl>
                                      </p:cBhvr>
                                      <p:to x="100000" y="60000"/>
                                    </p:animScale>
                                    <p:animScale>
                                      <p:cBhvr>
                                        <p:cTn id="14" dur="83" decel="50000">
                                          <p:stCondLst>
                                            <p:cond delay="338"/>
                                          </p:stCondLst>
                                        </p:cTn>
                                        <p:tgtEl>
                                          <p:spTgt spid="12"/>
                                        </p:tgtEl>
                                      </p:cBhvr>
                                      <p:to x="100000" y="100000"/>
                                    </p:animScale>
                                    <p:animScale>
                                      <p:cBhvr>
                                        <p:cTn id="15" dur="13">
                                          <p:stCondLst>
                                            <p:cond delay="656"/>
                                          </p:stCondLst>
                                        </p:cTn>
                                        <p:tgtEl>
                                          <p:spTgt spid="12"/>
                                        </p:tgtEl>
                                      </p:cBhvr>
                                      <p:to x="100000" y="80000"/>
                                    </p:animScale>
                                    <p:animScale>
                                      <p:cBhvr>
                                        <p:cTn id="16" dur="83" decel="50000">
                                          <p:stCondLst>
                                            <p:cond delay="669"/>
                                          </p:stCondLst>
                                        </p:cTn>
                                        <p:tgtEl>
                                          <p:spTgt spid="12"/>
                                        </p:tgtEl>
                                      </p:cBhvr>
                                      <p:to x="100000" y="100000"/>
                                    </p:animScale>
                                    <p:animScale>
                                      <p:cBhvr>
                                        <p:cTn id="17" dur="13">
                                          <p:stCondLst>
                                            <p:cond delay="821"/>
                                          </p:stCondLst>
                                        </p:cTn>
                                        <p:tgtEl>
                                          <p:spTgt spid="12"/>
                                        </p:tgtEl>
                                      </p:cBhvr>
                                      <p:to x="100000" y="90000"/>
                                    </p:animScale>
                                    <p:animScale>
                                      <p:cBhvr>
                                        <p:cTn id="18" dur="83" decel="50000">
                                          <p:stCondLst>
                                            <p:cond delay="834"/>
                                          </p:stCondLst>
                                        </p:cTn>
                                        <p:tgtEl>
                                          <p:spTgt spid="12"/>
                                        </p:tgtEl>
                                      </p:cBhvr>
                                      <p:to x="100000" y="100000"/>
                                    </p:animScale>
                                    <p:animScale>
                                      <p:cBhvr>
                                        <p:cTn id="19" dur="13">
                                          <p:stCondLst>
                                            <p:cond delay="904"/>
                                          </p:stCondLst>
                                        </p:cTn>
                                        <p:tgtEl>
                                          <p:spTgt spid="12"/>
                                        </p:tgtEl>
                                      </p:cBhvr>
                                      <p:to x="100000" y="95000"/>
                                    </p:animScale>
                                    <p:animScale>
                                      <p:cBhvr>
                                        <p:cTn id="20" dur="83" decel="50000">
                                          <p:stCondLst>
                                            <p:cond delay="917"/>
                                          </p:stCondLst>
                                        </p:cTn>
                                        <p:tgtEl>
                                          <p:spTgt spid="12"/>
                                        </p:tgtEl>
                                      </p:cBhvr>
                                      <p:to x="100000" y="100000"/>
                                    </p:animScale>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300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350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0" grpId="0" bldLvl="0" animBg="1"/>
      <p:bldP spid="11" grpId="0" bldLvl="0" animBg="1"/>
      <p:bldP spid="12" grpId="0" bldLvl="0" animBg="1"/>
      <p:bldP spid="13" grpId="0"/>
      <p:bldP spid="15" grpId="0" bldLvl="0" animBg="1"/>
      <p:bldP spid="16" grpId="0" bldLvl="0" animBg="1"/>
      <p:bldP spid="17"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可行性分析</a:t>
            </a:r>
          </a:p>
        </p:txBody>
      </p:sp>
      <p:sp>
        <p:nvSpPr>
          <p:cNvPr id="2" name="Freeform 10"/>
          <p:cNvSpPr/>
          <p:nvPr/>
        </p:nvSpPr>
        <p:spPr bwMode="auto">
          <a:xfrm>
            <a:off x="2647163" y="177361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3" name="组合 2"/>
          <p:cNvGrpSpPr>
            <a:grpSpLocks noChangeAspect="1"/>
          </p:cNvGrpSpPr>
          <p:nvPr/>
        </p:nvGrpSpPr>
        <p:grpSpPr>
          <a:xfrm>
            <a:off x="1799439" y="2497510"/>
            <a:ext cx="1448169" cy="1800000"/>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4216370" y="2497510"/>
            <a:ext cx="1446852" cy="1800000"/>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9" name="组合 8"/>
          <p:cNvGrpSpPr>
            <a:grpSpLocks noChangeAspect="1"/>
          </p:cNvGrpSpPr>
          <p:nvPr/>
        </p:nvGrpSpPr>
        <p:grpSpPr>
          <a:xfrm>
            <a:off x="6603936" y="2497510"/>
            <a:ext cx="1448169" cy="1800000"/>
            <a:chOff x="6391275" y="2136775"/>
            <a:chExt cx="1744662" cy="2168525"/>
          </a:xfrm>
        </p:grpSpPr>
        <p:sp>
          <p:nvSpPr>
            <p:cNvPr id="10" name="Freeform 13"/>
            <p:cNvSpPr/>
            <p:nvPr/>
          </p:nvSpPr>
          <p:spPr bwMode="auto">
            <a:xfrm>
              <a:off x="6391275" y="2136775"/>
              <a:ext cx="1744662" cy="2168525"/>
            </a:xfrm>
            <a:custGeom>
              <a:avLst/>
              <a:gdLst>
                <a:gd name="T0" fmla="*/ 0 w 2452"/>
                <a:gd name="T1" fmla="*/ 1226 h 3050"/>
                <a:gd name="T2" fmla="*/ 1226 w 2452"/>
                <a:gd name="T3" fmla="*/ 3050 h 3050"/>
                <a:gd name="T4" fmla="*/ 2452 w 2452"/>
                <a:gd name="T5" fmla="*/ 1226 h 3050"/>
                <a:gd name="T6" fmla="*/ 1226 w 2452"/>
                <a:gd name="T7" fmla="*/ 0 h 3050"/>
                <a:gd name="T8" fmla="*/ 1226 w 2452"/>
                <a:gd name="T9" fmla="*/ 0 h 3050"/>
                <a:gd name="T10" fmla="*/ 0 w 2452"/>
                <a:gd name="T11" fmla="*/ 1226 h 3050"/>
              </a:gdLst>
              <a:ahLst/>
              <a:cxnLst>
                <a:cxn ang="0">
                  <a:pos x="T0" y="T1"/>
                </a:cxn>
                <a:cxn ang="0">
                  <a:pos x="T2" y="T3"/>
                </a:cxn>
                <a:cxn ang="0">
                  <a:pos x="T4" y="T5"/>
                </a:cxn>
                <a:cxn ang="0">
                  <a:pos x="T6" y="T7"/>
                </a:cxn>
                <a:cxn ang="0">
                  <a:pos x="T8" y="T9"/>
                </a:cxn>
                <a:cxn ang="0">
                  <a:pos x="T10" y="T11"/>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6595644"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12" name="组合 11"/>
          <p:cNvGrpSpPr>
            <a:grpSpLocks noChangeAspect="1"/>
          </p:cNvGrpSpPr>
          <p:nvPr/>
        </p:nvGrpSpPr>
        <p:grpSpPr>
          <a:xfrm>
            <a:off x="8992820" y="2497510"/>
            <a:ext cx="1446852" cy="1800000"/>
            <a:chOff x="8677819" y="2136775"/>
            <a:chExt cx="1743075" cy="2168525"/>
          </a:xfrm>
        </p:grpSpPr>
        <p:sp>
          <p:nvSpPr>
            <p:cNvPr id="13" name="Freeform 14"/>
            <p:cNvSpPr/>
            <p:nvPr/>
          </p:nvSpPr>
          <p:spPr bwMode="auto">
            <a:xfrm>
              <a:off x="8677819"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solidFill>
                <a:schemeClr val="accent5"/>
              </a:solidFill>
              <a:prstDash val="solid"/>
              <a:miter lim="800000"/>
            </a:ln>
          </p:spPr>
          <p:txBody>
            <a:bodyPr vert="horz" wrap="square" lIns="91440" tIns="45720" rIns="91440" bIns="45720" numCol="1" anchor="t" anchorCtr="0" compatLnSpc="1"/>
            <a:lstStyle/>
            <a:p>
              <a:endParaRPr lang="zh-CN" altLang="en-US" dirty="0">
                <a:solidFill>
                  <a:schemeClr val="accent1"/>
                </a:solidFill>
              </a:endParaRPr>
            </a:p>
          </p:txBody>
        </p:sp>
        <p:sp>
          <p:nvSpPr>
            <p:cNvPr id="14" name="Oval 15"/>
            <p:cNvSpPr>
              <a:spLocks noChangeArrowheads="1"/>
            </p:cNvSpPr>
            <p:nvPr/>
          </p:nvSpPr>
          <p:spPr bwMode="auto">
            <a:xfrm>
              <a:off x="8874820"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2011402" y="2823443"/>
            <a:ext cx="1038896" cy="707886"/>
          </a:xfrm>
          <a:prstGeom prst="rect">
            <a:avLst/>
          </a:prstGeom>
          <a:noFill/>
        </p:spPr>
        <p:txBody>
          <a:bodyPr wrap="square" rtlCol="0">
            <a:spAutoFit/>
          </a:bodyPr>
          <a:lstStyle/>
          <a:p>
            <a:pPr algn="ctr"/>
            <a:r>
              <a:rPr lang="en-US" altLang="zh-CN" sz="2000" dirty="0">
                <a:solidFill>
                  <a:schemeClr val="tx1">
                    <a:lumMod val="85000"/>
                    <a:lumOff val="15000"/>
                  </a:schemeClr>
                </a:solidFill>
                <a:latin typeface="微软雅黑" panose="020B0503020204020204" charset="-122"/>
                <a:ea typeface="微软雅黑" panose="020B0503020204020204" charset="-122"/>
              </a:rPr>
              <a:t>经济可行性</a:t>
            </a:r>
          </a:p>
        </p:txBody>
      </p:sp>
      <p:sp>
        <p:nvSpPr>
          <p:cNvPr id="16" name="TextBox 15"/>
          <p:cNvSpPr txBox="1"/>
          <p:nvPr/>
        </p:nvSpPr>
        <p:spPr>
          <a:xfrm>
            <a:off x="4451997" y="2823443"/>
            <a:ext cx="975597" cy="707886"/>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charset="-122"/>
                <a:ea typeface="微软雅黑" panose="020B0503020204020204" charset="-122"/>
              </a:rPr>
              <a:t>技术可行性</a:t>
            </a:r>
          </a:p>
        </p:txBody>
      </p:sp>
      <p:sp>
        <p:nvSpPr>
          <p:cNvPr id="17" name="TextBox 16"/>
          <p:cNvSpPr txBox="1"/>
          <p:nvPr/>
        </p:nvSpPr>
        <p:spPr>
          <a:xfrm>
            <a:off x="9222380" y="2864768"/>
            <a:ext cx="1070165" cy="707886"/>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charset="-122"/>
                <a:ea typeface="微软雅黑" panose="020B0503020204020204" charset="-122"/>
              </a:rPr>
              <a:t>时间可行性</a:t>
            </a:r>
          </a:p>
        </p:txBody>
      </p:sp>
      <p:sp>
        <p:nvSpPr>
          <p:cNvPr id="18" name="TextBox 17"/>
          <p:cNvSpPr txBox="1"/>
          <p:nvPr/>
        </p:nvSpPr>
        <p:spPr>
          <a:xfrm>
            <a:off x="6816094" y="2823443"/>
            <a:ext cx="1023851" cy="707886"/>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charset="-122"/>
                <a:ea typeface="微软雅黑" panose="020B0503020204020204" charset="-122"/>
              </a:rPr>
              <a:t>操作可行性</a:t>
            </a:r>
          </a:p>
        </p:txBody>
      </p:sp>
      <p:grpSp>
        <p:nvGrpSpPr>
          <p:cNvPr id="19" name="组合 18"/>
          <p:cNvGrpSpPr/>
          <p:nvPr/>
        </p:nvGrpSpPr>
        <p:grpSpPr>
          <a:xfrm>
            <a:off x="4076461" y="1090033"/>
            <a:ext cx="4039075" cy="576064"/>
            <a:chOff x="4170620" y="743268"/>
            <a:chExt cx="3748917" cy="576064"/>
          </a:xfrm>
        </p:grpSpPr>
        <p:sp>
          <p:nvSpPr>
            <p:cNvPr id="20" name="圆角矩形 19"/>
            <p:cNvSpPr/>
            <p:nvPr/>
          </p:nvSpPr>
          <p:spPr bwMode="auto">
            <a:xfrm>
              <a:off x="4170620" y="743268"/>
              <a:ext cx="3748917" cy="576064"/>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5418763" y="872133"/>
              <a:ext cx="1361677" cy="400110"/>
            </a:xfrm>
            <a:prstGeom prst="rect">
              <a:avLst/>
            </a:prstGeom>
            <a:noFill/>
          </p:spPr>
          <p:txBody>
            <a:bodyPr wrap="none" rtlCol="0">
              <a:spAutoFit/>
            </a:bodyPr>
            <a:lstStyle/>
            <a:p>
              <a:r>
                <a:rPr lang="zh-CN" altLang="en-US" sz="2000" dirty="0">
                  <a:solidFill>
                    <a:srgbClr val="F8F8F8"/>
                  </a:solidFill>
                  <a:latin typeface="微软雅黑" panose="020B0503020204020204" charset="-122"/>
                  <a:ea typeface="微软雅黑" panose="020B0503020204020204" charset="-122"/>
                </a:rPr>
                <a:t>可行性分析</a:t>
              </a:r>
            </a:p>
          </p:txBody>
        </p:sp>
      </p:grpSp>
      <p:grpSp>
        <p:nvGrpSpPr>
          <p:cNvPr id="22" name="组合 21"/>
          <p:cNvGrpSpPr/>
          <p:nvPr/>
        </p:nvGrpSpPr>
        <p:grpSpPr>
          <a:xfrm>
            <a:off x="1486693" y="4456958"/>
            <a:ext cx="2085285" cy="1388214"/>
            <a:chOff x="1600200" y="4427439"/>
            <a:chExt cx="2308225" cy="1388214"/>
          </a:xfrm>
        </p:grpSpPr>
        <p:sp>
          <p:nvSpPr>
            <p:cNvPr id="23" name="Freeform 6"/>
            <p:cNvSpPr/>
            <p:nvPr/>
          </p:nvSpPr>
          <p:spPr bwMode="auto">
            <a:xfrm>
              <a:off x="1600200" y="4427439"/>
              <a:ext cx="2308225" cy="1330526"/>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4" name="Rectangle 11"/>
            <p:cNvSpPr>
              <a:spLocks noChangeArrowheads="1"/>
            </p:cNvSpPr>
            <p:nvPr/>
          </p:nvSpPr>
          <p:spPr bwMode="auto">
            <a:xfrm>
              <a:off x="1743163" y="4468746"/>
              <a:ext cx="2025651" cy="1346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本系统样品的成本在</a:t>
              </a:r>
              <a:r>
                <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400</a:t>
              </a: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元左右，若投入生产，成本预计能压缩</a:t>
              </a:r>
              <a:r>
                <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1/3</a:t>
              </a: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a:t>
              </a:r>
            </a:p>
          </p:txBody>
        </p:sp>
      </p:grpSp>
      <p:grpSp>
        <p:nvGrpSpPr>
          <p:cNvPr id="25" name="组合 24"/>
          <p:cNvGrpSpPr/>
          <p:nvPr/>
        </p:nvGrpSpPr>
        <p:grpSpPr>
          <a:xfrm>
            <a:off x="3913724" y="4456957"/>
            <a:ext cx="2085285" cy="1388215"/>
            <a:chOff x="1600200" y="4427438"/>
            <a:chExt cx="2308225" cy="1388215"/>
          </a:xfrm>
        </p:grpSpPr>
        <p:sp>
          <p:nvSpPr>
            <p:cNvPr id="26"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7" name="Rectangle 11"/>
            <p:cNvSpPr>
              <a:spLocks noChangeArrowheads="1"/>
            </p:cNvSpPr>
            <p:nvPr/>
          </p:nvSpPr>
          <p:spPr bwMode="auto">
            <a:xfrm>
              <a:off x="1762022" y="4468746"/>
              <a:ext cx="2025651" cy="1346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本系统所采用的主要的技术都是已经成熟的技术，而且实现难度不大。</a:t>
              </a:r>
            </a:p>
          </p:txBody>
        </p:sp>
      </p:grpSp>
      <p:grpSp>
        <p:nvGrpSpPr>
          <p:cNvPr id="28" name="组合 27"/>
          <p:cNvGrpSpPr/>
          <p:nvPr/>
        </p:nvGrpSpPr>
        <p:grpSpPr>
          <a:xfrm>
            <a:off x="6302082" y="4456957"/>
            <a:ext cx="2085285" cy="1330527"/>
            <a:chOff x="1600200" y="4427438"/>
            <a:chExt cx="2308225" cy="1330527"/>
          </a:xfrm>
        </p:grpSpPr>
        <p:sp>
          <p:nvSpPr>
            <p:cNvPr id="29"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0" name="Rectangle 11"/>
            <p:cNvSpPr>
              <a:spLocks noChangeArrowheads="1"/>
            </p:cNvSpPr>
            <p:nvPr/>
          </p:nvSpPr>
          <p:spPr bwMode="auto">
            <a:xfrm>
              <a:off x="1741486" y="4468746"/>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本系统在操作上较简单，用户能够很快的学会其操作。</a:t>
              </a:r>
            </a:p>
          </p:txBody>
        </p:sp>
      </p:grpSp>
      <p:grpSp>
        <p:nvGrpSpPr>
          <p:cNvPr id="31" name="组合 30"/>
          <p:cNvGrpSpPr/>
          <p:nvPr/>
        </p:nvGrpSpPr>
        <p:grpSpPr>
          <a:xfrm>
            <a:off x="8690440" y="4456957"/>
            <a:ext cx="2085285" cy="1330527"/>
            <a:chOff x="1600200" y="4427438"/>
            <a:chExt cx="2308225" cy="1330527"/>
          </a:xfrm>
        </p:grpSpPr>
        <p:sp>
          <p:nvSpPr>
            <p:cNvPr id="32"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dirty="0">
                <a:solidFill>
                  <a:schemeClr val="tx1">
                    <a:lumMod val="85000"/>
                    <a:lumOff val="15000"/>
                  </a:schemeClr>
                </a:solidFill>
              </a:endParaRPr>
            </a:p>
          </p:txBody>
        </p:sp>
        <p:sp>
          <p:nvSpPr>
            <p:cNvPr id="33" name="Rectangle 11"/>
            <p:cNvSpPr>
              <a:spLocks noChangeArrowheads="1"/>
            </p:cNvSpPr>
            <p:nvPr/>
          </p:nvSpPr>
          <p:spPr bwMode="auto">
            <a:xfrm>
              <a:off x="1768473" y="4507085"/>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开发周期短，所用技术先进，能维持较长时间的前沿性。</a:t>
              </a:r>
            </a:p>
          </p:txBody>
        </p:sp>
      </p:gr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6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 calcmode="lin" valueType="num">
                                      <p:cBhvr>
                                        <p:cTn id="40" dur="300" fill="hold"/>
                                        <p:tgtEl>
                                          <p:spTgt spid="15"/>
                                        </p:tgtEl>
                                        <p:attrNameLst>
                                          <p:attrName>style.rotation</p:attrName>
                                        </p:attrNameLst>
                                      </p:cBhvr>
                                      <p:tavLst>
                                        <p:tav tm="0">
                                          <p:val>
                                            <p:fltVal val="90"/>
                                          </p:val>
                                        </p:tav>
                                        <p:tav tm="100000">
                                          <p:val>
                                            <p:fltVal val="0"/>
                                          </p:val>
                                        </p:tav>
                                      </p:tavLst>
                                    </p:anim>
                                    <p:animEffect transition="in" filter="fade">
                                      <p:cBhvr>
                                        <p:cTn id="41" dur="300"/>
                                        <p:tgtEl>
                                          <p:spTgt spid="15"/>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3000"/>
                            </p:stCondLst>
                            <p:childTnLst>
                              <p:par>
                                <p:cTn id="47" presetID="31"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300" fill="hold"/>
                                        <p:tgtEl>
                                          <p:spTgt spid="16"/>
                                        </p:tgtEl>
                                        <p:attrNameLst>
                                          <p:attrName>ppt_w</p:attrName>
                                        </p:attrNameLst>
                                      </p:cBhvr>
                                      <p:tavLst>
                                        <p:tav tm="0">
                                          <p:val>
                                            <p:fltVal val="0"/>
                                          </p:val>
                                        </p:tav>
                                        <p:tav tm="100000">
                                          <p:val>
                                            <p:strVal val="#ppt_w"/>
                                          </p:val>
                                        </p:tav>
                                      </p:tavLst>
                                    </p:anim>
                                    <p:anim calcmode="lin" valueType="num">
                                      <p:cBhvr>
                                        <p:cTn id="50" dur="300" fill="hold"/>
                                        <p:tgtEl>
                                          <p:spTgt spid="16"/>
                                        </p:tgtEl>
                                        <p:attrNameLst>
                                          <p:attrName>ppt_h</p:attrName>
                                        </p:attrNameLst>
                                      </p:cBhvr>
                                      <p:tavLst>
                                        <p:tav tm="0">
                                          <p:val>
                                            <p:fltVal val="0"/>
                                          </p:val>
                                        </p:tav>
                                        <p:tav tm="100000">
                                          <p:val>
                                            <p:strVal val="#ppt_h"/>
                                          </p:val>
                                        </p:tav>
                                      </p:tavLst>
                                    </p:anim>
                                    <p:anim calcmode="lin" valueType="num">
                                      <p:cBhvr>
                                        <p:cTn id="51" dur="300" fill="hold"/>
                                        <p:tgtEl>
                                          <p:spTgt spid="16"/>
                                        </p:tgtEl>
                                        <p:attrNameLst>
                                          <p:attrName>style.rotation</p:attrName>
                                        </p:attrNameLst>
                                      </p:cBhvr>
                                      <p:tavLst>
                                        <p:tav tm="0">
                                          <p:val>
                                            <p:fltVal val="90"/>
                                          </p:val>
                                        </p:tav>
                                        <p:tav tm="100000">
                                          <p:val>
                                            <p:fltVal val="0"/>
                                          </p:val>
                                        </p:tav>
                                      </p:tavLst>
                                    </p:anim>
                                    <p:animEffect transition="in" filter="fade">
                                      <p:cBhvr>
                                        <p:cTn id="52" dur="300"/>
                                        <p:tgtEl>
                                          <p:spTgt spid="16"/>
                                        </p:tgtEl>
                                      </p:cBhvr>
                                    </p:animEffect>
                                  </p:childTnLst>
                                </p:cTn>
                              </p:par>
                            </p:childTnLst>
                          </p:cTn>
                        </p:par>
                        <p:par>
                          <p:cTn id="53" fill="hold">
                            <p:stCondLst>
                              <p:cond delay="3500"/>
                            </p:stCondLst>
                            <p:childTnLst>
                              <p:par>
                                <p:cTn id="54" presetID="22" presetClass="entr" presetSubtype="1"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500"/>
                                        <p:tgtEl>
                                          <p:spTgt spid="25"/>
                                        </p:tgtEl>
                                      </p:cBhvr>
                                    </p:animEffect>
                                  </p:childTnLst>
                                </p:cTn>
                              </p:par>
                            </p:childTnLst>
                          </p:cTn>
                        </p:par>
                        <p:par>
                          <p:cTn id="57" fill="hold">
                            <p:stCondLst>
                              <p:cond delay="4000"/>
                            </p:stCondLst>
                            <p:childTnLst>
                              <p:par>
                                <p:cTn id="58" presetID="31"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300" fill="hold"/>
                                        <p:tgtEl>
                                          <p:spTgt spid="18"/>
                                        </p:tgtEl>
                                        <p:attrNameLst>
                                          <p:attrName>ppt_w</p:attrName>
                                        </p:attrNameLst>
                                      </p:cBhvr>
                                      <p:tavLst>
                                        <p:tav tm="0">
                                          <p:val>
                                            <p:fltVal val="0"/>
                                          </p:val>
                                        </p:tav>
                                        <p:tav tm="100000">
                                          <p:val>
                                            <p:strVal val="#ppt_w"/>
                                          </p:val>
                                        </p:tav>
                                      </p:tavLst>
                                    </p:anim>
                                    <p:anim calcmode="lin" valueType="num">
                                      <p:cBhvr>
                                        <p:cTn id="61" dur="300" fill="hold"/>
                                        <p:tgtEl>
                                          <p:spTgt spid="18"/>
                                        </p:tgtEl>
                                        <p:attrNameLst>
                                          <p:attrName>ppt_h</p:attrName>
                                        </p:attrNameLst>
                                      </p:cBhvr>
                                      <p:tavLst>
                                        <p:tav tm="0">
                                          <p:val>
                                            <p:fltVal val="0"/>
                                          </p:val>
                                        </p:tav>
                                        <p:tav tm="100000">
                                          <p:val>
                                            <p:strVal val="#ppt_h"/>
                                          </p:val>
                                        </p:tav>
                                      </p:tavLst>
                                    </p:anim>
                                    <p:anim calcmode="lin" valueType="num">
                                      <p:cBhvr>
                                        <p:cTn id="62" dur="300" fill="hold"/>
                                        <p:tgtEl>
                                          <p:spTgt spid="18"/>
                                        </p:tgtEl>
                                        <p:attrNameLst>
                                          <p:attrName>style.rotation</p:attrName>
                                        </p:attrNameLst>
                                      </p:cBhvr>
                                      <p:tavLst>
                                        <p:tav tm="0">
                                          <p:val>
                                            <p:fltVal val="90"/>
                                          </p:val>
                                        </p:tav>
                                        <p:tav tm="100000">
                                          <p:val>
                                            <p:fltVal val="0"/>
                                          </p:val>
                                        </p:tav>
                                      </p:tavLst>
                                    </p:anim>
                                    <p:animEffect transition="in" filter="fade">
                                      <p:cBhvr>
                                        <p:cTn id="63" dur="300"/>
                                        <p:tgtEl>
                                          <p:spTgt spid="18"/>
                                        </p:tgtEl>
                                      </p:cBhvr>
                                    </p:animEffect>
                                  </p:childTnLst>
                                </p:cTn>
                              </p:par>
                            </p:childTnLst>
                          </p:cTn>
                        </p:par>
                        <p:par>
                          <p:cTn id="64" fill="hold">
                            <p:stCondLst>
                              <p:cond delay="43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4800"/>
                            </p:stCondLst>
                            <p:childTnLst>
                              <p:par>
                                <p:cTn id="69" presetID="31"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300" fill="hold"/>
                                        <p:tgtEl>
                                          <p:spTgt spid="17"/>
                                        </p:tgtEl>
                                        <p:attrNameLst>
                                          <p:attrName>ppt_w</p:attrName>
                                        </p:attrNameLst>
                                      </p:cBhvr>
                                      <p:tavLst>
                                        <p:tav tm="0">
                                          <p:val>
                                            <p:fltVal val="0"/>
                                          </p:val>
                                        </p:tav>
                                        <p:tav tm="100000">
                                          <p:val>
                                            <p:strVal val="#ppt_w"/>
                                          </p:val>
                                        </p:tav>
                                      </p:tavLst>
                                    </p:anim>
                                    <p:anim calcmode="lin" valueType="num">
                                      <p:cBhvr>
                                        <p:cTn id="72" dur="300" fill="hold"/>
                                        <p:tgtEl>
                                          <p:spTgt spid="17"/>
                                        </p:tgtEl>
                                        <p:attrNameLst>
                                          <p:attrName>ppt_h</p:attrName>
                                        </p:attrNameLst>
                                      </p:cBhvr>
                                      <p:tavLst>
                                        <p:tav tm="0">
                                          <p:val>
                                            <p:fltVal val="0"/>
                                          </p:val>
                                        </p:tav>
                                        <p:tav tm="100000">
                                          <p:val>
                                            <p:strVal val="#ppt_h"/>
                                          </p:val>
                                        </p:tav>
                                      </p:tavLst>
                                    </p:anim>
                                    <p:anim calcmode="lin" valueType="num">
                                      <p:cBhvr>
                                        <p:cTn id="73" dur="300" fill="hold"/>
                                        <p:tgtEl>
                                          <p:spTgt spid="17"/>
                                        </p:tgtEl>
                                        <p:attrNameLst>
                                          <p:attrName>style.rotation</p:attrName>
                                        </p:attrNameLst>
                                      </p:cBhvr>
                                      <p:tavLst>
                                        <p:tav tm="0">
                                          <p:val>
                                            <p:fltVal val="90"/>
                                          </p:val>
                                        </p:tav>
                                        <p:tav tm="100000">
                                          <p:val>
                                            <p:fltVal val="0"/>
                                          </p:val>
                                        </p:tav>
                                      </p:tavLst>
                                    </p:anim>
                                    <p:animEffect transition="in" filter="fade">
                                      <p:cBhvr>
                                        <p:cTn id="74" dur="300"/>
                                        <p:tgtEl>
                                          <p:spTgt spid="17"/>
                                        </p:tgtEl>
                                      </p:cBhvr>
                                    </p:animEffect>
                                  </p:childTnLst>
                                </p:cTn>
                              </p:par>
                            </p:childTnLst>
                          </p:cTn>
                        </p:par>
                        <p:par>
                          <p:cTn id="75" fill="hold">
                            <p:stCondLst>
                              <p:cond delay="5100"/>
                            </p:stCondLst>
                            <p:childTnLst>
                              <p:par>
                                <p:cTn id="76" presetID="22" presetClass="entr" presetSubtype="1"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竞品分析</a:t>
            </a:r>
          </a:p>
        </p:txBody>
      </p:sp>
      <p:sp>
        <p:nvSpPr>
          <p:cNvPr id="5" name="文本框 570"/>
          <p:cNvSpPr txBox="1"/>
          <p:nvPr/>
        </p:nvSpPr>
        <p:spPr>
          <a:xfrm>
            <a:off x="7094695" y="1575886"/>
            <a:ext cx="184731" cy="369332"/>
          </a:xfrm>
          <a:prstGeom prst="rect">
            <a:avLst/>
          </a:prstGeom>
          <a:noFill/>
        </p:spPr>
        <p:txBody>
          <a:bodyPr wrap="none" rtlCol="0">
            <a:spAutoFit/>
          </a:bodyPr>
          <a:lstStyle/>
          <a:p>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FFA787A6-72FC-4EE6-A3F9-558C9700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945218"/>
            <a:ext cx="11083788" cy="3297237"/>
          </a:xfrm>
          <a:prstGeom prst="rect">
            <a:avLst/>
          </a:prstGeom>
        </p:spPr>
      </p:pic>
      <p:pic>
        <p:nvPicPr>
          <p:cNvPr id="6" name="图片 5">
            <a:extLst>
              <a:ext uri="{FF2B5EF4-FFF2-40B4-BE49-F238E27FC236}">
                <a16:creationId xmlns:a16="http://schemas.microsoft.com/office/drawing/2014/main" id="{4B89E1B2-3927-443A-A3B4-F5E55F3CA1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27" r="21359" b="227"/>
          <a:stretch/>
        </p:blipFill>
        <p:spPr>
          <a:xfrm rot="16200000">
            <a:off x="3419368" y="4625945"/>
            <a:ext cx="563923" cy="576070"/>
          </a:xfrm>
          <a:prstGeom prst="rect">
            <a:avLst/>
          </a:prstGeom>
        </p:spPr>
      </p:pic>
    </p:spTree>
  </p:cSld>
  <p:clrMapOvr>
    <a:masterClrMapping/>
  </p:clrMapOvr>
  <p:transition advTm="131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2646878" cy="830997"/>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技术概要</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02</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785565"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人体红外感应模块、舵机、</a:t>
            </a:r>
            <a:r>
              <a:rPr lang="en-US" altLang="zh-CN" sz="1600" dirty="0">
                <a:solidFill>
                  <a:schemeClr val="tx1">
                    <a:lumMod val="75000"/>
                    <a:lumOff val="25000"/>
                  </a:schemeClr>
                </a:solidFill>
              </a:rPr>
              <a:t>GSM</a:t>
            </a:r>
            <a:r>
              <a:rPr lang="zh-CN" altLang="en-US" sz="1600" dirty="0">
                <a:solidFill>
                  <a:schemeClr val="tx1">
                    <a:lumMod val="75000"/>
                    <a:lumOff val="25000"/>
                  </a:schemeClr>
                </a:solidFill>
              </a:rPr>
              <a:t>通信模块、人脸识别、测试结果</a:t>
            </a:r>
            <a:endParaRPr lang="en-US" altLang="zh-CN" sz="1600" dirty="0">
              <a:solidFill>
                <a:schemeClr val="tx1">
                  <a:lumMod val="75000"/>
                  <a:lumOff val="25000"/>
                </a:schemeClr>
              </a:solidFill>
            </a:endParaRPr>
          </a:p>
        </p:txBody>
      </p:sp>
    </p:spTree>
  </p:cSld>
  <p:clrMapOvr>
    <a:masterClrMapping/>
  </p:clrMapOvr>
  <p:transition advTm="17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theme/theme1.xml><?xml version="1.0" encoding="utf-8"?>
<a:theme xmlns:a="http://schemas.openxmlformats.org/drawingml/2006/main" name="第一PPT，www.1ppt.co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TotalTime>
  <Words>1207</Words>
  <Application>Microsoft Office PowerPoint</Application>
  <PresentationFormat>宽屏</PresentationFormat>
  <Paragraphs>107</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微软雅黑</vt:lpstr>
      <vt:lpstr>Agency FB</vt:lpstr>
      <vt:lpstr>Arial</vt:lpstr>
      <vt:lpstr>Calibri</vt:lpstr>
      <vt:lpstr>Calibri Light</vt:lpstr>
      <vt:lpstr>Century Gothic</vt:lpstr>
      <vt:lpstr>Franklin Gothic Book</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user</dc:creator>
  <cp:keywords>user</cp:keywords>
  <dc:description>user</dc:description>
  <cp:lastModifiedBy>珂 杨</cp:lastModifiedBy>
  <cp:revision>55</cp:revision>
  <dcterms:created xsi:type="dcterms:W3CDTF">2017-05-27T04:45:00Z</dcterms:created>
  <dcterms:modified xsi:type="dcterms:W3CDTF">2020-06-30T08:09:02Z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