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88" r:id="rId3"/>
    <p:sldId id="262" r:id="rId4"/>
    <p:sldId id="263" r:id="rId5"/>
    <p:sldId id="264" r:id="rId6"/>
    <p:sldId id="265" r:id="rId7"/>
    <p:sldId id="266" r:id="rId8"/>
    <p:sldId id="271" r:id="rId9"/>
    <p:sldId id="272" r:id="rId10"/>
    <p:sldId id="273" r:id="rId11"/>
    <p:sldId id="275" r:id="rId12"/>
    <p:sldId id="267" r:id="rId13"/>
    <p:sldId id="268" r:id="rId14"/>
    <p:sldId id="269" r:id="rId15"/>
    <p:sldId id="276" r:id="rId16"/>
    <p:sldId id="270" r:id="rId17"/>
    <p:sldId id="274" r:id="rId18"/>
    <p:sldId id="277" r:id="rId19"/>
    <p:sldId id="281" r:id="rId20"/>
    <p:sldId id="282" r:id="rId21"/>
    <p:sldId id="278" r:id="rId22"/>
    <p:sldId id="279" r:id="rId23"/>
    <p:sldId id="280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3" d="100"/>
          <a:sy n="93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0921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630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9704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05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3690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2672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8145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34188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2366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6304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8470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45333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4918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4229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652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9109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115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53E244-1A70-4CA1-9468-B85DA7FBC4BD}" type="datetimeFigureOut">
              <a:rPr lang="en-ZW" smtClean="0"/>
              <a:t>15/8/2021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D133-756C-4C10-94AE-89374ED1D9F7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59188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E11F-4165-4657-B743-92DD17FE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COS226- Concurrent Systems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EC17-D59D-4779-84E9-386005C8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1- Introduction</a:t>
            </a:r>
          </a:p>
          <a:p>
            <a:r>
              <a:rPr lang="en-US" cap="none" dirty="0"/>
              <a:t> </a:t>
            </a:r>
            <a:r>
              <a:rPr lang="en-US" cap="none" dirty="0" err="1"/>
              <a:t>Thambo</a:t>
            </a:r>
            <a:r>
              <a:rPr lang="en-US" cap="none" dirty="0"/>
              <a:t> Nyathi </a:t>
            </a:r>
            <a:r>
              <a:rPr lang="en-US" dirty="0"/>
              <a:t>(</a:t>
            </a:r>
            <a:r>
              <a:rPr lang="en-US" cap="none" dirty="0"/>
              <a:t>t.nyathi@up.ac.za)</a:t>
            </a:r>
            <a:endParaRPr lang="en-ZW" dirty="0"/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48118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1DF-962C-4CA6-A870-C4AE620D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A Thread 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91F9-35B7-4DC5-B533-438E76D0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mentioned a thread is a light weight process.</a:t>
            </a:r>
          </a:p>
          <a:p>
            <a:r>
              <a:rPr lang="en-US" dirty="0"/>
              <a:t> it is a unit of execution within a process.</a:t>
            </a:r>
          </a:p>
          <a:p>
            <a:r>
              <a:rPr lang="en-US" dirty="0"/>
              <a:t>a process may have several threads.</a:t>
            </a:r>
          </a:p>
          <a:p>
            <a:r>
              <a:rPr lang="en-US" dirty="0"/>
              <a:t>each thread in the process shares memory and resources.</a:t>
            </a:r>
          </a:p>
          <a:p>
            <a:r>
              <a:rPr lang="en-US" dirty="0"/>
              <a:t>creating a new thread requires less resources than creating a new process.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25790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53C0-80B7-4895-97CF-7F7276FA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Process vs Threads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9FEB-90CD-4E7D-87DB-9C6C83A3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runs independently and isolated of other processes. It cannot directly access data in other processes. (OS controlled)</a:t>
            </a:r>
          </a:p>
          <a:p>
            <a:r>
              <a:rPr lang="en-US" dirty="0"/>
              <a:t>A thread has its own call stack, but can access shared data of other threads in the same process.</a:t>
            </a:r>
          </a:p>
          <a:p>
            <a:r>
              <a:rPr lang="en-US" dirty="0"/>
              <a:t>Every thread has its own memory cache. If a thread reads shared data,  it stores this data in its own memory cache.</a:t>
            </a:r>
          </a:p>
          <a:p>
            <a:r>
              <a:rPr lang="en-US" dirty="0"/>
              <a:t>A thread can re-read the shared data.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86101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F0A8-6D3F-4288-A1F6-185F7337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of Threads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53A1-2A52-41EA-9394-41B38811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reduce development and maintenance costs and improve the performance of complex applications.</a:t>
            </a:r>
          </a:p>
          <a:p>
            <a:r>
              <a:rPr lang="en-US" dirty="0"/>
              <a:t>On a 2 processor system a single threaded program is giving up access to half the available resources. On a 100 processor system it gives up access to 99%. However a multi-threaded program can have multiple threads efficiently using the multiprocessor system.</a:t>
            </a:r>
          </a:p>
          <a:p>
            <a:r>
              <a:rPr lang="en-US" dirty="0"/>
              <a:t>Using multiple threads can achieve better throughput on single-processor systems. Another thread can make use of the processor while the first thread is waiting for a synchronous I/O operation to complete. 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3675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ADEA-4215-471D-A498-96C23BE2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of Threads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99BA-D523-41CC-B45C-B78AB712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complicated asynchronous work flow can be decomposed into a number of simpler, synchronous  work flows each running a separate thread interacting at specific synchronization points.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19620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E56B-3126-4448-8FB7-CEEB9046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Disadvantages of Threads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239B-6AAB-4B06-8166-7FF374D3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safety- In the absence of sufficient synchronization unpredictable results may be yielded.</a:t>
            </a:r>
          </a:p>
          <a:p>
            <a:r>
              <a:rPr lang="en-US" dirty="0"/>
              <a:t>Liveness failure – an example of this in a sequential program is an infinite loop. In threads Thread A might depend on a resource held by Thread B and if B does not let go of the resource A waits forever.</a:t>
            </a:r>
          </a:p>
          <a:p>
            <a:r>
              <a:rPr lang="en-US" dirty="0"/>
              <a:t>Concurrent applications carry a runtime overhead. For example context switching </a:t>
            </a:r>
            <a:r>
              <a:rPr lang="en-US" dirty="0" err="1"/>
              <a:t>i.e</a:t>
            </a:r>
            <a:r>
              <a:rPr lang="en-US" dirty="0"/>
              <a:t> when the scheduler switches temporarily between threads. Additionally the CPU can spend time scheduling threads instead of running them. 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16495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B4D7-DA04-4A91-AF0E-F1034EBE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Disadvantages of Threads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A338-8E51-4339-AE96-79103263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Threads have their own call stacks, but can also access shared data. Therefore you have two basic problems, visibility and access problems.</a:t>
            </a:r>
          </a:p>
          <a:p>
            <a:r>
              <a:rPr lang="en-US" dirty="0"/>
              <a:t>A visibility problem occurs if thread A reads shared data which is later changed by thread B and thread A is unaware of this change.</a:t>
            </a:r>
          </a:p>
          <a:p>
            <a:endParaRPr lang="en-US" dirty="0"/>
          </a:p>
          <a:p>
            <a:r>
              <a:rPr lang="en-US" dirty="0"/>
              <a:t>An access problem occurs if several threads access and change the same shared data at the same time.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130018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89F3-EB5D-49EA-B692-28D56D56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Time Slicing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5F26-6653-4AB8-9B97-1713B979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when a single CPU is running K-Threads and has to share thread execution among the threads. For example if we have thread#1 and thread#2. Thread#1 runs for a certain period of time and then thread#2 runs.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47616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E0A1-CDD7-4D45-BD6B-AF50ED90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Concurrency in Java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DB7D-C643-43A6-A0BB-C2CFFC29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>
            <a:normAutofit/>
          </a:bodyPr>
          <a:lstStyle/>
          <a:p>
            <a:r>
              <a:rPr lang="en-US" dirty="0"/>
              <a:t>Java is a multithreaded programming language which means we can program multithreaded programs using Java.</a:t>
            </a:r>
          </a:p>
          <a:p>
            <a:r>
              <a:rPr lang="en-US" dirty="0"/>
              <a:t>A multithreaded program contains two or more parts that can run concurrently and each part can handle a different task at the same time making optimal use of the available resources more so when the computer has multiple CPUs.  </a:t>
            </a:r>
          </a:p>
          <a:p>
            <a:r>
              <a:rPr lang="en-US" dirty="0"/>
              <a:t>By definition, multitasking is when multiple processes share common processing resources such as a CPU. </a:t>
            </a:r>
          </a:p>
          <a:p>
            <a:r>
              <a:rPr lang="en-US" dirty="0"/>
              <a:t>Multithreading extends the idea of multitasking into applications where you can subdivide specific operations within a single application into individual threads. The threads can run in parallel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008101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3B91-5BC7-4541-937F-DFE79108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6548-3857-4A29-9CD8-5392789E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divides processing time not only among the applications but also among each thread within an application. </a:t>
            </a:r>
          </a:p>
          <a:p>
            <a:r>
              <a:rPr lang="en-US" dirty="0"/>
              <a:t>Multithreading enables you to write programs in a way where multiple activities can proceed concurrently in the same program.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46611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0377-1701-42C4-99B6-095DD7D3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Thread States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35BA-96EF-451D-9692-4A43424E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New</a:t>
            </a:r>
            <a:r>
              <a:rPr lang="en-US" dirty="0"/>
              <a:t> – when a thread is instantiated, it is in this state until it is started by the start method.</a:t>
            </a:r>
          </a:p>
          <a:p>
            <a:pPr marL="514350" indent="-514350">
              <a:buAutoNum type="arabicPeriod"/>
            </a:pPr>
            <a:r>
              <a:rPr lang="en-US" b="1" dirty="0"/>
              <a:t>Runnable- </a:t>
            </a:r>
            <a:r>
              <a:rPr lang="en-US" dirty="0"/>
              <a:t>when the thread is started.</a:t>
            </a:r>
          </a:p>
          <a:p>
            <a:pPr marL="514350" indent="-514350">
              <a:buAutoNum type="arabicPeriod"/>
            </a:pPr>
            <a:r>
              <a:rPr lang="en-US" b="1" dirty="0"/>
              <a:t>Running</a:t>
            </a:r>
            <a:r>
              <a:rPr lang="en-US" dirty="0"/>
              <a:t> - after the thread has been started and it is executing its task.</a:t>
            </a:r>
          </a:p>
          <a:p>
            <a:pPr marL="514350" indent="-514350">
              <a:buAutoNum type="arabicPeriod"/>
            </a:pPr>
            <a:r>
              <a:rPr lang="en-US" b="1" dirty="0"/>
              <a:t>Waiting</a:t>
            </a:r>
            <a:r>
              <a:rPr lang="en-US" dirty="0"/>
              <a:t> – when a thread is waiting for another thread to finish its task. When other thread signals then this thread goes back to the runnable state.</a:t>
            </a:r>
          </a:p>
          <a:p>
            <a:pPr marL="514350" indent="-514350">
              <a:buAutoNum type="arabicPeriod"/>
            </a:pPr>
            <a:r>
              <a:rPr lang="en-US" b="1" dirty="0"/>
              <a:t>Dead (terminated)</a:t>
            </a:r>
            <a:r>
              <a:rPr lang="en-US" dirty="0"/>
              <a:t>- after it has finished its task.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05454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6E23-2B1A-43C0-9A9B-13EC16D0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Z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5E05-5BF3-404E-AEC6-0D1DFF47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functionality is normally a sequential iterative process.</a:t>
            </a:r>
          </a:p>
          <a:p>
            <a:r>
              <a:rPr lang="en-US" dirty="0"/>
              <a:t>Thus programs are normally designed to function one step at a time </a:t>
            </a:r>
            <a:r>
              <a:rPr lang="en-US" dirty="0" err="1"/>
              <a:t>i.e</a:t>
            </a:r>
            <a:r>
              <a:rPr lang="en-US" dirty="0"/>
              <a:t> one instruction at a time.</a:t>
            </a:r>
          </a:p>
          <a:p>
            <a:r>
              <a:rPr lang="en-US" dirty="0"/>
              <a:t>Operating systems were originally developed  to allow only one program to run at a time.</a:t>
            </a:r>
          </a:p>
          <a:p>
            <a:r>
              <a:rPr lang="en-US" dirty="0"/>
              <a:t> OS with time have evolved to permit more than one program to run at a time in processes.</a:t>
            </a:r>
          </a:p>
          <a:p>
            <a:r>
              <a:rPr lang="en-US" dirty="0"/>
              <a:t>This is motivated by , resource utilization, fairness and convenience.</a:t>
            </a: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35190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36EE-C9B9-45DD-A808-47DB9DDE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Common Methods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8D0F-375F-45EE-BB77-F15E1453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Work Sans"/>
              </a:rPr>
              <a:t>start()</a:t>
            </a:r>
            <a:r>
              <a:rPr lang="en-US" b="0" i="0" dirty="0">
                <a:effectLst/>
                <a:latin typeface="Work Sans"/>
              </a:rPr>
              <a:t> – Starts the thread.</a:t>
            </a:r>
          </a:p>
          <a:p>
            <a:r>
              <a:rPr lang="en-US" b="1" i="0" dirty="0" err="1">
                <a:effectLst/>
                <a:latin typeface="Work Sans"/>
              </a:rPr>
              <a:t>getState</a:t>
            </a:r>
            <a:r>
              <a:rPr lang="en-US" b="1" i="0" dirty="0">
                <a:effectLst/>
                <a:latin typeface="Work Sans"/>
              </a:rPr>
              <a:t>()</a:t>
            </a:r>
            <a:r>
              <a:rPr lang="en-US" b="0" i="0" dirty="0">
                <a:effectLst/>
                <a:latin typeface="Work Sans"/>
              </a:rPr>
              <a:t> – It returns the state of the thread.</a:t>
            </a:r>
            <a:endParaRPr lang="en-US" dirty="0"/>
          </a:p>
          <a:p>
            <a:r>
              <a:rPr lang="en-US" b="1" i="0" dirty="0" err="1">
                <a:effectLst/>
                <a:latin typeface="Work Sans"/>
              </a:rPr>
              <a:t>getName</a:t>
            </a:r>
            <a:r>
              <a:rPr lang="en-US" b="1" i="0" dirty="0">
                <a:effectLst/>
                <a:latin typeface="Work Sans"/>
              </a:rPr>
              <a:t>()</a:t>
            </a:r>
            <a:r>
              <a:rPr lang="en-US" b="0" i="0" dirty="0">
                <a:effectLst/>
                <a:latin typeface="Work Sans"/>
              </a:rPr>
              <a:t> – It returns the name of the thread.</a:t>
            </a:r>
            <a:endParaRPr lang="en-US" dirty="0"/>
          </a:p>
          <a:p>
            <a:r>
              <a:rPr lang="en-US" b="1" i="0" dirty="0" err="1">
                <a:effectLst/>
                <a:latin typeface="Work Sans"/>
              </a:rPr>
              <a:t>getPriority</a:t>
            </a:r>
            <a:r>
              <a:rPr lang="en-US" b="1" i="0" dirty="0">
                <a:effectLst/>
                <a:latin typeface="Work Sans"/>
              </a:rPr>
              <a:t>()</a:t>
            </a:r>
            <a:r>
              <a:rPr lang="en-US" b="0" i="0" dirty="0">
                <a:effectLst/>
                <a:latin typeface="Work Sans"/>
              </a:rPr>
              <a:t> – It returns the priority of the thread.</a:t>
            </a:r>
            <a:endParaRPr lang="en-US" dirty="0"/>
          </a:p>
          <a:p>
            <a:r>
              <a:rPr lang="en-US" b="1" i="0" dirty="0">
                <a:effectLst/>
                <a:latin typeface="Work Sans"/>
              </a:rPr>
              <a:t>sleep()</a:t>
            </a:r>
            <a:r>
              <a:rPr lang="en-US" b="0" i="0" dirty="0">
                <a:effectLst/>
                <a:latin typeface="Work Sans"/>
              </a:rPr>
              <a:t> – Stop the thread for the specified time.</a:t>
            </a:r>
            <a:endParaRPr lang="en-US" dirty="0"/>
          </a:p>
          <a:p>
            <a:r>
              <a:rPr lang="en-US" b="1" i="0" dirty="0">
                <a:effectLst/>
                <a:latin typeface="Work Sans"/>
              </a:rPr>
              <a:t>Join()</a:t>
            </a:r>
            <a:r>
              <a:rPr lang="en-US" b="0" i="0" dirty="0">
                <a:effectLst/>
                <a:latin typeface="Work Sans"/>
              </a:rPr>
              <a:t> – Stop the current thread until the called thread gets terminated.</a:t>
            </a:r>
            <a:endParaRPr lang="en-US" dirty="0"/>
          </a:p>
          <a:p>
            <a:r>
              <a:rPr lang="en-US" b="1" i="0" dirty="0" err="1">
                <a:effectLst/>
                <a:latin typeface="Work Sans"/>
              </a:rPr>
              <a:t>isAlive</a:t>
            </a:r>
            <a:r>
              <a:rPr lang="en-US" b="1" i="0" dirty="0">
                <a:effectLst/>
                <a:latin typeface="Work Sans"/>
              </a:rPr>
              <a:t>()</a:t>
            </a:r>
            <a:r>
              <a:rPr lang="en-US" b="0" i="0" dirty="0">
                <a:effectLst/>
                <a:latin typeface="Work Sans"/>
              </a:rPr>
              <a:t> – Check if the thread is alive.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76465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BFAF-DEDE-4A15-B231-5D92D252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 Thread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B16-154B-4414-8C19-291CEC00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create a thread: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By extending the </a:t>
            </a:r>
            <a:r>
              <a:rPr lang="en-US" b="1" dirty="0"/>
              <a:t>Thread</a:t>
            </a:r>
            <a:r>
              <a:rPr lang="en-US" dirty="0"/>
              <a:t> class.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ZW" dirty="0"/>
              <a:t>By implementing the </a:t>
            </a:r>
            <a:r>
              <a:rPr lang="en-ZW" b="1" dirty="0"/>
              <a:t>Runnable</a:t>
            </a:r>
            <a:r>
              <a:rPr lang="en-ZW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273707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805A-2D28-466F-B35D-7F8B3AD0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Extending a Thread Class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7852-157C-42EC-BCA1-4BDA597C8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088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 approach provides more flexibility in handling multiple threads created using available methods in the Thread class.</a:t>
            </a:r>
          </a:p>
          <a:p>
            <a:r>
              <a:rPr lang="en-US" u="sng" dirty="0"/>
              <a:t>Step 1</a:t>
            </a:r>
          </a:p>
          <a:p>
            <a:pPr marL="0" indent="0">
              <a:buNone/>
            </a:pPr>
            <a:r>
              <a:rPr lang="en-US" dirty="0"/>
              <a:t>You will need to override the </a:t>
            </a:r>
            <a:r>
              <a:rPr lang="en-US" b="1" i="1" dirty="0">
                <a:solidFill>
                  <a:srgbClr val="FF0000"/>
                </a:solidFill>
              </a:rPr>
              <a:t>run() </a:t>
            </a:r>
            <a:r>
              <a:rPr lang="en-US" dirty="0"/>
              <a:t>method available in the Thread class. This method provides an entry point for the thread and the complete business logic is placed in this method.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>
                <a:solidFill>
                  <a:srgbClr val="FF0000"/>
                </a:solidFill>
              </a:rPr>
              <a:t>public void run()</a:t>
            </a:r>
          </a:p>
          <a:p>
            <a:r>
              <a:rPr lang="en-US" u="sng" dirty="0"/>
              <a:t>Step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Once the Thread object is created, you can start it by calling the </a:t>
            </a:r>
            <a:r>
              <a:rPr lang="en-US" i="1" dirty="0">
                <a:solidFill>
                  <a:srgbClr val="FF0000"/>
                </a:solidFill>
              </a:rPr>
              <a:t>start()</a:t>
            </a:r>
          </a:p>
          <a:p>
            <a:pPr marL="0" indent="0">
              <a:buNone/>
            </a:pPr>
            <a:r>
              <a:rPr lang="en-US" dirty="0"/>
              <a:t>method, which calls </a:t>
            </a:r>
            <a:r>
              <a:rPr lang="en-US" i="1" dirty="0">
                <a:solidFill>
                  <a:srgbClr val="FF0000"/>
                </a:solidFill>
              </a:rPr>
              <a:t>run()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void start()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815547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E1CC9F-2974-4556-9CC4-FFC5D5899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87" y="0"/>
            <a:ext cx="8269355" cy="6858000"/>
          </a:xfrm>
        </p:spPr>
      </p:pic>
    </p:spTree>
    <p:extLst>
      <p:ext uri="{BB962C8B-B14F-4D97-AF65-F5344CB8AC3E}">
        <p14:creationId xmlns:p14="http://schemas.microsoft.com/office/powerpoint/2010/main" val="401691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C7A2-ED81-4D7F-B1EB-91061AD0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Implementing the Runnable Interface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AF18-6A2E-42F3-AB53-CDDD50C56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Step 1</a:t>
            </a:r>
          </a:p>
          <a:p>
            <a:pPr marL="0" indent="0">
              <a:buNone/>
            </a:pPr>
            <a:r>
              <a:rPr lang="en-US" dirty="0"/>
              <a:t>Implement a </a:t>
            </a:r>
            <a:r>
              <a:rPr lang="en-US" dirty="0">
                <a:solidFill>
                  <a:srgbClr val="FF0000"/>
                </a:solidFill>
              </a:rPr>
              <a:t>run()</a:t>
            </a:r>
            <a:r>
              <a:rPr lang="en-US" dirty="0"/>
              <a:t> method for the runnable interface to perform your task.</a:t>
            </a:r>
          </a:p>
          <a:p>
            <a:r>
              <a:rPr lang="en-US" u="sng" dirty="0"/>
              <a:t>Step 2</a:t>
            </a:r>
          </a:p>
          <a:p>
            <a:pPr marL="0" indent="0">
              <a:buNone/>
            </a:pPr>
            <a:r>
              <a:rPr lang="en-US" dirty="0"/>
              <a:t>Instantiate a thread object using the following constructor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Thread(Runnable </a:t>
            </a:r>
            <a:r>
              <a:rPr lang="en-US" dirty="0" err="1">
                <a:solidFill>
                  <a:srgbClr val="FF0000"/>
                </a:solidFill>
              </a:rPr>
              <a:t>threadObj</a:t>
            </a:r>
            <a:r>
              <a:rPr lang="en-US" dirty="0">
                <a:solidFill>
                  <a:srgbClr val="FF0000"/>
                </a:solidFill>
              </a:rPr>
              <a:t>, String </a:t>
            </a:r>
            <a:r>
              <a:rPr lang="en-US" dirty="0" err="1">
                <a:solidFill>
                  <a:srgbClr val="FF0000"/>
                </a:solidFill>
              </a:rPr>
              <a:t>threadName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where </a:t>
            </a:r>
            <a:r>
              <a:rPr lang="en-US" dirty="0" err="1"/>
              <a:t>threadObj</a:t>
            </a:r>
            <a:r>
              <a:rPr lang="en-US" dirty="0"/>
              <a:t> is an instance of a class that implements the Runnable interface and </a:t>
            </a:r>
            <a:r>
              <a:rPr lang="en-US" dirty="0" err="1"/>
              <a:t>threadName</a:t>
            </a:r>
            <a:r>
              <a:rPr lang="en-US" dirty="0"/>
              <a:t> is the name of the thread </a:t>
            </a:r>
          </a:p>
          <a:p>
            <a:pPr marL="0" indent="0">
              <a:buNone/>
            </a:pPr>
            <a:endParaRPr lang="en-ZW" u="sng" dirty="0"/>
          </a:p>
        </p:txBody>
      </p:sp>
    </p:spTree>
    <p:extLst>
      <p:ext uri="{BB962C8B-B14F-4D97-AF65-F5344CB8AC3E}">
        <p14:creationId xmlns:p14="http://schemas.microsoft.com/office/powerpoint/2010/main" val="173932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C8F0-6D49-4309-B36C-2A8E6EC4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1459-0063-421D-B3DD-BD262C9D8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</a:t>
            </a:r>
          </a:p>
          <a:p>
            <a:pPr marL="0" indent="0">
              <a:buNone/>
            </a:pPr>
            <a:r>
              <a:rPr lang="en-US" dirty="0"/>
              <a:t>Once a Thread object is created, you can start it by calling the </a:t>
            </a:r>
            <a:r>
              <a:rPr lang="en-US" dirty="0">
                <a:solidFill>
                  <a:srgbClr val="FF0000"/>
                </a:solidFill>
              </a:rPr>
              <a:t>start() </a:t>
            </a:r>
            <a:r>
              <a:rPr lang="en-US" dirty="0"/>
              <a:t>method, which executes a call to the </a:t>
            </a:r>
            <a:r>
              <a:rPr lang="en-US" dirty="0">
                <a:solidFill>
                  <a:srgbClr val="FF0000"/>
                </a:solidFill>
              </a:rPr>
              <a:t>run() </a:t>
            </a:r>
            <a:r>
              <a:rPr lang="en-US" dirty="0"/>
              <a:t>method. 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520104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90FF6-6CC1-442B-A0B5-250662D7A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2" y="744434"/>
            <a:ext cx="9201983" cy="6113566"/>
          </a:xfrm>
        </p:spPr>
      </p:pic>
    </p:spTree>
    <p:extLst>
      <p:ext uri="{BB962C8B-B14F-4D97-AF65-F5344CB8AC3E}">
        <p14:creationId xmlns:p14="http://schemas.microsoft.com/office/powerpoint/2010/main" val="1582557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0CB56-2B60-4EE2-B6A9-9B7AE25DA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44" y="884065"/>
            <a:ext cx="9418719" cy="4351338"/>
          </a:xfrm>
        </p:spPr>
      </p:pic>
    </p:spTree>
    <p:extLst>
      <p:ext uri="{BB962C8B-B14F-4D97-AF65-F5344CB8AC3E}">
        <p14:creationId xmlns:p14="http://schemas.microsoft.com/office/powerpoint/2010/main" val="2419308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652F-9E1B-427C-9490-805E3B29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Task 1- Tutorial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FC4B-BB67-43E1-A9C0-22F35A2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following in Java.</a:t>
            </a:r>
          </a:p>
          <a:p>
            <a:pPr lvl="1"/>
            <a:r>
              <a:rPr lang="en-US" dirty="0"/>
              <a:t>Interfaces specifically , Runnable and Callable</a:t>
            </a:r>
          </a:p>
          <a:p>
            <a:pPr lvl="1"/>
            <a:r>
              <a:rPr lang="en-US" dirty="0"/>
              <a:t>Program the demo programs presented in todays lecture.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90986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97D4-3189-4264-B980-13D03CAA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89E18-CEB6-4904-9D2B-8AC0F27F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utilization – a program may require an external input so instead of the processor lying idle another program makes use of the processor therefore improving efficiency.</a:t>
            </a:r>
          </a:p>
          <a:p>
            <a:r>
              <a:rPr lang="en-US" dirty="0"/>
              <a:t>Fairness-multiple processes may have equal share to the available resources therefore time slicing could be used.</a:t>
            </a:r>
          </a:p>
          <a:p>
            <a:r>
              <a:rPr lang="en-US" dirty="0"/>
              <a:t>Convenience – It is desirable to develop multiple programs that each perform a single task and have them to coordinate than to write a big program that performs all the tasks.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6212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97D6-C7C8-4C70-BCB1-87D3EBF2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ECF4-8AE6-4F6A-A665-D7F9E1C6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early systems , each process was a virtual von Neuman computer </a:t>
            </a:r>
            <a:r>
              <a:rPr lang="en-US" dirty="0" err="1"/>
              <a:t>i.e</a:t>
            </a:r>
            <a:r>
              <a:rPr lang="en-US" dirty="0"/>
              <a:t> with memory that had instructions and data. </a:t>
            </a:r>
          </a:p>
          <a:p>
            <a:r>
              <a:rPr lang="en-US" dirty="0"/>
              <a:t>Execution of instructions was sequential.</a:t>
            </a:r>
          </a:p>
          <a:p>
            <a:r>
              <a:rPr lang="en-US" dirty="0"/>
              <a:t>For each instruction executed there is a </a:t>
            </a:r>
            <a:r>
              <a:rPr lang="en-US" b="1" dirty="0"/>
              <a:t>next instruction.</a:t>
            </a:r>
          </a:p>
          <a:p>
            <a:r>
              <a:rPr lang="en-US" dirty="0"/>
              <a:t>Most programming languages follow this sequential programming model, where it is clearly defined what comes next after a given action.</a:t>
            </a:r>
          </a:p>
          <a:p>
            <a:r>
              <a:rPr lang="en-US" dirty="0"/>
              <a:t>The assumption is that the processes involved are synchronous, which is not always the case. 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84752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5323-5591-4021-8EA4-7F437198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191B-BCCE-44E9-9E96-D21789E0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right balance between </a:t>
            </a:r>
            <a:r>
              <a:rPr lang="en-US" dirty="0" err="1"/>
              <a:t>sequentiality</a:t>
            </a:r>
            <a:r>
              <a:rPr lang="en-US" dirty="0"/>
              <a:t> and asynchrony is often a challenge. </a:t>
            </a:r>
          </a:p>
          <a:p>
            <a:r>
              <a:rPr lang="en-US" dirty="0"/>
              <a:t>Asynchrony is when a process has a task that another process does not depend on thus it can occur independently.</a:t>
            </a:r>
          </a:p>
          <a:p>
            <a:r>
              <a:rPr lang="en-US" dirty="0"/>
              <a:t>The same concerns that motivated the development of processes </a:t>
            </a:r>
            <a:r>
              <a:rPr lang="en-US" dirty="0" err="1"/>
              <a:t>i.e</a:t>
            </a:r>
            <a:r>
              <a:rPr lang="en-US" dirty="0"/>
              <a:t>  resource utilization, fairness and convenience also motivated threads.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14466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DA90-9DED-4F88-8D18-2978A92F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Threads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7A87-3FE6-4E62-8443-AA92D59C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allow multiple streams of program control flow to coexist within a process.</a:t>
            </a:r>
          </a:p>
          <a:p>
            <a:r>
              <a:rPr lang="en-US" dirty="0"/>
              <a:t>Threads share process wide resources </a:t>
            </a:r>
            <a:r>
              <a:rPr lang="en-US" dirty="0" err="1"/>
              <a:t>eg</a:t>
            </a:r>
            <a:r>
              <a:rPr lang="en-US" dirty="0"/>
              <a:t> memory, and file handles but each thread has its own program counter, stack and local variables.</a:t>
            </a:r>
          </a:p>
          <a:p>
            <a:r>
              <a:rPr lang="en-US" dirty="0"/>
              <a:t>Multiple threads within the same program can be scheduled simultaneously on multiple CPUs.</a:t>
            </a:r>
          </a:p>
          <a:p>
            <a:r>
              <a:rPr lang="en-US" dirty="0"/>
              <a:t>Threads are considered as lightweight processes.</a:t>
            </a:r>
          </a:p>
          <a:p>
            <a:r>
              <a:rPr lang="en-US" dirty="0"/>
              <a:t>In the absence of explicit coordination threads , execute simultaneously and asynchronously with respect to each other.  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44565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CC42-9881-41EF-B5DA-63C46D34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Threads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DA1A-B5F7-4AF0-8395-E10F1720F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threads share the same memory of their owning processes all threads within a process have access to the same variables and allocate objects from the same heap.</a:t>
            </a:r>
          </a:p>
          <a:p>
            <a:r>
              <a:rPr lang="en-US" dirty="0"/>
              <a:t>However, without explicit synchronization to coordinate access to shared data, a thread may modify variables that another thread is currently using resulting in unpredictable results.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38273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1725-A435-464A-A506-2AEBE580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Thread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79F1-2C47-4CFE-965A-BA0FE102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separate multiple tasks which may be time critical and can execute independently. For example downloading a file  while listening to music at the same time uses different threads.</a:t>
            </a:r>
          </a:p>
          <a:p>
            <a:r>
              <a:rPr lang="en-US" dirty="0"/>
              <a:t>Multithreading is the ability of a CPU to execute multiple processes or threads concurrently.</a:t>
            </a:r>
          </a:p>
          <a:p>
            <a:r>
              <a:rPr lang="en-US" dirty="0"/>
              <a:t>Both processes and threads are independent sequences of execution.</a:t>
            </a:r>
          </a:p>
          <a:p>
            <a:r>
              <a:rPr lang="en-US" dirty="0"/>
              <a:t>A process is an instance of program execution.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70736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C0F8-46B7-4F51-ABEC-D8939DE8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Process</a:t>
            </a:r>
            <a:endParaRPr lang="en-Z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C5D4-9C75-4780-B4E9-BFEAE87F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Opening an application such as a web browser or email client starts a distinct process. The OS does the following:</a:t>
            </a:r>
          </a:p>
          <a:p>
            <a:r>
              <a:rPr lang="en-US" dirty="0"/>
              <a:t>assign a distinct register for each process</a:t>
            </a:r>
          </a:p>
          <a:p>
            <a:r>
              <a:rPr lang="en-US" dirty="0"/>
              <a:t>opens a program counter for each process</a:t>
            </a:r>
          </a:p>
          <a:p>
            <a:r>
              <a:rPr lang="en-US" dirty="0"/>
              <a:t>assigns  stack memory</a:t>
            </a:r>
          </a:p>
          <a:p>
            <a:r>
              <a:rPr lang="en-US" dirty="0"/>
              <a:t>assigns heap memory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289264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1334</TotalTime>
  <Words>1577</Words>
  <Application>Microsoft Office PowerPoint</Application>
  <PresentationFormat>Widescreen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Wingdings 3</vt:lpstr>
      <vt:lpstr>Work Sans</vt:lpstr>
      <vt:lpstr>Ion</vt:lpstr>
      <vt:lpstr>COS226- Concurrent Systems</vt:lpstr>
      <vt:lpstr>Introduction</vt:lpstr>
      <vt:lpstr>PowerPoint Presentation</vt:lpstr>
      <vt:lpstr>PowerPoint Presentation</vt:lpstr>
      <vt:lpstr>PowerPoint Presentation</vt:lpstr>
      <vt:lpstr>Threads</vt:lpstr>
      <vt:lpstr>Threads</vt:lpstr>
      <vt:lpstr>Why Thread</vt:lpstr>
      <vt:lpstr>Process</vt:lpstr>
      <vt:lpstr> A Thread </vt:lpstr>
      <vt:lpstr>Process vs Threads</vt:lpstr>
      <vt:lpstr>Advantages of Threads</vt:lpstr>
      <vt:lpstr>Advantages of Threads</vt:lpstr>
      <vt:lpstr>Disadvantages of Threads</vt:lpstr>
      <vt:lpstr>Disadvantages of Threads</vt:lpstr>
      <vt:lpstr>Time Slicing</vt:lpstr>
      <vt:lpstr>Concurrency in Java</vt:lpstr>
      <vt:lpstr>PowerPoint Presentation</vt:lpstr>
      <vt:lpstr>Thread States</vt:lpstr>
      <vt:lpstr>Common Methods</vt:lpstr>
      <vt:lpstr>Creating a Thread</vt:lpstr>
      <vt:lpstr>Extending a Thread Class</vt:lpstr>
      <vt:lpstr>PowerPoint Presentation</vt:lpstr>
      <vt:lpstr>Implementing the Runnable Interface</vt:lpstr>
      <vt:lpstr>PowerPoint Presentation</vt:lpstr>
      <vt:lpstr>PowerPoint Presentation</vt:lpstr>
      <vt:lpstr>PowerPoint Presentation</vt:lpstr>
      <vt:lpstr> Task 1-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COS226- Concurrent Systems</dc:title>
  <dc:creator>Asus</dc:creator>
  <cp:lastModifiedBy>Asus</cp:lastModifiedBy>
  <cp:revision>83</cp:revision>
  <dcterms:created xsi:type="dcterms:W3CDTF">2021-08-15T08:50:10Z</dcterms:created>
  <dcterms:modified xsi:type="dcterms:W3CDTF">2021-08-16T07:04:46Z</dcterms:modified>
</cp:coreProperties>
</file>