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9d11ba5c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9d11ba5c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9d11ba5c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9d11ba5c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9d11ba5c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9d11ba5c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9d11ba5c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9d11ba5c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9d11ba5c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9d11ba5c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9d11ba5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9d11ba5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9d11ba5c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9d11ba5c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9d11ba5c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9d11ba5c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9d11ba5c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9d11ba5c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9d11ba5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9d11ba5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9d11ba5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9d11ba5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9d11ba5c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9d11ba5c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9d11ba5c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9d11ba5c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9d11ba5c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9d11ba5c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9d11ba5c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9d11ba5c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9d11ba5c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9d11ba5c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9d11ba5c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9d11ba5c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34551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46928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636395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6680593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60413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182135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73384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2207303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1157910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64748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538903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01145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000429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36663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15124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953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293366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51346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8/17/2021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72318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Thread Synchronization</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COS226 Lecture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Static Methods</a:t>
            </a:r>
            <a:endParaRPr b="1"/>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GB" sz="1700" i="1" dirty="0">
                <a:solidFill>
                  <a:srgbClr val="FF0000"/>
                </a:solidFill>
              </a:rPr>
              <a:t>public </a:t>
            </a:r>
            <a:r>
              <a:rPr lang="en-GB" sz="1700" i="1" dirty="0">
                <a:solidFill>
                  <a:srgbClr val="267438"/>
                </a:solidFill>
              </a:rPr>
              <a:t>static</a:t>
            </a:r>
            <a:r>
              <a:rPr lang="en-GB" sz="1700" i="1" dirty="0">
                <a:solidFill>
                  <a:srgbClr val="FF0000"/>
                </a:solidFill>
              </a:rPr>
              <a:t> synchronized void increment() {</a:t>
            </a:r>
            <a:endParaRPr sz="1700" i="1" dirty="0">
              <a:solidFill>
                <a:srgbClr val="FF0000"/>
              </a:solidFill>
            </a:endParaRPr>
          </a:p>
          <a:p>
            <a:pPr marL="0" lvl="0" indent="0" algn="l" rtl="0">
              <a:spcBef>
                <a:spcPts val="1200"/>
              </a:spcBef>
              <a:spcAft>
                <a:spcPts val="0"/>
              </a:spcAft>
              <a:buClr>
                <a:schemeClr val="dk1"/>
              </a:buClr>
              <a:buSzPts val="1100"/>
              <a:buFont typeface="Arial"/>
              <a:buNone/>
            </a:pPr>
            <a:r>
              <a:rPr lang="en-GB" sz="1700" i="1" dirty="0">
                <a:solidFill>
                  <a:srgbClr val="FF0000"/>
                </a:solidFill>
              </a:rPr>
              <a:t>        </a:t>
            </a:r>
            <a:r>
              <a:rPr lang="en-GB" sz="1700" i="1" dirty="0" err="1">
                <a:solidFill>
                  <a:srgbClr val="FF0000"/>
                </a:solidFill>
              </a:rPr>
              <a:t>c++</a:t>
            </a:r>
            <a:r>
              <a:rPr lang="en-GB" sz="1700" i="1" dirty="0">
                <a:solidFill>
                  <a:srgbClr val="FF0000"/>
                </a:solidFill>
              </a:rPr>
              <a:t>;</a:t>
            </a:r>
            <a:endParaRPr sz="1700" i="1" dirty="0">
              <a:solidFill>
                <a:srgbClr val="FF0000"/>
              </a:solidFill>
            </a:endParaRPr>
          </a:p>
          <a:p>
            <a:pPr marL="0" lvl="0" indent="0" algn="l" rtl="0">
              <a:spcBef>
                <a:spcPts val="1200"/>
              </a:spcBef>
              <a:spcAft>
                <a:spcPts val="0"/>
              </a:spcAft>
              <a:buClr>
                <a:schemeClr val="dk1"/>
              </a:buClr>
              <a:buSzPts val="1100"/>
              <a:buFont typeface="Arial"/>
              <a:buNone/>
            </a:pPr>
            <a:r>
              <a:rPr lang="en-GB" sz="1700" i="1" dirty="0">
                <a:solidFill>
                  <a:srgbClr val="FF0000"/>
                </a:solidFill>
              </a:rPr>
              <a:t>    }</a:t>
            </a:r>
            <a:endParaRPr sz="1700" i="1" dirty="0">
              <a:solidFill>
                <a:srgbClr val="FF0000"/>
              </a:solidFill>
            </a:endParaRPr>
          </a:p>
          <a:p>
            <a:pPr marL="0" lvl="0" indent="0" algn="l" rtl="0">
              <a:spcBef>
                <a:spcPts val="1200"/>
              </a:spcBef>
              <a:spcAft>
                <a:spcPts val="0"/>
              </a:spcAft>
              <a:buClr>
                <a:schemeClr val="dk1"/>
              </a:buClr>
              <a:buSzPts val="1100"/>
              <a:buFont typeface="Arial"/>
              <a:buNone/>
            </a:pPr>
            <a:r>
              <a:rPr lang="en-GB" sz="1949" i="1" dirty="0">
                <a:solidFill>
                  <a:srgbClr val="FF0000"/>
                </a:solidFill>
              </a:rPr>
              <a:t>public </a:t>
            </a:r>
            <a:r>
              <a:rPr lang="en-GB" sz="1949" i="1" dirty="0">
                <a:solidFill>
                  <a:srgbClr val="267438"/>
                </a:solidFill>
              </a:rPr>
              <a:t>static</a:t>
            </a:r>
            <a:r>
              <a:rPr lang="en-GB" sz="1949" i="1" dirty="0">
                <a:solidFill>
                  <a:srgbClr val="FF0000"/>
                </a:solidFill>
              </a:rPr>
              <a:t> synchronized int value() {</a:t>
            </a:r>
            <a:endParaRPr sz="1949" i="1" dirty="0">
              <a:solidFill>
                <a:srgbClr val="FF0000"/>
              </a:solidFill>
            </a:endParaRPr>
          </a:p>
          <a:p>
            <a:pPr marL="0" lvl="0" indent="0" algn="l" rtl="0">
              <a:spcBef>
                <a:spcPts val="1200"/>
              </a:spcBef>
              <a:spcAft>
                <a:spcPts val="0"/>
              </a:spcAft>
              <a:buClr>
                <a:schemeClr val="dk1"/>
              </a:buClr>
              <a:buSzPts val="1100"/>
              <a:buFont typeface="Arial"/>
              <a:buNone/>
            </a:pPr>
            <a:r>
              <a:rPr lang="en-GB" sz="1949" i="1" dirty="0">
                <a:solidFill>
                  <a:srgbClr val="FF0000"/>
                </a:solidFill>
              </a:rPr>
              <a:t>        return c;</a:t>
            </a:r>
            <a:endParaRPr sz="1949" i="1" dirty="0">
              <a:solidFill>
                <a:srgbClr val="FF0000"/>
              </a:solidFill>
            </a:endParaRPr>
          </a:p>
          <a:p>
            <a:pPr marL="0" lvl="0" indent="0" algn="l" rtl="0">
              <a:spcBef>
                <a:spcPts val="1200"/>
              </a:spcBef>
              <a:spcAft>
                <a:spcPts val="0"/>
              </a:spcAft>
              <a:buNone/>
            </a:pPr>
            <a:r>
              <a:rPr lang="en-GB" sz="1949" i="1" dirty="0">
                <a:solidFill>
                  <a:srgbClr val="FF0000"/>
                </a:solidFill>
              </a:rPr>
              <a:t>    }</a:t>
            </a:r>
            <a:endParaRPr dirty="0"/>
          </a:p>
          <a:p>
            <a:pPr marL="0" lvl="0" indent="0" algn="l" rtl="0">
              <a:spcBef>
                <a:spcPts val="1200"/>
              </a:spcBef>
              <a:spcAft>
                <a:spcPts val="1200"/>
              </a:spcAft>
              <a:buNone/>
            </a:pPr>
            <a:r>
              <a:rPr lang="en-GB" dirty="0"/>
              <a:t>These methods are synchronized on the Class object associated with the class and since only one Class object exists per JVM per class, only one thread can execute inside a static synchronized method per class, irrespective of the number of instances it has.</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Block Synchronization</a:t>
            </a:r>
            <a:endParaRPr b="1"/>
          </a:p>
        </p:txBody>
      </p:sp>
      <p:sp>
        <p:nvSpPr>
          <p:cNvPr id="115" name="Google Shape;115;p23"/>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Ø"/>
            </a:pPr>
            <a:r>
              <a:rPr lang="en-GB" dirty="0"/>
              <a:t>We can use the synchronized keyword to protect access to a block of code instead of an entire method. </a:t>
            </a:r>
            <a:endParaRPr dirty="0"/>
          </a:p>
          <a:p>
            <a:pPr lvl="0" algn="l" rtl="0">
              <a:spcBef>
                <a:spcPts val="0"/>
              </a:spcBef>
              <a:spcAft>
                <a:spcPts val="0"/>
              </a:spcAft>
              <a:buSzPts val="1800"/>
              <a:buFont typeface="Wingdings" panose="05000000000000000000" pitchFamily="2" charset="2"/>
              <a:buChar char="Ø"/>
            </a:pPr>
            <a:r>
              <a:rPr lang="en-GB" dirty="0"/>
              <a:t>We should use the synchronized keyword in this way to protect access to shared data, leaving the rest of the operations out of this block and obtaining better performance of the application. </a:t>
            </a:r>
            <a:endParaRPr dirty="0"/>
          </a:p>
          <a:p>
            <a:pPr lvl="0" algn="l" rtl="0">
              <a:spcBef>
                <a:spcPts val="0"/>
              </a:spcBef>
              <a:spcAft>
                <a:spcPts val="0"/>
              </a:spcAft>
              <a:buSzPts val="1800"/>
              <a:buFont typeface="Wingdings" panose="05000000000000000000" pitchFamily="2" charset="2"/>
              <a:buChar char="Ø"/>
            </a:pPr>
            <a:r>
              <a:rPr lang="en-GB" dirty="0"/>
              <a:t>The objective is to have the critical section (the block of code that can be accessed only by one thread at a time) as short as possible</a:t>
            </a:r>
          </a:p>
          <a:p>
            <a:pPr lvl="0" algn="l" rtl="0">
              <a:spcBef>
                <a:spcPts val="0"/>
              </a:spcBef>
              <a:spcAft>
                <a:spcPts val="0"/>
              </a:spcAft>
              <a:buSzPts val="1800"/>
              <a:buFont typeface="Wingdings" panose="05000000000000000000" pitchFamily="2" charset="2"/>
              <a:buChar char="Ø"/>
            </a:pPr>
            <a:r>
              <a:rPr lang="en-GB" dirty="0"/>
              <a:t>The lock behind the synchronized methods and blocks is </a:t>
            </a:r>
            <a:r>
              <a:rPr lang="en-GB" dirty="0" err="1"/>
              <a:t>reentrant</a:t>
            </a: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Producer - Consumer Problem</a:t>
            </a:r>
            <a:endParaRPr b="1"/>
          </a:p>
        </p:txBody>
      </p:sp>
      <p:sp>
        <p:nvSpPr>
          <p:cNvPr id="121" name="Google Shape;121;p24"/>
          <p:cNvSpPr txBox="1">
            <a:spLocks noGrp="1"/>
          </p:cNvSpPr>
          <p:nvPr>
            <p:ph type="body" idx="1"/>
          </p:nvPr>
        </p:nvSpPr>
        <p:spPr>
          <a:xfrm>
            <a:off x="311700" y="1152475"/>
            <a:ext cx="8520600" cy="3871500"/>
          </a:xfrm>
          <a:prstGeom prst="rect">
            <a:avLst/>
          </a:prstGeom>
        </p:spPr>
        <p:txBody>
          <a:bodyPr spcFirstLastPara="1" wrap="square" lIns="91425" tIns="91425" rIns="91425" bIns="91425" anchor="t" anchorCtr="0">
            <a:normAutofit fontScale="62500" lnSpcReduction="20000"/>
          </a:bodyPr>
          <a:lstStyle/>
          <a:p>
            <a:pPr marL="508000" lvl="0" algn="l" rtl="0">
              <a:spcBef>
                <a:spcPts val="0"/>
              </a:spcBef>
              <a:spcAft>
                <a:spcPts val="0"/>
              </a:spcAft>
              <a:buSzPct val="100000"/>
              <a:buFont typeface="Wingdings" panose="05000000000000000000" pitchFamily="2" charset="2"/>
              <a:buChar char="Ø"/>
            </a:pPr>
            <a:r>
              <a:rPr lang="en-GB" sz="2500" dirty="0"/>
              <a:t>A classic problem in concurrent programming is the producer-consumer problem. We have a data buffer, one or more producers of data that save it in the buffer, and one or more consumers of data that take it from the buffer.</a:t>
            </a:r>
            <a:endParaRPr sz="2500" dirty="0"/>
          </a:p>
          <a:p>
            <a:pPr marL="508000" lvl="0" algn="l" rtl="0">
              <a:spcBef>
                <a:spcPts val="0"/>
              </a:spcBef>
              <a:spcAft>
                <a:spcPts val="0"/>
              </a:spcAft>
              <a:buSzPct val="100000"/>
              <a:buFont typeface="Wingdings" panose="05000000000000000000" pitchFamily="2" charset="2"/>
              <a:buChar char="Ø"/>
            </a:pPr>
            <a:r>
              <a:rPr lang="en-GB" sz="2500" dirty="0"/>
              <a:t>As the buffer is a shared data structure, we have to control access to it using a synchronization mechanism, such as the synchronized keyword, but here we have more limitations. A producer can't save data in the buffer if it's full, and a consumer can't take data from the buffer if it's empty.</a:t>
            </a:r>
            <a:endParaRPr sz="2500" dirty="0"/>
          </a:p>
          <a:p>
            <a:pPr marL="508000" lvl="0" algn="l" rtl="0">
              <a:spcBef>
                <a:spcPts val="0"/>
              </a:spcBef>
              <a:spcAft>
                <a:spcPts val="0"/>
              </a:spcAft>
              <a:buSzPct val="100000"/>
              <a:buFont typeface="Wingdings" panose="05000000000000000000" pitchFamily="2" charset="2"/>
              <a:buChar char="Ø"/>
            </a:pPr>
            <a:r>
              <a:rPr lang="en-GB" sz="2500" dirty="0"/>
              <a:t>For these types of situations, Java provides the </a:t>
            </a:r>
            <a:r>
              <a:rPr lang="en-GB" sz="2500" dirty="0">
                <a:solidFill>
                  <a:srgbClr val="FF0000"/>
                </a:solidFill>
              </a:rPr>
              <a:t>wait()</a:t>
            </a:r>
            <a:r>
              <a:rPr lang="en-GB" sz="2500" dirty="0"/>
              <a:t>,</a:t>
            </a:r>
            <a:r>
              <a:rPr lang="en-GB" sz="2500" dirty="0">
                <a:solidFill>
                  <a:srgbClr val="FF0000"/>
                </a:solidFill>
              </a:rPr>
              <a:t> notify()</a:t>
            </a:r>
            <a:r>
              <a:rPr lang="en-GB" sz="2500" dirty="0"/>
              <a:t>, and </a:t>
            </a:r>
            <a:r>
              <a:rPr lang="en-GB" sz="2500" dirty="0" err="1">
                <a:solidFill>
                  <a:srgbClr val="FF0000"/>
                </a:solidFill>
              </a:rPr>
              <a:t>notifyAll</a:t>
            </a:r>
            <a:r>
              <a:rPr lang="en-GB" sz="2500" dirty="0">
                <a:solidFill>
                  <a:srgbClr val="FF0000"/>
                </a:solidFill>
              </a:rPr>
              <a:t>()</a:t>
            </a:r>
            <a:r>
              <a:rPr lang="en-GB" sz="2500" dirty="0"/>
              <a:t> methods implemented in the Object class. A thread can call the </a:t>
            </a:r>
            <a:r>
              <a:rPr lang="en-GB" sz="2500" dirty="0">
                <a:solidFill>
                  <a:srgbClr val="FF0000"/>
                </a:solidFill>
              </a:rPr>
              <a:t>wait()</a:t>
            </a:r>
            <a:r>
              <a:rPr lang="en-GB" sz="2500" dirty="0"/>
              <a:t> method inside a synchronized block of code. If it calls the </a:t>
            </a:r>
            <a:r>
              <a:rPr lang="en-GB" sz="2500" dirty="0">
                <a:solidFill>
                  <a:srgbClr val="FF0000"/>
                </a:solidFill>
              </a:rPr>
              <a:t>wait()</a:t>
            </a:r>
            <a:r>
              <a:rPr lang="en-GB" sz="2500" dirty="0"/>
              <a:t> method outside a synchronized block of code, JVM throws an </a:t>
            </a:r>
            <a:r>
              <a:rPr lang="en-GB" sz="2500" i="1" dirty="0" err="1"/>
              <a:t>IllegalMonitorStateException</a:t>
            </a:r>
            <a:r>
              <a:rPr lang="en-GB" sz="2500" dirty="0"/>
              <a:t> exception.</a:t>
            </a:r>
            <a:endParaRPr sz="2500" dirty="0"/>
          </a:p>
          <a:p>
            <a:pPr marL="508000" lvl="0" algn="l" rtl="0">
              <a:spcBef>
                <a:spcPts val="0"/>
              </a:spcBef>
              <a:spcAft>
                <a:spcPts val="0"/>
              </a:spcAft>
              <a:buSzPct val="100000"/>
              <a:buFont typeface="Wingdings" panose="05000000000000000000" pitchFamily="2" charset="2"/>
              <a:buChar char="Ø"/>
            </a:pPr>
            <a:r>
              <a:rPr lang="en-GB" sz="2500" dirty="0"/>
              <a:t>When the thread calls the </a:t>
            </a:r>
            <a:r>
              <a:rPr lang="en-GB" sz="2500" dirty="0">
                <a:solidFill>
                  <a:srgbClr val="FF0000"/>
                </a:solidFill>
              </a:rPr>
              <a:t>wait() </a:t>
            </a:r>
            <a:r>
              <a:rPr lang="en-GB" sz="2500" dirty="0"/>
              <a:t>method, JVM puts the thread to sleep and releases the object that controls he synchronized block of code that it's executing and allows other threads to execute other blocks of synchronized code protected by this object. To wake up the thread, you must call the </a:t>
            </a:r>
            <a:r>
              <a:rPr lang="en-GB" sz="2500" dirty="0">
                <a:solidFill>
                  <a:srgbClr val="FF0000"/>
                </a:solidFill>
              </a:rPr>
              <a:t>notify() </a:t>
            </a:r>
            <a:r>
              <a:rPr lang="en-GB" sz="2500" dirty="0"/>
              <a:t>or </a:t>
            </a:r>
            <a:r>
              <a:rPr lang="en-GB" sz="2500" dirty="0" err="1">
                <a:solidFill>
                  <a:srgbClr val="FF0000"/>
                </a:solidFill>
              </a:rPr>
              <a:t>notifyAll</a:t>
            </a:r>
            <a:r>
              <a:rPr lang="en-GB" sz="2500" dirty="0">
                <a:solidFill>
                  <a:srgbClr val="FF0000"/>
                </a:solidFill>
              </a:rPr>
              <a:t>()</a:t>
            </a:r>
            <a:r>
              <a:rPr lang="en-GB" sz="2500" dirty="0"/>
              <a:t> methods inside a block of code protected by </a:t>
            </a:r>
            <a:r>
              <a:rPr lang="en-GB" sz="2500" dirty="0" err="1"/>
              <a:t>thesame</a:t>
            </a:r>
            <a:r>
              <a:rPr lang="en-GB" sz="2500" dirty="0"/>
              <a:t> object.</a:t>
            </a:r>
            <a:endParaRPr sz="2500" dirty="0"/>
          </a:p>
          <a:p>
            <a:pPr marL="800100" lvl="0" algn="l" rtl="0">
              <a:spcBef>
                <a:spcPts val="1200"/>
              </a:spcBef>
              <a:spcAft>
                <a:spcPts val="0"/>
              </a:spcAft>
              <a:buClr>
                <a:schemeClr val="dk1"/>
              </a:buClr>
              <a:buSzPct val="44000"/>
              <a:buFont typeface="Wingdings" panose="05000000000000000000" pitchFamily="2" charset="2"/>
              <a:buChar char="Ø"/>
            </a:pPr>
            <a:endParaRPr sz="2500" dirty="0"/>
          </a:p>
          <a:p>
            <a:pPr marL="457200" lvl="0" indent="0" algn="l" rtl="0">
              <a:spcBef>
                <a:spcPts val="1200"/>
              </a:spcBef>
              <a:spcAft>
                <a:spcPts val="0"/>
              </a:spcAft>
              <a:buNone/>
            </a:pPr>
            <a:endParaRPr sz="2500" dirty="0"/>
          </a:p>
          <a:p>
            <a:pPr marL="0" lvl="0" indent="0" algn="l" rtl="0">
              <a:spcBef>
                <a:spcPts val="1200"/>
              </a:spcBef>
              <a:spcAft>
                <a:spcPts val="0"/>
              </a:spcAft>
              <a:buNone/>
            </a:pP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Lock Synchronisation</a:t>
            </a:r>
            <a:endParaRPr/>
          </a:p>
        </p:txBody>
      </p:sp>
      <p:sp>
        <p:nvSpPr>
          <p:cNvPr id="127" name="Google Shape;127;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Java provides another mechanism for synchronizing blocks of code. It's a more powerful and flexible mechanism than the synchronized keyword.</a:t>
            </a:r>
            <a:endParaRPr dirty="0"/>
          </a:p>
          <a:p>
            <a:pPr marL="0" lvl="0" indent="0" algn="l" rtl="0">
              <a:spcBef>
                <a:spcPts val="1200"/>
              </a:spcBef>
              <a:spcAft>
                <a:spcPts val="0"/>
              </a:spcAft>
              <a:buNone/>
            </a:pPr>
            <a:r>
              <a:rPr lang="en-GB" dirty="0"/>
              <a:t> It's based on the Lock (of the </a:t>
            </a:r>
            <a:r>
              <a:rPr lang="en-GB" i="1" dirty="0" err="1"/>
              <a:t>java.util.concurrent.locks</a:t>
            </a:r>
            <a:r>
              <a:rPr lang="en-GB" dirty="0"/>
              <a:t> package) interface and classes that implement it.</a:t>
            </a:r>
            <a:endParaRPr dirty="0"/>
          </a:p>
          <a:p>
            <a:pPr marL="0" lvl="0" indent="0" algn="l" rtl="0">
              <a:spcBef>
                <a:spcPts val="1200"/>
              </a:spcBef>
              <a:spcAft>
                <a:spcPts val="0"/>
              </a:spcAft>
              <a:buNone/>
            </a:pPr>
            <a:r>
              <a:rPr lang="en-GB" sz="1550" dirty="0"/>
              <a:t>Intrinsic locks play a role in both aspects of synchronization: enforcing exclusive access to an object's state and establishing </a:t>
            </a:r>
            <a:r>
              <a:rPr lang="en-GB" sz="1550" i="1" dirty="0"/>
              <a:t>happens-before relationships</a:t>
            </a:r>
            <a:r>
              <a:rPr lang="en-GB" sz="1550" dirty="0"/>
              <a:t> that are essential to visibility</a:t>
            </a:r>
            <a:r>
              <a:rPr lang="en-GB" sz="1550" dirty="0">
                <a:solidFill>
                  <a:schemeClr val="dk1"/>
                </a:solidFill>
              </a:rPr>
              <a:t>.</a:t>
            </a:r>
            <a:endParaRPr sz="24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3" name="Google Shape;133;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Every object has an intrinsic lock associated with it. By convention, a thread that needs exclusive and consistent access to an object's fields has to </a:t>
            </a:r>
            <a:r>
              <a:rPr lang="en-GB" i="1" dirty="0"/>
              <a:t>acquire</a:t>
            </a:r>
            <a:r>
              <a:rPr lang="en-GB" dirty="0"/>
              <a:t> the object's intrinsic lock before accessing them, and then </a:t>
            </a:r>
            <a:r>
              <a:rPr lang="en-GB" i="1" dirty="0"/>
              <a:t>release</a:t>
            </a:r>
            <a:r>
              <a:rPr lang="en-GB" dirty="0"/>
              <a:t> the intrinsic lock when it's done with them. </a:t>
            </a:r>
            <a:endParaRPr dirty="0"/>
          </a:p>
          <a:p>
            <a:pPr marL="0" lvl="0" indent="0" algn="l" rtl="0">
              <a:spcBef>
                <a:spcPts val="1200"/>
              </a:spcBef>
              <a:spcAft>
                <a:spcPts val="0"/>
              </a:spcAft>
              <a:buNone/>
            </a:pPr>
            <a:r>
              <a:rPr lang="en-GB" dirty="0"/>
              <a:t>A thread is said to </a:t>
            </a:r>
            <a:r>
              <a:rPr lang="en-GB" i="1" dirty="0"/>
              <a:t>own</a:t>
            </a:r>
            <a:r>
              <a:rPr lang="en-GB" dirty="0"/>
              <a:t> the intrinsic lock between the time it has acquired the lock and released the lock. </a:t>
            </a:r>
            <a:endParaRPr dirty="0"/>
          </a:p>
          <a:p>
            <a:pPr marL="0" lvl="0" indent="0" algn="l" rtl="0">
              <a:spcBef>
                <a:spcPts val="1200"/>
              </a:spcBef>
              <a:spcAft>
                <a:spcPts val="1200"/>
              </a:spcAft>
              <a:buNone/>
            </a:pPr>
            <a:r>
              <a:rPr lang="en-GB" dirty="0"/>
              <a:t>As long as a thread owns an intrinsic lock, no other thread can acquire the same lock. The other thread will block when it attempts to acquire the lock.</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Advantages of Locks</a:t>
            </a:r>
            <a:endParaRPr b="1"/>
          </a:p>
        </p:txBody>
      </p:sp>
      <p:sp>
        <p:nvSpPr>
          <p:cNvPr id="139" name="Google Shape;139;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It allows you to structure synchronized blocks in a more flexible way. </a:t>
            </a:r>
            <a:endParaRPr/>
          </a:p>
          <a:p>
            <a:pPr marL="0" lvl="0" indent="0" algn="l" rtl="0">
              <a:spcBef>
                <a:spcPts val="1200"/>
              </a:spcBef>
              <a:spcAft>
                <a:spcPts val="0"/>
              </a:spcAft>
              <a:buNone/>
            </a:pPr>
            <a:r>
              <a:rPr lang="en-GB"/>
              <a:t>With the synchronized keyword, you only have control over a synchronized block of code in a structured way. </a:t>
            </a:r>
            <a:endParaRPr/>
          </a:p>
          <a:p>
            <a:pPr marL="0" lvl="0" indent="0" algn="l" rtl="0">
              <a:spcBef>
                <a:spcPts val="1200"/>
              </a:spcBef>
              <a:spcAft>
                <a:spcPts val="0"/>
              </a:spcAft>
              <a:buNone/>
            </a:pPr>
            <a:r>
              <a:rPr lang="en-GB"/>
              <a:t>However, the Lock interface allows you to get more complex structures to implement your critical section.</a:t>
            </a:r>
            <a:endParaRPr/>
          </a:p>
          <a:p>
            <a:pPr marL="0" lvl="0" indent="0" algn="l" rtl="0">
              <a:spcBef>
                <a:spcPts val="1200"/>
              </a:spcBef>
              <a:spcAft>
                <a:spcPts val="0"/>
              </a:spcAft>
              <a:buNone/>
            </a:pPr>
            <a:r>
              <a:rPr lang="en-GB"/>
              <a:t>The Lock interface provides additional functionalities over the synchronized keyword.</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5" name="Google Shape;145;p28"/>
          <p:cNvSpPr txBox="1">
            <a:spLocks noGrp="1"/>
          </p:cNvSpPr>
          <p:nvPr>
            <p:ph type="body" idx="1"/>
          </p:nvPr>
        </p:nvSpPr>
        <p:spPr>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en-GB" sz="3000"/>
              <a:t>One of the new functionalities is implemented by the tryLock() method. This method tries to get control of the lock, and if it can't, because it's used by another thread, it returns false. </a:t>
            </a:r>
            <a:endParaRPr sz="3000"/>
          </a:p>
          <a:p>
            <a:pPr marL="0" lvl="0" indent="0" algn="l" rtl="0">
              <a:spcBef>
                <a:spcPts val="1200"/>
              </a:spcBef>
              <a:spcAft>
                <a:spcPts val="0"/>
              </a:spcAft>
              <a:buNone/>
            </a:pPr>
            <a:r>
              <a:rPr lang="en-GB" sz="3000"/>
              <a:t>With the synchronized keyword, if thread (A) tries to execute a synchronized block of code when thread (B) is executing it, thread (A) is suspended until thread (B) finishes the execution of the synchronized block. With lock, you can execute the tryLock() method. </a:t>
            </a:r>
            <a:endParaRPr sz="3000"/>
          </a:p>
          <a:p>
            <a:pPr marL="0" lvl="0" indent="0" algn="l" rtl="0">
              <a:spcBef>
                <a:spcPts val="1200"/>
              </a:spcBef>
              <a:spcAft>
                <a:spcPts val="0"/>
              </a:spcAft>
              <a:buNone/>
            </a:pPr>
            <a:r>
              <a:rPr lang="en-GB" sz="3000"/>
              <a:t>This method returns a Boolean value indicating whether there is another thread running the code protected by this lock.  </a:t>
            </a:r>
            <a:endParaRPr sz="3000"/>
          </a:p>
          <a:p>
            <a:pPr marL="0" lvl="0" indent="0" algn="l" rtl="0">
              <a:spcBef>
                <a:spcPts val="1200"/>
              </a:spcBef>
              <a:spcAft>
                <a:spcPts val="0"/>
              </a:spcAft>
              <a:buNone/>
            </a:pPr>
            <a:r>
              <a:rPr lang="en-GB" sz="3000"/>
              <a:t>The ReadWriteLock interface allows a separation of read and write operations with multiple readers and only one modifier.</a:t>
            </a:r>
            <a:endParaRPr sz="3000"/>
          </a:p>
          <a:p>
            <a:pPr marL="0" lvl="0" indent="0" algn="l" rtl="0">
              <a:spcBef>
                <a:spcPts val="1200"/>
              </a:spcBef>
              <a:spcAft>
                <a:spcPts val="0"/>
              </a:spcAft>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Example-Lock</a:t>
            </a:r>
            <a:endParaRPr b="1"/>
          </a:p>
        </p:txBody>
      </p:sp>
      <p:sp>
        <p:nvSpPr>
          <p:cNvPr id="151" name="Google Shape;151;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i="1">
                <a:solidFill>
                  <a:srgbClr val="FF0000"/>
                </a:solidFill>
              </a:rPr>
              <a:t>Lock lock = new ReentrantLock();</a:t>
            </a:r>
            <a:endParaRPr i="1">
              <a:solidFill>
                <a:srgbClr val="FF0000"/>
              </a:solidFill>
            </a:endParaRPr>
          </a:p>
          <a:p>
            <a:pPr marL="0" lvl="0" indent="0" algn="l" rtl="0">
              <a:spcBef>
                <a:spcPts val="1200"/>
              </a:spcBef>
              <a:spcAft>
                <a:spcPts val="0"/>
              </a:spcAft>
              <a:buNone/>
            </a:pPr>
            <a:r>
              <a:rPr lang="en-GB" i="1">
                <a:solidFill>
                  <a:srgbClr val="FF0000"/>
                </a:solidFill>
              </a:rPr>
              <a:t>lock.lock();</a:t>
            </a:r>
            <a:endParaRPr i="1">
              <a:solidFill>
                <a:srgbClr val="FF0000"/>
              </a:solidFill>
            </a:endParaRPr>
          </a:p>
          <a:p>
            <a:pPr marL="0" lvl="0" indent="0" algn="l" rtl="0">
              <a:spcBef>
                <a:spcPts val="1200"/>
              </a:spcBef>
              <a:spcAft>
                <a:spcPts val="0"/>
              </a:spcAft>
              <a:buNone/>
            </a:pPr>
            <a:r>
              <a:rPr lang="en-GB" i="1">
                <a:solidFill>
                  <a:srgbClr val="FF0000"/>
                </a:solidFill>
              </a:rPr>
              <a:t>//critical section</a:t>
            </a:r>
            <a:endParaRPr i="1">
              <a:solidFill>
                <a:srgbClr val="FF0000"/>
              </a:solidFill>
            </a:endParaRPr>
          </a:p>
          <a:p>
            <a:pPr marL="0" lvl="0" indent="0" algn="l" rtl="0">
              <a:spcBef>
                <a:spcPts val="1200"/>
              </a:spcBef>
              <a:spcAft>
                <a:spcPts val="0"/>
              </a:spcAft>
              <a:buNone/>
            </a:pPr>
            <a:r>
              <a:rPr lang="en-GB" i="1">
                <a:solidFill>
                  <a:srgbClr val="FF0000"/>
                </a:solidFill>
              </a:rPr>
              <a:t>lock.unlock();</a:t>
            </a:r>
            <a:endParaRPr i="1">
              <a:solidFill>
                <a:srgbClr val="FF0000"/>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Lock() and unlock()</a:t>
            </a:r>
            <a:endParaRPr b="1"/>
          </a:p>
        </p:txBody>
      </p:sp>
      <p:sp>
        <p:nvSpPr>
          <p:cNvPr id="157" name="Google Shape;15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create a new Lock object called lock. </a:t>
            </a:r>
            <a:endParaRPr/>
          </a:p>
          <a:p>
            <a:pPr marL="0" lvl="0" indent="0" algn="l" rtl="0">
              <a:spcBef>
                <a:spcPts val="1200"/>
              </a:spcBef>
              <a:spcAft>
                <a:spcPts val="0"/>
              </a:spcAft>
              <a:buNone/>
            </a:pPr>
            <a:r>
              <a:rPr lang="en-GB"/>
              <a:t>Because Lock is an interface and not a class, we cannot create Lock objects directly. Instead, we create an object that implements the Lock interface like ReantrantLock. </a:t>
            </a:r>
            <a:endParaRPr/>
          </a:p>
          <a:p>
            <a:pPr marL="0" lvl="0" indent="0" algn="l" rtl="0">
              <a:spcBef>
                <a:spcPts val="1200"/>
              </a:spcBef>
              <a:spcAft>
                <a:spcPts val="0"/>
              </a:spcAft>
              <a:buClr>
                <a:schemeClr val="dk1"/>
              </a:buClr>
              <a:buSzPts val="1100"/>
              <a:buFont typeface="Arial"/>
              <a:buNone/>
            </a:pPr>
            <a:r>
              <a:rPr lang="en-GB"/>
              <a:t>Ordinarily we would implement this in a </a:t>
            </a:r>
            <a:r>
              <a:rPr lang="en-GB" i="1">
                <a:solidFill>
                  <a:srgbClr val="FF0000"/>
                </a:solidFill>
              </a:rPr>
              <a:t>try</a:t>
            </a:r>
            <a:r>
              <a:rPr lang="en-GB"/>
              <a:t> and catch </a:t>
            </a:r>
            <a:r>
              <a:rPr lang="en-GB" i="1">
                <a:solidFill>
                  <a:srgbClr val="FF0000"/>
                </a:solidFill>
              </a:rPr>
              <a:t>block</a:t>
            </a:r>
            <a:r>
              <a:rPr lang="en-GB"/>
              <a:t> this is to enable us to use the </a:t>
            </a:r>
            <a:r>
              <a:rPr lang="en-GB" i="1">
                <a:solidFill>
                  <a:srgbClr val="FF0000"/>
                </a:solidFill>
              </a:rPr>
              <a:t>finally</a:t>
            </a:r>
            <a:r>
              <a:rPr lang="en-GB"/>
              <a:t> part to release the lock.</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 </a:t>
            </a:r>
            <a:r>
              <a:rPr lang="en-GB" b="1"/>
              <a:t>Race Conditions</a:t>
            </a:r>
            <a:endParaRPr b="1"/>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5755" algn="l" rtl="0">
              <a:spcBef>
                <a:spcPts val="0"/>
              </a:spcBef>
              <a:spcAft>
                <a:spcPts val="0"/>
              </a:spcAft>
              <a:buSzPct val="100000"/>
              <a:buFont typeface="Wingdings" panose="05000000000000000000" pitchFamily="2" charset="2"/>
              <a:buChar char="Ø"/>
            </a:pPr>
            <a:r>
              <a:rPr lang="en-GB" dirty="0"/>
              <a:t>In a concurrent application, it is normal for multiple threads to read or write the same data structure or have access to the same file or database connection.</a:t>
            </a:r>
            <a:endParaRPr dirty="0"/>
          </a:p>
          <a:p>
            <a:pPr marL="457200" lvl="0" indent="-325755" algn="l" rtl="0">
              <a:spcBef>
                <a:spcPts val="0"/>
              </a:spcBef>
              <a:spcAft>
                <a:spcPts val="0"/>
              </a:spcAft>
              <a:buSzPct val="100000"/>
              <a:buFont typeface="Wingdings" panose="05000000000000000000" pitchFamily="2" charset="2"/>
              <a:buChar char="Ø"/>
            </a:pPr>
            <a:r>
              <a:rPr lang="en-GB" dirty="0"/>
              <a:t>These shared resources can provoke error situations or data inconsistency, and we have to implement mechanisms to avoid these errors</a:t>
            </a:r>
            <a:endParaRPr dirty="0"/>
          </a:p>
          <a:p>
            <a:pPr marL="457200" lvl="0" indent="-325755" algn="l" rtl="0">
              <a:spcBef>
                <a:spcPts val="0"/>
              </a:spcBef>
              <a:spcAft>
                <a:spcPts val="0"/>
              </a:spcAft>
              <a:buSzPct val="100000"/>
              <a:buFont typeface="Wingdings" panose="05000000000000000000" pitchFamily="2" charset="2"/>
              <a:buChar char="Ø"/>
            </a:pPr>
            <a:r>
              <a:rPr lang="en-GB" dirty="0"/>
              <a:t>These situations are called </a:t>
            </a:r>
            <a:r>
              <a:rPr lang="en-GB" b="1" dirty="0"/>
              <a:t>race conditions</a:t>
            </a:r>
            <a:r>
              <a:rPr lang="en-GB" dirty="0"/>
              <a:t> and they occur when different threads have access to the same shared resource at the same time</a:t>
            </a:r>
            <a:endParaRPr dirty="0"/>
          </a:p>
          <a:p>
            <a:pPr marL="457200" lvl="0" indent="-325755" algn="l" rtl="0">
              <a:spcBef>
                <a:spcPts val="0"/>
              </a:spcBef>
              <a:spcAft>
                <a:spcPts val="0"/>
              </a:spcAft>
              <a:buSzPct val="100000"/>
              <a:buFont typeface="Wingdings" panose="05000000000000000000" pitchFamily="2" charset="2"/>
              <a:buChar char="Ø"/>
            </a:pPr>
            <a:r>
              <a:rPr lang="en-GB" dirty="0"/>
              <a:t> Therefore, the final result depends on the order of the execution of threads, and most of the time, it is incorrect</a:t>
            </a:r>
            <a:endParaRPr dirty="0"/>
          </a:p>
          <a:p>
            <a:pPr marL="457200" lvl="0" indent="-325755" algn="l" rtl="0">
              <a:spcBef>
                <a:spcPts val="0"/>
              </a:spcBef>
              <a:spcAft>
                <a:spcPts val="0"/>
              </a:spcAft>
              <a:buSzPct val="100000"/>
              <a:buFont typeface="Wingdings" panose="05000000000000000000" pitchFamily="2" charset="2"/>
              <a:buChar char="Ø"/>
            </a:pPr>
            <a:r>
              <a:rPr lang="en-GB" dirty="0"/>
              <a:t>So if a thread changes the value of a shared variable, the changes would only be written in the local cache of that thread; other threads will not have access to the change.</a:t>
            </a:r>
            <a:endParaRPr dirty="0"/>
          </a:p>
          <a:p>
            <a:pPr marL="457200" lvl="0" indent="-325755" algn="l" rtl="0">
              <a:spcBef>
                <a:spcPts val="0"/>
              </a:spcBef>
              <a:spcAft>
                <a:spcPts val="0"/>
              </a:spcAft>
              <a:buSzPct val="100000"/>
              <a:buFont typeface="Wingdings" panose="05000000000000000000" pitchFamily="2" charset="2"/>
              <a:buChar char="Ø"/>
            </a:pPr>
            <a:r>
              <a:rPr lang="en-GB" dirty="0"/>
              <a:t>The solution for these problems lies in the concept of </a:t>
            </a:r>
            <a:r>
              <a:rPr lang="en-GB" b="1" dirty="0"/>
              <a:t>critical section.</a:t>
            </a:r>
            <a:endParaRPr b="1" dirty="0"/>
          </a:p>
          <a:p>
            <a:pPr marL="285750" indent="-285750">
              <a:spcBef>
                <a:spcPts val="1200"/>
              </a:spcBef>
              <a:buFont typeface="Wingdings" panose="05000000000000000000" pitchFamily="2" charset="2"/>
              <a:buChar char="Ø"/>
            </a:pPr>
            <a:endParaRPr dirty="0"/>
          </a:p>
          <a:p>
            <a:pPr marL="45720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 </a:t>
            </a:r>
            <a:r>
              <a:rPr lang="en-GB" b="1"/>
              <a:t>Critical Section</a:t>
            </a:r>
            <a:endParaRPr b="1"/>
          </a:p>
        </p:txBody>
      </p:sp>
      <p:sp>
        <p:nvSpPr>
          <p:cNvPr id="67" name="Google Shape;67;p15"/>
          <p:cNvSpPr txBox="1">
            <a:spLocks noGrp="1"/>
          </p:cNvSpPr>
          <p:nvPr>
            <p:ph type="body" idx="1"/>
          </p:nvPr>
        </p:nvSpPr>
        <p:spPr>
          <a:xfrm>
            <a:off x="311700" y="1152475"/>
            <a:ext cx="8520600" cy="3807900"/>
          </a:xfrm>
          <a:prstGeom prst="rect">
            <a:avLst/>
          </a:prstGeom>
        </p:spPr>
        <p:txBody>
          <a:bodyPr spcFirstLastPara="1" wrap="square" lIns="91425" tIns="91425" rIns="91425" bIns="91425" anchor="t" anchorCtr="0">
            <a:normAutofit/>
          </a:bodyPr>
          <a:lstStyle/>
          <a:p>
            <a:pPr marL="457200" lvl="0" indent="-317182" algn="l" rtl="0">
              <a:spcBef>
                <a:spcPts val="0"/>
              </a:spcBef>
              <a:spcAft>
                <a:spcPts val="0"/>
              </a:spcAft>
              <a:buSzPct val="100000"/>
              <a:buFont typeface="Wingdings" panose="05000000000000000000" pitchFamily="2" charset="2"/>
              <a:buChar char="Ø"/>
            </a:pPr>
            <a:r>
              <a:rPr lang="en-GB" dirty="0"/>
              <a:t>A critical section is a block of code that accesses a shared resource and can't be executed by more than one thread at the same time.</a:t>
            </a:r>
            <a:endParaRPr dirty="0"/>
          </a:p>
          <a:p>
            <a:pPr marL="457200" lvl="0" indent="-317182" algn="l" rtl="0">
              <a:spcBef>
                <a:spcPts val="0"/>
              </a:spcBef>
              <a:spcAft>
                <a:spcPts val="0"/>
              </a:spcAft>
              <a:buSzPct val="100000"/>
              <a:buFont typeface="Wingdings" panose="05000000000000000000" pitchFamily="2" charset="2"/>
              <a:buChar char="Ø"/>
            </a:pPr>
            <a:r>
              <a:rPr lang="en-GB" dirty="0"/>
              <a:t>When a thread wants access to a critical section, it uses a synchronization mechanism to find out whether there is any other thread executing the critical section.</a:t>
            </a:r>
            <a:endParaRPr dirty="0"/>
          </a:p>
          <a:p>
            <a:pPr marL="457200" lvl="0" indent="-317182" algn="l" rtl="0">
              <a:spcBef>
                <a:spcPts val="0"/>
              </a:spcBef>
              <a:spcAft>
                <a:spcPts val="0"/>
              </a:spcAft>
              <a:buSzPct val="100000"/>
              <a:buFont typeface="Wingdings" panose="05000000000000000000" pitchFamily="2" charset="2"/>
              <a:buChar char="Ø"/>
            </a:pPr>
            <a:r>
              <a:rPr lang="en-GB" dirty="0"/>
              <a:t>If not, the thread enters the critical section. If yes, the thread is suspended by the synchronization mechanism until the thread that is currently executing the critical section ends it. </a:t>
            </a:r>
            <a:endParaRPr dirty="0"/>
          </a:p>
          <a:p>
            <a:pPr marL="457200" lvl="0" indent="-317182" algn="l" rtl="0">
              <a:spcBef>
                <a:spcPts val="0"/>
              </a:spcBef>
              <a:spcAft>
                <a:spcPts val="0"/>
              </a:spcAft>
              <a:buSzPct val="100000"/>
              <a:buFont typeface="Wingdings" panose="05000000000000000000" pitchFamily="2" charset="2"/>
              <a:buChar char="Ø"/>
            </a:pPr>
            <a:r>
              <a:rPr lang="en-GB" dirty="0"/>
              <a:t> When more than one thread is waiting for a thread to finish the execution of a critical section, the JVM chooses one of them and the rest wait for their turn. </a:t>
            </a:r>
            <a:r>
              <a:rPr lang="en-GB" dirty="0">
                <a:solidFill>
                  <a:srgbClr val="FF0000"/>
                </a:solidFill>
              </a:rPr>
              <a:t>(how would you influence the selection of a particular thread ?)</a:t>
            </a:r>
            <a:endParaRPr dirty="0">
              <a:solidFill>
                <a:srgbClr val="FF0000"/>
              </a:solidFill>
            </a:endParaRPr>
          </a:p>
          <a:p>
            <a:pPr marL="457200" lvl="0" indent="-317182" algn="l" rtl="0">
              <a:spcBef>
                <a:spcPts val="0"/>
              </a:spcBef>
              <a:spcAft>
                <a:spcPts val="0"/>
              </a:spcAft>
              <a:buSzPct val="100000"/>
              <a:buFont typeface="Wingdings" panose="05000000000000000000" pitchFamily="2" charset="2"/>
              <a:buChar char="Ø"/>
            </a:pPr>
            <a:r>
              <a:rPr lang="en-GB" dirty="0"/>
              <a:t>There are two basic ways to achieve this in Java  The </a:t>
            </a:r>
            <a:r>
              <a:rPr lang="en-GB" dirty="0">
                <a:solidFill>
                  <a:srgbClr val="FF0000"/>
                </a:solidFill>
              </a:rPr>
              <a:t>synchronized</a:t>
            </a:r>
            <a:r>
              <a:rPr lang="en-GB" dirty="0"/>
              <a:t> keyword and the </a:t>
            </a:r>
            <a:r>
              <a:rPr lang="en-GB" dirty="0">
                <a:solidFill>
                  <a:srgbClr val="FF0000"/>
                </a:solidFill>
              </a:rPr>
              <a:t> Lock</a:t>
            </a:r>
            <a:r>
              <a:rPr lang="en-GB" dirty="0"/>
              <a:t> interface</a:t>
            </a:r>
            <a:endParaRPr dirty="0"/>
          </a:p>
          <a:p>
            <a:pPr marL="742950" lvl="0" indent="-285750" algn="l" rtl="0">
              <a:spcBef>
                <a:spcPts val="1200"/>
              </a:spcBef>
              <a:spcAft>
                <a:spcPts val="0"/>
              </a:spcAft>
              <a:buFont typeface="Wingdings" panose="05000000000000000000" pitchFamily="2" charset="2"/>
              <a:buChar char="Ø"/>
            </a:pPr>
            <a:endParaRPr dirty="0"/>
          </a:p>
          <a:p>
            <a:pPr marL="285750" lvl="0" indent="-285750" algn="l" rtl="0">
              <a:spcBef>
                <a:spcPts val="1200"/>
              </a:spcBef>
              <a:spcAft>
                <a:spcPts val="0"/>
              </a:spcAft>
              <a:buClr>
                <a:schemeClr val="dk1"/>
              </a:buClr>
              <a:buSzPct val="61111"/>
              <a:buFont typeface="Wingdings" panose="05000000000000000000" pitchFamily="2" charset="2"/>
              <a:buChar char="Ø"/>
            </a:pP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GB" b="1"/>
              <a:t>Synchronizing a method</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017725"/>
            <a:ext cx="8520600" cy="3265800"/>
          </a:xfrm>
          <a:prstGeom prst="rect">
            <a:avLst/>
          </a:prstGeom>
        </p:spPr>
        <p:txBody>
          <a:bodyPr spcFirstLastPara="1" wrap="square" lIns="91425" tIns="91425" rIns="91425" bIns="91425" anchor="t" anchorCtr="0">
            <a:normAutofit fontScale="25000" lnSpcReduction="20000"/>
          </a:bodyPr>
          <a:lstStyle/>
          <a:p>
            <a:pPr marL="485775" lvl="0" indent="-285750" algn="l" rtl="0">
              <a:spcBef>
                <a:spcPts val="0"/>
              </a:spcBef>
              <a:spcAft>
                <a:spcPts val="0"/>
              </a:spcAft>
              <a:buSzPct val="26677"/>
              <a:buFont typeface="Wingdings" panose="05000000000000000000" pitchFamily="2" charset="2"/>
              <a:buChar char="Ø"/>
            </a:pPr>
            <a:r>
              <a:rPr lang="en-GB" dirty="0"/>
              <a:t> </a:t>
            </a:r>
            <a:r>
              <a:rPr lang="en-GB" sz="6747" dirty="0"/>
              <a:t>The synchronized keyword is used to control concurrent access to a method or a block of code.</a:t>
            </a:r>
            <a:endParaRPr sz="6747" dirty="0"/>
          </a:p>
          <a:p>
            <a:pPr marL="978737" lvl="0" indent="-857250" algn="l" rtl="0">
              <a:spcBef>
                <a:spcPts val="0"/>
              </a:spcBef>
              <a:spcAft>
                <a:spcPts val="0"/>
              </a:spcAft>
              <a:buSzPct val="100000"/>
              <a:buFont typeface="Wingdings" panose="05000000000000000000" pitchFamily="2" charset="2"/>
              <a:buChar char="Ø"/>
            </a:pPr>
            <a:r>
              <a:rPr lang="en-GB" sz="6747" dirty="0"/>
              <a:t>All the synchronized sentences (used on methods or blocks of code) use an object reference.</a:t>
            </a:r>
            <a:endParaRPr sz="6747" dirty="0"/>
          </a:p>
          <a:p>
            <a:pPr marL="978737" lvl="0" indent="-857250" algn="l" rtl="0">
              <a:spcBef>
                <a:spcPts val="0"/>
              </a:spcBef>
              <a:spcAft>
                <a:spcPts val="0"/>
              </a:spcAft>
              <a:buSzPct val="100000"/>
              <a:buFont typeface="Wingdings" panose="05000000000000000000" pitchFamily="2" charset="2"/>
              <a:buChar char="Ø"/>
            </a:pPr>
            <a:r>
              <a:rPr lang="en-GB" sz="6747" dirty="0"/>
              <a:t> Only one thread can execute a method or block of code protected by the same object reference.</a:t>
            </a:r>
            <a:endParaRPr sz="6747" dirty="0"/>
          </a:p>
          <a:p>
            <a:pPr marL="978737" lvl="0" indent="-857250" algn="l" rtl="0">
              <a:spcBef>
                <a:spcPts val="0"/>
              </a:spcBef>
              <a:spcAft>
                <a:spcPts val="0"/>
              </a:spcAft>
              <a:buSzPct val="100000"/>
              <a:buFont typeface="Wingdings" panose="05000000000000000000" pitchFamily="2" charset="2"/>
              <a:buChar char="Ø"/>
            </a:pPr>
            <a:r>
              <a:rPr lang="en-GB" sz="6747" dirty="0"/>
              <a:t>When you use the synchronized keyword with a method, the object reference is implicit.</a:t>
            </a:r>
            <a:endParaRPr sz="6747" dirty="0"/>
          </a:p>
          <a:p>
            <a:pPr marL="978737" lvl="0" indent="-857250" algn="l" rtl="0">
              <a:spcBef>
                <a:spcPts val="0"/>
              </a:spcBef>
              <a:spcAft>
                <a:spcPts val="0"/>
              </a:spcAft>
              <a:buSzPct val="100000"/>
              <a:buFont typeface="Wingdings" panose="05000000000000000000" pitchFamily="2" charset="2"/>
              <a:buChar char="Ø"/>
            </a:pPr>
            <a:r>
              <a:rPr lang="en-GB" sz="6747" dirty="0"/>
              <a:t>When you use the synchronized keyword in one or more methods of an object, only one execution thread will have access to all these methods.</a:t>
            </a:r>
            <a:endParaRPr sz="6747" dirty="0"/>
          </a:p>
          <a:p>
            <a:pPr marL="978737" lvl="0" indent="-857250" algn="l" rtl="0">
              <a:spcBef>
                <a:spcPts val="0"/>
              </a:spcBef>
              <a:spcAft>
                <a:spcPts val="0"/>
              </a:spcAft>
              <a:buSzPct val="100000"/>
              <a:buFont typeface="Wingdings" panose="05000000000000000000" pitchFamily="2" charset="2"/>
              <a:buChar char="Ø"/>
            </a:pPr>
            <a:r>
              <a:rPr lang="en-GB" sz="6747" dirty="0"/>
              <a:t> If another thread tries to access any method declared with the synchronized keyword of the same object, it will be suspended until the first thread finishes the execution of the method.</a:t>
            </a:r>
            <a:endParaRPr sz="6747" dirty="0"/>
          </a:p>
          <a:p>
            <a:pPr marL="742950" lvl="0" indent="-285750" algn="l" rtl="0">
              <a:spcBef>
                <a:spcPts val="1200"/>
              </a:spcBef>
              <a:spcAft>
                <a:spcPts val="0"/>
              </a:spcAft>
              <a:buFont typeface="Wingdings" panose="05000000000000000000" pitchFamily="2" charset="2"/>
              <a:buChar char="Ø"/>
            </a:pP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Font typeface="Wingdings" panose="05000000000000000000" pitchFamily="2" charset="2"/>
              <a:buChar char="Ø"/>
            </a:pPr>
            <a:r>
              <a:rPr lang="en-GB" dirty="0"/>
              <a:t> In other words, every method declared with the synchronized keyword is a critical section, and Java only allows the execution of one of the critical sections of an object at a time.</a:t>
            </a:r>
            <a:endParaRPr dirty="0"/>
          </a:p>
          <a:p>
            <a:pPr marL="457200" lvl="0" indent="-334327" algn="l" rtl="0">
              <a:spcBef>
                <a:spcPts val="0"/>
              </a:spcBef>
              <a:spcAft>
                <a:spcPts val="0"/>
              </a:spcAft>
              <a:buSzPct val="100000"/>
              <a:buFont typeface="Wingdings" panose="05000000000000000000" pitchFamily="2" charset="2"/>
              <a:buChar char="Ø"/>
            </a:pPr>
            <a:r>
              <a:rPr lang="en-GB" dirty="0"/>
              <a:t> In this case, the object reference used is the </a:t>
            </a:r>
            <a:r>
              <a:rPr lang="en-GB" i="1" dirty="0"/>
              <a:t>own</a:t>
            </a:r>
            <a:r>
              <a:rPr lang="en-GB" dirty="0"/>
              <a:t> object, represented by the </a:t>
            </a:r>
            <a:r>
              <a:rPr lang="en-GB" dirty="0">
                <a:solidFill>
                  <a:srgbClr val="FF0000"/>
                </a:solidFill>
              </a:rPr>
              <a:t>this</a:t>
            </a:r>
            <a:r>
              <a:rPr lang="en-GB" dirty="0"/>
              <a:t> keyword.</a:t>
            </a:r>
            <a:endParaRPr dirty="0"/>
          </a:p>
          <a:p>
            <a:pPr marL="457200" lvl="0" indent="-334327" algn="l" rtl="0">
              <a:spcBef>
                <a:spcPts val="0"/>
              </a:spcBef>
              <a:spcAft>
                <a:spcPts val="0"/>
              </a:spcAft>
              <a:buSzPct val="100000"/>
              <a:buFont typeface="Wingdings" panose="05000000000000000000" pitchFamily="2" charset="2"/>
              <a:buChar char="Ø"/>
            </a:pPr>
            <a:r>
              <a:rPr lang="en-GB" dirty="0"/>
              <a:t>Static methods have a different </a:t>
            </a:r>
            <a:r>
              <a:rPr lang="en-GB" dirty="0" err="1"/>
              <a:t>behavior</a:t>
            </a:r>
            <a:r>
              <a:rPr lang="en-GB" dirty="0"/>
              <a:t>. Only one execution thread will have access to one of the static methods declared with the synchronized keyword, but a different thread can access other non-static methods of an object of that class. </a:t>
            </a:r>
            <a:endParaRPr dirty="0"/>
          </a:p>
          <a:p>
            <a:pPr marL="457200" lvl="0" indent="-334327" algn="l" rtl="0">
              <a:spcBef>
                <a:spcPts val="0"/>
              </a:spcBef>
              <a:spcAft>
                <a:spcPts val="0"/>
              </a:spcAft>
              <a:buSzPct val="100000"/>
              <a:buFont typeface="Wingdings" panose="05000000000000000000" pitchFamily="2" charset="2"/>
              <a:buChar char="Ø"/>
            </a:pPr>
            <a:r>
              <a:rPr lang="en-GB" dirty="0"/>
              <a:t>You have to be very careful with this point because two threads can access two different synchronized methods if one is static and the other is not. </a:t>
            </a: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Ø"/>
            </a:pPr>
            <a:r>
              <a:rPr lang="en-GB" dirty="0"/>
              <a:t>When you use the synchronized keyword to protect a block of code, you must pass an object reference as a parameter. </a:t>
            </a:r>
            <a:endParaRPr dirty="0"/>
          </a:p>
          <a:p>
            <a:pPr lvl="0" algn="l" rtl="0">
              <a:spcBef>
                <a:spcPts val="0"/>
              </a:spcBef>
              <a:spcAft>
                <a:spcPts val="0"/>
              </a:spcAft>
              <a:buSzPts val="1800"/>
              <a:buFont typeface="Wingdings" panose="05000000000000000000" pitchFamily="2" charset="2"/>
              <a:buChar char="Ø"/>
            </a:pPr>
            <a:r>
              <a:rPr lang="en-GB" dirty="0"/>
              <a:t>Normally, you will use the </a:t>
            </a:r>
            <a:r>
              <a:rPr lang="en-GB" dirty="0">
                <a:solidFill>
                  <a:srgbClr val="FF0000"/>
                </a:solidFill>
              </a:rPr>
              <a:t>this</a:t>
            </a:r>
            <a:r>
              <a:rPr lang="en-GB" dirty="0"/>
              <a:t> keyword to reference the object that executes the method, but you can use other object references as well.</a:t>
            </a:r>
            <a:endParaRPr dirty="0"/>
          </a:p>
          <a:p>
            <a:pPr lvl="0" algn="l" rtl="0">
              <a:spcBef>
                <a:spcPts val="0"/>
              </a:spcBef>
              <a:spcAft>
                <a:spcPts val="0"/>
              </a:spcAft>
              <a:buSzPts val="1800"/>
              <a:buFont typeface="Wingdings" panose="05000000000000000000" pitchFamily="2" charset="2"/>
              <a:buChar char="Ø"/>
            </a:pPr>
            <a:r>
              <a:rPr lang="en-GB" dirty="0"/>
              <a:t>The synchronized keyword penalizes the performance of the application, so you must only use it on methods that modify shared data in a concurrent environment.</a:t>
            </a:r>
            <a:endParaRPr dirty="0"/>
          </a:p>
          <a:p>
            <a:pPr lvl="0" algn="l" rtl="0">
              <a:spcBef>
                <a:spcPts val="0"/>
              </a:spcBef>
              <a:spcAft>
                <a:spcPts val="0"/>
              </a:spcAft>
              <a:buSzPts val="1800"/>
              <a:buFont typeface="Wingdings" panose="05000000000000000000" pitchFamily="2" charset="2"/>
              <a:buChar char="Ø"/>
            </a:pPr>
            <a:r>
              <a:rPr lang="en-GB" dirty="0"/>
              <a:t>If you have multiple threads calling a synchronized method, only one will execute them at a time while the others will remain waiting. </a:t>
            </a: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Ø"/>
            </a:pPr>
            <a:r>
              <a:rPr lang="en-GB" dirty="0"/>
              <a:t>If the operation doesn't use the synchronized keyword, all the threads can execute the operation at the same time, reducing the total execution time.</a:t>
            </a:r>
            <a:endParaRPr dirty="0"/>
          </a:p>
          <a:p>
            <a:pPr lvl="0" algn="l" rtl="0">
              <a:spcBef>
                <a:spcPts val="0"/>
              </a:spcBef>
              <a:spcAft>
                <a:spcPts val="0"/>
              </a:spcAft>
              <a:buSzPts val="1800"/>
              <a:buFont typeface="Wingdings" panose="05000000000000000000" pitchFamily="2" charset="2"/>
              <a:buChar char="Ø"/>
            </a:pPr>
            <a:r>
              <a:rPr lang="en-GB" dirty="0"/>
              <a:t>If you know that a method will not be called by more than one thread, don't use the synchronized keyword.</a:t>
            </a:r>
            <a:endParaRPr dirty="0"/>
          </a:p>
          <a:p>
            <a:pPr lvl="0" algn="l" rtl="0">
              <a:spcBef>
                <a:spcPts val="0"/>
              </a:spcBef>
              <a:spcAft>
                <a:spcPts val="0"/>
              </a:spcAft>
              <a:buSzPts val="1800"/>
              <a:buFont typeface="Wingdings" panose="05000000000000000000" pitchFamily="2" charset="2"/>
              <a:buChar char="Ø"/>
            </a:pPr>
            <a:r>
              <a:rPr lang="en-GB" dirty="0"/>
              <a:t>If the class is designed for multithreading access, it should always be correct. You must promote correctness over performance.</a:t>
            </a:r>
            <a:endParaRPr dirty="0"/>
          </a:p>
          <a:p>
            <a:pPr lvl="0" algn="l" rtl="0">
              <a:spcBef>
                <a:spcPts val="0"/>
              </a:spcBef>
              <a:spcAft>
                <a:spcPts val="0"/>
              </a:spcAft>
              <a:buSzPts val="1800"/>
              <a:buFont typeface="Wingdings" panose="05000000000000000000" pitchFamily="2" charset="2"/>
              <a:buChar char="Ø"/>
            </a:pPr>
            <a:r>
              <a:rPr lang="en-GB" dirty="0"/>
              <a:t>You can use recursive calls with synchronized methods. As the thread has access to the synchronized methods of an object, you can call other synchronized methods of that object, including the method that is being executed.</a:t>
            </a: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marL="0" lvl="0" indent="0" algn="l" rtl="0">
              <a:spcBef>
                <a:spcPts val="800"/>
              </a:spcBef>
              <a:spcAft>
                <a:spcPts val="0"/>
              </a:spcAft>
              <a:buClr>
                <a:schemeClr val="dk1"/>
              </a:buClr>
              <a:buSzPts val="1100"/>
              <a:buFont typeface="Arial"/>
              <a:buNone/>
            </a:pPr>
            <a:r>
              <a:rPr lang="en-US" sz="1800" dirty="0"/>
              <a:t>To recap the synchronized keyword can be used on different levels</a:t>
            </a:r>
          </a:p>
          <a:p>
            <a:pPr marL="285750" lvl="0" indent="-285750" algn="l" rtl="0">
              <a:spcBef>
                <a:spcPts val="800"/>
              </a:spcBef>
              <a:spcAft>
                <a:spcPts val="0"/>
              </a:spcAft>
              <a:buClr>
                <a:schemeClr val="dk1"/>
              </a:buClr>
              <a:buSzPts val="1100"/>
              <a:buFont typeface="Wingdings" panose="05000000000000000000" pitchFamily="2" charset="2"/>
              <a:buChar char="§"/>
            </a:pPr>
            <a:r>
              <a:rPr lang="en-US" sz="1800" dirty="0"/>
              <a:t>Instance methods</a:t>
            </a:r>
          </a:p>
          <a:p>
            <a:pPr marL="285750" lvl="0" indent="-285750" algn="l" rtl="0">
              <a:spcBef>
                <a:spcPts val="800"/>
              </a:spcBef>
              <a:spcAft>
                <a:spcPts val="0"/>
              </a:spcAft>
              <a:buClr>
                <a:schemeClr val="dk1"/>
              </a:buClr>
              <a:buSzPts val="1100"/>
              <a:buFont typeface="Wingdings" panose="05000000000000000000" pitchFamily="2" charset="2"/>
              <a:buChar char="§"/>
            </a:pPr>
            <a:r>
              <a:rPr lang="en-US" sz="1800" dirty="0"/>
              <a:t>Static methods</a:t>
            </a:r>
          </a:p>
          <a:p>
            <a:pPr marL="285750" lvl="0" indent="-285750" algn="l" rtl="0">
              <a:spcBef>
                <a:spcPts val="800"/>
              </a:spcBef>
              <a:spcAft>
                <a:spcPts val="0"/>
              </a:spcAft>
              <a:buClr>
                <a:schemeClr val="dk1"/>
              </a:buClr>
              <a:buSzPts val="1100"/>
              <a:buFont typeface="Wingdings" panose="05000000000000000000" pitchFamily="2" charset="2"/>
              <a:buChar char="§"/>
            </a:pPr>
            <a:r>
              <a:rPr lang="en-US" sz="1800" dirty="0"/>
              <a:t>Code blocks</a:t>
            </a:r>
          </a:p>
          <a:p>
            <a:pPr marL="0" lvl="0" indent="0" algn="l" rtl="0">
              <a:spcBef>
                <a:spcPts val="800"/>
              </a:spcBef>
              <a:spcAft>
                <a:spcPts val="0"/>
              </a:spcAft>
              <a:buClr>
                <a:schemeClr val="dk1"/>
              </a:buClr>
              <a:buSzPts val="1100"/>
              <a:buFont typeface="Arial"/>
              <a:buNone/>
            </a:pPr>
            <a:r>
              <a:rPr lang="en-US" sz="1800" dirty="0"/>
              <a:t>Internally Java uses a monitor also known as monitor lock or intrinsic lock, to provide synchronization. These monitors are bound to an object, hence all synchronized blocks of the same object can have only one thread executing them at the same time</a:t>
            </a:r>
            <a:endParaRPr sz="1800" dirty="0"/>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Instance Method </a:t>
            </a:r>
            <a:endParaRPr b="1"/>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To make a method synchronized, simply add the </a:t>
            </a:r>
            <a:r>
              <a:rPr lang="en-GB" dirty="0">
                <a:latin typeface="Courier New"/>
                <a:ea typeface="Courier New"/>
                <a:cs typeface="Courier New"/>
                <a:sym typeface="Courier New"/>
              </a:rPr>
              <a:t>synchronized</a:t>
            </a:r>
            <a:r>
              <a:rPr lang="en-GB" dirty="0"/>
              <a:t> keyword to its declaration:</a:t>
            </a:r>
            <a:endParaRPr dirty="0"/>
          </a:p>
          <a:p>
            <a:pPr marL="0" lvl="0" indent="0" algn="l" rtl="0">
              <a:spcBef>
                <a:spcPts val="1200"/>
              </a:spcBef>
              <a:spcAft>
                <a:spcPts val="0"/>
              </a:spcAft>
              <a:buNone/>
            </a:pPr>
            <a:r>
              <a:rPr lang="en-GB" sz="1700" i="1" dirty="0">
                <a:solidFill>
                  <a:srgbClr val="FF0000"/>
                </a:solidFill>
              </a:rPr>
              <a:t>public synchronized void increment() {</a:t>
            </a:r>
            <a:endParaRPr sz="1700" i="1" dirty="0">
              <a:solidFill>
                <a:srgbClr val="FF0000"/>
              </a:solidFill>
            </a:endParaRPr>
          </a:p>
          <a:p>
            <a:pPr marL="0" lvl="0" indent="0" algn="l" rtl="0">
              <a:spcBef>
                <a:spcPts val="1200"/>
              </a:spcBef>
              <a:spcAft>
                <a:spcPts val="0"/>
              </a:spcAft>
              <a:buNone/>
            </a:pPr>
            <a:r>
              <a:rPr lang="en-GB" sz="1700" i="1" dirty="0">
                <a:solidFill>
                  <a:srgbClr val="FF0000"/>
                </a:solidFill>
              </a:rPr>
              <a:t>        </a:t>
            </a:r>
            <a:r>
              <a:rPr lang="en-GB" sz="1700" i="1" dirty="0" err="1">
                <a:solidFill>
                  <a:srgbClr val="FF0000"/>
                </a:solidFill>
              </a:rPr>
              <a:t>c++</a:t>
            </a:r>
            <a:r>
              <a:rPr lang="en-GB" sz="1700" i="1" dirty="0">
                <a:solidFill>
                  <a:srgbClr val="FF0000"/>
                </a:solidFill>
              </a:rPr>
              <a:t>;</a:t>
            </a:r>
            <a:endParaRPr sz="1700" i="1" dirty="0">
              <a:solidFill>
                <a:srgbClr val="FF0000"/>
              </a:solidFill>
            </a:endParaRPr>
          </a:p>
          <a:p>
            <a:pPr marL="0" lvl="0" indent="0" algn="l" rtl="0">
              <a:spcBef>
                <a:spcPts val="1200"/>
              </a:spcBef>
              <a:spcAft>
                <a:spcPts val="0"/>
              </a:spcAft>
              <a:buNone/>
            </a:pPr>
            <a:r>
              <a:rPr lang="en-GB" sz="1700" i="1" dirty="0">
                <a:solidFill>
                  <a:srgbClr val="FF0000"/>
                </a:solidFill>
              </a:rPr>
              <a:t>    }</a:t>
            </a:r>
            <a:endParaRPr sz="1700" i="1" dirty="0">
              <a:solidFill>
                <a:srgbClr val="FF0000"/>
              </a:solidFill>
            </a:endParaRPr>
          </a:p>
          <a:p>
            <a:pPr marL="0" lvl="0" indent="0" algn="l" rtl="0">
              <a:spcBef>
                <a:spcPts val="1200"/>
              </a:spcBef>
              <a:spcAft>
                <a:spcPts val="0"/>
              </a:spcAft>
              <a:buNone/>
            </a:pPr>
            <a:r>
              <a:rPr lang="en-GB" sz="1949" i="1" dirty="0">
                <a:solidFill>
                  <a:srgbClr val="FF0000"/>
                </a:solidFill>
              </a:rPr>
              <a:t>public synchronized int value() {</a:t>
            </a:r>
            <a:endParaRPr sz="1949" i="1" dirty="0">
              <a:solidFill>
                <a:srgbClr val="FF0000"/>
              </a:solidFill>
            </a:endParaRPr>
          </a:p>
          <a:p>
            <a:pPr marL="0" lvl="0" indent="0" algn="l" rtl="0">
              <a:spcBef>
                <a:spcPts val="1200"/>
              </a:spcBef>
              <a:spcAft>
                <a:spcPts val="0"/>
              </a:spcAft>
              <a:buNone/>
            </a:pPr>
            <a:r>
              <a:rPr lang="en-GB" sz="1949" i="1" dirty="0">
                <a:solidFill>
                  <a:srgbClr val="FF0000"/>
                </a:solidFill>
              </a:rPr>
              <a:t>        return c;</a:t>
            </a:r>
            <a:endParaRPr sz="1949" i="1" dirty="0">
              <a:solidFill>
                <a:srgbClr val="FF0000"/>
              </a:solidFill>
            </a:endParaRPr>
          </a:p>
          <a:p>
            <a:pPr marL="0" lvl="0" indent="0" algn="l" rtl="0">
              <a:spcBef>
                <a:spcPts val="1200"/>
              </a:spcBef>
              <a:spcAft>
                <a:spcPts val="0"/>
              </a:spcAft>
              <a:buNone/>
            </a:pPr>
            <a:r>
              <a:rPr lang="en-GB" sz="1949" i="1" dirty="0">
                <a:solidFill>
                  <a:srgbClr val="FF0000"/>
                </a:solidFill>
              </a:rPr>
              <a:t>    }</a:t>
            </a:r>
            <a:endParaRPr sz="1949" i="1" dirty="0">
              <a:solidFill>
                <a:srgbClr val="FF0000"/>
              </a:solidFill>
            </a:endParaRPr>
          </a:p>
          <a:p>
            <a:pPr marL="0" lvl="0" indent="0" algn="l" rtl="0">
              <a:spcBef>
                <a:spcPts val="1200"/>
              </a:spcBef>
              <a:spcAft>
                <a:spcPts val="0"/>
              </a:spcAft>
              <a:buClr>
                <a:schemeClr val="dk1"/>
              </a:buClr>
              <a:buSzPct val="64705"/>
              <a:buFont typeface="Arial"/>
              <a:buNone/>
            </a:pPr>
            <a:endParaRPr sz="1700"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TotalTime>
  <Words>1761</Words>
  <Application>Microsoft Office PowerPoint</Application>
  <PresentationFormat>On-screen Show (16:9)</PresentationFormat>
  <Paragraphs>101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Courier New</vt:lpstr>
      <vt:lpstr>Wingdings</vt:lpstr>
      <vt:lpstr>Wingdings 3</vt:lpstr>
      <vt:lpstr>Ion</vt:lpstr>
      <vt:lpstr>Thread Synchronization</vt:lpstr>
      <vt:lpstr> Race Conditions</vt:lpstr>
      <vt:lpstr> Critical Section</vt:lpstr>
      <vt:lpstr>Synchronizing a method  </vt:lpstr>
      <vt:lpstr>PowerPoint Presentation</vt:lpstr>
      <vt:lpstr>PowerPoint Presentation</vt:lpstr>
      <vt:lpstr>PowerPoint Presentation</vt:lpstr>
      <vt:lpstr>PowerPoint Presentation</vt:lpstr>
      <vt:lpstr>Instance Method </vt:lpstr>
      <vt:lpstr>Static Methods</vt:lpstr>
      <vt:lpstr>Block Synchronization</vt:lpstr>
      <vt:lpstr>Producer - Consumer Problem</vt:lpstr>
      <vt:lpstr>Lock Synchronisation</vt:lpstr>
      <vt:lpstr>PowerPoint Presentation</vt:lpstr>
      <vt:lpstr>Advantages of Locks</vt:lpstr>
      <vt:lpstr>PowerPoint Presentation</vt:lpstr>
      <vt:lpstr>Example-Lock</vt:lpstr>
      <vt:lpstr>Lock() and unlock()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Synchronisation</dc:title>
  <cp:lastModifiedBy>Asus</cp:lastModifiedBy>
  <cp:revision>5</cp:revision>
  <dcterms:modified xsi:type="dcterms:W3CDTF">2021-08-17T10:23:56Z</dcterms:modified>
</cp:coreProperties>
</file>