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2" r:id="rId6"/>
    <p:sldId id="333" r:id="rId7"/>
    <p:sldId id="334" r:id="rId8"/>
    <p:sldId id="339" r:id="rId9"/>
    <p:sldId id="342" r:id="rId10"/>
    <p:sldId id="343" r:id="rId11"/>
    <p:sldId id="336" r:id="rId12"/>
    <p:sldId id="337" r:id="rId13"/>
    <p:sldId id="338" r:id="rId14"/>
    <p:sldId id="341" r:id="rId15"/>
    <p:sldId id="340" r:id="rId16"/>
    <p:sldId id="344" r:id="rId17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097F6-482F-43CC-A13F-96D51F18741C}" v="31" dt="2024-07-09T11:41:45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26" y="2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7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9530FE-22FE-46DC-8BD0-090F59816F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45047-9DCF-4593-AC3D-D1C1F79B2E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9" y="1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E738C4D-AF1E-4DC9-8FE9-85E50A7E97D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0760D-EF8E-4908-8865-B2A31A19F5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7E44D-D21C-487E-B7BE-EF84DF71C8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9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73702D9-4EFB-41F3-92FE-FE964AA8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9" y="1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F9D00F9-37E0-414B-A5D7-8830657E97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2"/>
            <a:ext cx="5560060" cy="363670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9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DA1982F-EE01-4BA2-988D-DAF9F7FF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200C-90A2-48FC-AA1E-540CFF77CC40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A1D-CDE9-40EE-B78F-8F9ABFE39A61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4046" y="6356351"/>
            <a:ext cx="2844800" cy="365125"/>
          </a:xfrm>
        </p:spPr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4943-E5CE-4F29-991B-A6373BF3B5CC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F75E-CD18-442A-841F-D4BBC45D3F10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3410" y="6356350"/>
            <a:ext cx="2844800" cy="365125"/>
          </a:xfrm>
        </p:spPr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9A40-C76A-4F13-B416-CC0FBEAE438D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B8E2-A7B4-46C9-A695-1B1EB50B6764}" type="datetime1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40DB-689D-4240-9457-2BB77DC75F8B}" type="datetime1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C299-45F0-463F-8483-E61B520BE6C0}" type="datetime1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DF1-2264-4F3C-8B40-02019CAB980F}" type="datetime1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2EF6-E32A-48A8-A702-35068FD5089A}" type="datetime1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878A-5839-4166-A4B8-B74883100B26}" type="datetime1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B937-D24B-4B25-846F-3F3FD7B91AF6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3414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2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93946"/>
            <a:ext cx="6931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wiss 721 Heavy BT"/>
                <a:cs typeface="Swiss 721 Heavy BT"/>
              </a:rPr>
              <a:t>Bus Early Departure Prevention Efficacy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8E739B-E438-43F0-AB05-DEB52D3FDA94}"/>
              </a:ext>
            </a:extLst>
          </p:cNvPr>
          <p:cNvSpPr/>
          <p:nvPr/>
        </p:nvSpPr>
        <p:spPr>
          <a:xfrm>
            <a:off x="0" y="6344356"/>
            <a:ext cx="4481689" cy="51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47DC2-A263-4792-897C-2FD65902158A}"/>
              </a:ext>
            </a:extLst>
          </p:cNvPr>
          <p:cNvSpPr/>
          <p:nvPr/>
        </p:nvSpPr>
        <p:spPr>
          <a:xfrm>
            <a:off x="4233334" y="5870222"/>
            <a:ext cx="587022" cy="987778"/>
          </a:xfrm>
          <a:custGeom>
            <a:avLst/>
            <a:gdLst>
              <a:gd name="connsiteX0" fmla="*/ 0 w 259644"/>
              <a:gd name="connsiteY0" fmla="*/ 0 h 484790"/>
              <a:gd name="connsiteX1" fmla="*/ 259644 w 259644"/>
              <a:gd name="connsiteY1" fmla="*/ 0 h 484790"/>
              <a:gd name="connsiteX2" fmla="*/ 259644 w 259644"/>
              <a:gd name="connsiteY2" fmla="*/ 484790 h 484790"/>
              <a:gd name="connsiteX3" fmla="*/ 0 w 259644"/>
              <a:gd name="connsiteY3" fmla="*/ 484790 h 484790"/>
              <a:gd name="connsiteX4" fmla="*/ 0 w 259644"/>
              <a:gd name="connsiteY4" fmla="*/ 0 h 484790"/>
              <a:gd name="connsiteX0" fmla="*/ 0 w 259644"/>
              <a:gd name="connsiteY0" fmla="*/ 0 h 484790"/>
              <a:gd name="connsiteX1" fmla="*/ 180621 w 259644"/>
              <a:gd name="connsiteY1" fmla="*/ 237067 h 484790"/>
              <a:gd name="connsiteX2" fmla="*/ 259644 w 259644"/>
              <a:gd name="connsiteY2" fmla="*/ 484790 h 484790"/>
              <a:gd name="connsiteX3" fmla="*/ 0 w 259644"/>
              <a:gd name="connsiteY3" fmla="*/ 484790 h 484790"/>
              <a:gd name="connsiteX4" fmla="*/ 0 w 259644"/>
              <a:gd name="connsiteY4" fmla="*/ 0 h 484790"/>
              <a:gd name="connsiteX0" fmla="*/ 0 w 259644"/>
              <a:gd name="connsiteY0" fmla="*/ 0 h 484790"/>
              <a:gd name="connsiteX1" fmla="*/ 165642 w 259644"/>
              <a:gd name="connsiteY1" fmla="*/ 214905 h 484790"/>
              <a:gd name="connsiteX2" fmla="*/ 259644 w 259644"/>
              <a:gd name="connsiteY2" fmla="*/ 484790 h 484790"/>
              <a:gd name="connsiteX3" fmla="*/ 0 w 259644"/>
              <a:gd name="connsiteY3" fmla="*/ 484790 h 484790"/>
              <a:gd name="connsiteX4" fmla="*/ 0 w 259644"/>
              <a:gd name="connsiteY4" fmla="*/ 0 h 48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44" h="484790">
                <a:moveTo>
                  <a:pt x="0" y="0"/>
                </a:moveTo>
                <a:lnTo>
                  <a:pt x="165642" y="214905"/>
                </a:lnTo>
                <a:lnTo>
                  <a:pt x="259644" y="484790"/>
                </a:lnTo>
                <a:lnTo>
                  <a:pt x="0" y="48479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AD0F4-934D-408E-B355-53FDD6DA14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15269" y="4768947"/>
            <a:ext cx="2399447" cy="15754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0F677-3A4F-42EB-AEBA-8E38B424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7E073-881C-4AA4-BAC3-20D82F4D1F02}"/>
              </a:ext>
            </a:extLst>
          </p:cNvPr>
          <p:cNvSpPr txBox="1"/>
          <p:nvPr/>
        </p:nvSpPr>
        <p:spPr>
          <a:xfrm>
            <a:off x="1310722" y="2153465"/>
            <a:ext cx="4287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400" b="1" dirty="0">
                <a:solidFill>
                  <a:srgbClr val="E1AA3A"/>
                </a:solidFill>
                <a:latin typeface="Swiss 721 Heavy BT"/>
                <a:cs typeface="Swiss 721 Heavy BT"/>
              </a:rPr>
              <a:t>01/07/2024</a:t>
            </a:r>
            <a:endParaRPr lang="en-US" sz="2400" b="1" dirty="0">
              <a:solidFill>
                <a:srgbClr val="E1AA3A"/>
              </a:solidFill>
              <a:latin typeface="Swiss 721 Heavy BT"/>
              <a:cs typeface="Swiss 721 Heavy BT"/>
            </a:endParaRPr>
          </a:p>
        </p:txBody>
      </p:sp>
    </p:spTree>
    <p:extLst>
      <p:ext uri="{BB962C8B-B14F-4D97-AF65-F5344CB8AC3E}">
        <p14:creationId xmlns:p14="http://schemas.microsoft.com/office/powerpoint/2010/main" val="315373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8B632C-2D8A-277E-1EAC-3B4A6E7C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253" y="643467"/>
            <a:ext cx="779949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50E3-37C2-5E34-DD8E-EA24DCB7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A24325-71C1-304A-B683-111782E1EE48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C6CE95C-D1FF-F107-0324-9415A0D290B7}"/>
              </a:ext>
            </a:extLst>
          </p:cNvPr>
          <p:cNvSpPr/>
          <p:nvPr/>
        </p:nvSpPr>
        <p:spPr>
          <a:xfrm>
            <a:off x="4506488" y="3200400"/>
            <a:ext cx="383060" cy="19152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B58030-45EE-A238-E387-00970FED256B}"/>
              </a:ext>
            </a:extLst>
          </p:cNvPr>
          <p:cNvSpPr/>
          <p:nvPr/>
        </p:nvSpPr>
        <p:spPr>
          <a:xfrm>
            <a:off x="5338118" y="3499908"/>
            <a:ext cx="1161535" cy="599303"/>
          </a:xfrm>
          <a:prstGeom prst="borderCallout1">
            <a:avLst>
              <a:gd name="adj1" fmla="val 49678"/>
              <a:gd name="adj2" fmla="val 1241"/>
              <a:gd name="adj3" fmla="val 112500"/>
              <a:gd name="adj4" fmla="val -38333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 Seconds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5FE8A72-EE4B-5946-4692-266E0CF0CD81}"/>
              </a:ext>
            </a:extLst>
          </p:cNvPr>
          <p:cNvSpPr/>
          <p:nvPr/>
        </p:nvSpPr>
        <p:spPr>
          <a:xfrm>
            <a:off x="8583348" y="2161049"/>
            <a:ext cx="383060" cy="8988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E8F9C5-2F83-C79D-446D-79979C86E263}"/>
              </a:ext>
            </a:extLst>
          </p:cNvPr>
          <p:cNvSpPr/>
          <p:nvPr/>
        </p:nvSpPr>
        <p:spPr>
          <a:xfrm>
            <a:off x="9414978" y="1842989"/>
            <a:ext cx="1161535" cy="898810"/>
          </a:xfrm>
          <a:prstGeom prst="borderCallout1">
            <a:avLst>
              <a:gd name="adj1" fmla="val 49678"/>
              <a:gd name="adj2" fmla="val 1241"/>
              <a:gd name="adj3" fmla="val 85961"/>
              <a:gd name="adj4" fmla="val -37477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13%</a:t>
            </a:r>
          </a:p>
        </p:txBody>
      </p:sp>
    </p:spTree>
    <p:extLst>
      <p:ext uri="{BB962C8B-B14F-4D97-AF65-F5344CB8AC3E}">
        <p14:creationId xmlns:p14="http://schemas.microsoft.com/office/powerpoint/2010/main" val="267256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CA4519-503C-5498-DA1B-37726BDE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Effects for Individual Drivers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A5DC2-7470-FC08-36D8-BE1AC994B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E6DD-03B6-246A-4962-E2B16166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3A4340-CBB1-FA7D-CB46-2B9BC8432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253" y="643467"/>
            <a:ext cx="779949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BD23-F344-0275-943A-087CF005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A24325-71C1-304A-B683-111782E1EE4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5565721-2B65-7024-A7A3-6FCE68109518}"/>
              </a:ext>
            </a:extLst>
          </p:cNvPr>
          <p:cNvSpPr/>
          <p:nvPr/>
        </p:nvSpPr>
        <p:spPr>
          <a:xfrm>
            <a:off x="781050" y="3897841"/>
            <a:ext cx="1266825" cy="990600"/>
          </a:xfrm>
          <a:prstGeom prst="borderCallout1">
            <a:avLst>
              <a:gd name="adj1" fmla="val 481"/>
              <a:gd name="adj2" fmla="val 100690"/>
              <a:gd name="adj3" fmla="val -30769"/>
              <a:gd name="adj4" fmla="val 168434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Time-point stop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AB82D5F-E4E4-39CF-4107-C164D8CF6439}"/>
              </a:ext>
            </a:extLst>
          </p:cNvPr>
          <p:cNvSpPr/>
          <p:nvPr/>
        </p:nvSpPr>
        <p:spPr>
          <a:xfrm>
            <a:off x="690922" y="1554691"/>
            <a:ext cx="1505331" cy="990600"/>
          </a:xfrm>
          <a:prstGeom prst="borderCallout1">
            <a:avLst>
              <a:gd name="adj1" fmla="val 481"/>
              <a:gd name="adj2" fmla="val 100690"/>
              <a:gd name="adj3" fmla="val -28846"/>
              <a:gd name="adj4" fmla="val 117814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Adherence seconds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EFA519C-D6A0-AF49-94CB-39F9DA23E9CB}"/>
              </a:ext>
            </a:extLst>
          </p:cNvPr>
          <p:cNvSpPr/>
          <p:nvPr/>
        </p:nvSpPr>
        <p:spPr>
          <a:xfrm>
            <a:off x="781050" y="5137890"/>
            <a:ext cx="1895475" cy="990600"/>
          </a:xfrm>
          <a:prstGeom prst="borderCallout1">
            <a:avLst>
              <a:gd name="adj1" fmla="val 481"/>
              <a:gd name="adj2" fmla="val 100690"/>
              <a:gd name="adj3" fmla="val -2885"/>
              <a:gd name="adj4" fmla="val 206587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relative to text message stop</a:t>
            </a:r>
          </a:p>
        </p:txBody>
      </p:sp>
    </p:spTree>
    <p:extLst>
      <p:ext uri="{BB962C8B-B14F-4D97-AF65-F5344CB8AC3E}">
        <p14:creationId xmlns:p14="http://schemas.microsoft.com/office/powerpoint/2010/main" val="27696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BB0050-DCBF-B33B-24CA-A83149412D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5928" y="785284"/>
            <a:ext cx="779949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A4A2-3AB6-DD94-594C-9EB74E83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A24325-71C1-304A-B683-111782E1EE4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71A2D-8882-51B5-CDAE-2E8F95E2DE1F}"/>
              </a:ext>
            </a:extLst>
          </p:cNvPr>
          <p:cNvSpPr/>
          <p:nvPr/>
        </p:nvSpPr>
        <p:spPr>
          <a:xfrm>
            <a:off x="751199" y="866775"/>
            <a:ext cx="2654730" cy="4781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88% of operators responded to the text message (360 out of 409)</a:t>
            </a:r>
          </a:p>
        </p:txBody>
      </p:sp>
    </p:spTree>
    <p:extLst>
      <p:ext uri="{BB962C8B-B14F-4D97-AF65-F5344CB8AC3E}">
        <p14:creationId xmlns:p14="http://schemas.microsoft.com/office/powerpoint/2010/main" val="18569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407B-CF67-32CF-C8E7-C2FBE9ED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0BF7-2803-0EE0-CFE6-56D7E0E4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on-time bus departures by reducing early departures. </a:t>
            </a:r>
          </a:p>
          <a:p>
            <a:pPr lvl="1"/>
            <a:r>
              <a:rPr lang="en-US" dirty="0"/>
              <a:t>“Text” drivers’ MODs when they run ahead of their schedule.</a:t>
            </a:r>
          </a:p>
          <a:p>
            <a:pPr lvl="1"/>
            <a:r>
              <a:rPr lang="en-US" dirty="0"/>
              <a:t>Discipline drivers who consistently run ahead of their schedule.</a:t>
            </a:r>
          </a:p>
          <a:p>
            <a:r>
              <a:rPr lang="en-US" dirty="0"/>
              <a:t>In this presentation, we will see whether and how effective each of these prevention strategies are.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612F3-EB87-06C4-10E9-B7941A8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BA995-DB60-BD97-DF72-8D17775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Discipline Interventions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E8604-3AE6-2F07-E801-CAFC41C9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3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BBC7C3-56D8-9F89-61DF-6E3C8878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96B04-120D-1178-FEB1-C08197E2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Employment actions are an effective way to encourage on-time departures.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On average, employment actions reduce an operators’ mean daily early departure rate by 9.7%.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On average, employment actions increase an operators’ mean daily adherence seconds by 54 seconds.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On average, after receiving discipline, bus operators take about 150 days before their daily early departure rate exceeds 15%, and about 300 days before it exceeds 20%.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C99D-DB32-24A3-5BCA-E5F3BFEB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5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774AF05-C208-BD76-2CF6-E9A03B7534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0852" y="643467"/>
            <a:ext cx="779949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ray box Left">
            <a:extLst>
              <a:ext uri="{FF2B5EF4-FFF2-40B4-BE49-F238E27FC236}">
                <a16:creationId xmlns:a16="http://schemas.microsoft.com/office/drawing/2014/main" id="{19F1F836-B174-9CAA-A299-2A881AD3BF79}"/>
              </a:ext>
            </a:extLst>
          </p:cNvPr>
          <p:cNvSpPr/>
          <p:nvPr/>
        </p:nvSpPr>
        <p:spPr>
          <a:xfrm>
            <a:off x="0" y="0"/>
            <a:ext cx="2170852" cy="6857993"/>
          </a:xfrm>
          <a:prstGeom prst="rect">
            <a:avLst/>
          </a:prstGeom>
          <a:solidFill>
            <a:schemeClr val="bg1">
              <a:lumMod val="65000"/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64F5-BE79-A564-BDFB-D1340D44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A24325-71C1-304A-B683-111782E1EE48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08FDD2D-D892-7CCF-192C-41473FE1DCC8}"/>
              </a:ext>
            </a:extLst>
          </p:cNvPr>
          <p:cNvSpPr/>
          <p:nvPr/>
        </p:nvSpPr>
        <p:spPr>
          <a:xfrm>
            <a:off x="180974" y="3203103"/>
            <a:ext cx="1813095" cy="1864265"/>
          </a:xfrm>
          <a:prstGeom prst="borderCallout1">
            <a:avLst>
              <a:gd name="adj1" fmla="val 51232"/>
              <a:gd name="adj2" fmla="val 97651"/>
              <a:gd name="adj3" fmla="val 91847"/>
              <a:gd name="adj4" fmla="val 228238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over days relative to the day the operator received the discipline.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942DB0C0-3991-7908-0E84-C95A4EC95CDE}"/>
              </a:ext>
            </a:extLst>
          </p:cNvPr>
          <p:cNvSpPr/>
          <p:nvPr/>
        </p:nvSpPr>
        <p:spPr>
          <a:xfrm>
            <a:off x="295276" y="800100"/>
            <a:ext cx="1619250" cy="1657350"/>
          </a:xfrm>
          <a:prstGeom prst="borderCallout1">
            <a:avLst>
              <a:gd name="adj1" fmla="val 100359"/>
              <a:gd name="adj2" fmla="val 99943"/>
              <a:gd name="adj3" fmla="val 187213"/>
              <a:gd name="adj4" fmla="val 228483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 shows impact of discipline on outcome ~ 10% drop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CC19361-99E2-5C14-326F-3D0663C432EE}"/>
              </a:ext>
            </a:extLst>
          </p:cNvPr>
          <p:cNvSpPr/>
          <p:nvPr/>
        </p:nvSpPr>
        <p:spPr>
          <a:xfrm>
            <a:off x="4019550" y="2895600"/>
            <a:ext cx="323850" cy="20097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1E8F02-6B95-3C2A-7048-453827BC8903}"/>
              </a:ext>
            </a:extLst>
          </p:cNvPr>
          <p:cNvCxnSpPr/>
          <p:nvPr/>
        </p:nvCxnSpPr>
        <p:spPr>
          <a:xfrm>
            <a:off x="2638425" y="4032426"/>
            <a:ext cx="322897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6C8376-1D58-0857-A7A6-8BE66E3AC857}"/>
              </a:ext>
            </a:extLst>
          </p:cNvPr>
          <p:cNvCxnSpPr>
            <a:cxnSpLocks/>
          </p:cNvCxnSpPr>
          <p:nvPr/>
        </p:nvCxnSpPr>
        <p:spPr>
          <a:xfrm>
            <a:off x="4962525" y="2060751"/>
            <a:ext cx="0" cy="37719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ray box top">
            <a:extLst>
              <a:ext uri="{FF2B5EF4-FFF2-40B4-BE49-F238E27FC236}">
                <a16:creationId xmlns:a16="http://schemas.microsoft.com/office/drawing/2014/main" id="{7F1157CB-8FEC-3EC3-C098-EE2331277F47}"/>
              </a:ext>
            </a:extLst>
          </p:cNvPr>
          <p:cNvSpPr/>
          <p:nvPr/>
        </p:nvSpPr>
        <p:spPr>
          <a:xfrm rot="5400000">
            <a:off x="3680479" y="-1509629"/>
            <a:ext cx="944879" cy="3964140"/>
          </a:xfrm>
          <a:prstGeom prst="rect">
            <a:avLst/>
          </a:prstGeom>
          <a:solidFill>
            <a:schemeClr val="bg1">
              <a:lumMod val="65000"/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y box right">
            <a:extLst>
              <a:ext uri="{FF2B5EF4-FFF2-40B4-BE49-F238E27FC236}">
                <a16:creationId xmlns:a16="http://schemas.microsoft.com/office/drawing/2014/main" id="{4A723114-E1BC-177B-F1F7-5619DAAA3F3B}"/>
              </a:ext>
            </a:extLst>
          </p:cNvPr>
          <p:cNvSpPr/>
          <p:nvPr/>
        </p:nvSpPr>
        <p:spPr>
          <a:xfrm>
            <a:off x="6134990" y="-1"/>
            <a:ext cx="6057009" cy="6857989"/>
          </a:xfrm>
          <a:prstGeom prst="rect">
            <a:avLst/>
          </a:prstGeom>
          <a:solidFill>
            <a:schemeClr val="bg1">
              <a:lumMod val="65000"/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F2A88644-841B-2FA0-BAA0-357A93D92E38}"/>
              </a:ext>
            </a:extLst>
          </p:cNvPr>
          <p:cNvSpPr/>
          <p:nvPr/>
        </p:nvSpPr>
        <p:spPr>
          <a:xfrm>
            <a:off x="6524626" y="793926"/>
            <a:ext cx="1619250" cy="1657350"/>
          </a:xfrm>
          <a:prstGeom prst="borderCallout1">
            <a:avLst>
              <a:gd name="adj1" fmla="val 100934"/>
              <a:gd name="adj2" fmla="val -57"/>
              <a:gd name="adj3" fmla="val 194685"/>
              <a:gd name="adj4" fmla="val -95047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 lasts about 150 days</a:t>
            </a:r>
          </a:p>
        </p:txBody>
      </p:sp>
      <p:sp>
        <p:nvSpPr>
          <p:cNvPr id="10" name="Gray box bottom">
            <a:extLst>
              <a:ext uri="{FF2B5EF4-FFF2-40B4-BE49-F238E27FC236}">
                <a16:creationId xmlns:a16="http://schemas.microsoft.com/office/drawing/2014/main" id="{490C43BB-145E-26D4-DEA3-97377759D4E6}"/>
              </a:ext>
            </a:extLst>
          </p:cNvPr>
          <p:cNvSpPr/>
          <p:nvPr/>
        </p:nvSpPr>
        <p:spPr>
          <a:xfrm rot="5400000">
            <a:off x="3797321" y="4520332"/>
            <a:ext cx="711198" cy="3964140"/>
          </a:xfrm>
          <a:prstGeom prst="rect">
            <a:avLst/>
          </a:prstGeom>
          <a:solidFill>
            <a:schemeClr val="bg1">
              <a:lumMod val="65000"/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918E8-BDE0-94AD-3D63-ED3634C7A943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1994069" y="4135236"/>
            <a:ext cx="939631" cy="12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9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3" grpId="0" animBg="1"/>
      <p:bldP spid="3" grpId="1" animBg="1"/>
      <p:bldP spid="9" grpId="0" animBg="1"/>
      <p:bldP spid="9" grpId="1" animBg="1"/>
      <p:bldP spid="14" grpId="0" animBg="1"/>
      <p:bldP spid="14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FF6881-67B8-5EEE-423A-167084B6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Drivers Responses to Discipline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1E010-3254-383E-D600-3FBC2A20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0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ACDC0-3BBC-2FAF-DE8C-9B3B37D2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8E237A42-82E5-6BC2-F2F3-8E4306CCBC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871" y="33392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A275010-7745-7DBD-950E-108D8B8E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082" y="2524427"/>
            <a:ext cx="4103546" cy="2842680"/>
          </a:xfrm>
          <a:prstGeom prst="rect">
            <a:avLst/>
          </a:prstGeom>
        </p:spPr>
      </p:pic>
      <p:sp>
        <p:nvSpPr>
          <p:cNvPr id="13" name="AutoShape 10">
            <a:extLst>
              <a:ext uri="{FF2B5EF4-FFF2-40B4-BE49-F238E27FC236}">
                <a16:creationId xmlns:a16="http://schemas.microsoft.com/office/drawing/2014/main" id="{E51CC118-20F9-8102-4339-65BE9063BA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2271" y="34916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graph with a line graph&#10;&#10;Description automatically generated">
            <a:extLst>
              <a:ext uri="{FF2B5EF4-FFF2-40B4-BE49-F238E27FC236}">
                <a16:creationId xmlns:a16="http://schemas.microsoft.com/office/drawing/2014/main" id="{3422CAF8-07A9-F63E-F9E8-5B410A1B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64" y="2532221"/>
            <a:ext cx="4092295" cy="2834886"/>
          </a:xfrm>
          <a:prstGeom prst="rect">
            <a:avLst/>
          </a:prstGeom>
        </p:spPr>
      </p:pic>
      <p:pic>
        <p:nvPicPr>
          <p:cNvPr id="17" name="Picture 16" descr="A graph with a line going up&#10;&#10;Description automatically generated">
            <a:extLst>
              <a:ext uri="{FF2B5EF4-FFF2-40B4-BE49-F238E27FC236}">
                <a16:creationId xmlns:a16="http://schemas.microsoft.com/office/drawing/2014/main" id="{CA22424C-8219-D3A2-DF79-DE1B19D82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513" y="2532221"/>
            <a:ext cx="4092295" cy="2834886"/>
          </a:xfrm>
          <a:prstGeom prst="rect">
            <a:avLst/>
          </a:prstGeom>
        </p:spPr>
      </p:pic>
      <p:sp>
        <p:nvSpPr>
          <p:cNvPr id="18" name="Callout: Line 17">
            <a:extLst>
              <a:ext uri="{FF2B5EF4-FFF2-40B4-BE49-F238E27FC236}">
                <a16:creationId xmlns:a16="http://schemas.microsoft.com/office/drawing/2014/main" id="{79D849F9-688A-5F50-B921-46E6CFA4D62F}"/>
              </a:ext>
            </a:extLst>
          </p:cNvPr>
          <p:cNvSpPr/>
          <p:nvPr/>
        </p:nvSpPr>
        <p:spPr>
          <a:xfrm>
            <a:off x="2762655" y="1595336"/>
            <a:ext cx="2091447" cy="651753"/>
          </a:xfrm>
          <a:prstGeom prst="borderCallout1">
            <a:avLst>
              <a:gd name="adj1" fmla="val 99129"/>
              <a:gd name="adj2" fmla="val 320"/>
              <a:gd name="adj3" fmla="val 374098"/>
              <a:gd name="adj4" fmla="val -37422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 reaction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248000-9856-3932-3F8C-F7CE4F13F690}"/>
              </a:ext>
            </a:extLst>
          </p:cNvPr>
          <p:cNvCxnSpPr>
            <a:stCxn id="18" idx="1"/>
          </p:cNvCxnSpPr>
          <p:nvPr/>
        </p:nvCxnSpPr>
        <p:spPr>
          <a:xfrm>
            <a:off x="3808379" y="2247089"/>
            <a:ext cx="1045723" cy="154938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9366A6D0-1975-BAE4-4E1C-5ADF8C2B5ADA}"/>
              </a:ext>
            </a:extLst>
          </p:cNvPr>
          <p:cNvSpPr/>
          <p:nvPr/>
        </p:nvSpPr>
        <p:spPr>
          <a:xfrm>
            <a:off x="6835516" y="1595336"/>
            <a:ext cx="2091447" cy="651753"/>
          </a:xfrm>
          <a:prstGeom prst="borderCallout1">
            <a:avLst>
              <a:gd name="adj1" fmla="val 100590"/>
              <a:gd name="adj2" fmla="val 82297"/>
              <a:gd name="adj3" fmla="val 352176"/>
              <a:gd name="adj4" fmla="val 11560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 reaction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B3978CDD-D966-B956-002E-432808262E02}"/>
              </a:ext>
            </a:extLst>
          </p:cNvPr>
          <p:cNvSpPr/>
          <p:nvPr/>
        </p:nvSpPr>
        <p:spPr>
          <a:xfrm>
            <a:off x="4989871" y="5704597"/>
            <a:ext cx="2091447" cy="651753"/>
          </a:xfrm>
          <a:prstGeom prst="borderCallout1">
            <a:avLst>
              <a:gd name="adj1" fmla="val 1212"/>
              <a:gd name="adj2" fmla="val 45407"/>
              <a:gd name="adj3" fmla="val -241170"/>
              <a:gd name="adj4" fmla="val -102093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Reversion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34A925-4097-BD22-180F-98026F71D73F}"/>
              </a:ext>
            </a:extLst>
          </p:cNvPr>
          <p:cNvCxnSpPr/>
          <p:nvPr/>
        </p:nvCxnSpPr>
        <p:spPr>
          <a:xfrm flipV="1">
            <a:off x="6410325" y="4057650"/>
            <a:ext cx="4371975" cy="164694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DE9B5A2C-69C4-30DC-460B-5AAB41F0F7E3}"/>
              </a:ext>
            </a:extLst>
          </p:cNvPr>
          <p:cNvSpPr/>
          <p:nvPr/>
        </p:nvSpPr>
        <p:spPr>
          <a:xfrm>
            <a:off x="1551346" y="5928434"/>
            <a:ext cx="2091447" cy="651753"/>
          </a:xfrm>
          <a:prstGeom prst="borderCallout1">
            <a:avLst>
              <a:gd name="adj1" fmla="val 1212"/>
              <a:gd name="adj2" fmla="val 45407"/>
              <a:gd name="adj3" fmla="val -147638"/>
              <a:gd name="adj4" fmla="val 19050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Days in relation to discipline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C7869BBE-29C4-D619-DD26-2FB9D1D78AA8}"/>
              </a:ext>
            </a:extLst>
          </p:cNvPr>
          <p:cNvSpPr/>
          <p:nvPr/>
        </p:nvSpPr>
        <p:spPr>
          <a:xfrm>
            <a:off x="798871" y="839140"/>
            <a:ext cx="2091447" cy="651753"/>
          </a:xfrm>
          <a:prstGeom prst="borderCallout1">
            <a:avLst>
              <a:gd name="adj1" fmla="val 99129"/>
              <a:gd name="adj2" fmla="val 2141"/>
              <a:gd name="adj3" fmla="val 257182"/>
              <a:gd name="adj4" fmla="val -25126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 early departure rate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4C5FD-DBFF-3B4B-505B-F9ED293440DF}"/>
              </a:ext>
            </a:extLst>
          </p:cNvPr>
          <p:cNvSpPr/>
          <p:nvPr/>
        </p:nvSpPr>
        <p:spPr>
          <a:xfrm>
            <a:off x="3991464" y="323850"/>
            <a:ext cx="7676661" cy="8295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half of operators responded to discipline (165 out of 305)</a:t>
            </a:r>
          </a:p>
        </p:txBody>
      </p:sp>
    </p:spTree>
    <p:extLst>
      <p:ext uri="{BB962C8B-B14F-4D97-AF65-F5344CB8AC3E}">
        <p14:creationId xmlns:p14="http://schemas.microsoft.com/office/powerpoint/2010/main" val="1554981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BA995-DB60-BD97-DF72-8D17775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E8604-3AE6-2F07-E801-CAFC41C9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4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20631D-C612-6ED4-3696-7B7D5CA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52A82-4BAF-0830-A8C3-BDC3FCA4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Messages to drivers’ onboard Mobil Data Terminal are an effective way to encourage on-time departures.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On average,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drivers who receive a text message immediately increase adherence by 34 seconds,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 bringing them closer to. This adjustment does not return them to their schedule immediately.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On average, drivers who receive a text message adjust 8 seconds closer to on-time with each subsequent stop after receiving their text message.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After receiving a text, drivers depart remaining time-point stops 36 seconds early on average.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On average,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drivers who received a text message reduced their early departure rate by 13%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 after receiving the text.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Drivers depart their first time-point stop after receiving the text an average early 42% of the time.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On average, drivers who received a text message reduced their early departure rate by 2% with each subsequent stop.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After receiving a text, drivers depart 32% of remaining time-point stops early.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FAA5-FBD6-918C-6118-EF5C4B62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C6AAA67F0B3747B37CF64B63DC9C45" ma:contentTypeVersion="9" ma:contentTypeDescription="Create a new document." ma:contentTypeScope="" ma:versionID="e637891b5a431308c468a13fe37db04a">
  <xsd:schema xmlns:xsd="http://www.w3.org/2001/XMLSchema" xmlns:xs="http://www.w3.org/2001/XMLSchema" xmlns:p="http://schemas.microsoft.com/office/2006/metadata/properties" xmlns:ns3="ad3a4da7-f67f-4905-80a2-006a786ead16" xmlns:ns4="fcd2ef7c-654d-4264-b5ff-18b31806136c" targetNamespace="http://schemas.microsoft.com/office/2006/metadata/properties" ma:root="true" ma:fieldsID="70529cdc41f0ce1676fe16e763d15ed0" ns3:_="" ns4:_="">
    <xsd:import namespace="ad3a4da7-f67f-4905-80a2-006a786ead16"/>
    <xsd:import namespace="fcd2ef7c-654d-4264-b5ff-18b31806136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3a4da7-f67f-4905-80a2-006a786ead1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2ef7c-654d-4264-b5ff-18b31806136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d3a4da7-f67f-4905-80a2-006a786ead16" xsi:nil="true"/>
  </documentManagement>
</p:properties>
</file>

<file path=customXml/itemProps1.xml><?xml version="1.0" encoding="utf-8"?>
<ds:datastoreItem xmlns:ds="http://schemas.openxmlformats.org/officeDocument/2006/customXml" ds:itemID="{8CF908B5-E044-475D-BD99-03EC5AE5FF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3a4da7-f67f-4905-80a2-006a786ead16"/>
    <ds:schemaRef ds:uri="fcd2ef7c-654d-4264-b5ff-18b318061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6B3EA-AA71-4D96-B88F-7233026F2E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2D1041-D0BF-4753-9BA3-93E40892834A}">
  <ds:schemaRefs>
    <ds:schemaRef ds:uri="http://www.w3.org/XML/1998/namespace"/>
    <ds:schemaRef ds:uri="fcd2ef7c-654d-4264-b5ff-18b31806136c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d3a4da7-f67f-4905-80a2-006a786ead16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b38cd27c-57ca-4597-be28-22df43dd47f1}" enabled="0" method="" siteId="{b38cd27c-57ca-4597-be28-22df43dd47f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17268</TotalTime>
  <Words>419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Swiss 721 Heavy BT</vt:lpstr>
      <vt:lpstr>Ubuntu</vt:lpstr>
      <vt:lpstr>Office Theme</vt:lpstr>
      <vt:lpstr>PowerPoint Presentation</vt:lpstr>
      <vt:lpstr>Objective</vt:lpstr>
      <vt:lpstr>Discipline Interventions</vt:lpstr>
      <vt:lpstr>Main Results</vt:lpstr>
      <vt:lpstr>PowerPoint Presentation</vt:lpstr>
      <vt:lpstr>Individual Drivers Responses to Discipline</vt:lpstr>
      <vt:lpstr>PowerPoint Presentation</vt:lpstr>
      <vt:lpstr>Text Interventions</vt:lpstr>
      <vt:lpstr>Main Results</vt:lpstr>
      <vt:lpstr>PowerPoint Presentation</vt:lpstr>
      <vt:lpstr>Text Effects for Individual Drivers</vt:lpstr>
      <vt:lpstr>PowerPoint Presentation</vt:lpstr>
      <vt:lpstr>PowerPoint Presentation</vt:lpstr>
    </vt:vector>
  </TitlesOfParts>
  <Company>Integrated Designs,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Scott</dc:creator>
  <cp:lastModifiedBy>Robert Ross</cp:lastModifiedBy>
  <cp:revision>255</cp:revision>
  <cp:lastPrinted>2018-04-23T13:51:33Z</cp:lastPrinted>
  <dcterms:created xsi:type="dcterms:W3CDTF">2017-12-18T15:00:44Z</dcterms:created>
  <dcterms:modified xsi:type="dcterms:W3CDTF">2024-07-09T12:47:28Z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0x010100F7C6AAA67F0B3747B37CF64B63DC9C45</vt:lpwstr>
  </property>
</Properties>
</file>