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2" r:id="rId4"/>
    <p:sldId id="263" r:id="rId5"/>
    <p:sldId id="259" r:id="rId6"/>
    <p:sldId id="265" r:id="rId7"/>
    <p:sldId id="260" r:id="rId8"/>
    <p:sldId id="266"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82" autoAdjust="0"/>
  </p:normalViewPr>
  <p:slideViewPr>
    <p:cSldViewPr snapToGrid="0">
      <p:cViewPr varScale="1">
        <p:scale>
          <a:sx n="51" d="100"/>
          <a:sy n="51"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FEEF8-06C7-4199-B86C-CB2CD85907FE}" type="datetimeFigureOut">
              <a:rPr lang="en-US" smtClean="0"/>
              <a:t>10/30/2018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AA1E4-4BCF-4F61-8876-649A409864CC}" type="slidenum">
              <a:rPr lang="en-US" smtClean="0"/>
              <a:t>‹#›</a:t>
            </a:fld>
            <a:endParaRPr lang="en-US"/>
          </a:p>
        </p:txBody>
      </p:sp>
    </p:spTree>
    <p:extLst>
      <p:ext uri="{BB962C8B-B14F-4D97-AF65-F5344CB8AC3E}">
        <p14:creationId xmlns:p14="http://schemas.microsoft.com/office/powerpoint/2010/main" val="3989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Gần đây chúng ta đã quá quen với các kỹ thuật xử lý hình ảnh đặc biệt vấn đề nhận dạng hình ảnh. Các hãng sản xuất điện thoại đua nhau trình diễn các công nghệ về nhận dạng khuôn mặt và ứng dụng của nó vào bảo mật, vào các tính năng đầy hấp dẫn. Và để không bị lạc hậu quá với thời đại, sau đây mình sẽ giới thiệu một cách đơn giản và dễ dàng để Nhận Diện Mặt Người - Face Detection trên Android.</a:t>
            </a:r>
          </a:p>
          <a:p>
            <a:r>
              <a:rPr lang="vi-VN" sz="1200" b="0" i="0" kern="1200" smtClean="0">
                <a:solidFill>
                  <a:schemeClr val="tx1"/>
                </a:solidFill>
                <a:effectLst/>
                <a:latin typeface="+mn-lt"/>
                <a:ea typeface="+mn-ea"/>
                <a:cs typeface="+mn-cs"/>
              </a:rPr>
              <a:t>Bắt đầu từ phiên bản 7.8 của Google Play services, bạn đã có thể sử dụng một tính năng mới của Mobile Vision APIs đó là Face Detection APIs. Đây là API hỗ trợ phát hiện mặt người trên ảnh và video khá nhanh và tốt</a:t>
            </a:r>
          </a:p>
          <a:p>
            <a:endParaRPr lang="en-US"/>
          </a:p>
        </p:txBody>
      </p:sp>
      <p:sp>
        <p:nvSpPr>
          <p:cNvPr id="4" name="Slide Number Placeholder 3"/>
          <p:cNvSpPr>
            <a:spLocks noGrp="1"/>
          </p:cNvSpPr>
          <p:nvPr>
            <p:ph type="sldNum" sz="quarter" idx="10"/>
          </p:nvPr>
        </p:nvSpPr>
        <p:spPr/>
        <p:txBody>
          <a:bodyPr/>
          <a:lstStyle/>
          <a:p>
            <a:fld id="{E4DAA1E4-4BCF-4F61-8876-649A409864CC}" type="slidenum">
              <a:rPr lang="en-US" smtClean="0"/>
              <a:t>3</a:t>
            </a:fld>
            <a:endParaRPr lang="en-US"/>
          </a:p>
        </p:txBody>
      </p:sp>
    </p:spTree>
    <p:extLst>
      <p:ext uri="{BB962C8B-B14F-4D97-AF65-F5344CB8AC3E}">
        <p14:creationId xmlns:p14="http://schemas.microsoft.com/office/powerpoint/2010/main" val="7013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https://viblo.asia/p/tao-ung-dung-doc-cac-loai-ma-vach-voi-mobile-vision-api-L4x5xNnbZBM</a:t>
            </a:r>
          </a:p>
          <a:p>
            <a:r>
              <a:rPr lang="en-US" smtClean="0"/>
              <a:t>https://viblo.asia/p/face-detection-with-mobile-vision-api-RQqKLYM6Z7z</a:t>
            </a:r>
          </a:p>
          <a:p>
            <a:r>
              <a:rPr lang="en-US" smtClean="0"/>
              <a:t>https://viblo.asia/p/quet-ma-vach-voi-mobile-vision-api-PmeRQprMGoB</a:t>
            </a:r>
            <a:endParaRPr lang="en-US"/>
          </a:p>
        </p:txBody>
      </p:sp>
      <p:sp>
        <p:nvSpPr>
          <p:cNvPr id="4" name="Slide Number Placeholder 3"/>
          <p:cNvSpPr>
            <a:spLocks noGrp="1"/>
          </p:cNvSpPr>
          <p:nvPr>
            <p:ph type="sldNum" sz="quarter" idx="10"/>
          </p:nvPr>
        </p:nvSpPr>
        <p:spPr/>
        <p:txBody>
          <a:bodyPr/>
          <a:lstStyle/>
          <a:p>
            <a:fld id="{E4DAA1E4-4BCF-4F61-8876-649A409864CC}" type="slidenum">
              <a:rPr lang="en-US" smtClean="0"/>
              <a:t>4</a:t>
            </a:fld>
            <a:endParaRPr lang="en-US"/>
          </a:p>
        </p:txBody>
      </p:sp>
    </p:spTree>
    <p:extLst>
      <p:ext uri="{BB962C8B-B14F-4D97-AF65-F5344CB8AC3E}">
        <p14:creationId xmlns:p14="http://schemas.microsoft.com/office/powerpoint/2010/main" val="369057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266070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426828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59617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60534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1862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398375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988106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88833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10079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87725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F6647D-19E3-477B-9E4E-049622B9491D}"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66971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F6647D-19E3-477B-9E4E-049622B9491D}"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253302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F6647D-19E3-477B-9E4E-049622B9491D}"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02434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6647D-19E3-477B-9E4E-049622B9491D}"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5274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F6647D-19E3-477B-9E4E-049622B9491D}"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92611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F6647D-19E3-477B-9E4E-049622B9491D}"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338988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F6647D-19E3-477B-9E4E-049622B9491D}" type="datetimeFigureOut">
              <a:rPr lang="en-US" smtClean="0"/>
              <a:t>10/30/2018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1DB6DD-5E15-4911-8E9C-B4703639A0D2}" type="slidenum">
              <a:rPr lang="en-US" smtClean="0"/>
              <a:t>‹#›</a:t>
            </a:fld>
            <a:endParaRPr lang="en-US"/>
          </a:p>
        </p:txBody>
      </p:sp>
    </p:spTree>
    <p:extLst>
      <p:ext uri="{BB962C8B-B14F-4D97-AF65-F5344CB8AC3E}">
        <p14:creationId xmlns:p14="http://schemas.microsoft.com/office/powerpoint/2010/main" val="1999463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28650"/>
            <a:ext cx="8963891" cy="1664607"/>
          </a:xfrm>
        </p:spPr>
        <p:txBody>
          <a:bodyPr>
            <a:noAutofit/>
          </a:bodyPr>
          <a:lstStyle/>
          <a:p>
            <a:pPr algn="ctr"/>
            <a:r>
              <a:rPr lang="en-US" sz="2800" smtClean="0">
                <a:solidFill>
                  <a:schemeClr val="tx1"/>
                </a:solidFill>
                <a:latin typeface="Times New Roman" panose="02020603050405020304" pitchFamily="18" charset="0"/>
                <a:cs typeface="Times New Roman" panose="02020603050405020304" pitchFamily="18" charset="0"/>
              </a:rPr>
              <a:t>HỌC VIỆN KỸ THUẬT QUÂN SỰ</a:t>
            </a:r>
            <a:br>
              <a:rPr lang="en-US" sz="2800" smtClean="0">
                <a:solidFill>
                  <a:schemeClr val="tx1"/>
                </a:solidFill>
                <a:latin typeface="Times New Roman" panose="02020603050405020304" pitchFamily="18" charset="0"/>
                <a:cs typeface="Times New Roman" panose="02020603050405020304" pitchFamily="18" charset="0"/>
              </a:rPr>
            </a:br>
            <a:r>
              <a:rPr lang="en-US" sz="2800" smtClean="0">
                <a:solidFill>
                  <a:schemeClr val="tx1"/>
                </a:solidFill>
                <a:latin typeface="Times New Roman" panose="02020603050405020304" pitchFamily="18" charset="0"/>
                <a:cs typeface="Times New Roman" panose="02020603050405020304" pitchFamily="18" charset="0"/>
              </a:rPr>
              <a:t/>
            </a:r>
            <a:br>
              <a:rPr lang="en-US" sz="2800" smtClean="0">
                <a:solidFill>
                  <a:schemeClr val="tx1"/>
                </a:solidFill>
                <a:latin typeface="Times New Roman" panose="02020603050405020304" pitchFamily="18" charset="0"/>
                <a:cs typeface="Times New Roman" panose="02020603050405020304" pitchFamily="18" charset="0"/>
              </a:rPr>
            </a:br>
            <a:r>
              <a:rPr lang="en-US" sz="2800" smtClean="0">
                <a:solidFill>
                  <a:schemeClr val="tx1"/>
                </a:solidFill>
                <a:latin typeface="Times New Roman" panose="02020603050405020304" pitchFamily="18" charset="0"/>
                <a:cs typeface="Times New Roman" panose="02020603050405020304" pitchFamily="18" charset="0"/>
              </a:rPr>
              <a:t>ĐỀ CƯƠNG ĐỒ ÁN TỐT NGHIỆP ĐẠI HỌC</a:t>
            </a:r>
            <a:endParaRPr lang="en-US" sz="280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0763" y="2854037"/>
            <a:ext cx="7438069" cy="3782290"/>
          </a:xfrm>
        </p:spPr>
        <p:txBody>
          <a:bodyPr>
            <a:normAutofit/>
          </a:bodyPr>
          <a:lstStyle/>
          <a:p>
            <a:pPr algn="ctr"/>
            <a:r>
              <a:rPr lang="en-US" sz="2600" b="1" err="1" smtClean="0">
                <a:solidFill>
                  <a:schemeClr val="tx1"/>
                </a:solidFill>
                <a:latin typeface="Times New Roman" panose="02020603050405020304" pitchFamily="18" charset="0"/>
                <a:cs typeface="Times New Roman" panose="02020603050405020304" pitchFamily="18" charset="0"/>
              </a:rPr>
              <a:t>Tên</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đề</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tài</a:t>
            </a:r>
            <a:endParaRPr lang="en-US" sz="2600" b="1" smtClean="0">
              <a:solidFill>
                <a:schemeClr val="tx1"/>
              </a:solidFill>
              <a:latin typeface="Times New Roman" panose="02020603050405020304" pitchFamily="18" charset="0"/>
              <a:cs typeface="Times New Roman" panose="02020603050405020304" pitchFamily="18" charset="0"/>
            </a:endParaRPr>
          </a:p>
          <a:p>
            <a:pPr algn="ctr"/>
            <a:r>
              <a:rPr lang="en-US" sz="4000" b="1" err="1" smtClean="0">
                <a:solidFill>
                  <a:schemeClr val="tx1"/>
                </a:solidFill>
                <a:latin typeface="Times New Roman" panose="02020603050405020304" pitchFamily="18" charset="0"/>
                <a:cs typeface="Times New Roman" panose="02020603050405020304" pitchFamily="18" charset="0"/>
              </a:rPr>
              <a:t>Ứng</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dụng</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máy</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tính</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siêu</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thị</a:t>
            </a:r>
            <a:endParaRPr lang="en-US" sz="4000" b="1" smtClean="0">
              <a:solidFill>
                <a:schemeClr val="tx1"/>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pPr algn="ctr"/>
            <a:r>
              <a:rPr lang="en-US" sz="2600" err="1" smtClean="0">
                <a:solidFill>
                  <a:schemeClr val="tx1"/>
                </a:solidFill>
                <a:latin typeface="Times New Roman" panose="02020603050405020304" pitchFamily="18" charset="0"/>
                <a:cs typeface="Times New Roman" panose="02020603050405020304" pitchFamily="18" charset="0"/>
              </a:rPr>
              <a:t>Cán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bộ</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hướng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dẫn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TS</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Ngô</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Hữu</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Phúc</a:t>
            </a:r>
            <a:endParaRPr lang="en-US" sz="2600" smtClean="0">
              <a:solidFill>
                <a:schemeClr val="tx1"/>
              </a:solidFill>
              <a:latin typeface="Times New Roman" panose="02020603050405020304" pitchFamily="18" charset="0"/>
              <a:cs typeface="Times New Roman" panose="02020603050405020304" pitchFamily="18" charset="0"/>
            </a:endParaRPr>
          </a:p>
          <a:p>
            <a:pPr algn="ctr"/>
            <a:r>
              <a:rPr lang="en-US" sz="2600" err="1" smtClean="0">
                <a:solidFill>
                  <a:schemeClr val="tx1"/>
                </a:solidFill>
                <a:latin typeface="Times New Roman" panose="02020603050405020304" pitchFamily="18" charset="0"/>
                <a:cs typeface="Times New Roman" panose="02020603050405020304" pitchFamily="18" charset="0"/>
              </a:rPr>
              <a:t>Sinh</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viên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thực</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hiện</a:t>
            </a:r>
            <a:r>
              <a:rPr lang="en-US" sz="2600" smtClean="0">
                <a:solidFill>
                  <a:schemeClr val="tx1"/>
                </a:solidFill>
                <a:latin typeface="Times New Roman" panose="02020603050405020304" pitchFamily="18" charset="0"/>
                <a:cs typeface="Times New Roman" panose="02020603050405020304" pitchFamily="18" charset="0"/>
              </a:rPr>
              <a:t>: </a:t>
            </a:r>
            <a:r>
              <a:rPr lang="en-US" sz="2600" b="1" smtClean="0">
                <a:solidFill>
                  <a:schemeClr val="tx1"/>
                </a:solidFill>
                <a:latin typeface="Times New Roman" panose="02020603050405020304" pitchFamily="18" charset="0"/>
                <a:cs typeface="Times New Roman" panose="02020603050405020304" pitchFamily="18" charset="0"/>
              </a:rPr>
              <a:t>Đinh </a:t>
            </a:r>
            <a:r>
              <a:rPr lang="en-US" sz="2600" b="1" err="1" smtClean="0">
                <a:solidFill>
                  <a:schemeClr val="tx1"/>
                </a:solidFill>
                <a:latin typeface="Times New Roman" panose="02020603050405020304" pitchFamily="18" charset="0"/>
                <a:cs typeface="Times New Roman" panose="02020603050405020304" pitchFamily="18" charset="0"/>
              </a:rPr>
              <a:t>Thị</a:t>
            </a:r>
            <a:r>
              <a:rPr lang="en-US" sz="2600" b="1" smtClean="0">
                <a:solidFill>
                  <a:schemeClr val="tx1"/>
                </a:solidFill>
                <a:latin typeface="Times New Roman" panose="02020603050405020304" pitchFamily="18" charset="0"/>
                <a:cs typeface="Times New Roman" panose="02020603050405020304" pitchFamily="18" charset="0"/>
              </a:rPr>
              <a:t> Hòa</a:t>
            </a:r>
            <a:endParaRPr lang="en-US" sz="26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2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832" y="1028701"/>
            <a:ext cx="6143672" cy="4344194"/>
          </a:xfrm>
        </p:spPr>
      </p:pic>
    </p:spTree>
    <p:extLst>
      <p:ext uri="{BB962C8B-B14F-4D97-AF65-F5344CB8AC3E}">
        <p14:creationId xmlns:p14="http://schemas.microsoft.com/office/powerpoint/2010/main" val="37830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3771"/>
          </a:xfrm>
        </p:spPr>
        <p:txBody>
          <a:bodyPr/>
          <a:lstStyle/>
          <a:p>
            <a:r>
              <a:rPr lang="en-US" err="1" smtClean="0">
                <a:latin typeface="Times New Roman" panose="02020603050405020304" pitchFamily="18" charset="0"/>
                <a:cs typeface="Times New Roman" panose="02020603050405020304" pitchFamily="18" charset="0"/>
              </a:rPr>
              <a:t>Nội</a:t>
            </a:r>
            <a:r>
              <a:rPr lang="en-US" smtClean="0">
                <a:latin typeface="Times New Roman" panose="02020603050405020304" pitchFamily="18" charset="0"/>
                <a:cs typeface="Times New Roman" panose="02020603050405020304" pitchFamily="18" charset="0"/>
              </a:rPr>
              <a:t> dung</a:t>
            </a:r>
            <a:endParaRPr lang="en-US">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334" y="1770743"/>
            <a:ext cx="8596668" cy="4270619"/>
          </a:xfrm>
        </p:spPr>
        <p:txBody>
          <a:bodyPr/>
          <a:lstStyle/>
          <a:p>
            <a:r>
              <a:rPr lang="en-US" sz="2600" b="1" err="1">
                <a:latin typeface="Times New Roman" panose="02020603050405020304" pitchFamily="18" charset="0"/>
                <a:cs typeface="Times New Roman" panose="02020603050405020304" pitchFamily="18" charset="0"/>
              </a:rPr>
              <a:t>Cơ</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sở</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khoa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học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và</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tính</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thực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tiễn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của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đề</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tài</a:t>
            </a:r>
            <a:endParaRPr lang="en-US" sz="2600" b="1">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Mục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tiêu</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của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đề</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tài</a:t>
            </a:r>
            <a:endParaRPr lang="en-US" sz="2600" b="1">
              <a:latin typeface="Times New Roman" panose="02020603050405020304" pitchFamily="18" charset="0"/>
              <a:cs typeface="Times New Roman" panose="02020603050405020304" pitchFamily="18" charset="0"/>
            </a:endParaRPr>
          </a:p>
          <a:p>
            <a:r>
              <a:rPr lang="en-US" sz="2600" b="1" err="1" smtClean="0">
                <a:latin typeface="Times New Roman" panose="02020603050405020304" pitchFamily="18" charset="0"/>
                <a:cs typeface="Times New Roman" panose="02020603050405020304" pitchFamily="18" charset="0"/>
              </a:rPr>
              <a:t>Phương</a:t>
            </a:r>
            <a:r>
              <a:rPr lang="en-US" sz="2600" b="1" smtClean="0">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pháp</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nghiên</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cứu</a:t>
            </a:r>
            <a:endParaRPr lang="en-US" sz="2600" b="1">
              <a:latin typeface="Times New Roman" panose="02020603050405020304" pitchFamily="18" charset="0"/>
              <a:cs typeface="Times New Roman" panose="02020603050405020304" pitchFamily="18" charset="0"/>
            </a:endParaRPr>
          </a:p>
          <a:p>
            <a:r>
              <a:rPr lang="en-US" sz="2600" b="1" err="1" smtClean="0">
                <a:latin typeface="Times New Roman" panose="02020603050405020304" pitchFamily="18" charset="0"/>
                <a:cs typeface="Times New Roman" panose="02020603050405020304" pitchFamily="18" charset="0"/>
              </a:rPr>
              <a:t>Dự</a:t>
            </a:r>
            <a:r>
              <a:rPr lang="en-US" sz="2600" b="1" smtClean="0">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kiến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mục</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lục</a:t>
            </a:r>
            <a:endParaRPr lang="en-US" sz="2600" b="1" smtClean="0">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Tài</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liệu</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tham</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khảo</a:t>
            </a:r>
            <a:endParaRPr lang="en-US" sz="2600" b="1" smtClean="0">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Dự</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kiến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công</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việc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thực</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hiện</a:t>
            </a:r>
            <a:r>
              <a:rPr lang="en-US" sz="2600" b="1" smtClean="0">
                <a:latin typeface="Times New Roman" panose="02020603050405020304" pitchFamily="18" charset="0"/>
                <a:cs typeface="Times New Roman" panose="02020603050405020304" pitchFamily="18" charset="0"/>
              </a:rPr>
              <a:t>  </a:t>
            </a:r>
            <a:endParaRPr lang="en-US" sz="26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50272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657"/>
          </a:xfrm>
        </p:spPr>
        <p:txBody>
          <a:bodyPr>
            <a:normAutofit/>
          </a:bodyPr>
          <a:lstStyle/>
          <a:p>
            <a:r>
              <a:rPr lang="en-US" smtClean="0">
                <a:latin typeface="Times New Roman" panose="02020603050405020304" pitchFamily="18" charset="0"/>
                <a:cs typeface="Times New Roman" panose="02020603050405020304" pitchFamily="18" charset="0"/>
              </a:rPr>
              <a:t>Cơ sở khoa học</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0457"/>
            <a:ext cx="8596668" cy="4560905"/>
          </a:xfrm>
        </p:spPr>
        <p:txBody>
          <a:bodyPr>
            <a:normAutofit/>
          </a:bodyPr>
          <a:lstStyle/>
          <a:p>
            <a:r>
              <a:rPr lang="en-US" sz="2600">
                <a:latin typeface="Times New Roman" panose="02020603050405020304" pitchFamily="18" charset="0"/>
                <a:cs typeface="Times New Roman" panose="02020603050405020304" pitchFamily="18" charset="0"/>
              </a:rPr>
              <a:t>Mã </a:t>
            </a:r>
            <a:r>
              <a:rPr lang="en-US" sz="2600" smtClean="0">
                <a:latin typeface="Times New Roman" panose="02020603050405020304" pitchFamily="18" charset="0"/>
                <a:cs typeface="Times New Roman" panose="02020603050405020304" pitchFamily="18" charset="0"/>
              </a:rPr>
              <a:t>vạch là </a:t>
            </a:r>
            <a:r>
              <a:rPr lang="en-US" sz="2600">
                <a:latin typeface="Times New Roman" panose="02020603050405020304" pitchFamily="18" charset="0"/>
                <a:cs typeface="Times New Roman" panose="02020603050405020304" pitchFamily="18" charset="0"/>
              </a:rPr>
              <a:t>một công nghệ dùng để nhận dạng và thu thập dữ liệu, dựa vào một mã số hoặc chữ số cho một đối tượng nào </a:t>
            </a:r>
            <a:r>
              <a:rPr lang="en-US" sz="2600" smtClean="0">
                <a:latin typeface="Times New Roman" panose="02020603050405020304" pitchFamily="18" charset="0"/>
                <a:cs typeface="Times New Roman" panose="02020603050405020304" pitchFamily="18" charset="0"/>
              </a:rPr>
              <a:t>đó</a:t>
            </a:r>
          </a:p>
          <a:p>
            <a:r>
              <a:rPr lang="en-US" sz="2600" smtClean="0">
                <a:latin typeface="Times New Roman" panose="02020603050405020304" pitchFamily="18" charset="0"/>
                <a:cs typeface="Times New Roman" panose="02020603050405020304" pitchFamily="18" charset="0"/>
              </a:rPr>
              <a:t>Đọc mã vạch sử dụng </a:t>
            </a:r>
            <a:r>
              <a:rPr lang="en-US" sz="2600" b="1" smtClean="0">
                <a:latin typeface="Times New Roman" panose="02020603050405020304" pitchFamily="18" charset="0"/>
                <a:cs typeface="Times New Roman" panose="02020603050405020304" pitchFamily="18" charset="0"/>
              </a:rPr>
              <a:t>Mobile </a:t>
            </a:r>
            <a:r>
              <a:rPr lang="en-US" sz="2600" b="1">
                <a:latin typeface="Times New Roman" panose="02020603050405020304" pitchFamily="18" charset="0"/>
                <a:cs typeface="Times New Roman" panose="02020603050405020304" pitchFamily="18" charset="0"/>
              </a:rPr>
              <a:t>Vision </a:t>
            </a:r>
            <a:r>
              <a:rPr lang="en-US" sz="2600" b="1" smtClean="0">
                <a:latin typeface="Times New Roman" panose="02020603050405020304" pitchFamily="18" charset="0"/>
                <a:cs typeface="Times New Roman" panose="02020603050405020304" pitchFamily="18" charset="0"/>
              </a:rPr>
              <a:t>API</a:t>
            </a:r>
          </a:p>
          <a:p>
            <a:pPr marL="0" indent="0">
              <a:buNone/>
            </a:pPr>
            <a:endParaRPr lang="en-US" sz="26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9857151"/>
              </p:ext>
            </p:extLst>
          </p:nvPr>
        </p:nvGraphicFramePr>
        <p:xfrm>
          <a:off x="914400" y="3809265"/>
          <a:ext cx="8125268" cy="2591534"/>
        </p:xfrm>
        <a:graphic>
          <a:graphicData uri="http://schemas.openxmlformats.org/drawingml/2006/table">
            <a:tbl>
              <a:tblPr firstRow="1" bandRow="1">
                <a:tableStyleId>{5C22544A-7EE6-4342-B048-85BDC9FD1C3A}</a:tableStyleId>
              </a:tblPr>
              <a:tblGrid>
                <a:gridCol w="4062634">
                  <a:extLst>
                    <a:ext uri="{9D8B030D-6E8A-4147-A177-3AD203B41FA5}">
                      <a16:colId xmlns:a16="http://schemas.microsoft.com/office/drawing/2014/main" val="3026325837"/>
                    </a:ext>
                  </a:extLst>
                </a:gridCol>
                <a:gridCol w="4062634">
                  <a:extLst>
                    <a:ext uri="{9D8B030D-6E8A-4147-A177-3AD203B41FA5}">
                      <a16:colId xmlns:a16="http://schemas.microsoft.com/office/drawing/2014/main" val="525965700"/>
                    </a:ext>
                  </a:extLst>
                </a:gridCol>
              </a:tblGrid>
              <a:tr h="2591534">
                <a:tc>
                  <a:txBody>
                    <a:bodyPr/>
                    <a:lstStyle/>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r>
                        <a:rPr lang="en-US" smtClean="0">
                          <a:solidFill>
                            <a:schemeClr val="tx1"/>
                          </a:solidFill>
                        </a:rPr>
                        <a:t>                Mã</a:t>
                      </a:r>
                      <a:r>
                        <a:rPr lang="en-US" baseline="0" smtClean="0">
                          <a:solidFill>
                            <a:schemeClr val="tx1"/>
                          </a:solidFill>
                        </a:rPr>
                        <a:t> vạch 1D (mã UPC)</a:t>
                      </a:r>
                      <a:endParaRPr lang="en-US">
                        <a:solidFill>
                          <a:schemeClr val="tx1"/>
                        </a:solidFill>
                      </a:endParaRPr>
                    </a:p>
                  </a:txBody>
                  <a:tcPr>
                    <a:solidFill>
                      <a:schemeClr val="bg1"/>
                    </a:solidFill>
                  </a:tcPr>
                </a:tc>
                <a:tc>
                  <a:txBody>
                    <a:bodyPr/>
                    <a:lstStyle/>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r>
                        <a:rPr lang="en-US" smtClean="0">
                          <a:solidFill>
                            <a:schemeClr val="tx1"/>
                          </a:solidFill>
                        </a:rPr>
                        <a:t>              Mã</a:t>
                      </a:r>
                      <a:r>
                        <a:rPr lang="en-US" baseline="0" smtClean="0">
                          <a:solidFill>
                            <a:schemeClr val="tx1"/>
                          </a:solidFill>
                        </a:rPr>
                        <a:t> vạch 2D (mã QR) </a:t>
                      </a:r>
                      <a:endParaRPr lang="en-US">
                        <a:solidFill>
                          <a:schemeClr val="tx1"/>
                        </a:solidFill>
                      </a:endParaRPr>
                    </a:p>
                  </a:txBody>
                  <a:tcPr>
                    <a:solidFill>
                      <a:schemeClr val="bg1"/>
                    </a:solidFill>
                  </a:tcPr>
                </a:tc>
                <a:extLst>
                  <a:ext uri="{0D108BD9-81ED-4DB2-BD59-A6C34878D82A}">
                    <a16:rowId xmlns:a16="http://schemas.microsoft.com/office/drawing/2014/main" val="2960888690"/>
                  </a:ext>
                </a:extLst>
              </a:tr>
            </a:tbl>
          </a:graphicData>
        </a:graphic>
      </p:graphicFrame>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00212" y="3809265"/>
            <a:ext cx="2733675" cy="1057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0" y="3760908"/>
            <a:ext cx="1714500" cy="1714500"/>
          </a:xfrm>
          <a:prstGeom prst="rect">
            <a:avLst/>
          </a:prstGeom>
        </p:spPr>
      </p:pic>
    </p:spTree>
    <p:extLst>
      <p:ext uri="{BB962C8B-B14F-4D97-AF65-F5344CB8AC3E}">
        <p14:creationId xmlns:p14="http://schemas.microsoft.com/office/powerpoint/2010/main" val="64291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714"/>
          </a:xfrm>
        </p:spPr>
        <p:txBody>
          <a:bodyPr/>
          <a:lstStyle/>
          <a:p>
            <a:r>
              <a:rPr lang="en-US" smtClean="0">
                <a:latin typeface="Times New Roman" panose="02020603050405020304" pitchFamily="18" charset="0"/>
                <a:cs typeface="Times New Roman" panose="02020603050405020304" pitchFamily="18" charset="0"/>
              </a:rPr>
              <a:t>Tính thực tiễn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35315"/>
            <a:ext cx="8596668" cy="4706048"/>
          </a:xfrm>
        </p:spPr>
        <p:txBody>
          <a:bodyPr/>
          <a:lstStyle/>
          <a:p>
            <a:pPr marL="0" indent="0">
              <a:buNone/>
            </a:pPr>
            <a:r>
              <a:rPr lang="en-US" sz="3000" smtClean="0">
                <a:latin typeface="Times New Roman" panose="02020603050405020304" pitchFamily="18" charset="0"/>
                <a:cs typeface="Times New Roman" panose="02020603050405020304" pitchFamily="18" charset="0"/>
              </a:rPr>
              <a:t>Ngày nay thiết bị ứng dụng quét mã vạch khi thay toán ở các siêu thị, cửa hàng trở nên phổ biến. </a:t>
            </a:r>
          </a:p>
          <a:p>
            <a:pPr marL="0" indent="0">
              <a:buNone/>
            </a:pP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356" y="2450208"/>
            <a:ext cx="4806623" cy="3591155"/>
          </a:xfrm>
          <a:prstGeom prst="rect">
            <a:avLst/>
          </a:prstGeom>
        </p:spPr>
      </p:pic>
    </p:spTree>
    <p:extLst>
      <p:ext uri="{BB962C8B-B14F-4D97-AF65-F5344CB8AC3E}">
        <p14:creationId xmlns:p14="http://schemas.microsoft.com/office/powerpoint/2010/main" val="242677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2858"/>
            <a:ext cx="8596668" cy="798285"/>
          </a:xfrm>
        </p:spPr>
        <p:txBody>
          <a:bodyPr/>
          <a:lstStyle/>
          <a:p>
            <a:r>
              <a:rPr lang="en-US" err="1" smtClean="0">
                <a:latin typeface="Times New Roman" panose="02020603050405020304" pitchFamily="18" charset="0"/>
                <a:cs typeface="Times New Roman" panose="02020603050405020304" pitchFamily="18" charset="0"/>
              </a:rPr>
              <a:t>Mục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tiêu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161143"/>
            <a:ext cx="8365067" cy="3525157"/>
          </a:xfrm>
        </p:spPr>
        <p:txBody>
          <a:bodyPr>
            <a:normAutofit/>
          </a:bodyPr>
          <a:lstStyle/>
          <a:p>
            <a:pPr algn="just"/>
            <a:r>
              <a:rPr lang="en-US" sz="3000" b="1" err="1" smtClean="0">
                <a:solidFill>
                  <a:schemeClr val="tx1"/>
                </a:solidFill>
                <a:latin typeface="Times New Roman" panose="02020603050405020304" pitchFamily="18" charset="0"/>
                <a:cs typeface="Times New Roman" panose="02020603050405020304" pitchFamily="18" charset="0"/>
              </a:rPr>
              <a:t>Mục</a:t>
            </a:r>
            <a:r>
              <a:rPr lang="en-US" sz="3000" b="1" smtClean="0">
                <a:solidFill>
                  <a:schemeClr val="tx1"/>
                </a:solidFill>
                <a:latin typeface="Times New Roman" panose="02020603050405020304" pitchFamily="18" charset="0"/>
                <a:cs typeface="Times New Roman" panose="02020603050405020304" pitchFamily="18" charset="0"/>
              </a:rPr>
              <a:t> </a:t>
            </a:r>
            <a:r>
              <a:rPr lang="en-US" sz="3000" b="1" err="1" smtClean="0">
                <a:solidFill>
                  <a:schemeClr val="tx1"/>
                </a:solidFill>
                <a:latin typeface="Times New Roman" panose="02020603050405020304" pitchFamily="18" charset="0"/>
                <a:cs typeface="Times New Roman" panose="02020603050405020304" pitchFamily="18" charset="0"/>
              </a:rPr>
              <a:t>tiêu</a:t>
            </a:r>
            <a:r>
              <a:rPr lang="en-US" sz="3000" b="1" smtClean="0">
                <a:solidFill>
                  <a:schemeClr val="tx1"/>
                </a:solidFill>
                <a:latin typeface="Times New Roman" panose="02020603050405020304" pitchFamily="18" charset="0"/>
                <a:cs typeface="Times New Roman" panose="02020603050405020304" pitchFamily="18" charset="0"/>
              </a:rPr>
              <a:t> </a:t>
            </a:r>
            <a:r>
              <a:rPr lang="en-US" sz="3000" b="1" err="1" smtClean="0">
                <a:solidFill>
                  <a:schemeClr val="tx1"/>
                </a:solidFill>
                <a:latin typeface="Times New Roman" panose="02020603050405020304" pitchFamily="18" charset="0"/>
                <a:cs typeface="Times New Roman" panose="02020603050405020304" pitchFamily="18" charset="0"/>
              </a:rPr>
              <a:t>tổng</a:t>
            </a:r>
            <a:r>
              <a:rPr lang="en-US" sz="3000" b="1" smtClean="0">
                <a:solidFill>
                  <a:schemeClr val="tx1"/>
                </a:solidFill>
                <a:latin typeface="Times New Roman" panose="02020603050405020304" pitchFamily="18" charset="0"/>
                <a:cs typeface="Times New Roman" panose="02020603050405020304" pitchFamily="18" charset="0"/>
              </a:rPr>
              <a:t> </a:t>
            </a:r>
            <a:r>
              <a:rPr lang="en-US" sz="3000" b="1" smtClean="0">
                <a:solidFill>
                  <a:schemeClr val="tx1"/>
                </a:solidFill>
                <a:latin typeface="Times New Roman" panose="02020603050405020304" pitchFamily="18" charset="0"/>
                <a:cs typeface="Times New Roman" panose="02020603050405020304" pitchFamily="18" charset="0"/>
              </a:rPr>
              <a:t>quát</a:t>
            </a:r>
          </a:p>
          <a:p>
            <a:pPr marL="0" indent="0" algn="just">
              <a:buNone/>
            </a:pPr>
            <a:endParaRPr lang="en-US" sz="3000" b="1"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3000" smtClean="0">
                <a:solidFill>
                  <a:schemeClr val="tx1"/>
                </a:solidFill>
                <a:latin typeface="Times New Roman" panose="02020603050405020304" pitchFamily="18" charset="0"/>
                <a:cs typeface="Times New Roman" panose="02020603050405020304" pitchFamily="18" charset="0"/>
              </a:rPr>
              <a:t>Nghiên </a:t>
            </a:r>
            <a:r>
              <a:rPr lang="en-US" sz="3000" err="1" smtClean="0">
                <a:solidFill>
                  <a:schemeClr val="tx1"/>
                </a:solidFill>
                <a:latin typeface="Times New Roman" panose="02020603050405020304" pitchFamily="18" charset="0"/>
                <a:cs typeface="Times New Roman" panose="02020603050405020304" pitchFamily="18" charset="0"/>
              </a:rPr>
              <a:t>cứu</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công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nghệ</a:t>
            </a:r>
            <a:r>
              <a:rPr lang="en-US" sz="3000" smtClean="0">
                <a:solidFill>
                  <a:schemeClr val="tx1"/>
                </a:solidFill>
                <a:latin typeface="Times New Roman" panose="02020603050405020304" pitchFamily="18" charset="0"/>
                <a:cs typeface="Times New Roman" panose="02020603050405020304" pitchFamily="18" charset="0"/>
              </a:rPr>
              <a:t> nhận diện mã </a:t>
            </a:r>
            <a:r>
              <a:rPr lang="en-US" sz="3000" err="1" smtClean="0">
                <a:solidFill>
                  <a:schemeClr val="tx1"/>
                </a:solidFill>
                <a:latin typeface="Times New Roman" panose="02020603050405020304" pitchFamily="18" charset="0"/>
                <a:cs typeface="Times New Roman" panose="02020603050405020304" pitchFamily="18" charset="0"/>
              </a:rPr>
              <a:t>vạch</a:t>
            </a:r>
            <a:endParaRPr lang="en-US" sz="300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3000" err="1" smtClean="0">
                <a:solidFill>
                  <a:schemeClr val="tx1"/>
                </a:solidFill>
                <a:latin typeface="Times New Roman" panose="02020603050405020304" pitchFamily="18" charset="0"/>
                <a:cs typeface="Times New Roman" panose="02020603050405020304" pitchFamily="18" charset="0"/>
              </a:rPr>
              <a:t>Xây</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dựng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ứng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dụng</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hỗ</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trợ</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cho</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người</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tiêu</a:t>
            </a:r>
            <a:r>
              <a:rPr lang="en-US" sz="3000" smtClean="0">
                <a:solidFill>
                  <a:schemeClr val="tx1"/>
                </a:solidFill>
                <a:latin typeface="Times New Roman" panose="02020603050405020304" pitchFamily="18" charset="0"/>
                <a:cs typeface="Times New Roman" panose="02020603050405020304" pitchFamily="18" charset="0"/>
              </a:rPr>
              <a:t> dùng </a:t>
            </a:r>
            <a:r>
              <a:rPr lang="en-US" sz="3000" err="1" smtClean="0">
                <a:solidFill>
                  <a:schemeClr val="tx1"/>
                </a:solidFill>
                <a:latin typeface="Times New Roman" panose="02020603050405020304" pitchFamily="18" charset="0"/>
                <a:cs typeface="Times New Roman" panose="02020603050405020304" pitchFamily="18" charset="0"/>
              </a:rPr>
              <a:t>mua</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sắm</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tại</a:t>
            </a:r>
            <a:r>
              <a:rPr lang="en-US" sz="3000" smtClean="0">
                <a:solidFill>
                  <a:schemeClr val="tx1"/>
                </a:solidFill>
                <a:latin typeface="Times New Roman" panose="02020603050405020304" pitchFamily="18" charset="0"/>
                <a:cs typeface="Times New Roman" panose="02020603050405020304" pitchFamily="18" charset="0"/>
              </a:rPr>
              <a:t> </a:t>
            </a:r>
            <a:r>
              <a:rPr lang="en-US" sz="3000" err="1" smtClean="0">
                <a:solidFill>
                  <a:schemeClr val="tx1"/>
                </a:solidFill>
                <a:latin typeface="Times New Roman" panose="02020603050405020304" pitchFamily="18" charset="0"/>
                <a:cs typeface="Times New Roman" panose="02020603050405020304" pitchFamily="18" charset="0"/>
              </a:rPr>
              <a:t>siêu</a:t>
            </a:r>
            <a:r>
              <a:rPr lang="en-US" sz="3000" smtClean="0">
                <a:solidFill>
                  <a:schemeClr val="tx1"/>
                </a:solidFill>
                <a:latin typeface="Times New Roman" panose="02020603050405020304" pitchFamily="18" charset="0"/>
                <a:cs typeface="Times New Roman" panose="02020603050405020304" pitchFamily="18" charset="0"/>
              </a:rPr>
              <a:t> </a:t>
            </a:r>
            <a:r>
              <a:rPr lang="en-US" sz="3000" smtClean="0">
                <a:solidFill>
                  <a:schemeClr val="tx1"/>
                </a:solidFill>
                <a:latin typeface="Times New Roman" panose="02020603050405020304" pitchFamily="18" charset="0"/>
                <a:cs typeface="Times New Roman" panose="02020603050405020304" pitchFamily="18" charset="0"/>
              </a:rPr>
              <a:t>thị</a:t>
            </a:r>
            <a:endParaRPr lang="en-US" sz="300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68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a:latin typeface="Times New Roman" panose="02020603050405020304" pitchFamily="18" charset="0"/>
                <a:cs typeface="Times New Roman" panose="02020603050405020304" pitchFamily="18" charset="0"/>
              </a:rPr>
              <a:t>Mục tiêu</a:t>
            </a:r>
            <a:endParaRPr lang="en-US"/>
          </a:p>
        </p:txBody>
      </p:sp>
      <p:sp>
        <p:nvSpPr>
          <p:cNvPr id="3" name="Content Placeholder 2"/>
          <p:cNvSpPr>
            <a:spLocks noGrp="1"/>
          </p:cNvSpPr>
          <p:nvPr>
            <p:ph idx="1"/>
          </p:nvPr>
        </p:nvSpPr>
        <p:spPr>
          <a:xfrm>
            <a:off x="677334" y="1371601"/>
            <a:ext cx="8596668" cy="4669762"/>
          </a:xfrm>
        </p:spPr>
        <p:txBody>
          <a:bodyPr/>
          <a:lstStyle/>
          <a:p>
            <a:pPr algn="just"/>
            <a:r>
              <a:rPr lang="en-US" sz="2600" b="1">
                <a:solidFill>
                  <a:schemeClr val="tx1"/>
                </a:solidFill>
                <a:latin typeface="Times New Roman" panose="02020603050405020304" pitchFamily="18" charset="0"/>
                <a:cs typeface="Times New Roman" panose="02020603050405020304" pitchFamily="18" charset="0"/>
              </a:rPr>
              <a:t>Mục tiêu </a:t>
            </a:r>
            <a:r>
              <a:rPr lang="en-US" sz="2600" b="1">
                <a:solidFill>
                  <a:schemeClr val="tx1"/>
                </a:solidFill>
                <a:latin typeface="Times New Roman" panose="02020603050405020304" pitchFamily="18" charset="0"/>
                <a:cs typeface="Times New Roman" panose="02020603050405020304" pitchFamily="18" charset="0"/>
              </a:rPr>
              <a:t>chi </a:t>
            </a:r>
            <a:r>
              <a:rPr lang="en-US" sz="2600" b="1" smtClean="0">
                <a:solidFill>
                  <a:schemeClr val="tx1"/>
                </a:solidFill>
                <a:latin typeface="Times New Roman" panose="02020603050405020304" pitchFamily="18" charset="0"/>
                <a:cs typeface="Times New Roman" panose="02020603050405020304" pitchFamily="18" charset="0"/>
              </a:rPr>
              <a:t>tiết</a:t>
            </a:r>
          </a:p>
          <a:p>
            <a:pPr marL="0" indent="0" algn="just">
              <a:buNone/>
            </a:pPr>
            <a:endParaRPr lang="en-US" sz="2600" b="1"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3000" smtClean="0">
                <a:solidFill>
                  <a:schemeClr val="tx1"/>
                </a:solidFill>
                <a:latin typeface="Times New Roman" panose="02020603050405020304" pitchFamily="18" charset="0"/>
                <a:cs typeface="Times New Roman" panose="02020603050405020304" pitchFamily="18" charset="0"/>
              </a:rPr>
              <a:t>Nghiên </a:t>
            </a:r>
            <a:r>
              <a:rPr lang="en-US" sz="3000">
                <a:solidFill>
                  <a:schemeClr val="tx1"/>
                </a:solidFill>
                <a:latin typeface="Times New Roman" panose="02020603050405020304" pitchFamily="18" charset="0"/>
                <a:cs typeface="Times New Roman" panose="02020603050405020304" pitchFamily="18" charset="0"/>
              </a:rPr>
              <a:t>cứu thông tin về cách quản lý sản phẩm của siêu thị.</a:t>
            </a:r>
          </a:p>
          <a:p>
            <a:pPr lvl="1" algn="just">
              <a:buFont typeface="Wingdings" panose="05000000000000000000" pitchFamily="2" charset="2"/>
              <a:buChar char="q"/>
            </a:pPr>
            <a:r>
              <a:rPr lang="en-US" sz="3000">
                <a:solidFill>
                  <a:schemeClr val="tx1"/>
                </a:solidFill>
                <a:latin typeface="Times New Roman" panose="02020603050405020304" pitchFamily="18" charset="0"/>
                <a:cs typeface="Times New Roman" panose="02020603050405020304" pitchFamily="18" charset="0"/>
              </a:rPr>
              <a:t>Nghiên cứu công nghệ nhận diện mã vạch, xử lý hiển thị thông tin sản phẩm, nhận biết hàng thật hàng giả thông qua mã vạch.</a:t>
            </a:r>
          </a:p>
          <a:p>
            <a:pPr lvl="1" algn="just">
              <a:buFont typeface="Wingdings" panose="05000000000000000000" pitchFamily="2" charset="2"/>
              <a:buChar char="q"/>
            </a:pPr>
            <a:r>
              <a:rPr lang="en-US" sz="3000">
                <a:solidFill>
                  <a:schemeClr val="tx1"/>
                </a:solidFill>
                <a:latin typeface="Times New Roman" panose="02020603050405020304" pitchFamily="18" charset="0"/>
                <a:cs typeface="Times New Roman" panose="02020603050405020304" pitchFamily="18" charset="0"/>
              </a:rPr>
              <a:t>Xây dựng hoàn thiện ứng dụng máy tính siêu thị trên ngôn ngữ Android</a:t>
            </a:r>
          </a:p>
          <a:p>
            <a:endParaRPr lang="en-US"/>
          </a:p>
        </p:txBody>
      </p:sp>
    </p:spTree>
    <p:extLst>
      <p:ext uri="{BB962C8B-B14F-4D97-AF65-F5344CB8AC3E}">
        <p14:creationId xmlns:p14="http://schemas.microsoft.com/office/powerpoint/2010/main" val="234685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err="1" smtClean="0">
                <a:latin typeface="Times New Roman" panose="02020603050405020304" pitchFamily="18" charset="0"/>
                <a:cs typeface="Times New Roman" panose="02020603050405020304" pitchFamily="18" charset="0"/>
              </a:rPr>
              <a:t>Phương</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pháp</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nghiên</a:t>
            </a:r>
            <a:r>
              <a:rPr lang="en-US" sz="4000" smtClean="0">
                <a:latin typeface="Times New Roman" panose="02020603050405020304" pitchFamily="18" charset="0"/>
                <a:cs typeface="Times New Roman" panose="02020603050405020304" pitchFamily="18" charset="0"/>
              </a:rPr>
              <a:t> </a:t>
            </a:r>
            <a:r>
              <a:rPr lang="en-US" sz="4000" err="1" smtClean="0">
                <a:latin typeface="Times New Roman" panose="02020603050405020304" pitchFamily="18" charset="0"/>
                <a:cs typeface="Times New Roman" panose="02020603050405020304" pitchFamily="18" charset="0"/>
              </a:rPr>
              <a:t>cứu</a:t>
            </a:r>
            <a:r>
              <a:rPr lang="en-US" smtClean="0"/>
              <a:t/>
            </a:r>
            <a:br>
              <a:rPr lang="en-US" smtClean="0"/>
            </a:br>
            <a:r>
              <a:rPr lang="en-US" sz="3300" err="1" smtClean="0">
                <a:solidFill>
                  <a:schemeClr val="tx1"/>
                </a:solidFill>
                <a:latin typeface="Times New Roman" panose="02020603050405020304" pitchFamily="18" charset="0"/>
                <a:cs typeface="Times New Roman" panose="02020603050405020304" pitchFamily="18" charset="0"/>
              </a:rPr>
              <a:t>Mô</a:t>
            </a:r>
            <a:r>
              <a:rPr lang="en-US" sz="3300" smtClean="0">
                <a:solidFill>
                  <a:schemeClr val="tx1"/>
                </a:solidFill>
                <a:latin typeface="Times New Roman" panose="02020603050405020304" pitchFamily="18" charset="0"/>
                <a:cs typeface="Times New Roman" panose="02020603050405020304" pitchFamily="18" charset="0"/>
              </a:rPr>
              <a:t> </a:t>
            </a:r>
            <a:r>
              <a:rPr lang="en-US" sz="3300" err="1" smtClean="0">
                <a:solidFill>
                  <a:schemeClr val="tx1"/>
                </a:solidFill>
                <a:latin typeface="Times New Roman" panose="02020603050405020304" pitchFamily="18" charset="0"/>
                <a:cs typeface="Times New Roman" panose="02020603050405020304" pitchFamily="18" charset="0"/>
              </a:rPr>
              <a:t>hình</a:t>
            </a:r>
            <a:r>
              <a:rPr lang="en-US" sz="3300" smtClean="0">
                <a:solidFill>
                  <a:schemeClr val="tx1"/>
                </a:solidFill>
                <a:latin typeface="Times New Roman" panose="02020603050405020304" pitchFamily="18" charset="0"/>
                <a:cs typeface="Times New Roman" panose="02020603050405020304" pitchFamily="18" charset="0"/>
              </a:rPr>
              <a:t> </a:t>
            </a:r>
            <a:r>
              <a:rPr lang="en-US" sz="3300" err="1" smtClean="0">
                <a:solidFill>
                  <a:schemeClr val="tx1"/>
                </a:solidFill>
                <a:latin typeface="Times New Roman" panose="02020603050405020304" pitchFamily="18" charset="0"/>
                <a:cs typeface="Times New Roman" panose="02020603050405020304" pitchFamily="18" charset="0"/>
              </a:rPr>
              <a:t>hệ</a:t>
            </a:r>
            <a:r>
              <a:rPr lang="en-US" sz="3300" smtClean="0">
                <a:solidFill>
                  <a:schemeClr val="tx1"/>
                </a:solidFill>
                <a:latin typeface="Times New Roman" panose="02020603050405020304" pitchFamily="18" charset="0"/>
                <a:cs typeface="Times New Roman" panose="02020603050405020304" pitchFamily="18" charset="0"/>
              </a:rPr>
              <a:t> </a:t>
            </a:r>
            <a:r>
              <a:rPr lang="en-US" sz="3300" err="1" smtClean="0">
                <a:solidFill>
                  <a:schemeClr val="tx1"/>
                </a:solidFill>
                <a:latin typeface="Times New Roman" panose="02020603050405020304" pitchFamily="18" charset="0"/>
                <a:cs typeface="Times New Roman" panose="02020603050405020304" pitchFamily="18" charset="0"/>
              </a:rPr>
              <a:t>thống</a:t>
            </a:r>
            <a:r>
              <a:rPr lang="en-US" smtClean="0"/>
              <a:t/>
            </a:r>
            <a:br>
              <a:rPr lang="en-US" smtClean="0"/>
            </a:br>
            <a:endParaRPr lang="en-US"/>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4833" y="1270000"/>
            <a:ext cx="8001669" cy="4781138"/>
          </a:xfrm>
          <a:prstGeom prst="rect">
            <a:avLst/>
          </a:prstGeom>
        </p:spPr>
      </p:pic>
    </p:spTree>
    <p:extLst>
      <p:ext uri="{BB962C8B-B14F-4D97-AF65-F5344CB8AC3E}">
        <p14:creationId xmlns:p14="http://schemas.microsoft.com/office/powerpoint/2010/main" val="6323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Dự kiến mục lục</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5226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smtClean="0"/>
              <a:t>Tài</a:t>
            </a:r>
            <a:r>
              <a:rPr lang="en-US" b="1" smtClean="0"/>
              <a:t> </a:t>
            </a:r>
            <a:r>
              <a:rPr lang="en-US" b="1" err="1"/>
              <a:t>liệu</a:t>
            </a:r>
            <a:r>
              <a:rPr lang="en-US" b="1"/>
              <a:t> </a:t>
            </a:r>
            <a:r>
              <a:rPr lang="en-US" b="1" err="1"/>
              <a:t>tham</a:t>
            </a:r>
            <a:r>
              <a:rPr lang="en-US" b="1"/>
              <a:t> </a:t>
            </a:r>
            <a:r>
              <a:rPr lang="en-US" b="1" err="1"/>
              <a:t>khảo</a:t>
            </a:r>
            <a:r>
              <a:rPr lang="en-US" b="1"/>
              <a:t/>
            </a:r>
            <a:br>
              <a:rPr lang="en-US" b="1"/>
            </a:br>
            <a:endParaRPr lang="en-US"/>
          </a:p>
        </p:txBody>
      </p:sp>
      <p:sp>
        <p:nvSpPr>
          <p:cNvPr id="3" name="Content Placeholder 2"/>
          <p:cNvSpPr>
            <a:spLocks noGrp="1"/>
          </p:cNvSpPr>
          <p:nvPr>
            <p:ph idx="1"/>
          </p:nvPr>
        </p:nvSpPr>
        <p:spPr/>
        <p:txBody>
          <a:bodyPr/>
          <a:lstStyle/>
          <a:p>
            <a:pPr marL="0" indent="0">
              <a:buNone/>
            </a:pPr>
            <a:r>
              <a:rPr lang="en-US" sz="2000" smtClean="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Phân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tích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thiết</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kế</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hướng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đối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tượng</a:t>
            </a:r>
            <a:r>
              <a:rPr lang="en-US" sz="2000">
                <a:solidFill>
                  <a:schemeClr val="tx1"/>
                </a:solidFill>
                <a:latin typeface="Times New Roman" panose="02020603050405020304" pitchFamily="18" charset="0"/>
                <a:cs typeface="Times New Roman" panose="02020603050405020304" pitchFamily="18" charset="0"/>
              </a:rPr>
              <a:t> – </a:t>
            </a:r>
            <a:r>
              <a:rPr lang="en-US" sz="2000" err="1">
                <a:solidFill>
                  <a:schemeClr val="tx1"/>
                </a:solidFill>
                <a:latin typeface="Times New Roman" panose="02020603050405020304" pitchFamily="18" charset="0"/>
                <a:cs typeface="Times New Roman" panose="02020603050405020304" pitchFamily="18" charset="0"/>
              </a:rPr>
              <a:t>PGS.TS.Đặng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Văn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Đức</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a:solidFill>
                  <a:schemeClr val="tx1"/>
                </a:solidFill>
                <a:latin typeface="Times New Roman" panose="02020603050405020304" pitchFamily="18" charset="0"/>
                <a:cs typeface="Times New Roman" panose="02020603050405020304" pitchFamily="18" charset="0"/>
              </a:rPr>
              <a:t>[2] Android Programming For Beginners – John Horton</a:t>
            </a:r>
          </a:p>
          <a:p>
            <a:pPr marL="0" indent="0">
              <a:buNone/>
            </a:pPr>
            <a:r>
              <a:rPr lang="en-US" sz="2000">
                <a:solidFill>
                  <a:schemeClr val="tx1"/>
                </a:solidFill>
                <a:latin typeface="Times New Roman" panose="02020603050405020304" pitchFamily="18" charset="0"/>
                <a:cs typeface="Times New Roman" panose="02020603050405020304" pitchFamily="18" charset="0"/>
              </a:rPr>
              <a:t>[3] Professional Android 4 Application Development – </a:t>
            </a:r>
            <a:r>
              <a:rPr lang="en-US" sz="2000" err="1">
                <a:solidFill>
                  <a:schemeClr val="tx1"/>
                </a:solidFill>
                <a:latin typeface="Times New Roman" panose="02020603050405020304" pitchFamily="18" charset="0"/>
                <a:cs typeface="Times New Roman" panose="02020603050405020304" pitchFamily="18" charset="0"/>
              </a:rPr>
              <a:t>Reto</a:t>
            </a:r>
            <a:r>
              <a:rPr lang="en-US" sz="2000">
                <a:solidFill>
                  <a:schemeClr val="tx1"/>
                </a:solidFill>
                <a:latin typeface="Times New Roman" panose="02020603050405020304" pitchFamily="18" charset="0"/>
                <a:cs typeface="Times New Roman" panose="02020603050405020304" pitchFamily="18" charset="0"/>
              </a:rPr>
              <a:t> Meier</a:t>
            </a:r>
            <a:r>
              <a:rPr lang="en-US" sz="2000" b="1">
                <a:solidFill>
                  <a:schemeClr val="tx1"/>
                </a:solidFill>
                <a:latin typeface="Times New Roman" panose="02020603050405020304" pitchFamily="18" charset="0"/>
                <a:cs typeface="Times New Roman" panose="02020603050405020304" pitchFamily="18" charset="0"/>
              </a:rPr>
              <a:t> </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a:solidFill>
                  <a:schemeClr val="tx1"/>
                </a:solidFill>
                <a:latin typeface="Times New Roman" panose="02020603050405020304" pitchFamily="18" charset="0"/>
                <a:cs typeface="Times New Roman" panose="02020603050405020304" pitchFamily="18" charset="0"/>
              </a:rPr>
              <a:t>[4] </a:t>
            </a:r>
            <a:r>
              <a:rPr lang="en-US" sz="2000" err="1">
                <a:solidFill>
                  <a:schemeClr val="tx1"/>
                </a:solidFill>
                <a:latin typeface="Times New Roman" panose="02020603050405020304" pitchFamily="18" charset="0"/>
                <a:cs typeface="Times New Roman" panose="02020603050405020304" pitchFamily="18" charset="0"/>
              </a:rPr>
              <a:t>Giáo</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trình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môn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học</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xử</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lý</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ảnh</a:t>
            </a:r>
            <a:r>
              <a:rPr lang="en-US" sz="2000">
                <a:solidFill>
                  <a:schemeClr val="tx1"/>
                </a:solidFill>
                <a:latin typeface="Times New Roman" panose="02020603050405020304" pitchFamily="18" charset="0"/>
                <a:cs typeface="Times New Roman" panose="02020603050405020304" pitchFamily="18" charset="0"/>
              </a:rPr>
              <a:t> - TS </a:t>
            </a:r>
            <a:r>
              <a:rPr lang="en-US" sz="2000" err="1">
                <a:solidFill>
                  <a:schemeClr val="tx1"/>
                </a:solidFill>
                <a:latin typeface="Times New Roman" panose="02020603050405020304" pitchFamily="18" charset="0"/>
                <a:cs typeface="Times New Roman" panose="02020603050405020304" pitchFamily="18" charset="0"/>
              </a:rPr>
              <a:t>Đỗ</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Năng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Toàn</a:t>
            </a:r>
            <a:r>
              <a:rPr lang="en-US" sz="2000">
                <a:solidFill>
                  <a:schemeClr val="tx1"/>
                </a:solidFill>
                <a:latin typeface="Times New Roman" panose="02020603050405020304" pitchFamily="18" charset="0"/>
                <a:cs typeface="Times New Roman" panose="02020603050405020304" pitchFamily="18" charset="0"/>
              </a:rPr>
              <a:t>, TS </a:t>
            </a:r>
            <a:r>
              <a:rPr lang="en-US" sz="2000" err="1">
                <a:solidFill>
                  <a:schemeClr val="tx1"/>
                </a:solidFill>
                <a:latin typeface="Times New Roman" panose="02020603050405020304" pitchFamily="18" charset="0"/>
                <a:cs typeface="Times New Roman" panose="02020603050405020304" pitchFamily="18" charset="0"/>
              </a:rPr>
              <a:t>Phạm</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Việt</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Bình</a:t>
            </a:r>
            <a:r>
              <a:rPr lang="en-US" sz="2000">
                <a:solidFill>
                  <a:schemeClr val="tx1"/>
                </a:solidFill>
                <a:latin typeface="Times New Roman" panose="02020603050405020304" pitchFamily="18" charset="0"/>
                <a:cs typeface="Times New Roman" panose="02020603050405020304" pitchFamily="18" charset="0"/>
              </a:rPr>
              <a:t> </a:t>
            </a:r>
            <a:r>
              <a:rPr lang="en-US" sz="2000" b="1">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Đại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học</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Thái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Nguyên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Khoa</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Công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nghệ</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Thông</a:t>
            </a:r>
            <a:r>
              <a:rPr lang="en-US" sz="2000">
                <a:solidFill>
                  <a:schemeClr val="tx1"/>
                </a:solidFill>
                <a:latin typeface="Times New Roman" panose="02020603050405020304" pitchFamily="18" charset="0"/>
                <a:cs typeface="Times New Roman" panose="02020603050405020304" pitchFamily="18" charset="0"/>
              </a:rPr>
              <a:t> tin</a:t>
            </a:r>
          </a:p>
          <a:p>
            <a:pPr marL="0" indent="0">
              <a:buNone/>
            </a:pPr>
            <a:r>
              <a:rPr lang="en-US" sz="2000">
                <a:solidFill>
                  <a:schemeClr val="tx1"/>
                </a:solidFill>
                <a:latin typeface="Times New Roman" panose="02020603050405020304" pitchFamily="18" charset="0"/>
                <a:cs typeface="Times New Roman" panose="02020603050405020304" pitchFamily="18" charset="0"/>
              </a:rPr>
              <a:t>[5] Android UI Design – Jessica </a:t>
            </a:r>
            <a:r>
              <a:rPr lang="en-US" sz="2000" err="1">
                <a:solidFill>
                  <a:schemeClr val="tx1"/>
                </a:solidFill>
                <a:latin typeface="Times New Roman" panose="02020603050405020304" pitchFamily="18" charset="0"/>
                <a:cs typeface="Times New Roman" panose="02020603050405020304" pitchFamily="18" charset="0"/>
              </a:rPr>
              <a:t>Thornsby</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357852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170</TotalTime>
  <Words>433</Words>
  <Application>Microsoft Office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Wingdings</vt:lpstr>
      <vt:lpstr>Wingdings 3</vt:lpstr>
      <vt:lpstr>Facet</vt:lpstr>
      <vt:lpstr>HỌC VIỆN KỸ THUẬT QUÂN SỰ  ĐỀ CƯƠNG ĐỒ ÁN TỐT NGHIỆP ĐẠI HỌC</vt:lpstr>
      <vt:lpstr>Nội dung</vt:lpstr>
      <vt:lpstr>Cơ sở khoa học</vt:lpstr>
      <vt:lpstr>Tính thực tiễn</vt:lpstr>
      <vt:lpstr>Mục tiêu</vt:lpstr>
      <vt:lpstr>Mục tiêu</vt:lpstr>
      <vt:lpstr>Phương pháp nghiên cứu Mô hình hệ thống </vt:lpstr>
      <vt:lpstr>Dự kiến mục lục</vt:lpstr>
      <vt:lpstr>Tài liệu tham khảo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ĐỀ CƯƠNG ĐỒ ÁN TỐT NGHIỆP ĐẠI HỌC</dc:title>
  <dc:creator>Windows User</dc:creator>
  <cp:lastModifiedBy>Windows User</cp:lastModifiedBy>
  <cp:revision>21</cp:revision>
  <dcterms:created xsi:type="dcterms:W3CDTF">2018-09-25T03:05:00Z</dcterms:created>
  <dcterms:modified xsi:type="dcterms:W3CDTF">2018-10-30T04:32:01Z</dcterms:modified>
</cp:coreProperties>
</file>