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2" r:id="rId4"/>
    <p:sldId id="263" r:id="rId5"/>
    <p:sldId id="267" r:id="rId6"/>
    <p:sldId id="259" r:id="rId7"/>
    <p:sldId id="265" r:id="rId8"/>
    <p:sldId id="260" r:id="rId9"/>
    <p:sldId id="266"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82" autoAdjust="0"/>
  </p:normalViewPr>
  <p:slideViewPr>
    <p:cSldViewPr snapToGrid="0">
      <p:cViewPr varScale="1">
        <p:scale>
          <a:sx n="51" d="100"/>
          <a:sy n="51"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FEEF8-06C7-4199-B86C-CB2CD85907FE}"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AA1E4-4BCF-4F61-8876-649A409864CC}" type="slidenum">
              <a:rPr lang="en-US" smtClean="0"/>
              <a:t>‹#›</a:t>
            </a:fld>
            <a:endParaRPr lang="en-US"/>
          </a:p>
        </p:txBody>
      </p:sp>
    </p:spTree>
    <p:extLst>
      <p:ext uri="{BB962C8B-B14F-4D97-AF65-F5344CB8AC3E}">
        <p14:creationId xmlns:p14="http://schemas.microsoft.com/office/powerpoint/2010/main" val="3989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Gần đây chúng ta đã quá quen với các kỹ thuật xử lý hình ảnh đặc biệt vấn đề nhận dạng hình ảnh. Các hãng sản xuất điện thoại đua nhau trình diễn các công nghệ về nhận dạng khuôn mặt và ứng dụng của nó vào bảo mật, vào các tính năng đầy hấp dẫn. Và để không bị lạc hậu quá với thời đại, sau đây mình sẽ giới thiệu một cách đơn giản và dễ dàng để Nhận Diện Mặt Người - Face Detection trên Android.</a:t>
            </a:r>
          </a:p>
          <a:p>
            <a:r>
              <a:rPr lang="vi-VN" sz="1200" b="0" i="0" kern="1200" smtClean="0">
                <a:solidFill>
                  <a:schemeClr val="tx1"/>
                </a:solidFill>
                <a:effectLst/>
                <a:latin typeface="+mn-lt"/>
                <a:ea typeface="+mn-ea"/>
                <a:cs typeface="+mn-cs"/>
              </a:rPr>
              <a:t>Bắt đầu từ phiên bản 7.8 của Google Play services, bạn đã có thể sử dụng một tính năng mới của Mobile Vision APIs đó là Face Detection APIs. Đây là API hỗ trợ phát hiện mặt người trên ảnh và video khá nhanh và tốt</a:t>
            </a:r>
          </a:p>
          <a:p>
            <a:endParaRPr lang="en-US"/>
          </a:p>
        </p:txBody>
      </p:sp>
      <p:sp>
        <p:nvSpPr>
          <p:cNvPr id="4" name="Slide Number Placeholder 3"/>
          <p:cNvSpPr>
            <a:spLocks noGrp="1"/>
          </p:cNvSpPr>
          <p:nvPr>
            <p:ph type="sldNum" sz="quarter" idx="10"/>
          </p:nvPr>
        </p:nvSpPr>
        <p:spPr/>
        <p:txBody>
          <a:bodyPr/>
          <a:lstStyle/>
          <a:p>
            <a:fld id="{E4DAA1E4-4BCF-4F61-8876-649A409864CC}" type="slidenum">
              <a:rPr lang="en-US" smtClean="0"/>
              <a:t>3</a:t>
            </a:fld>
            <a:endParaRPr lang="en-US"/>
          </a:p>
        </p:txBody>
      </p:sp>
    </p:spTree>
    <p:extLst>
      <p:ext uri="{BB962C8B-B14F-4D97-AF65-F5344CB8AC3E}">
        <p14:creationId xmlns:p14="http://schemas.microsoft.com/office/powerpoint/2010/main" val="7013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https://viblo.asia/p/tao-ung-dung-doc-cac-loai-ma-vach-voi-mobile-vision-api-L4x5xNnbZBM</a:t>
            </a:r>
          </a:p>
          <a:p>
            <a:r>
              <a:rPr lang="en-US" smtClean="0"/>
              <a:t>https://viblo.asia/p/face-detection-with-mobile-vision-api-RQqKLYM6Z7z</a:t>
            </a:r>
          </a:p>
          <a:p>
            <a:r>
              <a:rPr lang="en-US" smtClean="0"/>
              <a:t>https://viblo.asia/p/quet-ma-vach-voi-mobile-vision-api-PmeRQprMGoB</a:t>
            </a:r>
            <a:endParaRPr lang="en-US"/>
          </a:p>
        </p:txBody>
      </p:sp>
      <p:sp>
        <p:nvSpPr>
          <p:cNvPr id="4" name="Slide Number Placeholder 3"/>
          <p:cNvSpPr>
            <a:spLocks noGrp="1"/>
          </p:cNvSpPr>
          <p:nvPr>
            <p:ph type="sldNum" sz="quarter" idx="10"/>
          </p:nvPr>
        </p:nvSpPr>
        <p:spPr/>
        <p:txBody>
          <a:bodyPr/>
          <a:lstStyle/>
          <a:p>
            <a:fld id="{E4DAA1E4-4BCF-4F61-8876-649A409864CC}" type="slidenum">
              <a:rPr lang="en-US" smtClean="0"/>
              <a:t>4</a:t>
            </a:fld>
            <a:endParaRPr lang="en-US"/>
          </a:p>
        </p:txBody>
      </p:sp>
    </p:spTree>
    <p:extLst>
      <p:ext uri="{BB962C8B-B14F-4D97-AF65-F5344CB8AC3E}">
        <p14:creationId xmlns:p14="http://schemas.microsoft.com/office/powerpoint/2010/main" val="3690572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Chương 1: Khảo sát hệ thống </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1.1.Giới thiệu bài toán</a:t>
            </a:r>
          </a:p>
          <a:p>
            <a:r>
              <a:rPr lang="en-US" sz="1200" kern="1200" smtClean="0">
                <a:solidFill>
                  <a:schemeClr val="tx1"/>
                </a:solidFill>
                <a:effectLst/>
                <a:latin typeface="+mn-lt"/>
                <a:ea typeface="+mn-ea"/>
                <a:cs typeface="+mn-cs"/>
              </a:rPr>
              <a:t>1.2.Nghiên cứu các ứng dụng đã có</a:t>
            </a:r>
          </a:p>
          <a:p>
            <a:r>
              <a:rPr lang="en-US" sz="1200" kern="1200" smtClean="0">
                <a:solidFill>
                  <a:schemeClr val="tx1"/>
                </a:solidFill>
                <a:effectLst/>
                <a:latin typeface="+mn-lt"/>
                <a:ea typeface="+mn-ea"/>
                <a:cs typeface="+mn-cs"/>
              </a:rPr>
              <a:t>1.3.Mô tả hệ thống mới</a:t>
            </a:r>
          </a:p>
          <a:p>
            <a:r>
              <a:rPr lang="en-US" sz="1200" kern="1200" smtClean="0">
                <a:solidFill>
                  <a:schemeClr val="tx1"/>
                </a:solidFill>
                <a:effectLst/>
                <a:latin typeface="+mn-lt"/>
                <a:ea typeface="+mn-ea"/>
                <a:cs typeface="+mn-cs"/>
              </a:rPr>
              <a:t>1.4.Các yêu cầu hệ thống</a:t>
            </a:r>
          </a:p>
          <a:p>
            <a:r>
              <a:rPr lang="en-US" sz="1200" kern="1200" smtClean="0">
                <a:solidFill>
                  <a:schemeClr val="tx1"/>
                </a:solidFill>
                <a:effectLst/>
                <a:latin typeface="+mn-lt"/>
                <a:ea typeface="+mn-ea"/>
                <a:cs typeface="+mn-cs"/>
              </a:rPr>
              <a:t>1.5.Các giải pháp sử dụng trong đề tài </a:t>
            </a:r>
          </a:p>
          <a:p>
            <a:r>
              <a:rPr lang="en-US" sz="1200" b="1" kern="1200" smtClean="0">
                <a:solidFill>
                  <a:schemeClr val="tx1"/>
                </a:solidFill>
                <a:effectLst/>
                <a:latin typeface="+mn-lt"/>
                <a:ea typeface="+mn-ea"/>
                <a:cs typeface="+mn-cs"/>
              </a:rPr>
              <a:t>Chương 2. Phân tích hệ thống</a:t>
            </a:r>
            <a:endParaRPr lang="en-US" sz="1200"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2.1. Mục đích và phạm vi của đề tài</a:t>
            </a:r>
          </a:p>
          <a:p>
            <a:r>
              <a:rPr lang="en-US" sz="1200" kern="1200" smtClean="0">
                <a:solidFill>
                  <a:schemeClr val="tx1"/>
                </a:solidFill>
                <a:effectLst/>
                <a:latin typeface="+mn-lt"/>
                <a:ea typeface="+mn-ea"/>
                <a:cs typeface="+mn-cs"/>
              </a:rPr>
              <a:t>	2.2. Mô tả hệ thống mới</a:t>
            </a:r>
          </a:p>
          <a:p>
            <a:r>
              <a:rPr lang="en-US" sz="1200" kern="1200" smtClean="0">
                <a:solidFill>
                  <a:schemeClr val="tx1"/>
                </a:solidFill>
                <a:effectLst/>
                <a:latin typeface="+mn-lt"/>
                <a:ea typeface="+mn-ea"/>
                <a:cs typeface="+mn-cs"/>
              </a:rPr>
              <a:t>		2.2.1. Các đối tượng có liên quan</a:t>
            </a:r>
          </a:p>
          <a:p>
            <a:r>
              <a:rPr lang="en-US" sz="1200" kern="1200" smtClean="0">
                <a:solidFill>
                  <a:schemeClr val="tx1"/>
                </a:solidFill>
                <a:effectLst/>
                <a:latin typeface="+mn-lt"/>
                <a:ea typeface="+mn-ea"/>
                <a:cs typeface="+mn-cs"/>
              </a:rPr>
              <a:t>		2.2.2. Quy trình xử lý và quy trình nghiệp vụ</a:t>
            </a:r>
          </a:p>
          <a:p>
            <a:r>
              <a:rPr lang="en-US" sz="1200" kern="1200" smtClean="0">
                <a:solidFill>
                  <a:schemeClr val="tx1"/>
                </a:solidFill>
                <a:effectLst/>
                <a:latin typeface="+mn-lt"/>
                <a:ea typeface="+mn-ea"/>
                <a:cs typeface="+mn-cs"/>
              </a:rPr>
              <a:t>		2.2.3. Quy tắc nghiệp vụ</a:t>
            </a:r>
          </a:p>
          <a:p>
            <a:r>
              <a:rPr lang="en-US" sz="1200" kern="1200" smtClean="0">
                <a:solidFill>
                  <a:schemeClr val="tx1"/>
                </a:solidFill>
                <a:effectLst/>
                <a:latin typeface="+mn-lt"/>
                <a:ea typeface="+mn-ea"/>
                <a:cs typeface="+mn-cs"/>
              </a:rPr>
              <a:t>	2.3. Mô tả các chức năng nghiệp vụ của hệ thống</a:t>
            </a:r>
          </a:p>
          <a:p>
            <a:r>
              <a:rPr lang="en-US" sz="1200" kern="1200" smtClean="0">
                <a:solidFill>
                  <a:schemeClr val="tx1"/>
                </a:solidFill>
                <a:effectLst/>
                <a:latin typeface="+mn-lt"/>
                <a:ea typeface="+mn-ea"/>
                <a:cs typeface="+mn-cs"/>
              </a:rPr>
              <a:t>	2.4. Đặc tả yêu cầu</a:t>
            </a:r>
          </a:p>
          <a:p>
            <a:r>
              <a:rPr lang="en-US" sz="1200" kern="1200" smtClean="0">
                <a:solidFill>
                  <a:schemeClr val="tx1"/>
                </a:solidFill>
                <a:effectLst/>
                <a:latin typeface="+mn-lt"/>
                <a:ea typeface="+mn-ea"/>
                <a:cs typeface="+mn-cs"/>
              </a:rPr>
              <a:t>		2.4.1. Các yêu cầu của hệ thống</a:t>
            </a:r>
          </a:p>
          <a:p>
            <a:r>
              <a:rPr lang="en-US" sz="1200" kern="1200" smtClean="0">
                <a:solidFill>
                  <a:schemeClr val="tx1"/>
                </a:solidFill>
                <a:effectLst/>
                <a:latin typeface="+mn-lt"/>
                <a:ea typeface="+mn-ea"/>
                <a:cs typeface="+mn-cs"/>
              </a:rPr>
              <a:t>		2.4.2. Xác định các chức năng của hệ thống</a:t>
            </a:r>
          </a:p>
          <a:p>
            <a:r>
              <a:rPr lang="en-US" sz="1200" kern="1200" smtClean="0">
                <a:solidFill>
                  <a:schemeClr val="tx1"/>
                </a:solidFill>
                <a:effectLst/>
                <a:latin typeface="+mn-lt"/>
                <a:ea typeface="+mn-ea"/>
                <a:cs typeface="+mn-cs"/>
              </a:rPr>
              <a:t>		2.4.3. Lựa chọn giải pháp</a:t>
            </a:r>
          </a:p>
          <a:p>
            <a:r>
              <a:rPr lang="en-US" sz="1200" kern="1200" smtClean="0">
                <a:solidFill>
                  <a:schemeClr val="tx1"/>
                </a:solidFill>
                <a:effectLst/>
                <a:latin typeface="+mn-lt"/>
                <a:ea typeface="+mn-ea"/>
                <a:cs typeface="+mn-cs"/>
              </a:rPr>
              <a:t>2.5. Kế hoạch kiểm thử</a:t>
            </a:r>
          </a:p>
          <a:p>
            <a:r>
              <a:rPr lang="en-US" sz="1200" kern="1200" smtClean="0">
                <a:solidFill>
                  <a:schemeClr val="tx1"/>
                </a:solidFill>
                <a:effectLst/>
                <a:latin typeface="+mn-lt"/>
                <a:ea typeface="+mn-ea"/>
                <a:cs typeface="+mn-cs"/>
              </a:rPr>
              <a:t>		2.5.1. Kiểm thử chức năng</a:t>
            </a:r>
          </a:p>
          <a:p>
            <a:r>
              <a:rPr lang="en-US" sz="1200" kern="1200" smtClean="0">
                <a:solidFill>
                  <a:schemeClr val="tx1"/>
                </a:solidFill>
                <a:effectLst/>
                <a:latin typeface="+mn-lt"/>
                <a:ea typeface="+mn-ea"/>
                <a:cs typeface="+mn-cs"/>
              </a:rPr>
              <a:t>		2.5.2. Kiêm thử phi chức năng</a:t>
            </a:r>
          </a:p>
          <a:p>
            <a:r>
              <a:rPr lang="en-US" sz="1200" kern="1200" smtClean="0">
                <a:solidFill>
                  <a:schemeClr val="tx1"/>
                </a:solidFill>
                <a:effectLst/>
                <a:latin typeface="+mn-lt"/>
                <a:ea typeface="+mn-ea"/>
                <a:cs typeface="+mn-cs"/>
              </a:rPr>
              <a:t>	2.6. Kế hoạch triển khai ứng dụng</a:t>
            </a:r>
          </a:p>
          <a:p>
            <a:r>
              <a:rPr lang="en-US" sz="1200" b="1" kern="1200" smtClean="0">
                <a:solidFill>
                  <a:schemeClr val="tx1"/>
                </a:solidFill>
                <a:effectLst/>
                <a:latin typeface="+mn-lt"/>
                <a:ea typeface="+mn-ea"/>
                <a:cs typeface="+mn-cs"/>
              </a:rPr>
              <a:t>Chương 3. Thiết kế hệ thống</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3.1. Thiết kế kiến trúc tổng quan</a:t>
            </a:r>
          </a:p>
          <a:p>
            <a:r>
              <a:rPr lang="en-US" sz="1200" kern="1200" smtClean="0">
                <a:solidFill>
                  <a:schemeClr val="tx1"/>
                </a:solidFill>
                <a:effectLst/>
                <a:latin typeface="+mn-lt"/>
                <a:ea typeface="+mn-ea"/>
                <a:cs typeface="+mn-cs"/>
              </a:rPr>
              <a:t> 	3.2. Xây dựng biểu đồ ca sử dụng (use case)</a:t>
            </a:r>
          </a:p>
          <a:p>
            <a:r>
              <a:rPr lang="en-US" sz="1200" kern="1200" smtClean="0">
                <a:solidFill>
                  <a:schemeClr val="tx1"/>
                </a:solidFill>
                <a:effectLst/>
                <a:latin typeface="+mn-lt"/>
                <a:ea typeface="+mn-ea"/>
                <a:cs typeface="+mn-cs"/>
              </a:rPr>
              <a:t>	3.3. Mô hình liên kết thực thể</a:t>
            </a:r>
          </a:p>
          <a:p>
            <a:r>
              <a:rPr lang="en-US" sz="1200" kern="1200" smtClean="0">
                <a:solidFill>
                  <a:schemeClr val="tx1"/>
                </a:solidFill>
                <a:effectLst/>
                <a:latin typeface="+mn-lt"/>
                <a:ea typeface="+mn-ea"/>
                <a:cs typeface="+mn-cs"/>
              </a:rPr>
              <a:t>3.4. Thiết kế cơ sở dữ liệu</a:t>
            </a:r>
          </a:p>
          <a:p>
            <a:r>
              <a:rPr lang="en-US" sz="1200" b="1" kern="1200" smtClean="0">
                <a:solidFill>
                  <a:schemeClr val="tx1"/>
                </a:solidFill>
                <a:effectLst/>
                <a:latin typeface="+mn-lt"/>
                <a:ea typeface="+mn-ea"/>
                <a:cs typeface="+mn-cs"/>
              </a:rPr>
              <a:t>Chương 4. Xây dựng và triển khai hệ thống</a:t>
            </a:r>
            <a:endParaRPr lang="en-US" sz="1200"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4.1. Lập trình, xây dựng hệ thống</a:t>
            </a:r>
          </a:p>
          <a:p>
            <a:r>
              <a:rPr lang="en-US" sz="1200" kern="1200" smtClean="0">
                <a:solidFill>
                  <a:schemeClr val="tx1"/>
                </a:solidFill>
                <a:effectLst/>
                <a:latin typeface="+mn-lt"/>
                <a:ea typeface="+mn-ea"/>
                <a:cs typeface="+mn-cs"/>
              </a:rPr>
              <a:t>4.2. Cài đặt môi trường</a:t>
            </a:r>
          </a:p>
          <a:p>
            <a:r>
              <a:rPr lang="en-US" sz="1200" kern="1200" smtClean="0">
                <a:solidFill>
                  <a:schemeClr val="tx1"/>
                </a:solidFill>
                <a:effectLst/>
                <a:latin typeface="+mn-lt"/>
                <a:ea typeface="+mn-ea"/>
                <a:cs typeface="+mn-cs"/>
              </a:rPr>
              <a:t>	4.3. Triển khai hệ thống</a:t>
            </a:r>
          </a:p>
          <a:p>
            <a:r>
              <a:rPr lang="en-US" sz="1200" kern="1200" smtClean="0">
                <a:solidFill>
                  <a:schemeClr val="tx1"/>
                </a:solidFill>
                <a:effectLst/>
                <a:latin typeface="+mn-lt"/>
                <a:ea typeface="+mn-ea"/>
                <a:cs typeface="+mn-cs"/>
              </a:rPr>
              <a:t>	4.4. Kết quả triển khai hệ thống</a:t>
            </a:r>
          </a:p>
          <a:p>
            <a:r>
              <a:rPr lang="en-US" sz="1200" kern="1200" smtClean="0">
                <a:solidFill>
                  <a:schemeClr val="tx1"/>
                </a:solidFill>
                <a:effectLst/>
                <a:latin typeface="+mn-lt"/>
                <a:ea typeface="+mn-ea"/>
                <a:cs typeface="+mn-cs"/>
              </a:rPr>
              <a:t> </a:t>
            </a:r>
            <a:r>
              <a:rPr lang="en-US" sz="1200" b="1" kern="1200" smtClean="0">
                <a:solidFill>
                  <a:schemeClr val="tx1"/>
                </a:solidFill>
                <a:effectLst/>
                <a:latin typeface="+mn-lt"/>
                <a:ea typeface="+mn-ea"/>
                <a:cs typeface="+mn-cs"/>
              </a:rPr>
              <a:t>Chương 5. Kết luận</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E4DAA1E4-4BCF-4F61-8876-649A409864CC}" type="slidenum">
              <a:rPr lang="en-US" smtClean="0"/>
              <a:t>9</a:t>
            </a:fld>
            <a:endParaRPr lang="en-US"/>
          </a:p>
        </p:txBody>
      </p:sp>
    </p:spTree>
    <p:extLst>
      <p:ext uri="{BB962C8B-B14F-4D97-AF65-F5344CB8AC3E}">
        <p14:creationId xmlns:p14="http://schemas.microsoft.com/office/powerpoint/2010/main" val="342238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266070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426828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59617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60534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1862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398375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988106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88833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10079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87725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F6647D-19E3-477B-9E4E-049622B9491D}"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66971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F6647D-19E3-477B-9E4E-049622B9491D}"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253302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F6647D-19E3-477B-9E4E-049622B9491D}"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02434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6647D-19E3-477B-9E4E-049622B9491D}"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5274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F6647D-19E3-477B-9E4E-049622B9491D}"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92611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F6647D-19E3-477B-9E4E-049622B9491D}"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338988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F6647D-19E3-477B-9E4E-049622B9491D}" type="datetimeFigureOut">
              <a:rPr lang="en-US" smtClean="0"/>
              <a:t>11/6/2018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1DB6DD-5E15-4911-8E9C-B4703639A0D2}" type="slidenum">
              <a:rPr lang="en-US" smtClean="0"/>
              <a:t>‹#›</a:t>
            </a:fld>
            <a:endParaRPr lang="en-US"/>
          </a:p>
        </p:txBody>
      </p:sp>
    </p:spTree>
    <p:extLst>
      <p:ext uri="{BB962C8B-B14F-4D97-AF65-F5344CB8AC3E}">
        <p14:creationId xmlns:p14="http://schemas.microsoft.com/office/powerpoint/2010/main" val="1999463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lay.google.com/store/apps/details?id=com.tdm.barcodeviet&amp;hl=e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28650"/>
            <a:ext cx="8963891" cy="1664607"/>
          </a:xfrm>
        </p:spPr>
        <p:txBody>
          <a:bodyPr>
            <a:noAutofit/>
          </a:bodyPr>
          <a:lstStyle/>
          <a:p>
            <a:pPr algn="ctr"/>
            <a:r>
              <a:rPr lang="en-US" sz="2800" smtClean="0">
                <a:solidFill>
                  <a:schemeClr val="tx1"/>
                </a:solidFill>
                <a:latin typeface="Times New Roman" panose="02020603050405020304" pitchFamily="18" charset="0"/>
                <a:cs typeface="Times New Roman" panose="02020603050405020304" pitchFamily="18" charset="0"/>
              </a:rPr>
              <a:t>HỌC VIỆN KỸ THUẬT QUÂN SỰ</a:t>
            </a:r>
            <a:br>
              <a:rPr lang="en-US" sz="2800" smtClean="0">
                <a:solidFill>
                  <a:schemeClr val="tx1"/>
                </a:solidFill>
                <a:latin typeface="Times New Roman" panose="02020603050405020304" pitchFamily="18" charset="0"/>
                <a:cs typeface="Times New Roman" panose="02020603050405020304" pitchFamily="18" charset="0"/>
              </a:rPr>
            </a:br>
            <a:r>
              <a:rPr lang="en-US" sz="2800" smtClean="0">
                <a:solidFill>
                  <a:schemeClr val="tx1"/>
                </a:solidFill>
                <a:latin typeface="Times New Roman" panose="02020603050405020304" pitchFamily="18" charset="0"/>
                <a:cs typeface="Times New Roman" panose="02020603050405020304" pitchFamily="18" charset="0"/>
              </a:rPr>
              <a:t/>
            </a:r>
            <a:br>
              <a:rPr lang="en-US" sz="2800" smtClean="0">
                <a:solidFill>
                  <a:schemeClr val="tx1"/>
                </a:solidFill>
                <a:latin typeface="Times New Roman" panose="02020603050405020304" pitchFamily="18" charset="0"/>
                <a:cs typeface="Times New Roman" panose="02020603050405020304" pitchFamily="18" charset="0"/>
              </a:rPr>
            </a:br>
            <a:r>
              <a:rPr lang="en-US" sz="2800" smtClean="0">
                <a:solidFill>
                  <a:schemeClr val="tx1"/>
                </a:solidFill>
                <a:latin typeface="Times New Roman" panose="02020603050405020304" pitchFamily="18" charset="0"/>
                <a:cs typeface="Times New Roman" panose="02020603050405020304" pitchFamily="18" charset="0"/>
              </a:rPr>
              <a:t>ĐỀ CƯƠNG ĐỒ ÁN TỐT NGHIỆP ĐẠI HỌC</a:t>
            </a:r>
            <a:endParaRPr lang="en-US" sz="280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0763" y="2854037"/>
            <a:ext cx="7438069" cy="3782290"/>
          </a:xfrm>
        </p:spPr>
        <p:txBody>
          <a:bodyPr>
            <a:normAutofit/>
          </a:bodyPr>
          <a:lstStyle/>
          <a:p>
            <a:pPr algn="ctr"/>
            <a:r>
              <a:rPr lang="en-US" sz="2600" b="1" err="1" smtClean="0">
                <a:solidFill>
                  <a:schemeClr val="tx1"/>
                </a:solidFill>
                <a:latin typeface="Times New Roman" panose="02020603050405020304" pitchFamily="18" charset="0"/>
                <a:cs typeface="Times New Roman" panose="02020603050405020304" pitchFamily="18" charset="0"/>
              </a:rPr>
              <a:t>Tên</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đề</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tài</a:t>
            </a:r>
            <a:endParaRPr lang="en-US" sz="2600" b="1" smtClean="0">
              <a:solidFill>
                <a:schemeClr val="tx1"/>
              </a:solidFill>
              <a:latin typeface="Times New Roman" panose="02020603050405020304" pitchFamily="18" charset="0"/>
              <a:cs typeface="Times New Roman" panose="02020603050405020304" pitchFamily="18" charset="0"/>
            </a:endParaRPr>
          </a:p>
          <a:p>
            <a:pPr algn="ctr"/>
            <a:r>
              <a:rPr lang="en-US" sz="4000" b="1" err="1" smtClean="0">
                <a:solidFill>
                  <a:schemeClr val="tx1"/>
                </a:solidFill>
                <a:latin typeface="Times New Roman" panose="02020603050405020304" pitchFamily="18" charset="0"/>
                <a:cs typeface="Times New Roman" panose="02020603050405020304" pitchFamily="18" charset="0"/>
              </a:rPr>
              <a:t>Ứng</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dụng</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máy</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tính</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siêu</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thị</a:t>
            </a:r>
            <a:endParaRPr lang="en-US" sz="4000" b="1" smtClean="0">
              <a:solidFill>
                <a:schemeClr val="tx1"/>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pPr algn="ctr"/>
            <a:r>
              <a:rPr lang="en-US" sz="2600" err="1" smtClean="0">
                <a:solidFill>
                  <a:schemeClr val="tx1"/>
                </a:solidFill>
                <a:latin typeface="Times New Roman" panose="02020603050405020304" pitchFamily="18" charset="0"/>
                <a:cs typeface="Times New Roman" panose="02020603050405020304" pitchFamily="18" charset="0"/>
              </a:rPr>
              <a:t>Cán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bộ</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hướng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dẫn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TS</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Ngô</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Hữu</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Phúc</a:t>
            </a:r>
            <a:endParaRPr lang="en-US" sz="2600" smtClean="0">
              <a:solidFill>
                <a:schemeClr val="tx1"/>
              </a:solidFill>
              <a:latin typeface="Times New Roman" panose="02020603050405020304" pitchFamily="18" charset="0"/>
              <a:cs typeface="Times New Roman" panose="02020603050405020304" pitchFamily="18" charset="0"/>
            </a:endParaRPr>
          </a:p>
          <a:p>
            <a:pPr algn="ctr"/>
            <a:r>
              <a:rPr lang="en-US" sz="2600" err="1" smtClean="0">
                <a:solidFill>
                  <a:schemeClr val="tx1"/>
                </a:solidFill>
                <a:latin typeface="Times New Roman" panose="02020603050405020304" pitchFamily="18" charset="0"/>
                <a:cs typeface="Times New Roman" panose="02020603050405020304" pitchFamily="18" charset="0"/>
              </a:rPr>
              <a:t>Sinh</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viên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thực</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hiện</a:t>
            </a:r>
            <a:r>
              <a:rPr lang="en-US" sz="2600" smtClean="0">
                <a:solidFill>
                  <a:schemeClr val="tx1"/>
                </a:solidFill>
                <a:latin typeface="Times New Roman" panose="02020603050405020304" pitchFamily="18" charset="0"/>
                <a:cs typeface="Times New Roman" panose="02020603050405020304" pitchFamily="18" charset="0"/>
              </a:rPr>
              <a:t>: </a:t>
            </a:r>
            <a:r>
              <a:rPr lang="en-US" sz="2600" b="1" smtClean="0">
                <a:solidFill>
                  <a:schemeClr val="tx1"/>
                </a:solidFill>
                <a:latin typeface="Times New Roman" panose="02020603050405020304" pitchFamily="18" charset="0"/>
                <a:cs typeface="Times New Roman" panose="02020603050405020304" pitchFamily="18" charset="0"/>
              </a:rPr>
              <a:t>Đinh </a:t>
            </a:r>
            <a:r>
              <a:rPr lang="en-US" sz="2600" b="1" err="1" smtClean="0">
                <a:solidFill>
                  <a:schemeClr val="tx1"/>
                </a:solidFill>
                <a:latin typeface="Times New Roman" panose="02020603050405020304" pitchFamily="18" charset="0"/>
                <a:cs typeface="Times New Roman" panose="02020603050405020304" pitchFamily="18" charset="0"/>
              </a:rPr>
              <a:t>Thị</a:t>
            </a:r>
            <a:r>
              <a:rPr lang="en-US" sz="2600" b="1" smtClean="0">
                <a:solidFill>
                  <a:schemeClr val="tx1"/>
                </a:solidFill>
                <a:latin typeface="Times New Roman" panose="02020603050405020304" pitchFamily="18" charset="0"/>
                <a:cs typeface="Times New Roman" panose="02020603050405020304" pitchFamily="18" charset="0"/>
              </a:rPr>
              <a:t> Hòa</a:t>
            </a:r>
            <a:endParaRPr lang="en-US" sz="26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2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smtClean="0"/>
              <a:t>Tài</a:t>
            </a:r>
            <a:r>
              <a:rPr lang="en-US" b="1" smtClean="0"/>
              <a:t> </a:t>
            </a:r>
            <a:r>
              <a:rPr lang="en-US" b="1" err="1"/>
              <a:t>liệu</a:t>
            </a:r>
            <a:r>
              <a:rPr lang="en-US" b="1"/>
              <a:t> </a:t>
            </a:r>
            <a:r>
              <a:rPr lang="en-US" b="1" err="1"/>
              <a:t>tham</a:t>
            </a:r>
            <a:r>
              <a:rPr lang="en-US" b="1"/>
              <a:t> </a:t>
            </a:r>
            <a:r>
              <a:rPr lang="en-US" b="1" err="1"/>
              <a:t>khảo</a:t>
            </a:r>
            <a:r>
              <a:rPr lang="en-US" b="1"/>
              <a:t/>
            </a:r>
            <a:br>
              <a:rPr lang="en-US" b="1"/>
            </a:br>
            <a:endParaRPr lang="en-US"/>
          </a:p>
        </p:txBody>
      </p:sp>
      <p:sp>
        <p:nvSpPr>
          <p:cNvPr id="3" name="Content Placeholder 2"/>
          <p:cNvSpPr>
            <a:spLocks noGrp="1"/>
          </p:cNvSpPr>
          <p:nvPr>
            <p:ph idx="1"/>
          </p:nvPr>
        </p:nvSpPr>
        <p:spPr>
          <a:xfrm>
            <a:off x="677334" y="1714501"/>
            <a:ext cx="8790516" cy="4326862"/>
          </a:xfrm>
        </p:spPr>
        <p:txBody>
          <a:bodyPr>
            <a:normAutofit fontScale="92500" lnSpcReduction="10000"/>
          </a:bodyPr>
          <a:lstStyle/>
          <a:p>
            <a:pPr marL="0" indent="0">
              <a:buNone/>
            </a:pPr>
            <a:r>
              <a:rPr lang="en-US" sz="3000" smtClean="0">
                <a:solidFill>
                  <a:schemeClr val="tx1"/>
                </a:solidFill>
                <a:latin typeface="Times New Roman" panose="02020603050405020304" pitchFamily="18" charset="0"/>
                <a:cs typeface="Times New Roman" panose="02020603050405020304" pitchFamily="18" charset="0"/>
              </a:rPr>
              <a:t>[1</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Phân</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tích</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thiết</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kế</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hướng</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đối</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tượng</a:t>
            </a:r>
            <a:r>
              <a:rPr lang="en-US" sz="3000">
                <a:solidFill>
                  <a:schemeClr val="tx1"/>
                </a:solidFill>
                <a:latin typeface="Times New Roman" panose="02020603050405020304" pitchFamily="18" charset="0"/>
                <a:cs typeface="Times New Roman" panose="02020603050405020304" pitchFamily="18" charset="0"/>
              </a:rPr>
              <a:t> – </a:t>
            </a:r>
            <a:r>
              <a:rPr lang="en-US" sz="3000" err="1">
                <a:solidFill>
                  <a:schemeClr val="tx1"/>
                </a:solidFill>
                <a:latin typeface="Times New Roman" panose="02020603050405020304" pitchFamily="18" charset="0"/>
                <a:cs typeface="Times New Roman" panose="02020603050405020304" pitchFamily="18" charset="0"/>
              </a:rPr>
              <a:t>PGS.TS.Đặng</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Văn</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Đức</a:t>
            </a:r>
            <a:endParaRPr lang="en-US" sz="3000">
              <a:solidFill>
                <a:schemeClr val="tx1"/>
              </a:solidFill>
              <a:latin typeface="Times New Roman" panose="02020603050405020304" pitchFamily="18" charset="0"/>
              <a:cs typeface="Times New Roman" panose="02020603050405020304" pitchFamily="18" charset="0"/>
            </a:endParaRPr>
          </a:p>
          <a:p>
            <a:pPr marL="0" indent="0">
              <a:buNone/>
            </a:pPr>
            <a:r>
              <a:rPr lang="en-US" sz="3000">
                <a:solidFill>
                  <a:schemeClr val="tx1"/>
                </a:solidFill>
                <a:latin typeface="Times New Roman" panose="02020603050405020304" pitchFamily="18" charset="0"/>
                <a:cs typeface="Times New Roman" panose="02020603050405020304" pitchFamily="18" charset="0"/>
              </a:rPr>
              <a:t>[2] Android Programming For Beginners – John Horton</a:t>
            </a:r>
          </a:p>
          <a:p>
            <a:pPr marL="0" indent="0">
              <a:buNone/>
            </a:pPr>
            <a:r>
              <a:rPr lang="en-US" sz="3000">
                <a:solidFill>
                  <a:schemeClr val="tx1"/>
                </a:solidFill>
                <a:latin typeface="Times New Roman" panose="02020603050405020304" pitchFamily="18" charset="0"/>
                <a:cs typeface="Times New Roman" panose="02020603050405020304" pitchFamily="18" charset="0"/>
              </a:rPr>
              <a:t>[3] Professional Android 4 Application Development – </a:t>
            </a:r>
            <a:r>
              <a:rPr lang="en-US" sz="3000" err="1">
                <a:solidFill>
                  <a:schemeClr val="tx1"/>
                </a:solidFill>
                <a:latin typeface="Times New Roman" panose="02020603050405020304" pitchFamily="18" charset="0"/>
                <a:cs typeface="Times New Roman" panose="02020603050405020304" pitchFamily="18" charset="0"/>
              </a:rPr>
              <a:t>Reto</a:t>
            </a:r>
            <a:r>
              <a:rPr lang="en-US" sz="3000">
                <a:solidFill>
                  <a:schemeClr val="tx1"/>
                </a:solidFill>
                <a:latin typeface="Times New Roman" panose="02020603050405020304" pitchFamily="18" charset="0"/>
                <a:cs typeface="Times New Roman" panose="02020603050405020304" pitchFamily="18" charset="0"/>
              </a:rPr>
              <a:t> Meier</a:t>
            </a:r>
            <a:r>
              <a:rPr lang="en-US" sz="3000" b="1">
                <a:solidFill>
                  <a:schemeClr val="tx1"/>
                </a:solidFill>
                <a:latin typeface="Times New Roman" panose="02020603050405020304" pitchFamily="18" charset="0"/>
                <a:cs typeface="Times New Roman" panose="02020603050405020304" pitchFamily="18" charset="0"/>
              </a:rPr>
              <a:t> </a:t>
            </a:r>
            <a:endParaRPr lang="en-US" sz="3000">
              <a:solidFill>
                <a:schemeClr val="tx1"/>
              </a:solidFill>
              <a:latin typeface="Times New Roman" panose="02020603050405020304" pitchFamily="18" charset="0"/>
              <a:cs typeface="Times New Roman" panose="02020603050405020304" pitchFamily="18" charset="0"/>
            </a:endParaRPr>
          </a:p>
          <a:p>
            <a:pPr marL="0" indent="0">
              <a:buNone/>
            </a:pPr>
            <a:r>
              <a:rPr lang="en-US" sz="3000">
                <a:solidFill>
                  <a:schemeClr val="tx1"/>
                </a:solidFill>
                <a:latin typeface="Times New Roman" panose="02020603050405020304" pitchFamily="18" charset="0"/>
                <a:cs typeface="Times New Roman" panose="02020603050405020304" pitchFamily="18" charset="0"/>
              </a:rPr>
              <a:t>[4] </a:t>
            </a:r>
            <a:r>
              <a:rPr lang="en-US" sz="3000" err="1">
                <a:solidFill>
                  <a:schemeClr val="tx1"/>
                </a:solidFill>
                <a:latin typeface="Times New Roman" panose="02020603050405020304" pitchFamily="18" charset="0"/>
                <a:cs typeface="Times New Roman" panose="02020603050405020304" pitchFamily="18" charset="0"/>
              </a:rPr>
              <a:t>Giáo</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trình</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môn</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học</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xử</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lý</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ảnh</a:t>
            </a:r>
            <a:r>
              <a:rPr lang="en-US" sz="3000">
                <a:solidFill>
                  <a:schemeClr val="tx1"/>
                </a:solidFill>
                <a:latin typeface="Times New Roman" panose="02020603050405020304" pitchFamily="18" charset="0"/>
                <a:cs typeface="Times New Roman" panose="02020603050405020304" pitchFamily="18" charset="0"/>
              </a:rPr>
              <a:t> - TS </a:t>
            </a:r>
            <a:r>
              <a:rPr lang="en-US" sz="3000" err="1">
                <a:solidFill>
                  <a:schemeClr val="tx1"/>
                </a:solidFill>
                <a:latin typeface="Times New Roman" panose="02020603050405020304" pitchFamily="18" charset="0"/>
                <a:cs typeface="Times New Roman" panose="02020603050405020304" pitchFamily="18" charset="0"/>
              </a:rPr>
              <a:t>Đỗ</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Năng</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Toàn</a:t>
            </a:r>
            <a:r>
              <a:rPr lang="en-US" sz="3000">
                <a:solidFill>
                  <a:schemeClr val="tx1"/>
                </a:solidFill>
                <a:latin typeface="Times New Roman" panose="02020603050405020304" pitchFamily="18" charset="0"/>
                <a:cs typeface="Times New Roman" panose="02020603050405020304" pitchFamily="18" charset="0"/>
              </a:rPr>
              <a:t>, TS </a:t>
            </a:r>
            <a:r>
              <a:rPr lang="en-US" sz="3000" err="1">
                <a:solidFill>
                  <a:schemeClr val="tx1"/>
                </a:solidFill>
                <a:latin typeface="Times New Roman" panose="02020603050405020304" pitchFamily="18" charset="0"/>
                <a:cs typeface="Times New Roman" panose="02020603050405020304" pitchFamily="18" charset="0"/>
              </a:rPr>
              <a:t>Phạm</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Việt</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Bình</a:t>
            </a:r>
            <a:r>
              <a:rPr lang="en-US" sz="3000">
                <a:solidFill>
                  <a:schemeClr val="tx1"/>
                </a:solidFill>
                <a:latin typeface="Times New Roman" panose="02020603050405020304" pitchFamily="18" charset="0"/>
                <a:cs typeface="Times New Roman" panose="02020603050405020304" pitchFamily="18" charset="0"/>
              </a:rPr>
              <a:t> </a:t>
            </a:r>
            <a:r>
              <a:rPr lang="en-US" sz="3000" b="1">
                <a:solidFill>
                  <a:schemeClr val="tx1"/>
                </a:solidFill>
                <a:latin typeface="Times New Roman" panose="02020603050405020304" pitchFamily="18" charset="0"/>
                <a:cs typeface="Times New Roman" panose="02020603050405020304" pitchFamily="18" charset="0"/>
              </a:rPr>
              <a:t> </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Đại</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học</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Thái</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Nguyên</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Khoa</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Công</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nghệ</a:t>
            </a:r>
            <a:r>
              <a:rPr lang="en-US" sz="3000">
                <a:solidFill>
                  <a:schemeClr val="tx1"/>
                </a:solidFill>
                <a:latin typeface="Times New Roman" panose="02020603050405020304" pitchFamily="18" charset="0"/>
                <a:cs typeface="Times New Roman" panose="02020603050405020304" pitchFamily="18" charset="0"/>
              </a:rPr>
              <a:t> </a:t>
            </a:r>
            <a:r>
              <a:rPr lang="en-US" sz="3000" err="1">
                <a:solidFill>
                  <a:schemeClr val="tx1"/>
                </a:solidFill>
                <a:latin typeface="Times New Roman" panose="02020603050405020304" pitchFamily="18" charset="0"/>
                <a:cs typeface="Times New Roman" panose="02020603050405020304" pitchFamily="18" charset="0"/>
              </a:rPr>
              <a:t>Thông</a:t>
            </a:r>
            <a:r>
              <a:rPr lang="en-US" sz="3000">
                <a:solidFill>
                  <a:schemeClr val="tx1"/>
                </a:solidFill>
                <a:latin typeface="Times New Roman" panose="02020603050405020304" pitchFamily="18" charset="0"/>
                <a:cs typeface="Times New Roman" panose="02020603050405020304" pitchFamily="18" charset="0"/>
              </a:rPr>
              <a:t> tin</a:t>
            </a:r>
          </a:p>
          <a:p>
            <a:pPr marL="0" indent="0">
              <a:buNone/>
            </a:pPr>
            <a:r>
              <a:rPr lang="en-US" sz="3000">
                <a:solidFill>
                  <a:schemeClr val="tx1"/>
                </a:solidFill>
                <a:latin typeface="Times New Roman" panose="02020603050405020304" pitchFamily="18" charset="0"/>
                <a:cs typeface="Times New Roman" panose="02020603050405020304" pitchFamily="18" charset="0"/>
              </a:rPr>
              <a:t>[5] Android UI Design – Jessica </a:t>
            </a:r>
            <a:r>
              <a:rPr lang="en-US" sz="3000" err="1">
                <a:solidFill>
                  <a:schemeClr val="tx1"/>
                </a:solidFill>
                <a:latin typeface="Times New Roman" panose="02020603050405020304" pitchFamily="18" charset="0"/>
                <a:cs typeface="Times New Roman" panose="02020603050405020304" pitchFamily="18" charset="0"/>
              </a:rPr>
              <a:t>Thornsby</a:t>
            </a:r>
            <a:endParaRPr lang="en-US" sz="3000">
              <a:solidFill>
                <a:schemeClr val="tx1"/>
              </a:solidFill>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357852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832" y="1028701"/>
            <a:ext cx="6143672" cy="4344194"/>
          </a:xfrm>
        </p:spPr>
      </p:pic>
    </p:spTree>
    <p:extLst>
      <p:ext uri="{BB962C8B-B14F-4D97-AF65-F5344CB8AC3E}">
        <p14:creationId xmlns:p14="http://schemas.microsoft.com/office/powerpoint/2010/main" val="37830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3771"/>
          </a:xfrm>
        </p:spPr>
        <p:txBody>
          <a:bodyPr/>
          <a:lstStyle/>
          <a:p>
            <a:r>
              <a:rPr lang="en-US" err="1" smtClean="0">
                <a:latin typeface="Times New Roman" panose="02020603050405020304" pitchFamily="18" charset="0"/>
                <a:cs typeface="Times New Roman" panose="02020603050405020304" pitchFamily="18" charset="0"/>
              </a:rPr>
              <a:t>Nội</a:t>
            </a:r>
            <a:r>
              <a:rPr lang="en-US" smtClean="0">
                <a:latin typeface="Times New Roman" panose="02020603050405020304" pitchFamily="18" charset="0"/>
                <a:cs typeface="Times New Roman" panose="02020603050405020304" pitchFamily="18" charset="0"/>
              </a:rPr>
              <a:t> dung</a:t>
            </a:r>
            <a:endParaRPr lang="en-US">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334" y="1770743"/>
            <a:ext cx="8596668" cy="4270619"/>
          </a:xfrm>
        </p:spPr>
        <p:txBody>
          <a:bodyPr/>
          <a:lstStyle/>
          <a:p>
            <a:r>
              <a:rPr lang="en-US" sz="2600" b="1" err="1">
                <a:latin typeface="Times New Roman" panose="02020603050405020304" pitchFamily="18" charset="0"/>
                <a:cs typeface="Times New Roman" panose="02020603050405020304" pitchFamily="18" charset="0"/>
              </a:rPr>
              <a:t>Cơ</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sở</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khoa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học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và</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tính</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thực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tiễn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của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đề</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tài</a:t>
            </a:r>
            <a:endParaRPr lang="en-US" sz="2600" b="1">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Mục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tiêu</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của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đề</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tài</a:t>
            </a:r>
            <a:endParaRPr lang="en-US" sz="2600" b="1">
              <a:latin typeface="Times New Roman" panose="02020603050405020304" pitchFamily="18" charset="0"/>
              <a:cs typeface="Times New Roman" panose="02020603050405020304" pitchFamily="18" charset="0"/>
            </a:endParaRPr>
          </a:p>
          <a:p>
            <a:r>
              <a:rPr lang="en-US" sz="2600" b="1" err="1" smtClean="0">
                <a:latin typeface="Times New Roman" panose="02020603050405020304" pitchFamily="18" charset="0"/>
                <a:cs typeface="Times New Roman" panose="02020603050405020304" pitchFamily="18" charset="0"/>
              </a:rPr>
              <a:t>Phương</a:t>
            </a:r>
            <a:r>
              <a:rPr lang="en-US" sz="2600" b="1" smtClean="0">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pháp</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nghiên</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cứu</a:t>
            </a:r>
            <a:endParaRPr lang="en-US" sz="2600" b="1">
              <a:latin typeface="Times New Roman" panose="02020603050405020304" pitchFamily="18" charset="0"/>
              <a:cs typeface="Times New Roman" panose="02020603050405020304" pitchFamily="18" charset="0"/>
            </a:endParaRPr>
          </a:p>
          <a:p>
            <a:r>
              <a:rPr lang="en-US" sz="2600" b="1" err="1" smtClean="0">
                <a:latin typeface="Times New Roman" panose="02020603050405020304" pitchFamily="18" charset="0"/>
                <a:cs typeface="Times New Roman" panose="02020603050405020304" pitchFamily="18" charset="0"/>
              </a:rPr>
              <a:t>Dự</a:t>
            </a:r>
            <a:r>
              <a:rPr lang="en-US" sz="2600" b="1" smtClean="0">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kiến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mục</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lục</a:t>
            </a:r>
            <a:endParaRPr lang="en-US" sz="2600" b="1" smtClean="0">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Tài</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liệu</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tham</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khảo</a:t>
            </a:r>
            <a:endParaRPr lang="en-US" sz="2600" b="1" smtClean="0">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Dự</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kiến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công</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việc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thực</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hiện</a:t>
            </a:r>
            <a:r>
              <a:rPr lang="en-US" sz="2600" b="1" smtClean="0">
                <a:latin typeface="Times New Roman" panose="02020603050405020304" pitchFamily="18" charset="0"/>
                <a:cs typeface="Times New Roman" panose="02020603050405020304" pitchFamily="18" charset="0"/>
              </a:rPr>
              <a:t>  </a:t>
            </a:r>
            <a:endParaRPr lang="en-US" sz="26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50272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657"/>
          </a:xfrm>
        </p:spPr>
        <p:txBody>
          <a:bodyPr>
            <a:normAutofit/>
          </a:bodyPr>
          <a:lstStyle/>
          <a:p>
            <a:r>
              <a:rPr lang="en-US" smtClean="0">
                <a:latin typeface="Times New Roman" panose="02020603050405020304" pitchFamily="18" charset="0"/>
                <a:cs typeface="Times New Roman" panose="02020603050405020304" pitchFamily="18" charset="0"/>
              </a:rPr>
              <a:t>Cơ sở khoa học</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0457"/>
            <a:ext cx="8596668" cy="4560905"/>
          </a:xfrm>
        </p:spPr>
        <p:txBody>
          <a:bodyPr>
            <a:normAutofit/>
          </a:bodyPr>
          <a:lstStyle/>
          <a:p>
            <a:r>
              <a:rPr lang="en-US" sz="2600">
                <a:latin typeface="Times New Roman" panose="02020603050405020304" pitchFamily="18" charset="0"/>
                <a:cs typeface="Times New Roman" panose="02020603050405020304" pitchFamily="18" charset="0"/>
              </a:rPr>
              <a:t>Mã </a:t>
            </a:r>
            <a:r>
              <a:rPr lang="en-US" sz="2600" smtClean="0">
                <a:latin typeface="Times New Roman" panose="02020603050405020304" pitchFamily="18" charset="0"/>
                <a:cs typeface="Times New Roman" panose="02020603050405020304" pitchFamily="18" charset="0"/>
              </a:rPr>
              <a:t>vạch là </a:t>
            </a:r>
            <a:r>
              <a:rPr lang="en-US" sz="2600">
                <a:latin typeface="Times New Roman" panose="02020603050405020304" pitchFamily="18" charset="0"/>
                <a:cs typeface="Times New Roman" panose="02020603050405020304" pitchFamily="18" charset="0"/>
              </a:rPr>
              <a:t>một công nghệ dùng để nhận dạng và thu thập dữ liệu, dựa vào một mã số hoặc chữ số cho một đối tượng nào </a:t>
            </a:r>
            <a:r>
              <a:rPr lang="en-US" sz="2600" smtClean="0">
                <a:latin typeface="Times New Roman" panose="02020603050405020304" pitchFamily="18" charset="0"/>
                <a:cs typeface="Times New Roman" panose="02020603050405020304" pitchFamily="18" charset="0"/>
              </a:rPr>
              <a:t>đó</a:t>
            </a:r>
          </a:p>
          <a:p>
            <a:r>
              <a:rPr lang="en-US" sz="2600" smtClean="0">
                <a:latin typeface="Times New Roman" panose="02020603050405020304" pitchFamily="18" charset="0"/>
                <a:cs typeface="Times New Roman" panose="02020603050405020304" pitchFamily="18" charset="0"/>
              </a:rPr>
              <a:t>Đọc mã vạch sử dụng </a:t>
            </a:r>
            <a:r>
              <a:rPr lang="en-US" sz="2600" b="1" smtClean="0">
                <a:latin typeface="Times New Roman" panose="02020603050405020304" pitchFamily="18" charset="0"/>
                <a:cs typeface="Times New Roman" panose="02020603050405020304" pitchFamily="18" charset="0"/>
              </a:rPr>
              <a:t>Mobile </a:t>
            </a:r>
            <a:r>
              <a:rPr lang="en-US" sz="2600" b="1">
                <a:latin typeface="Times New Roman" panose="02020603050405020304" pitchFamily="18" charset="0"/>
                <a:cs typeface="Times New Roman" panose="02020603050405020304" pitchFamily="18" charset="0"/>
              </a:rPr>
              <a:t>Vision </a:t>
            </a:r>
            <a:r>
              <a:rPr lang="en-US" sz="2600" b="1" smtClean="0">
                <a:latin typeface="Times New Roman" panose="02020603050405020304" pitchFamily="18" charset="0"/>
                <a:cs typeface="Times New Roman" panose="02020603050405020304" pitchFamily="18" charset="0"/>
              </a:rPr>
              <a:t>API</a:t>
            </a:r>
          </a:p>
          <a:p>
            <a:pPr marL="0" indent="0">
              <a:buNone/>
            </a:pPr>
            <a:endParaRPr lang="en-US" sz="26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9857151"/>
              </p:ext>
            </p:extLst>
          </p:nvPr>
        </p:nvGraphicFramePr>
        <p:xfrm>
          <a:off x="914400" y="3809265"/>
          <a:ext cx="8125268" cy="2591534"/>
        </p:xfrm>
        <a:graphic>
          <a:graphicData uri="http://schemas.openxmlformats.org/drawingml/2006/table">
            <a:tbl>
              <a:tblPr firstRow="1" bandRow="1">
                <a:tableStyleId>{5C22544A-7EE6-4342-B048-85BDC9FD1C3A}</a:tableStyleId>
              </a:tblPr>
              <a:tblGrid>
                <a:gridCol w="4062634">
                  <a:extLst>
                    <a:ext uri="{9D8B030D-6E8A-4147-A177-3AD203B41FA5}">
                      <a16:colId xmlns:a16="http://schemas.microsoft.com/office/drawing/2014/main" val="3026325837"/>
                    </a:ext>
                  </a:extLst>
                </a:gridCol>
                <a:gridCol w="4062634">
                  <a:extLst>
                    <a:ext uri="{9D8B030D-6E8A-4147-A177-3AD203B41FA5}">
                      <a16:colId xmlns:a16="http://schemas.microsoft.com/office/drawing/2014/main" val="525965700"/>
                    </a:ext>
                  </a:extLst>
                </a:gridCol>
              </a:tblGrid>
              <a:tr h="2591534">
                <a:tc>
                  <a:txBody>
                    <a:bodyPr/>
                    <a:lstStyle/>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r>
                        <a:rPr lang="en-US" smtClean="0">
                          <a:solidFill>
                            <a:schemeClr val="tx1"/>
                          </a:solidFill>
                        </a:rPr>
                        <a:t>                Mã</a:t>
                      </a:r>
                      <a:r>
                        <a:rPr lang="en-US" baseline="0" smtClean="0">
                          <a:solidFill>
                            <a:schemeClr val="tx1"/>
                          </a:solidFill>
                        </a:rPr>
                        <a:t> vạch 1D (mã UPC)</a:t>
                      </a:r>
                      <a:endParaRPr lang="en-US">
                        <a:solidFill>
                          <a:schemeClr val="tx1"/>
                        </a:solidFill>
                      </a:endParaRPr>
                    </a:p>
                  </a:txBody>
                  <a:tcPr>
                    <a:solidFill>
                      <a:schemeClr val="bg1"/>
                    </a:solidFill>
                  </a:tcPr>
                </a:tc>
                <a:tc>
                  <a:txBody>
                    <a:bodyPr/>
                    <a:lstStyle/>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r>
                        <a:rPr lang="en-US" smtClean="0">
                          <a:solidFill>
                            <a:schemeClr val="tx1"/>
                          </a:solidFill>
                        </a:rPr>
                        <a:t>              Mã</a:t>
                      </a:r>
                      <a:r>
                        <a:rPr lang="en-US" baseline="0" smtClean="0">
                          <a:solidFill>
                            <a:schemeClr val="tx1"/>
                          </a:solidFill>
                        </a:rPr>
                        <a:t> vạch 2D (mã QR) </a:t>
                      </a:r>
                      <a:endParaRPr lang="en-US">
                        <a:solidFill>
                          <a:schemeClr val="tx1"/>
                        </a:solidFill>
                      </a:endParaRPr>
                    </a:p>
                  </a:txBody>
                  <a:tcPr>
                    <a:solidFill>
                      <a:schemeClr val="bg1"/>
                    </a:solidFill>
                  </a:tcPr>
                </a:tc>
                <a:extLst>
                  <a:ext uri="{0D108BD9-81ED-4DB2-BD59-A6C34878D82A}">
                    <a16:rowId xmlns:a16="http://schemas.microsoft.com/office/drawing/2014/main" val="2960888690"/>
                  </a:ext>
                </a:extLst>
              </a:tr>
            </a:tbl>
          </a:graphicData>
        </a:graphic>
      </p:graphicFrame>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00212" y="3809265"/>
            <a:ext cx="2733675" cy="1057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0" y="3760908"/>
            <a:ext cx="1714500" cy="1714500"/>
          </a:xfrm>
          <a:prstGeom prst="rect">
            <a:avLst/>
          </a:prstGeom>
        </p:spPr>
      </p:pic>
    </p:spTree>
    <p:extLst>
      <p:ext uri="{BB962C8B-B14F-4D97-AF65-F5344CB8AC3E}">
        <p14:creationId xmlns:p14="http://schemas.microsoft.com/office/powerpoint/2010/main" val="64291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714"/>
          </a:xfrm>
        </p:spPr>
        <p:txBody>
          <a:bodyPr/>
          <a:lstStyle/>
          <a:p>
            <a:r>
              <a:rPr lang="en-US" smtClean="0">
                <a:latin typeface="Times New Roman" panose="02020603050405020304" pitchFamily="18" charset="0"/>
                <a:cs typeface="Times New Roman" panose="02020603050405020304" pitchFamily="18" charset="0"/>
              </a:rPr>
              <a:t>Tính thực tiễn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35315"/>
            <a:ext cx="8596668" cy="4706048"/>
          </a:xfrm>
        </p:spPr>
        <p:txBody>
          <a:bodyPr/>
          <a:lstStyle/>
          <a:p>
            <a:pPr marL="0" indent="0">
              <a:buNone/>
            </a:pPr>
            <a:r>
              <a:rPr lang="en-US" sz="3000" smtClean="0">
                <a:latin typeface="Times New Roman" panose="02020603050405020304" pitchFamily="18" charset="0"/>
                <a:cs typeface="Times New Roman" panose="02020603050405020304" pitchFamily="18" charset="0"/>
              </a:rPr>
              <a:t>Ngày nay thiết bị ứng dụng quét mã vạch khi thay toán ở các siêu thị, cửa hàng trở nên phổ biến. </a:t>
            </a:r>
          </a:p>
          <a:p>
            <a:pPr marL="0" indent="0">
              <a:buNone/>
            </a:pP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356" y="2450208"/>
            <a:ext cx="4806623" cy="3591155"/>
          </a:xfrm>
          <a:prstGeom prst="rect">
            <a:avLst/>
          </a:prstGeom>
        </p:spPr>
      </p:pic>
    </p:spTree>
    <p:extLst>
      <p:ext uri="{BB962C8B-B14F-4D97-AF65-F5344CB8AC3E}">
        <p14:creationId xmlns:p14="http://schemas.microsoft.com/office/powerpoint/2010/main" val="242677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hlinkClick r:id="rId2"/>
              </a:rPr>
              <a:t>Barcode </a:t>
            </a:r>
            <a:r>
              <a:rPr lang="en-US" b="1" i="1">
                <a:hlinkClick r:id="rId2"/>
              </a:rPr>
              <a:t>Việt – phát hiện hàng giả</a:t>
            </a:r>
            <a:r>
              <a:rPr lang="en-US" b="1" i="1"/>
              <a:t>: </a:t>
            </a:r>
            <a:endParaRPr lang="en-US" i="1"/>
          </a:p>
        </p:txBody>
      </p:sp>
      <p:pic>
        <p:nvPicPr>
          <p:cNvPr id="4" name="Content Placeholder 3"/>
          <p:cNvPicPr>
            <a:picLocks noGrp="1"/>
          </p:cNvPicPr>
          <p:nvPr>
            <p:ph idx="1"/>
          </p:nvPr>
        </p:nvPicPr>
        <p:blipFill>
          <a:blip r:embed="rId3"/>
          <a:stretch>
            <a:fillRect/>
          </a:stretch>
        </p:blipFill>
        <p:spPr>
          <a:xfrm>
            <a:off x="2082410" y="1606867"/>
            <a:ext cx="2893258" cy="4743299"/>
          </a:xfrm>
          <a:prstGeom prst="rect">
            <a:avLst/>
          </a:prstGeom>
        </p:spPr>
      </p:pic>
      <p:pic>
        <p:nvPicPr>
          <p:cNvPr id="5" name="Picture 4"/>
          <p:cNvPicPr/>
          <p:nvPr/>
        </p:nvPicPr>
        <p:blipFill>
          <a:blip r:embed="rId4"/>
          <a:stretch>
            <a:fillRect/>
          </a:stretch>
        </p:blipFill>
        <p:spPr>
          <a:xfrm>
            <a:off x="5586412" y="1606867"/>
            <a:ext cx="2847975" cy="4711065"/>
          </a:xfrm>
          <a:prstGeom prst="rect">
            <a:avLst/>
          </a:prstGeom>
        </p:spPr>
      </p:pic>
    </p:spTree>
    <p:extLst>
      <p:ext uri="{BB962C8B-B14F-4D97-AF65-F5344CB8AC3E}">
        <p14:creationId xmlns:p14="http://schemas.microsoft.com/office/powerpoint/2010/main" val="400987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2858"/>
            <a:ext cx="8596668" cy="798285"/>
          </a:xfrm>
        </p:spPr>
        <p:txBody>
          <a:bodyPr/>
          <a:lstStyle/>
          <a:p>
            <a:r>
              <a:rPr lang="en-US" err="1" smtClean="0">
                <a:latin typeface="Times New Roman" panose="02020603050405020304" pitchFamily="18" charset="0"/>
                <a:cs typeface="Times New Roman" panose="02020603050405020304" pitchFamily="18" charset="0"/>
              </a:rPr>
              <a:t>Mục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tiêu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161143"/>
            <a:ext cx="8365067" cy="3525157"/>
          </a:xfrm>
        </p:spPr>
        <p:txBody>
          <a:bodyPr>
            <a:normAutofit/>
          </a:bodyPr>
          <a:lstStyle/>
          <a:p>
            <a:pPr algn="just"/>
            <a:r>
              <a:rPr lang="en-US" sz="3000" b="1" err="1" smtClean="0">
                <a:solidFill>
                  <a:schemeClr val="tx1"/>
                </a:solidFill>
                <a:latin typeface="Times New Roman" panose="02020603050405020304" pitchFamily="18" charset="0"/>
                <a:cs typeface="Times New Roman" panose="02020603050405020304" pitchFamily="18" charset="0"/>
              </a:rPr>
              <a:t>Mục</a:t>
            </a:r>
            <a:r>
              <a:rPr lang="en-US" sz="3000" b="1" smtClean="0">
                <a:solidFill>
                  <a:schemeClr val="tx1"/>
                </a:solidFill>
                <a:latin typeface="Times New Roman" panose="02020603050405020304" pitchFamily="18" charset="0"/>
                <a:cs typeface="Times New Roman" panose="02020603050405020304" pitchFamily="18" charset="0"/>
              </a:rPr>
              <a:t> </a:t>
            </a:r>
            <a:r>
              <a:rPr lang="en-US" sz="3000" b="1" err="1" smtClean="0">
                <a:solidFill>
                  <a:schemeClr val="tx1"/>
                </a:solidFill>
                <a:latin typeface="Times New Roman" panose="02020603050405020304" pitchFamily="18" charset="0"/>
                <a:cs typeface="Times New Roman" panose="02020603050405020304" pitchFamily="18" charset="0"/>
              </a:rPr>
              <a:t>tiêu</a:t>
            </a:r>
            <a:r>
              <a:rPr lang="en-US" sz="3000" b="1" smtClean="0">
                <a:solidFill>
                  <a:schemeClr val="tx1"/>
                </a:solidFill>
                <a:latin typeface="Times New Roman" panose="02020603050405020304" pitchFamily="18" charset="0"/>
                <a:cs typeface="Times New Roman" panose="02020603050405020304" pitchFamily="18" charset="0"/>
              </a:rPr>
              <a:t> </a:t>
            </a:r>
            <a:r>
              <a:rPr lang="en-US" sz="3000" b="1" err="1" smtClean="0">
                <a:solidFill>
                  <a:schemeClr val="tx1"/>
                </a:solidFill>
                <a:latin typeface="Times New Roman" panose="02020603050405020304" pitchFamily="18" charset="0"/>
                <a:cs typeface="Times New Roman" panose="02020603050405020304" pitchFamily="18" charset="0"/>
              </a:rPr>
              <a:t>tổng</a:t>
            </a:r>
            <a:r>
              <a:rPr lang="en-US" sz="3000" b="1" smtClean="0">
                <a:solidFill>
                  <a:schemeClr val="tx1"/>
                </a:solidFill>
                <a:latin typeface="Times New Roman" panose="02020603050405020304" pitchFamily="18" charset="0"/>
                <a:cs typeface="Times New Roman" panose="02020603050405020304" pitchFamily="18" charset="0"/>
              </a:rPr>
              <a:t> quát</a:t>
            </a:r>
          </a:p>
          <a:p>
            <a:pPr marL="0" indent="0" algn="just">
              <a:buNone/>
            </a:pPr>
            <a:endParaRPr lang="en-US" sz="3000" b="1"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3000" smtClean="0">
                <a:solidFill>
                  <a:schemeClr val="tx1"/>
                </a:solidFill>
                <a:latin typeface="Times New Roman" panose="02020603050405020304" pitchFamily="18" charset="0"/>
                <a:cs typeface="Times New Roman" panose="02020603050405020304" pitchFamily="18" charset="0"/>
              </a:rPr>
              <a:t>Nghiên </a:t>
            </a:r>
            <a:r>
              <a:rPr lang="en-US" sz="3000" err="1" smtClean="0">
                <a:solidFill>
                  <a:schemeClr val="tx1"/>
                </a:solidFill>
                <a:latin typeface="Times New Roman" panose="02020603050405020304" pitchFamily="18" charset="0"/>
                <a:cs typeface="Times New Roman" panose="02020603050405020304" pitchFamily="18" charset="0"/>
              </a:rPr>
              <a:t>cứu</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công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nghệ</a:t>
            </a:r>
            <a:r>
              <a:rPr lang="en-US" sz="3000" smtClean="0">
                <a:solidFill>
                  <a:schemeClr val="tx1"/>
                </a:solidFill>
                <a:latin typeface="Times New Roman" panose="02020603050405020304" pitchFamily="18" charset="0"/>
                <a:cs typeface="Times New Roman" panose="02020603050405020304" pitchFamily="18" charset="0"/>
              </a:rPr>
              <a:t> nhận diện mã </a:t>
            </a:r>
            <a:r>
              <a:rPr lang="en-US" sz="3000" err="1" smtClean="0">
                <a:solidFill>
                  <a:schemeClr val="tx1"/>
                </a:solidFill>
                <a:latin typeface="Times New Roman" panose="02020603050405020304" pitchFamily="18" charset="0"/>
                <a:cs typeface="Times New Roman" panose="02020603050405020304" pitchFamily="18" charset="0"/>
              </a:rPr>
              <a:t>vạch</a:t>
            </a:r>
            <a:endParaRPr lang="en-US" sz="300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3000" err="1" smtClean="0">
                <a:solidFill>
                  <a:schemeClr val="tx1"/>
                </a:solidFill>
                <a:latin typeface="Times New Roman" panose="02020603050405020304" pitchFamily="18" charset="0"/>
                <a:cs typeface="Times New Roman" panose="02020603050405020304" pitchFamily="18" charset="0"/>
              </a:rPr>
              <a:t>Xây</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dựng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ứng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dụng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hỗ</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trợ</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cho</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người</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tiêu</a:t>
            </a:r>
            <a:r>
              <a:rPr lang="en-US" sz="3000" smtClean="0">
                <a:solidFill>
                  <a:schemeClr val="tx1"/>
                </a:solidFill>
                <a:latin typeface="Times New Roman" panose="02020603050405020304" pitchFamily="18" charset="0"/>
                <a:cs typeface="Times New Roman" panose="02020603050405020304" pitchFamily="18" charset="0"/>
              </a:rPr>
              <a:t> dùng </a:t>
            </a:r>
            <a:r>
              <a:rPr lang="en-US" sz="3000" err="1" smtClean="0">
                <a:solidFill>
                  <a:schemeClr val="tx1"/>
                </a:solidFill>
                <a:latin typeface="Times New Roman" panose="02020603050405020304" pitchFamily="18" charset="0"/>
                <a:cs typeface="Times New Roman" panose="02020603050405020304" pitchFamily="18" charset="0"/>
              </a:rPr>
              <a:t>mua</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sắm</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tại</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siêu</a:t>
            </a:r>
            <a:r>
              <a:rPr lang="en-US" sz="3000" smtClean="0">
                <a:solidFill>
                  <a:schemeClr val="tx1"/>
                </a:solidFill>
                <a:latin typeface="Times New Roman" panose="02020603050405020304" pitchFamily="18" charset="0"/>
                <a:cs typeface="Times New Roman" panose="02020603050405020304" pitchFamily="18" charset="0"/>
              </a:rPr>
              <a:t> thị</a:t>
            </a:r>
          </a:p>
        </p:txBody>
      </p:sp>
    </p:spTree>
    <p:extLst>
      <p:ext uri="{BB962C8B-B14F-4D97-AF65-F5344CB8AC3E}">
        <p14:creationId xmlns:p14="http://schemas.microsoft.com/office/powerpoint/2010/main" val="978688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a:latin typeface="Times New Roman" panose="02020603050405020304" pitchFamily="18" charset="0"/>
                <a:cs typeface="Times New Roman" panose="02020603050405020304" pitchFamily="18" charset="0"/>
              </a:rPr>
              <a:t>Mục tiêu</a:t>
            </a:r>
            <a:endParaRPr lang="en-US"/>
          </a:p>
        </p:txBody>
      </p:sp>
      <p:sp>
        <p:nvSpPr>
          <p:cNvPr id="3" name="Content Placeholder 2"/>
          <p:cNvSpPr>
            <a:spLocks noGrp="1"/>
          </p:cNvSpPr>
          <p:nvPr>
            <p:ph idx="1"/>
          </p:nvPr>
        </p:nvSpPr>
        <p:spPr>
          <a:xfrm>
            <a:off x="677334" y="1371601"/>
            <a:ext cx="8596668" cy="4669762"/>
          </a:xfrm>
        </p:spPr>
        <p:txBody>
          <a:bodyPr/>
          <a:lstStyle/>
          <a:p>
            <a:pPr algn="just"/>
            <a:r>
              <a:rPr lang="en-US" sz="2600" b="1">
                <a:solidFill>
                  <a:schemeClr val="tx1"/>
                </a:solidFill>
                <a:latin typeface="Times New Roman" panose="02020603050405020304" pitchFamily="18" charset="0"/>
                <a:cs typeface="Times New Roman" panose="02020603050405020304" pitchFamily="18" charset="0"/>
              </a:rPr>
              <a:t>Mục tiêu chi </a:t>
            </a:r>
            <a:r>
              <a:rPr lang="en-US" sz="2600" b="1" smtClean="0">
                <a:solidFill>
                  <a:schemeClr val="tx1"/>
                </a:solidFill>
                <a:latin typeface="Times New Roman" panose="02020603050405020304" pitchFamily="18" charset="0"/>
                <a:cs typeface="Times New Roman" panose="02020603050405020304" pitchFamily="18" charset="0"/>
              </a:rPr>
              <a:t>tiết</a:t>
            </a:r>
          </a:p>
          <a:p>
            <a:pPr marL="0" indent="0" algn="just">
              <a:buNone/>
            </a:pPr>
            <a:endParaRPr lang="en-US" sz="2600" b="1"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3000" smtClean="0">
                <a:solidFill>
                  <a:schemeClr val="tx1"/>
                </a:solidFill>
                <a:latin typeface="Times New Roman" panose="02020603050405020304" pitchFamily="18" charset="0"/>
                <a:cs typeface="Times New Roman" panose="02020603050405020304" pitchFamily="18" charset="0"/>
              </a:rPr>
              <a:t>Nghiên </a:t>
            </a:r>
            <a:r>
              <a:rPr lang="en-US" sz="3000">
                <a:solidFill>
                  <a:schemeClr val="tx1"/>
                </a:solidFill>
                <a:latin typeface="Times New Roman" panose="02020603050405020304" pitchFamily="18" charset="0"/>
                <a:cs typeface="Times New Roman" panose="02020603050405020304" pitchFamily="18" charset="0"/>
              </a:rPr>
              <a:t>cứu thông tin về cách quản lý sản phẩm của siêu thị.</a:t>
            </a:r>
          </a:p>
          <a:p>
            <a:pPr lvl="1" algn="just">
              <a:buFont typeface="Wingdings" panose="05000000000000000000" pitchFamily="2" charset="2"/>
              <a:buChar char="q"/>
            </a:pPr>
            <a:r>
              <a:rPr lang="en-US" sz="3000">
                <a:solidFill>
                  <a:schemeClr val="tx1"/>
                </a:solidFill>
                <a:latin typeface="Times New Roman" panose="02020603050405020304" pitchFamily="18" charset="0"/>
                <a:cs typeface="Times New Roman" panose="02020603050405020304" pitchFamily="18" charset="0"/>
              </a:rPr>
              <a:t>Nghiên cứu công nghệ nhận diện mã vạch, xử lý hiển thị thông tin sản phẩm, nhận biết hàng thật hàng giả thông qua mã vạch.</a:t>
            </a:r>
          </a:p>
          <a:p>
            <a:pPr lvl="1" algn="just">
              <a:buFont typeface="Wingdings" panose="05000000000000000000" pitchFamily="2" charset="2"/>
              <a:buChar char="q"/>
            </a:pPr>
            <a:r>
              <a:rPr lang="en-US" sz="3000">
                <a:solidFill>
                  <a:schemeClr val="tx1"/>
                </a:solidFill>
                <a:latin typeface="Times New Roman" panose="02020603050405020304" pitchFamily="18" charset="0"/>
                <a:cs typeface="Times New Roman" panose="02020603050405020304" pitchFamily="18" charset="0"/>
              </a:rPr>
              <a:t>Xây dựng hoàn thiện ứng dụng máy tính siêu thị trên ngôn ngữ Android</a:t>
            </a:r>
          </a:p>
          <a:p>
            <a:endParaRPr lang="en-US"/>
          </a:p>
        </p:txBody>
      </p:sp>
    </p:spTree>
    <p:extLst>
      <p:ext uri="{BB962C8B-B14F-4D97-AF65-F5344CB8AC3E}">
        <p14:creationId xmlns:p14="http://schemas.microsoft.com/office/powerpoint/2010/main" val="234685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err="1" smtClean="0">
                <a:latin typeface="Times New Roman" panose="02020603050405020304" pitchFamily="18" charset="0"/>
                <a:cs typeface="Times New Roman" panose="02020603050405020304" pitchFamily="18" charset="0"/>
              </a:rPr>
              <a:t>Phương</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pháp</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nghiên</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cứu</a:t>
            </a:r>
            <a:r>
              <a:rPr lang="en-US" smtClean="0"/>
              <a:t/>
            </a:r>
            <a:br>
              <a:rPr lang="en-US" smtClean="0"/>
            </a:br>
            <a:r>
              <a:rPr lang="en-US" sz="3300" err="1" smtClean="0">
                <a:solidFill>
                  <a:schemeClr val="tx1"/>
                </a:solidFill>
                <a:latin typeface="Times New Roman" panose="02020603050405020304" pitchFamily="18" charset="0"/>
                <a:cs typeface="Times New Roman" panose="02020603050405020304" pitchFamily="18" charset="0"/>
              </a:rPr>
              <a:t>Mô</a:t>
            </a:r>
            <a:r>
              <a:rPr lang="en-US" sz="3300" smtClean="0">
                <a:solidFill>
                  <a:schemeClr val="tx1"/>
                </a:solidFill>
                <a:latin typeface="Times New Roman" panose="02020603050405020304" pitchFamily="18" charset="0"/>
                <a:cs typeface="Times New Roman" panose="02020603050405020304" pitchFamily="18" charset="0"/>
              </a:rPr>
              <a:t> </a:t>
            </a:r>
            <a:r>
              <a:rPr lang="en-US" sz="3300" err="1" smtClean="0">
                <a:solidFill>
                  <a:schemeClr val="tx1"/>
                </a:solidFill>
                <a:latin typeface="Times New Roman" panose="02020603050405020304" pitchFamily="18" charset="0"/>
                <a:cs typeface="Times New Roman" panose="02020603050405020304" pitchFamily="18" charset="0"/>
              </a:rPr>
              <a:t>hình</a:t>
            </a:r>
            <a:r>
              <a:rPr lang="en-US" sz="3300" smtClean="0">
                <a:solidFill>
                  <a:schemeClr val="tx1"/>
                </a:solidFill>
                <a:latin typeface="Times New Roman" panose="02020603050405020304" pitchFamily="18" charset="0"/>
                <a:cs typeface="Times New Roman" panose="02020603050405020304" pitchFamily="18" charset="0"/>
              </a:rPr>
              <a:t> </a:t>
            </a:r>
            <a:r>
              <a:rPr lang="en-US" sz="3300" err="1" smtClean="0">
                <a:solidFill>
                  <a:schemeClr val="tx1"/>
                </a:solidFill>
                <a:latin typeface="Times New Roman" panose="02020603050405020304" pitchFamily="18" charset="0"/>
                <a:cs typeface="Times New Roman" panose="02020603050405020304" pitchFamily="18" charset="0"/>
              </a:rPr>
              <a:t>hệ</a:t>
            </a:r>
            <a:r>
              <a:rPr lang="en-US" sz="3300" smtClean="0">
                <a:solidFill>
                  <a:schemeClr val="tx1"/>
                </a:solidFill>
                <a:latin typeface="Times New Roman" panose="02020603050405020304" pitchFamily="18" charset="0"/>
                <a:cs typeface="Times New Roman" panose="02020603050405020304" pitchFamily="18" charset="0"/>
              </a:rPr>
              <a:t> </a:t>
            </a:r>
            <a:r>
              <a:rPr lang="en-US" sz="3300" err="1" smtClean="0">
                <a:solidFill>
                  <a:schemeClr val="tx1"/>
                </a:solidFill>
                <a:latin typeface="Times New Roman" panose="02020603050405020304" pitchFamily="18" charset="0"/>
                <a:cs typeface="Times New Roman" panose="02020603050405020304" pitchFamily="18" charset="0"/>
              </a:rPr>
              <a:t>thống</a:t>
            </a:r>
            <a:r>
              <a:rPr lang="en-US" smtClean="0"/>
              <a:t/>
            </a:r>
            <a:br>
              <a:rPr lang="en-US" smtClean="0"/>
            </a:br>
            <a:endParaRPr lang="en-US"/>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4833" y="1270000"/>
            <a:ext cx="8001669" cy="4781138"/>
          </a:xfrm>
          <a:prstGeom prst="rect">
            <a:avLst/>
          </a:prstGeom>
        </p:spPr>
      </p:pic>
    </p:spTree>
    <p:extLst>
      <p:ext uri="{BB962C8B-B14F-4D97-AF65-F5344CB8AC3E}">
        <p14:creationId xmlns:p14="http://schemas.microsoft.com/office/powerpoint/2010/main" val="63230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Dự kiến mục lục</a:t>
            </a:r>
            <a:endParaRPr lang="en-US"/>
          </a:p>
        </p:txBody>
      </p:sp>
      <p:sp>
        <p:nvSpPr>
          <p:cNvPr id="3" name="Content Placeholder 2"/>
          <p:cNvSpPr>
            <a:spLocks noGrp="1"/>
          </p:cNvSpPr>
          <p:nvPr>
            <p:ph idx="1"/>
          </p:nvPr>
        </p:nvSpPr>
        <p:spPr>
          <a:xfrm>
            <a:off x="677334" y="1930401"/>
            <a:ext cx="8596668" cy="4110962"/>
          </a:xfrm>
        </p:spPr>
        <p:txBody>
          <a:bodyPr>
            <a:normAutofit/>
          </a:bodyPr>
          <a:lstStyle/>
          <a:p>
            <a:r>
              <a:rPr lang="en-US" sz="3000">
                <a:solidFill>
                  <a:schemeClr val="tx1"/>
                </a:solidFill>
                <a:latin typeface="Times New Roman" panose="02020603050405020304" pitchFamily="18" charset="0"/>
                <a:cs typeface="Times New Roman" panose="02020603050405020304" pitchFamily="18" charset="0"/>
              </a:rPr>
              <a:t>Chương 1: Khảo sát hệ thống </a:t>
            </a:r>
          </a:p>
          <a:p>
            <a:r>
              <a:rPr lang="en-US" sz="3000">
                <a:solidFill>
                  <a:schemeClr val="tx1"/>
                </a:solidFill>
                <a:latin typeface="Times New Roman" panose="02020603050405020304" pitchFamily="18" charset="0"/>
                <a:cs typeface="Times New Roman" panose="02020603050405020304" pitchFamily="18" charset="0"/>
              </a:rPr>
              <a:t>Chương 2. Phân tích hệ thống</a:t>
            </a:r>
          </a:p>
          <a:p>
            <a:r>
              <a:rPr lang="en-US" sz="3000">
                <a:solidFill>
                  <a:schemeClr val="tx1"/>
                </a:solidFill>
                <a:latin typeface="Times New Roman" panose="02020603050405020304" pitchFamily="18" charset="0"/>
                <a:cs typeface="Times New Roman" panose="02020603050405020304" pitchFamily="18" charset="0"/>
              </a:rPr>
              <a:t>Chương 3. Thiết kế hệ thống</a:t>
            </a:r>
          </a:p>
          <a:p>
            <a:r>
              <a:rPr lang="en-US" sz="3000">
                <a:solidFill>
                  <a:schemeClr val="tx1"/>
                </a:solidFill>
                <a:latin typeface="Times New Roman" panose="02020603050405020304" pitchFamily="18" charset="0"/>
                <a:cs typeface="Times New Roman" panose="02020603050405020304" pitchFamily="18" charset="0"/>
              </a:rPr>
              <a:t>Chương 4. Xây dựng và triển khai hệ thống</a:t>
            </a:r>
          </a:p>
          <a:p>
            <a:r>
              <a:rPr lang="en-US" sz="3000">
                <a:solidFill>
                  <a:schemeClr val="tx1"/>
                </a:solidFill>
                <a:latin typeface="Times New Roman" panose="02020603050405020304" pitchFamily="18" charset="0"/>
                <a:cs typeface="Times New Roman" panose="02020603050405020304" pitchFamily="18" charset="0"/>
              </a:rPr>
              <a:t>Chương 5. Kết luận</a:t>
            </a:r>
          </a:p>
        </p:txBody>
      </p:sp>
    </p:spTree>
    <p:extLst>
      <p:ext uri="{BB962C8B-B14F-4D97-AF65-F5344CB8AC3E}">
        <p14:creationId xmlns:p14="http://schemas.microsoft.com/office/powerpoint/2010/main" val="23522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177</TotalTime>
  <Words>521</Words>
  <Application>Microsoft Office PowerPoint</Application>
  <PresentationFormat>Widescreen</PresentationFormat>
  <Paragraphs>100</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HỌC VIỆN KỸ THUẬT QUÂN SỰ  ĐỀ CƯƠNG ĐỒ ÁN TỐT NGHIỆP ĐẠI HỌC</vt:lpstr>
      <vt:lpstr>Nội dung</vt:lpstr>
      <vt:lpstr>Cơ sở khoa học</vt:lpstr>
      <vt:lpstr>Tính thực tiễn</vt:lpstr>
      <vt:lpstr>Barcode Việt – phát hiện hàng giả: </vt:lpstr>
      <vt:lpstr>Mục tiêu</vt:lpstr>
      <vt:lpstr>Mục tiêu</vt:lpstr>
      <vt:lpstr>Phương pháp nghiên cứu Mô hình hệ thống </vt:lpstr>
      <vt:lpstr>Dự kiến mục lục</vt:lpstr>
      <vt:lpstr>Tài liệu tham khảo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ĐỀ CƯƠNG ĐỒ ÁN TỐT NGHIỆP ĐẠI HỌC</dc:title>
  <dc:creator>Windows User</dc:creator>
  <cp:lastModifiedBy>Windows User</cp:lastModifiedBy>
  <cp:revision>25</cp:revision>
  <dcterms:created xsi:type="dcterms:W3CDTF">2018-09-25T03:05:00Z</dcterms:created>
  <dcterms:modified xsi:type="dcterms:W3CDTF">2018-11-06T03:51:35Z</dcterms:modified>
</cp:coreProperties>
</file>