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62" r:id="rId4"/>
    <p:sldId id="263"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182" autoAdjust="0"/>
  </p:normalViewPr>
  <p:slideViewPr>
    <p:cSldViewPr snapToGrid="0">
      <p:cViewPr varScale="1">
        <p:scale>
          <a:sx n="51" d="100"/>
          <a:sy n="51" d="100"/>
        </p:scale>
        <p:origin x="14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FEEF8-06C7-4199-B86C-CB2CD85907FE}" type="datetimeFigureOut">
              <a:rPr lang="en-US" smtClean="0"/>
              <a:t>10/8/2018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AA1E4-4BCF-4F61-8876-649A409864CC}" type="slidenum">
              <a:rPr lang="en-US" smtClean="0"/>
              <a:t>‹#›</a:t>
            </a:fld>
            <a:endParaRPr lang="en-US"/>
          </a:p>
        </p:txBody>
      </p:sp>
    </p:spTree>
    <p:extLst>
      <p:ext uri="{BB962C8B-B14F-4D97-AF65-F5344CB8AC3E}">
        <p14:creationId xmlns:p14="http://schemas.microsoft.com/office/powerpoint/2010/main" val="3989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Gần đây chúng ta đã quá quen với các kỹ thuật xử lý hình ảnh đặc biệt vấn đề nhận dạng hình ảnh. Các hãng sản xuất điện thoại đua nhau trình diễn các công nghệ về nhận dạng khuôn mặt và ứng dụng của nó vào bảo mật, vào các tính năng đầy hấp dẫn. Và để không bị lạc hậu quá với thời đại, sau đây mình sẽ giới thiệu một cách đơn giản và dễ dàng để Nhận Diện Mặt Người - Face Detection trên Android.</a:t>
            </a:r>
          </a:p>
          <a:p>
            <a:r>
              <a:rPr lang="vi-VN" sz="1200" b="0" i="0" kern="1200" smtClean="0">
                <a:solidFill>
                  <a:schemeClr val="tx1"/>
                </a:solidFill>
                <a:effectLst/>
                <a:latin typeface="+mn-lt"/>
                <a:ea typeface="+mn-ea"/>
                <a:cs typeface="+mn-cs"/>
              </a:rPr>
              <a:t>Bắt đầu từ phiên bản 7.8 của Google Play services, bạn đã có thể sử dụng một tính năng mới của Mobile Vision APIs đó là Face Detection APIs. Đây là API hỗ trợ phát hiện mặt người trên ảnh và video khá nhanh và tốt</a:t>
            </a:r>
          </a:p>
          <a:p>
            <a:endParaRPr lang="en-US"/>
          </a:p>
        </p:txBody>
      </p:sp>
      <p:sp>
        <p:nvSpPr>
          <p:cNvPr id="4" name="Slide Number Placeholder 3"/>
          <p:cNvSpPr>
            <a:spLocks noGrp="1"/>
          </p:cNvSpPr>
          <p:nvPr>
            <p:ph type="sldNum" sz="quarter" idx="10"/>
          </p:nvPr>
        </p:nvSpPr>
        <p:spPr/>
        <p:txBody>
          <a:bodyPr/>
          <a:lstStyle/>
          <a:p>
            <a:fld id="{E4DAA1E4-4BCF-4F61-8876-649A409864CC}" type="slidenum">
              <a:rPr lang="en-US" smtClean="0"/>
              <a:t>3</a:t>
            </a:fld>
            <a:endParaRPr lang="en-US"/>
          </a:p>
        </p:txBody>
      </p:sp>
    </p:spTree>
    <p:extLst>
      <p:ext uri="{BB962C8B-B14F-4D97-AF65-F5344CB8AC3E}">
        <p14:creationId xmlns:p14="http://schemas.microsoft.com/office/powerpoint/2010/main" val="7013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https://viblo.asia/p/tao-ung-dung-doc-cac-loai-ma-vach-voi-mobile-vision-api-L4x5xNnbZBM</a:t>
            </a:r>
          </a:p>
          <a:p>
            <a:r>
              <a:rPr lang="en-US" smtClean="0"/>
              <a:t>https://viblo.asia/p/face-detection-with-mobile-vision-api-RQqKLYM6Z7z</a:t>
            </a:r>
          </a:p>
          <a:p>
            <a:r>
              <a:rPr lang="en-US" smtClean="0"/>
              <a:t>https://viblo.asia/p/quet-ma-vach-voi-mobile-vision-api-PmeRQprMGoB</a:t>
            </a:r>
            <a:endParaRPr lang="en-US"/>
          </a:p>
        </p:txBody>
      </p:sp>
      <p:sp>
        <p:nvSpPr>
          <p:cNvPr id="4" name="Slide Number Placeholder 3"/>
          <p:cNvSpPr>
            <a:spLocks noGrp="1"/>
          </p:cNvSpPr>
          <p:nvPr>
            <p:ph type="sldNum" sz="quarter" idx="10"/>
          </p:nvPr>
        </p:nvSpPr>
        <p:spPr/>
        <p:txBody>
          <a:bodyPr/>
          <a:lstStyle/>
          <a:p>
            <a:fld id="{E4DAA1E4-4BCF-4F61-8876-649A409864CC}" type="slidenum">
              <a:rPr lang="en-US" smtClean="0"/>
              <a:t>4</a:t>
            </a:fld>
            <a:endParaRPr lang="en-US"/>
          </a:p>
        </p:txBody>
      </p:sp>
    </p:spTree>
    <p:extLst>
      <p:ext uri="{BB962C8B-B14F-4D97-AF65-F5344CB8AC3E}">
        <p14:creationId xmlns:p14="http://schemas.microsoft.com/office/powerpoint/2010/main" val="3690572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F6647D-19E3-477B-9E4E-049622B9491D}"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266070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426828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759617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605349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1862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398375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F6647D-19E3-477B-9E4E-049622B9491D}"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988106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F6647D-19E3-477B-9E4E-049622B9491D}"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388833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F6647D-19E3-477B-9E4E-049622B9491D}"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100792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F6647D-19E3-477B-9E4E-049622B9491D}"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87725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F6647D-19E3-477B-9E4E-049622B9491D}"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66971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F6647D-19E3-477B-9E4E-049622B9491D}" type="datetimeFigureOut">
              <a:rPr lang="en-US" smtClean="0"/>
              <a:t>10/8/2018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253302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F6647D-19E3-477B-9E4E-049622B9491D}" type="datetimeFigureOut">
              <a:rPr lang="en-US" smtClean="0"/>
              <a:t>10/8/2018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302434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6647D-19E3-477B-9E4E-049622B9491D}" type="datetimeFigureOut">
              <a:rPr lang="en-US" smtClean="0"/>
              <a:t>10/8/2018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52742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F6647D-19E3-477B-9E4E-049622B9491D}"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192611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F6647D-19E3-477B-9E4E-049622B9491D}"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DB6DD-5E15-4911-8E9C-B4703639A0D2}" type="slidenum">
              <a:rPr lang="en-US" smtClean="0"/>
              <a:t>‹#›</a:t>
            </a:fld>
            <a:endParaRPr lang="en-US"/>
          </a:p>
        </p:txBody>
      </p:sp>
    </p:spTree>
    <p:extLst>
      <p:ext uri="{BB962C8B-B14F-4D97-AF65-F5344CB8AC3E}">
        <p14:creationId xmlns:p14="http://schemas.microsoft.com/office/powerpoint/2010/main" val="3338988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F6647D-19E3-477B-9E4E-049622B9491D}" type="datetimeFigureOut">
              <a:rPr lang="en-US" smtClean="0"/>
              <a:t>10/8/2018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1DB6DD-5E15-4911-8E9C-B4703639A0D2}" type="slidenum">
              <a:rPr lang="en-US" smtClean="0"/>
              <a:t>‹#›</a:t>
            </a:fld>
            <a:endParaRPr lang="en-US"/>
          </a:p>
        </p:txBody>
      </p:sp>
    </p:spTree>
    <p:extLst>
      <p:ext uri="{BB962C8B-B14F-4D97-AF65-F5344CB8AC3E}">
        <p14:creationId xmlns:p14="http://schemas.microsoft.com/office/powerpoint/2010/main" val="1999463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28915"/>
            <a:ext cx="8963891" cy="1364342"/>
          </a:xfrm>
        </p:spPr>
        <p:txBody>
          <a:bodyPr>
            <a:normAutofit fontScale="90000"/>
          </a:bodyPr>
          <a:lstStyle/>
          <a:p>
            <a:pPr algn="ctr"/>
            <a:r>
              <a:rPr lang="en-US" sz="3000" smtClean="0">
                <a:solidFill>
                  <a:schemeClr val="tx1"/>
                </a:solidFill>
                <a:latin typeface="Times New Roman" panose="02020603050405020304" pitchFamily="18" charset="0"/>
                <a:cs typeface="Times New Roman" panose="02020603050405020304" pitchFamily="18" charset="0"/>
              </a:rPr>
              <a:t>HỌC VIỆN KỸ THUẬT QUÂN SỰ</a:t>
            </a:r>
            <a:br>
              <a:rPr lang="en-US" sz="3000" smtClean="0">
                <a:solidFill>
                  <a:schemeClr val="tx1"/>
                </a:solidFill>
                <a:latin typeface="Times New Roman" panose="02020603050405020304" pitchFamily="18" charset="0"/>
                <a:cs typeface="Times New Roman" panose="02020603050405020304" pitchFamily="18" charset="0"/>
              </a:rPr>
            </a:br>
            <a:r>
              <a:rPr lang="en-US" sz="3000" smtClean="0">
                <a:solidFill>
                  <a:schemeClr val="tx1"/>
                </a:solidFill>
                <a:latin typeface="Times New Roman" panose="02020603050405020304" pitchFamily="18" charset="0"/>
                <a:cs typeface="Times New Roman" panose="02020603050405020304" pitchFamily="18" charset="0"/>
              </a:rPr>
              <a:t/>
            </a:r>
            <a:br>
              <a:rPr lang="en-US" sz="3000" smtClean="0">
                <a:solidFill>
                  <a:schemeClr val="tx1"/>
                </a:solidFill>
                <a:latin typeface="Times New Roman" panose="02020603050405020304" pitchFamily="18" charset="0"/>
                <a:cs typeface="Times New Roman" panose="02020603050405020304" pitchFamily="18" charset="0"/>
              </a:rPr>
            </a:br>
            <a:r>
              <a:rPr lang="en-US" sz="3000" smtClean="0">
                <a:solidFill>
                  <a:schemeClr val="tx1"/>
                </a:solidFill>
                <a:latin typeface="Times New Roman" panose="02020603050405020304" pitchFamily="18" charset="0"/>
                <a:cs typeface="Times New Roman" panose="02020603050405020304" pitchFamily="18" charset="0"/>
              </a:rPr>
              <a:t>ĐỀ CƯƠNG ĐỒ ÁN TỐT NGHIỆP ĐẠI HỌC</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60763" y="2854037"/>
            <a:ext cx="7438069" cy="3782290"/>
          </a:xfrm>
        </p:spPr>
        <p:txBody>
          <a:bodyPr>
            <a:normAutofit/>
          </a:bodyPr>
          <a:lstStyle/>
          <a:p>
            <a:pPr algn="ctr"/>
            <a:r>
              <a:rPr lang="en-US" sz="2600" b="1" err="1" smtClean="0">
                <a:solidFill>
                  <a:schemeClr val="tx1"/>
                </a:solidFill>
                <a:latin typeface="Times New Roman" panose="02020603050405020304" pitchFamily="18" charset="0"/>
                <a:cs typeface="Times New Roman" panose="02020603050405020304" pitchFamily="18" charset="0"/>
              </a:rPr>
              <a:t>Tên</a:t>
            </a:r>
            <a:r>
              <a:rPr lang="en-US" sz="2600" b="1" smtClean="0">
                <a:solidFill>
                  <a:schemeClr val="tx1"/>
                </a:solidFill>
                <a:latin typeface="Times New Roman" panose="02020603050405020304" pitchFamily="18" charset="0"/>
                <a:cs typeface="Times New Roman" panose="02020603050405020304" pitchFamily="18" charset="0"/>
              </a:rPr>
              <a:t> </a:t>
            </a:r>
            <a:r>
              <a:rPr lang="en-US" sz="2600" b="1" err="1" smtClean="0">
                <a:solidFill>
                  <a:schemeClr val="tx1"/>
                </a:solidFill>
                <a:latin typeface="Times New Roman" panose="02020603050405020304" pitchFamily="18" charset="0"/>
                <a:cs typeface="Times New Roman" panose="02020603050405020304" pitchFamily="18" charset="0"/>
              </a:rPr>
              <a:t>đề</a:t>
            </a:r>
            <a:r>
              <a:rPr lang="en-US" sz="2600" b="1" smtClean="0">
                <a:solidFill>
                  <a:schemeClr val="tx1"/>
                </a:solidFill>
                <a:latin typeface="Times New Roman" panose="02020603050405020304" pitchFamily="18" charset="0"/>
                <a:cs typeface="Times New Roman" panose="02020603050405020304" pitchFamily="18" charset="0"/>
              </a:rPr>
              <a:t> </a:t>
            </a:r>
            <a:r>
              <a:rPr lang="en-US" sz="2600" b="1" err="1" smtClean="0">
                <a:solidFill>
                  <a:schemeClr val="tx1"/>
                </a:solidFill>
                <a:latin typeface="Times New Roman" panose="02020603050405020304" pitchFamily="18" charset="0"/>
                <a:cs typeface="Times New Roman" panose="02020603050405020304" pitchFamily="18" charset="0"/>
              </a:rPr>
              <a:t>tài</a:t>
            </a:r>
            <a:endParaRPr lang="en-US" sz="2600" b="1" smtClean="0">
              <a:solidFill>
                <a:schemeClr val="tx1"/>
              </a:solidFill>
              <a:latin typeface="Times New Roman" panose="02020603050405020304" pitchFamily="18" charset="0"/>
              <a:cs typeface="Times New Roman" panose="02020603050405020304" pitchFamily="18" charset="0"/>
            </a:endParaRPr>
          </a:p>
          <a:p>
            <a:pPr algn="ctr"/>
            <a:r>
              <a:rPr lang="en-US" sz="4000" b="1" err="1" smtClean="0">
                <a:solidFill>
                  <a:schemeClr val="tx1"/>
                </a:solidFill>
                <a:latin typeface="Times New Roman" panose="02020603050405020304" pitchFamily="18" charset="0"/>
                <a:cs typeface="Times New Roman" panose="02020603050405020304" pitchFamily="18" charset="0"/>
              </a:rPr>
              <a:t>Ứng</a:t>
            </a:r>
            <a:r>
              <a:rPr lang="en-US" sz="4000" b="1" smtClean="0">
                <a:solidFill>
                  <a:schemeClr val="tx1"/>
                </a:solidFill>
                <a:latin typeface="Times New Roman" panose="02020603050405020304" pitchFamily="18" charset="0"/>
                <a:cs typeface="Times New Roman" panose="02020603050405020304" pitchFamily="18" charset="0"/>
              </a:rPr>
              <a:t> </a:t>
            </a:r>
            <a:r>
              <a:rPr lang="en-US" sz="4000" b="1" err="1" smtClean="0">
                <a:solidFill>
                  <a:schemeClr val="tx1"/>
                </a:solidFill>
                <a:latin typeface="Times New Roman" panose="02020603050405020304" pitchFamily="18" charset="0"/>
                <a:cs typeface="Times New Roman" panose="02020603050405020304" pitchFamily="18" charset="0"/>
              </a:rPr>
              <a:t>dụng</a:t>
            </a:r>
            <a:r>
              <a:rPr lang="en-US" sz="4000" b="1" smtClean="0">
                <a:solidFill>
                  <a:schemeClr val="tx1"/>
                </a:solidFill>
                <a:latin typeface="Times New Roman" panose="02020603050405020304" pitchFamily="18" charset="0"/>
                <a:cs typeface="Times New Roman" panose="02020603050405020304" pitchFamily="18" charset="0"/>
              </a:rPr>
              <a:t> </a:t>
            </a:r>
            <a:r>
              <a:rPr lang="en-US" sz="4000" b="1" err="1" smtClean="0">
                <a:solidFill>
                  <a:schemeClr val="tx1"/>
                </a:solidFill>
                <a:latin typeface="Times New Roman" panose="02020603050405020304" pitchFamily="18" charset="0"/>
                <a:cs typeface="Times New Roman" panose="02020603050405020304" pitchFamily="18" charset="0"/>
              </a:rPr>
              <a:t>máy</a:t>
            </a:r>
            <a:r>
              <a:rPr lang="en-US" sz="4000" b="1" smtClean="0">
                <a:solidFill>
                  <a:schemeClr val="tx1"/>
                </a:solidFill>
                <a:latin typeface="Times New Roman" panose="02020603050405020304" pitchFamily="18" charset="0"/>
                <a:cs typeface="Times New Roman" panose="02020603050405020304" pitchFamily="18" charset="0"/>
              </a:rPr>
              <a:t> </a:t>
            </a:r>
            <a:r>
              <a:rPr lang="en-US" sz="4000" b="1" err="1" smtClean="0">
                <a:solidFill>
                  <a:schemeClr val="tx1"/>
                </a:solidFill>
                <a:latin typeface="Times New Roman" panose="02020603050405020304" pitchFamily="18" charset="0"/>
                <a:cs typeface="Times New Roman" panose="02020603050405020304" pitchFamily="18" charset="0"/>
              </a:rPr>
              <a:t>tính</a:t>
            </a:r>
            <a:r>
              <a:rPr lang="en-US" sz="4000" b="1" smtClean="0">
                <a:solidFill>
                  <a:schemeClr val="tx1"/>
                </a:solidFill>
                <a:latin typeface="Times New Roman" panose="02020603050405020304" pitchFamily="18" charset="0"/>
                <a:cs typeface="Times New Roman" panose="02020603050405020304" pitchFamily="18" charset="0"/>
              </a:rPr>
              <a:t> </a:t>
            </a:r>
            <a:r>
              <a:rPr lang="en-US" sz="4000" b="1" err="1" smtClean="0">
                <a:solidFill>
                  <a:schemeClr val="tx1"/>
                </a:solidFill>
                <a:latin typeface="Times New Roman" panose="02020603050405020304" pitchFamily="18" charset="0"/>
                <a:cs typeface="Times New Roman" panose="02020603050405020304" pitchFamily="18" charset="0"/>
              </a:rPr>
              <a:t>siêu</a:t>
            </a:r>
            <a:r>
              <a:rPr lang="en-US" sz="4000" b="1" smtClean="0">
                <a:solidFill>
                  <a:schemeClr val="tx1"/>
                </a:solidFill>
                <a:latin typeface="Times New Roman" panose="02020603050405020304" pitchFamily="18" charset="0"/>
                <a:cs typeface="Times New Roman" panose="02020603050405020304" pitchFamily="18" charset="0"/>
              </a:rPr>
              <a:t> </a:t>
            </a:r>
            <a:r>
              <a:rPr lang="en-US" sz="4000" b="1" err="1" smtClean="0">
                <a:solidFill>
                  <a:schemeClr val="tx1"/>
                </a:solidFill>
                <a:latin typeface="Times New Roman" panose="02020603050405020304" pitchFamily="18" charset="0"/>
                <a:cs typeface="Times New Roman" panose="02020603050405020304" pitchFamily="18" charset="0"/>
              </a:rPr>
              <a:t>thị</a:t>
            </a:r>
            <a:endParaRPr lang="en-US" sz="4000" b="1" smtClean="0">
              <a:solidFill>
                <a:schemeClr val="tx1"/>
              </a:solidFill>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a:p>
            <a:pPr algn="ctr"/>
            <a:r>
              <a:rPr lang="en-US" sz="2600" err="1" smtClean="0">
                <a:solidFill>
                  <a:schemeClr val="tx1"/>
                </a:solidFill>
                <a:latin typeface="Times New Roman" panose="02020603050405020304" pitchFamily="18" charset="0"/>
                <a:cs typeface="Times New Roman" panose="02020603050405020304" pitchFamily="18" charset="0"/>
              </a:rPr>
              <a:t>Cán</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bộ</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hướng</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dẫn</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TS</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Ngô</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Hữu</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Phúc</a:t>
            </a:r>
            <a:endParaRPr lang="en-US" sz="2600" smtClean="0">
              <a:solidFill>
                <a:schemeClr val="tx1"/>
              </a:solidFill>
              <a:latin typeface="Times New Roman" panose="02020603050405020304" pitchFamily="18" charset="0"/>
              <a:cs typeface="Times New Roman" panose="02020603050405020304" pitchFamily="18" charset="0"/>
            </a:endParaRPr>
          </a:p>
          <a:p>
            <a:pPr algn="ctr"/>
            <a:r>
              <a:rPr lang="en-US" sz="2600" err="1" smtClean="0">
                <a:solidFill>
                  <a:schemeClr val="tx1"/>
                </a:solidFill>
                <a:latin typeface="Times New Roman" panose="02020603050405020304" pitchFamily="18" charset="0"/>
                <a:cs typeface="Times New Roman" panose="02020603050405020304" pitchFamily="18" charset="0"/>
              </a:rPr>
              <a:t>Sinh</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viên</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thực</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hiện</a:t>
            </a:r>
            <a:r>
              <a:rPr lang="en-US" sz="2600" smtClean="0">
                <a:solidFill>
                  <a:schemeClr val="tx1"/>
                </a:solidFill>
                <a:latin typeface="Times New Roman" panose="02020603050405020304" pitchFamily="18" charset="0"/>
                <a:cs typeface="Times New Roman" panose="02020603050405020304" pitchFamily="18" charset="0"/>
              </a:rPr>
              <a:t>: </a:t>
            </a:r>
            <a:r>
              <a:rPr lang="en-US" sz="2600" b="1" smtClean="0">
                <a:solidFill>
                  <a:schemeClr val="tx1"/>
                </a:solidFill>
                <a:latin typeface="Times New Roman" panose="02020603050405020304" pitchFamily="18" charset="0"/>
                <a:cs typeface="Times New Roman" panose="02020603050405020304" pitchFamily="18" charset="0"/>
              </a:rPr>
              <a:t>Đinh </a:t>
            </a:r>
            <a:r>
              <a:rPr lang="en-US" sz="2600" b="1" err="1" smtClean="0">
                <a:solidFill>
                  <a:schemeClr val="tx1"/>
                </a:solidFill>
                <a:latin typeface="Times New Roman" panose="02020603050405020304" pitchFamily="18" charset="0"/>
                <a:cs typeface="Times New Roman" panose="02020603050405020304" pitchFamily="18" charset="0"/>
              </a:rPr>
              <a:t>Thị</a:t>
            </a:r>
            <a:r>
              <a:rPr lang="en-US" sz="2600" b="1" smtClean="0">
                <a:solidFill>
                  <a:schemeClr val="tx1"/>
                </a:solidFill>
                <a:latin typeface="Times New Roman" panose="02020603050405020304" pitchFamily="18" charset="0"/>
                <a:cs typeface="Times New Roman" panose="02020603050405020304" pitchFamily="18" charset="0"/>
              </a:rPr>
              <a:t> Hòa</a:t>
            </a:r>
            <a:endParaRPr lang="en-US" sz="2600" b="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82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3771"/>
          </a:xfrm>
        </p:spPr>
        <p:txBody>
          <a:bodyPr/>
          <a:lstStyle/>
          <a:p>
            <a:r>
              <a:rPr lang="en-US" err="1" smtClean="0">
                <a:latin typeface="Times New Roman" panose="02020603050405020304" pitchFamily="18" charset="0"/>
                <a:cs typeface="Times New Roman" panose="02020603050405020304" pitchFamily="18" charset="0"/>
              </a:rPr>
              <a:t>Nội</a:t>
            </a:r>
            <a:r>
              <a:rPr lang="en-US" smtClean="0">
                <a:latin typeface="Times New Roman" panose="02020603050405020304" pitchFamily="18" charset="0"/>
                <a:cs typeface="Times New Roman" panose="02020603050405020304" pitchFamily="18" charset="0"/>
              </a:rPr>
              <a:t> dung</a:t>
            </a:r>
            <a:endParaRPr lang="en-US">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77334" y="1770743"/>
            <a:ext cx="8596668" cy="4270619"/>
          </a:xfrm>
        </p:spPr>
        <p:txBody>
          <a:bodyPr/>
          <a:lstStyle/>
          <a:p>
            <a:r>
              <a:rPr lang="en-US" sz="2600" b="1" err="1">
                <a:latin typeface="Times New Roman" panose="02020603050405020304" pitchFamily="18" charset="0"/>
                <a:cs typeface="Times New Roman" panose="02020603050405020304" pitchFamily="18" charset="0"/>
              </a:rPr>
              <a:t>Cơ</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sở</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khoa</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học</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và</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tính</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thực</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tiễn</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của</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đề</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tài</a:t>
            </a:r>
            <a:endParaRPr lang="en-US" sz="2600" b="1">
              <a:latin typeface="Times New Roman" panose="02020603050405020304" pitchFamily="18" charset="0"/>
              <a:cs typeface="Times New Roman" panose="02020603050405020304" pitchFamily="18" charset="0"/>
            </a:endParaRPr>
          </a:p>
          <a:p>
            <a:r>
              <a:rPr lang="en-US" sz="2600" b="1" err="1">
                <a:latin typeface="Times New Roman" panose="02020603050405020304" pitchFamily="18" charset="0"/>
                <a:cs typeface="Times New Roman" panose="02020603050405020304" pitchFamily="18" charset="0"/>
              </a:rPr>
              <a:t>Mục</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tiêu</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của</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đề</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tài</a:t>
            </a:r>
            <a:endParaRPr lang="en-US" sz="2600" b="1">
              <a:latin typeface="Times New Roman" panose="02020603050405020304" pitchFamily="18" charset="0"/>
              <a:cs typeface="Times New Roman" panose="02020603050405020304" pitchFamily="18" charset="0"/>
            </a:endParaRPr>
          </a:p>
          <a:p>
            <a:r>
              <a:rPr lang="en-US" sz="2600" b="1" err="1" smtClean="0">
                <a:latin typeface="Times New Roman" panose="02020603050405020304" pitchFamily="18" charset="0"/>
                <a:cs typeface="Times New Roman" panose="02020603050405020304" pitchFamily="18" charset="0"/>
              </a:rPr>
              <a:t>Phương</a:t>
            </a:r>
            <a:r>
              <a:rPr lang="en-US" sz="2600" b="1" smtClean="0">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pháp</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nghiên</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cứu</a:t>
            </a:r>
            <a:endParaRPr lang="en-US" sz="2600" b="1">
              <a:latin typeface="Times New Roman" panose="02020603050405020304" pitchFamily="18" charset="0"/>
              <a:cs typeface="Times New Roman" panose="02020603050405020304" pitchFamily="18" charset="0"/>
            </a:endParaRPr>
          </a:p>
          <a:p>
            <a:r>
              <a:rPr lang="en-US" sz="2600" b="1" err="1" smtClean="0">
                <a:latin typeface="Times New Roman" panose="02020603050405020304" pitchFamily="18" charset="0"/>
                <a:cs typeface="Times New Roman" panose="02020603050405020304" pitchFamily="18" charset="0"/>
              </a:rPr>
              <a:t>Dự</a:t>
            </a:r>
            <a:r>
              <a:rPr lang="en-US" sz="2600" b="1" smtClean="0">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kiến</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mục</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lục</a:t>
            </a:r>
            <a:endParaRPr lang="en-US" sz="2600" b="1" smtClean="0">
              <a:latin typeface="Times New Roman" panose="02020603050405020304" pitchFamily="18" charset="0"/>
              <a:cs typeface="Times New Roman" panose="02020603050405020304" pitchFamily="18" charset="0"/>
            </a:endParaRPr>
          </a:p>
          <a:p>
            <a:r>
              <a:rPr lang="en-US" sz="2600" b="1" err="1">
                <a:latin typeface="Times New Roman" panose="02020603050405020304" pitchFamily="18" charset="0"/>
                <a:cs typeface="Times New Roman" panose="02020603050405020304" pitchFamily="18" charset="0"/>
              </a:rPr>
              <a:t>Tài</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liệu</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tham</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khảo</a:t>
            </a:r>
            <a:endParaRPr lang="en-US" sz="2600" b="1" smtClean="0">
              <a:latin typeface="Times New Roman" panose="02020603050405020304" pitchFamily="18" charset="0"/>
              <a:cs typeface="Times New Roman" panose="02020603050405020304" pitchFamily="18" charset="0"/>
            </a:endParaRPr>
          </a:p>
          <a:p>
            <a:r>
              <a:rPr lang="en-US" sz="2600" b="1" err="1">
                <a:latin typeface="Times New Roman" panose="02020603050405020304" pitchFamily="18" charset="0"/>
                <a:cs typeface="Times New Roman" panose="02020603050405020304" pitchFamily="18" charset="0"/>
              </a:rPr>
              <a:t>Dự</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kiến</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công</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việc</a:t>
            </a:r>
            <a:r>
              <a:rPr lang="en-US" sz="2600" b="1">
                <a:latin typeface="Times New Roman" panose="02020603050405020304" pitchFamily="18" charset="0"/>
                <a:cs typeface="Times New Roman" panose="02020603050405020304" pitchFamily="18" charset="0"/>
              </a:rPr>
              <a:t> </a:t>
            </a:r>
            <a:r>
              <a:rPr lang="en-US" sz="2600" b="1" err="1">
                <a:latin typeface="Times New Roman" panose="02020603050405020304" pitchFamily="18" charset="0"/>
                <a:cs typeface="Times New Roman" panose="02020603050405020304" pitchFamily="18" charset="0"/>
              </a:rPr>
              <a:t>thực</a:t>
            </a:r>
            <a:r>
              <a:rPr lang="en-US" sz="2600" b="1">
                <a:latin typeface="Times New Roman" panose="02020603050405020304" pitchFamily="18" charset="0"/>
                <a:cs typeface="Times New Roman" panose="02020603050405020304" pitchFamily="18" charset="0"/>
              </a:rPr>
              <a:t> </a:t>
            </a:r>
            <a:r>
              <a:rPr lang="en-US" sz="2600" b="1" err="1" smtClean="0">
                <a:latin typeface="Times New Roman" panose="02020603050405020304" pitchFamily="18" charset="0"/>
                <a:cs typeface="Times New Roman" panose="02020603050405020304" pitchFamily="18" charset="0"/>
              </a:rPr>
              <a:t>hiện</a:t>
            </a:r>
            <a:r>
              <a:rPr lang="en-US" sz="2600" b="1" smtClean="0">
                <a:latin typeface="Times New Roman" panose="02020603050405020304" pitchFamily="18" charset="0"/>
                <a:cs typeface="Times New Roman" panose="02020603050405020304" pitchFamily="18" charset="0"/>
              </a:rPr>
              <a:t>  </a:t>
            </a:r>
            <a:endParaRPr lang="en-US" sz="2600" b="1">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502722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657"/>
          </a:xfrm>
        </p:spPr>
        <p:txBody>
          <a:bodyPr>
            <a:normAutofit/>
          </a:bodyPr>
          <a:lstStyle/>
          <a:p>
            <a:r>
              <a:rPr lang="en-US" smtClean="0">
                <a:latin typeface="Times New Roman" panose="02020603050405020304" pitchFamily="18" charset="0"/>
                <a:cs typeface="Times New Roman" panose="02020603050405020304" pitchFamily="18" charset="0"/>
              </a:rPr>
              <a:t>Cơ sở khoa học</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0457"/>
            <a:ext cx="8596668" cy="4560905"/>
          </a:xfrm>
        </p:spPr>
        <p:txBody>
          <a:bodyPr>
            <a:normAutofit/>
          </a:bodyPr>
          <a:lstStyle/>
          <a:p>
            <a:r>
              <a:rPr lang="en-US" sz="2600">
                <a:latin typeface="Times New Roman" panose="02020603050405020304" pitchFamily="18" charset="0"/>
                <a:cs typeface="Times New Roman" panose="02020603050405020304" pitchFamily="18" charset="0"/>
              </a:rPr>
              <a:t>Mã </a:t>
            </a:r>
            <a:r>
              <a:rPr lang="en-US" sz="2600" smtClean="0">
                <a:latin typeface="Times New Roman" panose="02020603050405020304" pitchFamily="18" charset="0"/>
                <a:cs typeface="Times New Roman" panose="02020603050405020304" pitchFamily="18" charset="0"/>
              </a:rPr>
              <a:t>vạch là </a:t>
            </a:r>
            <a:r>
              <a:rPr lang="en-US" sz="2600">
                <a:latin typeface="Times New Roman" panose="02020603050405020304" pitchFamily="18" charset="0"/>
                <a:cs typeface="Times New Roman" panose="02020603050405020304" pitchFamily="18" charset="0"/>
              </a:rPr>
              <a:t>một công nghệ dùng để nhận dạng và thu thập dữ liệu, dựa vào một mã số hoặc chữ số cho một đối tượng </a:t>
            </a:r>
            <a:r>
              <a:rPr lang="en-US" sz="2600">
                <a:latin typeface="Times New Roman" panose="02020603050405020304" pitchFamily="18" charset="0"/>
                <a:cs typeface="Times New Roman" panose="02020603050405020304" pitchFamily="18" charset="0"/>
              </a:rPr>
              <a:t>nào </a:t>
            </a:r>
            <a:r>
              <a:rPr lang="en-US" sz="2600" smtClean="0">
                <a:latin typeface="Times New Roman" panose="02020603050405020304" pitchFamily="18" charset="0"/>
                <a:cs typeface="Times New Roman" panose="02020603050405020304" pitchFamily="18" charset="0"/>
              </a:rPr>
              <a:t>đó</a:t>
            </a:r>
          </a:p>
          <a:p>
            <a:r>
              <a:rPr lang="en-US" sz="2600" smtClean="0">
                <a:latin typeface="Times New Roman" panose="02020603050405020304" pitchFamily="18" charset="0"/>
                <a:cs typeface="Times New Roman" panose="02020603050405020304" pitchFamily="18" charset="0"/>
              </a:rPr>
              <a:t>Đọc mã vạch sử dụng </a:t>
            </a:r>
            <a:r>
              <a:rPr lang="en-US" sz="2600" b="1" smtClean="0">
                <a:latin typeface="Times New Roman" panose="02020603050405020304" pitchFamily="18" charset="0"/>
                <a:cs typeface="Times New Roman" panose="02020603050405020304" pitchFamily="18" charset="0"/>
              </a:rPr>
              <a:t>Mobile </a:t>
            </a:r>
            <a:r>
              <a:rPr lang="en-US" sz="2600" b="1">
                <a:latin typeface="Times New Roman" panose="02020603050405020304" pitchFamily="18" charset="0"/>
                <a:cs typeface="Times New Roman" panose="02020603050405020304" pitchFamily="18" charset="0"/>
              </a:rPr>
              <a:t>Vision </a:t>
            </a:r>
            <a:r>
              <a:rPr lang="en-US" sz="2600" b="1" smtClean="0">
                <a:latin typeface="Times New Roman" panose="02020603050405020304" pitchFamily="18" charset="0"/>
                <a:cs typeface="Times New Roman" panose="02020603050405020304" pitchFamily="18" charset="0"/>
              </a:rPr>
              <a:t>API</a:t>
            </a:r>
          </a:p>
          <a:p>
            <a:pPr marL="0" indent="0">
              <a:buNone/>
            </a:pPr>
            <a:endParaRPr lang="en-US" sz="260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39857151"/>
              </p:ext>
            </p:extLst>
          </p:nvPr>
        </p:nvGraphicFramePr>
        <p:xfrm>
          <a:off x="914400" y="3809265"/>
          <a:ext cx="8125268" cy="2591534"/>
        </p:xfrm>
        <a:graphic>
          <a:graphicData uri="http://schemas.openxmlformats.org/drawingml/2006/table">
            <a:tbl>
              <a:tblPr firstRow="1" bandRow="1">
                <a:tableStyleId>{5C22544A-7EE6-4342-B048-85BDC9FD1C3A}</a:tableStyleId>
              </a:tblPr>
              <a:tblGrid>
                <a:gridCol w="4062634">
                  <a:extLst>
                    <a:ext uri="{9D8B030D-6E8A-4147-A177-3AD203B41FA5}">
                      <a16:colId xmlns:a16="http://schemas.microsoft.com/office/drawing/2014/main" val="3026325837"/>
                    </a:ext>
                  </a:extLst>
                </a:gridCol>
                <a:gridCol w="4062634">
                  <a:extLst>
                    <a:ext uri="{9D8B030D-6E8A-4147-A177-3AD203B41FA5}">
                      <a16:colId xmlns:a16="http://schemas.microsoft.com/office/drawing/2014/main" val="525965700"/>
                    </a:ext>
                  </a:extLst>
                </a:gridCol>
              </a:tblGrid>
              <a:tr h="2591534">
                <a:tc>
                  <a:txBody>
                    <a:bodyPr/>
                    <a:lstStyle/>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r>
                        <a:rPr lang="en-US" smtClean="0">
                          <a:solidFill>
                            <a:schemeClr val="tx1"/>
                          </a:solidFill>
                        </a:rPr>
                        <a:t>                Mã</a:t>
                      </a:r>
                      <a:r>
                        <a:rPr lang="en-US" baseline="0" smtClean="0">
                          <a:solidFill>
                            <a:schemeClr val="tx1"/>
                          </a:solidFill>
                        </a:rPr>
                        <a:t> vạch 1D (mã UPC)</a:t>
                      </a:r>
                      <a:endParaRPr lang="en-US">
                        <a:solidFill>
                          <a:schemeClr val="tx1"/>
                        </a:solidFill>
                      </a:endParaRPr>
                    </a:p>
                  </a:txBody>
                  <a:tcPr>
                    <a:solidFill>
                      <a:schemeClr val="bg1"/>
                    </a:solidFill>
                  </a:tcPr>
                </a:tc>
                <a:tc>
                  <a:txBody>
                    <a:bodyPr/>
                    <a:lstStyle/>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endParaRPr lang="en-US" smtClean="0">
                        <a:solidFill>
                          <a:schemeClr val="tx1"/>
                        </a:solidFill>
                      </a:endParaRPr>
                    </a:p>
                    <a:p>
                      <a:r>
                        <a:rPr lang="en-US" smtClean="0">
                          <a:solidFill>
                            <a:schemeClr val="tx1"/>
                          </a:solidFill>
                        </a:rPr>
                        <a:t>              Mã</a:t>
                      </a:r>
                      <a:r>
                        <a:rPr lang="en-US" baseline="0" smtClean="0">
                          <a:solidFill>
                            <a:schemeClr val="tx1"/>
                          </a:solidFill>
                        </a:rPr>
                        <a:t> vạch 2D (mã QR) </a:t>
                      </a:r>
                      <a:endParaRPr lang="en-US">
                        <a:solidFill>
                          <a:schemeClr val="tx1"/>
                        </a:solidFill>
                      </a:endParaRPr>
                    </a:p>
                  </a:txBody>
                  <a:tcPr>
                    <a:solidFill>
                      <a:schemeClr val="bg1"/>
                    </a:solidFill>
                  </a:tcPr>
                </a:tc>
                <a:extLst>
                  <a:ext uri="{0D108BD9-81ED-4DB2-BD59-A6C34878D82A}">
                    <a16:rowId xmlns:a16="http://schemas.microsoft.com/office/drawing/2014/main" val="2960888690"/>
                  </a:ext>
                </a:extLst>
              </a:tr>
            </a:tbl>
          </a:graphicData>
        </a:graphic>
      </p:graphicFrame>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700212" y="3809265"/>
            <a:ext cx="2733675" cy="10572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250" y="3760908"/>
            <a:ext cx="1714500" cy="1714500"/>
          </a:xfrm>
          <a:prstGeom prst="rect">
            <a:avLst/>
          </a:prstGeom>
        </p:spPr>
      </p:pic>
    </p:spTree>
    <p:extLst>
      <p:ext uri="{BB962C8B-B14F-4D97-AF65-F5344CB8AC3E}">
        <p14:creationId xmlns:p14="http://schemas.microsoft.com/office/powerpoint/2010/main" val="642910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5714"/>
          </a:xfrm>
        </p:spPr>
        <p:txBody>
          <a:bodyPr/>
          <a:lstStyle/>
          <a:p>
            <a:r>
              <a:rPr lang="en-US" smtClean="0">
                <a:latin typeface="Times New Roman" panose="02020603050405020304" pitchFamily="18" charset="0"/>
                <a:cs typeface="Times New Roman" panose="02020603050405020304" pitchFamily="18" charset="0"/>
              </a:rPr>
              <a:t>Tính thực tiễn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35315"/>
            <a:ext cx="8596668" cy="4706048"/>
          </a:xfrm>
        </p:spPr>
        <p:txBody>
          <a:bodyPr/>
          <a:lstStyle/>
          <a:p>
            <a:r>
              <a:rPr lang="en-US" sz="2600">
                <a:latin typeface="Times New Roman" panose="02020603050405020304" pitchFamily="18" charset="0"/>
                <a:cs typeface="Times New Roman" panose="02020603050405020304" pitchFamily="18" charset="0"/>
              </a:rPr>
              <a:t>Ngày nay thiết bị ứng dụng quét </a:t>
            </a:r>
            <a:r>
              <a:rPr lang="en-US" sz="2600">
                <a:latin typeface="Times New Roman" panose="02020603050405020304" pitchFamily="18" charset="0"/>
                <a:cs typeface="Times New Roman" panose="02020603050405020304" pitchFamily="18" charset="0"/>
              </a:rPr>
              <a:t>mã </a:t>
            </a:r>
            <a:r>
              <a:rPr lang="en-US" sz="2600" smtClean="0">
                <a:latin typeface="Times New Roman" panose="02020603050405020304" pitchFamily="18" charset="0"/>
                <a:cs typeface="Times New Roman" panose="02020603050405020304" pitchFamily="18" charset="0"/>
              </a:rPr>
              <a:t>vạch </a:t>
            </a:r>
            <a:r>
              <a:rPr lang="en-US" sz="2600">
                <a:latin typeface="Times New Roman" panose="02020603050405020304" pitchFamily="18" charset="0"/>
                <a:cs typeface="Times New Roman" panose="02020603050405020304" pitchFamily="18" charset="0"/>
              </a:rPr>
              <a:t>khi thay toán ở các siêu thị, cửa hàng trở nên phổ biến</a:t>
            </a:r>
            <a:r>
              <a:rPr lang="en-US" sz="2600">
                <a:latin typeface="Times New Roman" panose="02020603050405020304" pitchFamily="18" charset="0"/>
                <a:cs typeface="Times New Roman" panose="02020603050405020304" pitchFamily="18" charset="0"/>
              </a:rPr>
              <a:t>. </a:t>
            </a:r>
            <a:endParaRPr lang="en-US" sz="2600" smtClean="0">
              <a:latin typeface="Times New Roman" panose="02020603050405020304" pitchFamily="18" charset="0"/>
              <a:cs typeface="Times New Roman" panose="02020603050405020304" pitchFamily="18" charset="0"/>
            </a:endParaRPr>
          </a:p>
          <a:p>
            <a:pPr marL="0" indent="0">
              <a:buNone/>
            </a:pP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320" y="2835221"/>
            <a:ext cx="5086582" cy="3800320"/>
          </a:xfrm>
          <a:prstGeom prst="rect">
            <a:avLst/>
          </a:prstGeom>
        </p:spPr>
      </p:pic>
    </p:spTree>
    <p:extLst>
      <p:ext uri="{BB962C8B-B14F-4D97-AF65-F5344CB8AC3E}">
        <p14:creationId xmlns:p14="http://schemas.microsoft.com/office/powerpoint/2010/main" val="2426772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2858"/>
            <a:ext cx="8596668" cy="798285"/>
          </a:xfrm>
        </p:spPr>
        <p:txBody>
          <a:bodyPr/>
          <a:lstStyle/>
          <a:p>
            <a:r>
              <a:rPr lang="en-US" err="1" smtClean="0">
                <a:latin typeface="Times New Roman" panose="02020603050405020304" pitchFamily="18" charset="0"/>
                <a:cs typeface="Times New Roman" panose="02020603050405020304" pitchFamily="18" charset="0"/>
              </a:rPr>
              <a:t>Mục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tiêu</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161143"/>
            <a:ext cx="8365067" cy="4880219"/>
          </a:xfrm>
        </p:spPr>
        <p:txBody>
          <a:bodyPr>
            <a:normAutofit fontScale="92500"/>
          </a:bodyPr>
          <a:lstStyle/>
          <a:p>
            <a:pPr algn="just"/>
            <a:r>
              <a:rPr lang="en-US" sz="2600" b="1" err="1" smtClean="0">
                <a:solidFill>
                  <a:schemeClr val="tx1"/>
                </a:solidFill>
                <a:latin typeface="Times New Roman" panose="02020603050405020304" pitchFamily="18" charset="0"/>
                <a:cs typeface="Times New Roman" panose="02020603050405020304" pitchFamily="18" charset="0"/>
              </a:rPr>
              <a:t>Mục</a:t>
            </a:r>
            <a:r>
              <a:rPr lang="en-US" sz="2600" b="1" smtClean="0">
                <a:solidFill>
                  <a:schemeClr val="tx1"/>
                </a:solidFill>
                <a:latin typeface="Times New Roman" panose="02020603050405020304" pitchFamily="18" charset="0"/>
                <a:cs typeface="Times New Roman" panose="02020603050405020304" pitchFamily="18" charset="0"/>
              </a:rPr>
              <a:t> </a:t>
            </a:r>
            <a:r>
              <a:rPr lang="en-US" sz="2600" b="1" err="1" smtClean="0">
                <a:solidFill>
                  <a:schemeClr val="tx1"/>
                </a:solidFill>
                <a:latin typeface="Times New Roman" panose="02020603050405020304" pitchFamily="18" charset="0"/>
                <a:cs typeface="Times New Roman" panose="02020603050405020304" pitchFamily="18" charset="0"/>
              </a:rPr>
              <a:t>tiêu</a:t>
            </a:r>
            <a:r>
              <a:rPr lang="en-US" sz="2600" b="1" smtClean="0">
                <a:solidFill>
                  <a:schemeClr val="tx1"/>
                </a:solidFill>
                <a:latin typeface="Times New Roman" panose="02020603050405020304" pitchFamily="18" charset="0"/>
                <a:cs typeface="Times New Roman" panose="02020603050405020304" pitchFamily="18" charset="0"/>
              </a:rPr>
              <a:t> </a:t>
            </a:r>
            <a:r>
              <a:rPr lang="en-US" sz="2600" b="1" err="1" smtClean="0">
                <a:solidFill>
                  <a:schemeClr val="tx1"/>
                </a:solidFill>
                <a:latin typeface="Times New Roman" panose="02020603050405020304" pitchFamily="18" charset="0"/>
                <a:cs typeface="Times New Roman" panose="02020603050405020304" pitchFamily="18" charset="0"/>
              </a:rPr>
              <a:t>tổng</a:t>
            </a:r>
            <a:r>
              <a:rPr lang="en-US" sz="2600" b="1" smtClean="0">
                <a:solidFill>
                  <a:schemeClr val="tx1"/>
                </a:solidFill>
                <a:latin typeface="Times New Roman" panose="02020603050405020304" pitchFamily="18" charset="0"/>
                <a:cs typeface="Times New Roman" panose="02020603050405020304" pitchFamily="18" charset="0"/>
              </a:rPr>
              <a:t> </a:t>
            </a:r>
            <a:r>
              <a:rPr lang="en-US" sz="2600" b="1" err="1" smtClean="0">
                <a:solidFill>
                  <a:schemeClr val="tx1"/>
                </a:solidFill>
                <a:latin typeface="Times New Roman" panose="02020603050405020304" pitchFamily="18" charset="0"/>
                <a:cs typeface="Times New Roman" panose="02020603050405020304" pitchFamily="18" charset="0"/>
              </a:rPr>
              <a:t>quát</a:t>
            </a:r>
            <a:endParaRPr lang="en-US" sz="2600" b="1"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US" sz="2600" err="1" smtClean="0">
                <a:solidFill>
                  <a:schemeClr val="tx1"/>
                </a:solidFill>
                <a:latin typeface="Times New Roman" panose="02020603050405020304" pitchFamily="18" charset="0"/>
                <a:cs typeface="Times New Roman" panose="02020603050405020304" pitchFamily="18" charset="0"/>
              </a:rPr>
              <a:t>Nghiên</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cứu</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công</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nghệ</a:t>
            </a:r>
            <a:r>
              <a:rPr lang="en-US" sz="2600" smtClean="0">
                <a:solidFill>
                  <a:schemeClr val="tx1"/>
                </a:solidFill>
                <a:latin typeface="Times New Roman" panose="02020603050405020304" pitchFamily="18" charset="0"/>
                <a:cs typeface="Times New Roman" panose="02020603050405020304" pitchFamily="18" charset="0"/>
              </a:rPr>
              <a:t> </a:t>
            </a:r>
            <a:r>
              <a:rPr lang="en-US" sz="2600" smtClean="0">
                <a:solidFill>
                  <a:schemeClr val="tx1"/>
                </a:solidFill>
                <a:latin typeface="Times New Roman" panose="02020603050405020304" pitchFamily="18" charset="0"/>
                <a:cs typeface="Times New Roman" panose="02020603050405020304" pitchFamily="18" charset="0"/>
              </a:rPr>
              <a:t>nhận diện mã </a:t>
            </a:r>
            <a:r>
              <a:rPr lang="en-US" sz="2600" err="1" smtClean="0">
                <a:solidFill>
                  <a:schemeClr val="tx1"/>
                </a:solidFill>
                <a:latin typeface="Times New Roman" panose="02020603050405020304" pitchFamily="18" charset="0"/>
                <a:cs typeface="Times New Roman" panose="02020603050405020304" pitchFamily="18" charset="0"/>
              </a:rPr>
              <a:t>vạch</a:t>
            </a:r>
            <a:endParaRPr lang="en-US" sz="260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US" sz="2600" err="1" smtClean="0">
                <a:solidFill>
                  <a:schemeClr val="tx1"/>
                </a:solidFill>
                <a:latin typeface="Times New Roman" panose="02020603050405020304" pitchFamily="18" charset="0"/>
                <a:cs typeface="Times New Roman" panose="02020603050405020304" pitchFamily="18" charset="0"/>
              </a:rPr>
              <a:t>Xây</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dựng</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ứng</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dụng</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hỗ</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trợ</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cho</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người</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tiêu</a:t>
            </a:r>
            <a:r>
              <a:rPr lang="en-US" sz="2600" smtClean="0">
                <a:solidFill>
                  <a:schemeClr val="tx1"/>
                </a:solidFill>
                <a:latin typeface="Times New Roman" panose="02020603050405020304" pitchFamily="18" charset="0"/>
                <a:cs typeface="Times New Roman" panose="02020603050405020304" pitchFamily="18" charset="0"/>
              </a:rPr>
              <a:t> </a:t>
            </a:r>
            <a:r>
              <a:rPr lang="en-US" sz="2600" smtClean="0">
                <a:solidFill>
                  <a:schemeClr val="tx1"/>
                </a:solidFill>
                <a:latin typeface="Times New Roman" panose="02020603050405020304" pitchFamily="18" charset="0"/>
                <a:cs typeface="Times New Roman" panose="02020603050405020304" pitchFamily="18" charset="0"/>
              </a:rPr>
              <a:t>dùng</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mua</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sắm</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tại</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siêu</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thị</a:t>
            </a:r>
            <a:endParaRPr lang="en-US" sz="2600" smtClean="0">
              <a:solidFill>
                <a:schemeClr val="tx1"/>
              </a:solidFill>
              <a:latin typeface="Times New Roman" panose="02020603050405020304" pitchFamily="18" charset="0"/>
              <a:cs typeface="Times New Roman" panose="02020603050405020304" pitchFamily="18" charset="0"/>
            </a:endParaRPr>
          </a:p>
          <a:p>
            <a:pPr algn="just"/>
            <a:r>
              <a:rPr lang="en-US" sz="2600" b="1" err="1" smtClean="0">
                <a:solidFill>
                  <a:schemeClr val="tx1"/>
                </a:solidFill>
                <a:latin typeface="Times New Roman" panose="02020603050405020304" pitchFamily="18" charset="0"/>
                <a:cs typeface="Times New Roman" panose="02020603050405020304" pitchFamily="18" charset="0"/>
              </a:rPr>
              <a:t>Mục</a:t>
            </a:r>
            <a:r>
              <a:rPr lang="en-US" sz="2600" b="1" smtClean="0">
                <a:solidFill>
                  <a:schemeClr val="tx1"/>
                </a:solidFill>
                <a:latin typeface="Times New Roman" panose="02020603050405020304" pitchFamily="18" charset="0"/>
                <a:cs typeface="Times New Roman" panose="02020603050405020304" pitchFamily="18" charset="0"/>
              </a:rPr>
              <a:t> </a:t>
            </a:r>
            <a:r>
              <a:rPr lang="en-US" sz="2600" b="1" err="1" smtClean="0">
                <a:solidFill>
                  <a:schemeClr val="tx1"/>
                </a:solidFill>
                <a:latin typeface="Times New Roman" panose="02020603050405020304" pitchFamily="18" charset="0"/>
                <a:cs typeface="Times New Roman" panose="02020603050405020304" pitchFamily="18" charset="0"/>
              </a:rPr>
              <a:t>tiêu</a:t>
            </a:r>
            <a:r>
              <a:rPr lang="en-US" sz="2600" b="1" smtClean="0">
                <a:solidFill>
                  <a:schemeClr val="tx1"/>
                </a:solidFill>
                <a:latin typeface="Times New Roman" panose="02020603050405020304" pitchFamily="18" charset="0"/>
                <a:cs typeface="Times New Roman" panose="02020603050405020304" pitchFamily="18" charset="0"/>
              </a:rPr>
              <a:t> chi </a:t>
            </a:r>
            <a:r>
              <a:rPr lang="en-US" sz="2600" b="1" err="1" smtClean="0">
                <a:solidFill>
                  <a:schemeClr val="tx1"/>
                </a:solidFill>
                <a:latin typeface="Times New Roman" panose="02020603050405020304" pitchFamily="18" charset="0"/>
                <a:cs typeface="Times New Roman" panose="02020603050405020304" pitchFamily="18" charset="0"/>
              </a:rPr>
              <a:t>tiết</a:t>
            </a:r>
            <a:endParaRPr lang="en-US" sz="2600" b="1"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US" sz="2600" err="1" smtClean="0">
                <a:solidFill>
                  <a:schemeClr val="tx1"/>
                </a:solidFill>
                <a:latin typeface="Times New Roman" panose="02020603050405020304" pitchFamily="18" charset="0"/>
                <a:cs typeface="Times New Roman" panose="02020603050405020304" pitchFamily="18" charset="0"/>
              </a:rPr>
              <a:t>Nghiên</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cứu</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thông</a:t>
            </a:r>
            <a:r>
              <a:rPr lang="en-US" sz="2600">
                <a:solidFill>
                  <a:schemeClr val="tx1"/>
                </a:solidFill>
                <a:latin typeface="Times New Roman" panose="02020603050405020304" pitchFamily="18" charset="0"/>
                <a:cs typeface="Times New Roman" panose="02020603050405020304" pitchFamily="18" charset="0"/>
              </a:rPr>
              <a:t> tin </a:t>
            </a:r>
            <a:r>
              <a:rPr lang="en-US" sz="2600" err="1">
                <a:solidFill>
                  <a:schemeClr val="tx1"/>
                </a:solidFill>
                <a:latin typeface="Times New Roman" panose="02020603050405020304" pitchFamily="18" charset="0"/>
                <a:cs typeface="Times New Roman" panose="02020603050405020304" pitchFamily="18" charset="0"/>
              </a:rPr>
              <a:t>về</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cách</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quản</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lý</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sản</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phẩm</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của</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siêu</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thị</a:t>
            </a:r>
            <a:r>
              <a:rPr lang="en-US" sz="2600">
                <a:solidFill>
                  <a:schemeClr val="tx1"/>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q"/>
            </a:pPr>
            <a:r>
              <a:rPr lang="en-US" sz="2600" err="1" smtClean="0">
                <a:solidFill>
                  <a:schemeClr val="tx1"/>
                </a:solidFill>
                <a:latin typeface="Times New Roman" panose="02020603050405020304" pitchFamily="18" charset="0"/>
                <a:cs typeface="Times New Roman" panose="02020603050405020304" pitchFamily="18" charset="0"/>
              </a:rPr>
              <a:t>Nghiên</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cứu</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công</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nghệ</a:t>
            </a:r>
            <a:r>
              <a:rPr lang="en-US" sz="2600">
                <a:solidFill>
                  <a:schemeClr val="tx1"/>
                </a:solidFill>
                <a:latin typeface="Times New Roman" panose="02020603050405020304" pitchFamily="18" charset="0"/>
                <a:cs typeface="Times New Roman" panose="02020603050405020304" pitchFamily="18" charset="0"/>
              </a:rPr>
              <a:t> </a:t>
            </a:r>
            <a:r>
              <a:rPr lang="en-US" sz="2600" smtClean="0">
                <a:solidFill>
                  <a:schemeClr val="tx1"/>
                </a:solidFill>
                <a:latin typeface="Times New Roman" panose="02020603050405020304" pitchFamily="18" charset="0"/>
                <a:cs typeface="Times New Roman" panose="02020603050405020304" pitchFamily="18" charset="0"/>
              </a:rPr>
              <a:t>nhận diện </a:t>
            </a:r>
            <a:r>
              <a:rPr lang="en-US" sz="2600" smtClean="0">
                <a:solidFill>
                  <a:schemeClr val="tx1"/>
                </a:solidFill>
                <a:latin typeface="Times New Roman" panose="02020603050405020304" pitchFamily="18" charset="0"/>
                <a:cs typeface="Times New Roman" panose="02020603050405020304" pitchFamily="18" charset="0"/>
              </a:rPr>
              <a:t>mã </a:t>
            </a:r>
            <a:r>
              <a:rPr lang="en-US" sz="2600" err="1">
                <a:solidFill>
                  <a:schemeClr val="tx1"/>
                </a:solidFill>
                <a:latin typeface="Times New Roman" panose="02020603050405020304" pitchFamily="18" charset="0"/>
                <a:cs typeface="Times New Roman" panose="02020603050405020304" pitchFamily="18" charset="0"/>
              </a:rPr>
              <a:t>vạch</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xử</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lý</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hiển</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thị</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thông</a:t>
            </a:r>
            <a:r>
              <a:rPr lang="en-US" sz="2600">
                <a:solidFill>
                  <a:schemeClr val="tx1"/>
                </a:solidFill>
                <a:latin typeface="Times New Roman" panose="02020603050405020304" pitchFamily="18" charset="0"/>
                <a:cs typeface="Times New Roman" panose="02020603050405020304" pitchFamily="18" charset="0"/>
              </a:rPr>
              <a:t> tin </a:t>
            </a:r>
            <a:r>
              <a:rPr lang="en-US" sz="2600" err="1">
                <a:solidFill>
                  <a:schemeClr val="tx1"/>
                </a:solidFill>
                <a:latin typeface="Times New Roman" panose="02020603050405020304" pitchFamily="18" charset="0"/>
                <a:cs typeface="Times New Roman" panose="02020603050405020304" pitchFamily="18" charset="0"/>
              </a:rPr>
              <a:t>sản</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phẩm</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nhận</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biết</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hàng</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thật</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hàng</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giả</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thông</a:t>
            </a:r>
            <a:r>
              <a:rPr lang="en-US" sz="2600">
                <a:solidFill>
                  <a:schemeClr val="tx1"/>
                </a:solidFill>
                <a:latin typeface="Times New Roman" panose="02020603050405020304" pitchFamily="18" charset="0"/>
                <a:cs typeface="Times New Roman" panose="02020603050405020304" pitchFamily="18" charset="0"/>
              </a:rPr>
              <a:t> qua </a:t>
            </a:r>
            <a:r>
              <a:rPr lang="en-US" sz="2600" err="1">
                <a:solidFill>
                  <a:schemeClr val="tx1"/>
                </a:solidFill>
                <a:latin typeface="Times New Roman" panose="02020603050405020304" pitchFamily="18" charset="0"/>
                <a:cs typeface="Times New Roman" panose="02020603050405020304" pitchFamily="18" charset="0"/>
              </a:rPr>
              <a:t>mã</a:t>
            </a:r>
            <a:r>
              <a:rPr lang="en-US" sz="2600">
                <a:solidFill>
                  <a:schemeClr val="tx1"/>
                </a:solidFill>
                <a:latin typeface="Times New Roman" panose="02020603050405020304" pitchFamily="18" charset="0"/>
                <a:cs typeface="Times New Roman" panose="02020603050405020304" pitchFamily="18" charset="0"/>
              </a:rPr>
              <a:t> </a:t>
            </a:r>
            <a:r>
              <a:rPr lang="en-US" sz="2600" err="1" smtClean="0">
                <a:solidFill>
                  <a:schemeClr val="tx1"/>
                </a:solidFill>
                <a:latin typeface="Times New Roman" panose="02020603050405020304" pitchFamily="18" charset="0"/>
                <a:cs typeface="Times New Roman" panose="02020603050405020304" pitchFamily="18" charset="0"/>
              </a:rPr>
              <a:t>vạch</a:t>
            </a:r>
            <a:r>
              <a:rPr lang="en-US" sz="2600" smtClean="0">
                <a:solidFill>
                  <a:schemeClr val="tx1"/>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q"/>
            </a:pPr>
            <a:r>
              <a:rPr lang="en-US" sz="2600" err="1" smtClean="0">
                <a:solidFill>
                  <a:schemeClr val="tx1"/>
                </a:solidFill>
                <a:latin typeface="Times New Roman" panose="02020603050405020304" pitchFamily="18" charset="0"/>
                <a:cs typeface="Times New Roman" panose="02020603050405020304" pitchFamily="18" charset="0"/>
              </a:rPr>
              <a:t>Xây</a:t>
            </a:r>
            <a:r>
              <a:rPr lang="en-US" sz="2600" smtClean="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dựng</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hoàn</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thiện</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ứng</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dụng</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máy</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tính</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siêu</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thị</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trên</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ngôn</a:t>
            </a:r>
            <a:r>
              <a:rPr lang="en-US" sz="2600">
                <a:solidFill>
                  <a:schemeClr val="tx1"/>
                </a:solidFill>
                <a:latin typeface="Times New Roman" panose="02020603050405020304" pitchFamily="18" charset="0"/>
                <a:cs typeface="Times New Roman" panose="02020603050405020304" pitchFamily="18" charset="0"/>
              </a:rPr>
              <a:t> </a:t>
            </a:r>
            <a:r>
              <a:rPr lang="en-US" sz="2600" err="1">
                <a:solidFill>
                  <a:schemeClr val="tx1"/>
                </a:solidFill>
                <a:latin typeface="Times New Roman" panose="02020603050405020304" pitchFamily="18" charset="0"/>
                <a:cs typeface="Times New Roman" panose="02020603050405020304" pitchFamily="18" charset="0"/>
              </a:rPr>
              <a:t>ngữ</a:t>
            </a:r>
            <a:r>
              <a:rPr lang="en-US" sz="2600">
                <a:solidFill>
                  <a:schemeClr val="tx1"/>
                </a:solidFill>
                <a:latin typeface="Times New Roman" panose="02020603050405020304" pitchFamily="18" charset="0"/>
                <a:cs typeface="Times New Roman" panose="02020603050405020304" pitchFamily="18" charset="0"/>
              </a:rPr>
              <a:t> Android</a:t>
            </a:r>
          </a:p>
          <a:p>
            <a:pPr algn="just"/>
            <a:endParaRPr lang="en-US" sz="2600" smtClean="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978688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smtClean="0"/>
              <a:t>Phương</a:t>
            </a:r>
            <a:r>
              <a:rPr lang="en-US" smtClean="0"/>
              <a:t> </a:t>
            </a:r>
            <a:r>
              <a:rPr lang="en-US" err="1" smtClean="0"/>
              <a:t>pháp</a:t>
            </a:r>
            <a:r>
              <a:rPr lang="en-US" smtClean="0"/>
              <a:t> </a:t>
            </a:r>
            <a:r>
              <a:rPr lang="en-US" err="1" smtClean="0"/>
              <a:t>nghiên</a:t>
            </a:r>
            <a:r>
              <a:rPr lang="en-US" smtClean="0"/>
              <a:t> </a:t>
            </a:r>
            <a:r>
              <a:rPr lang="en-US" err="1" smtClean="0"/>
              <a:t>cứu</a:t>
            </a:r>
            <a:r>
              <a:rPr lang="en-US" smtClean="0"/>
              <a:t/>
            </a:r>
            <a:br>
              <a:rPr lang="en-US" smtClean="0"/>
            </a:br>
            <a:r>
              <a:rPr lang="en-US" sz="2200" err="1" smtClean="0">
                <a:solidFill>
                  <a:schemeClr val="tx1"/>
                </a:solidFill>
              </a:rPr>
              <a:t>Mô</a:t>
            </a:r>
            <a:r>
              <a:rPr lang="en-US" sz="2200" smtClean="0">
                <a:solidFill>
                  <a:schemeClr val="tx1"/>
                </a:solidFill>
              </a:rPr>
              <a:t> </a:t>
            </a:r>
            <a:r>
              <a:rPr lang="en-US" sz="2200" err="1" smtClean="0">
                <a:solidFill>
                  <a:schemeClr val="tx1"/>
                </a:solidFill>
              </a:rPr>
              <a:t>hình</a:t>
            </a:r>
            <a:r>
              <a:rPr lang="en-US" sz="2200" smtClean="0">
                <a:solidFill>
                  <a:schemeClr val="tx1"/>
                </a:solidFill>
              </a:rPr>
              <a:t> </a:t>
            </a:r>
            <a:r>
              <a:rPr lang="en-US" sz="2200" err="1" smtClean="0">
                <a:solidFill>
                  <a:schemeClr val="tx1"/>
                </a:solidFill>
              </a:rPr>
              <a:t>hệ</a:t>
            </a:r>
            <a:r>
              <a:rPr lang="en-US" sz="2200" smtClean="0">
                <a:solidFill>
                  <a:schemeClr val="tx1"/>
                </a:solidFill>
              </a:rPr>
              <a:t> </a:t>
            </a:r>
            <a:r>
              <a:rPr lang="en-US" sz="2200" err="1" smtClean="0">
                <a:solidFill>
                  <a:schemeClr val="tx1"/>
                </a:solidFill>
              </a:rPr>
              <a:t>thống</a:t>
            </a:r>
            <a:r>
              <a:rPr lang="en-US" smtClean="0"/>
              <a:t/>
            </a:r>
            <a:br>
              <a:rPr lang="en-US" smtClean="0"/>
            </a:br>
            <a:endParaRPr lang="en-US"/>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66560" y="1494972"/>
            <a:ext cx="8001669" cy="4781138"/>
          </a:xfrm>
          <a:prstGeom prst="rect">
            <a:avLst/>
          </a:prstGeom>
        </p:spPr>
      </p:pic>
    </p:spTree>
    <p:extLst>
      <p:ext uri="{BB962C8B-B14F-4D97-AF65-F5344CB8AC3E}">
        <p14:creationId xmlns:p14="http://schemas.microsoft.com/office/powerpoint/2010/main" val="63230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err="1" smtClean="0"/>
              <a:t>Tài</a:t>
            </a:r>
            <a:r>
              <a:rPr lang="en-US" b="1" smtClean="0"/>
              <a:t> </a:t>
            </a:r>
            <a:r>
              <a:rPr lang="en-US" b="1" err="1"/>
              <a:t>liệu</a:t>
            </a:r>
            <a:r>
              <a:rPr lang="en-US" b="1"/>
              <a:t> </a:t>
            </a:r>
            <a:r>
              <a:rPr lang="en-US" b="1" err="1"/>
              <a:t>tham</a:t>
            </a:r>
            <a:r>
              <a:rPr lang="en-US" b="1"/>
              <a:t> </a:t>
            </a:r>
            <a:r>
              <a:rPr lang="en-US" b="1" err="1"/>
              <a:t>khảo</a:t>
            </a:r>
            <a:r>
              <a:rPr lang="en-US" b="1"/>
              <a:t/>
            </a:r>
            <a:br>
              <a:rPr lang="en-US" b="1"/>
            </a:br>
            <a:endParaRPr lang="en-US"/>
          </a:p>
        </p:txBody>
      </p:sp>
      <p:sp>
        <p:nvSpPr>
          <p:cNvPr id="3" name="Content Placeholder 2"/>
          <p:cNvSpPr>
            <a:spLocks noGrp="1"/>
          </p:cNvSpPr>
          <p:nvPr>
            <p:ph idx="1"/>
          </p:nvPr>
        </p:nvSpPr>
        <p:spPr/>
        <p:txBody>
          <a:bodyPr/>
          <a:lstStyle/>
          <a:p>
            <a:pPr marL="0" indent="0">
              <a:buNone/>
            </a:pPr>
            <a:r>
              <a:rPr lang="en-US" sz="2000" smtClean="0">
                <a:solidFill>
                  <a:schemeClr val="tx1"/>
                </a:solidFill>
                <a:latin typeface="Times New Roman" panose="02020603050405020304" pitchFamily="18" charset="0"/>
                <a:cs typeface="Times New Roman" panose="02020603050405020304" pitchFamily="18" charset="0"/>
              </a:rPr>
              <a:t>[1</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Phân</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tích</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thiết</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kế</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hướng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đối</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tượng</a:t>
            </a:r>
            <a:r>
              <a:rPr lang="en-US" sz="2000">
                <a:solidFill>
                  <a:schemeClr val="tx1"/>
                </a:solidFill>
                <a:latin typeface="Times New Roman" panose="02020603050405020304" pitchFamily="18" charset="0"/>
                <a:cs typeface="Times New Roman" panose="02020603050405020304" pitchFamily="18" charset="0"/>
              </a:rPr>
              <a:t> – </a:t>
            </a:r>
            <a:r>
              <a:rPr lang="en-US" sz="2000" err="1">
                <a:solidFill>
                  <a:schemeClr val="tx1"/>
                </a:solidFill>
                <a:latin typeface="Times New Roman" panose="02020603050405020304" pitchFamily="18" charset="0"/>
                <a:cs typeface="Times New Roman" panose="02020603050405020304" pitchFamily="18" charset="0"/>
              </a:rPr>
              <a:t>PGS.TS.Đặng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Văn</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Đức</a:t>
            </a: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r>
              <a:rPr lang="en-US" sz="2000">
                <a:solidFill>
                  <a:schemeClr val="tx1"/>
                </a:solidFill>
                <a:latin typeface="Times New Roman" panose="02020603050405020304" pitchFamily="18" charset="0"/>
                <a:cs typeface="Times New Roman" panose="02020603050405020304" pitchFamily="18" charset="0"/>
              </a:rPr>
              <a:t>[2] Android Programming For Beginners – John Horton</a:t>
            </a:r>
          </a:p>
          <a:p>
            <a:pPr marL="0" indent="0">
              <a:buNone/>
            </a:pPr>
            <a:r>
              <a:rPr lang="en-US" sz="2000">
                <a:solidFill>
                  <a:schemeClr val="tx1"/>
                </a:solidFill>
                <a:latin typeface="Times New Roman" panose="02020603050405020304" pitchFamily="18" charset="0"/>
                <a:cs typeface="Times New Roman" panose="02020603050405020304" pitchFamily="18" charset="0"/>
              </a:rPr>
              <a:t>[3] Professional Android 4 Application Development – </a:t>
            </a:r>
            <a:r>
              <a:rPr lang="en-US" sz="2000" err="1">
                <a:solidFill>
                  <a:schemeClr val="tx1"/>
                </a:solidFill>
                <a:latin typeface="Times New Roman" panose="02020603050405020304" pitchFamily="18" charset="0"/>
                <a:cs typeface="Times New Roman" panose="02020603050405020304" pitchFamily="18" charset="0"/>
              </a:rPr>
              <a:t>Reto</a:t>
            </a:r>
            <a:r>
              <a:rPr lang="en-US" sz="2000">
                <a:solidFill>
                  <a:schemeClr val="tx1"/>
                </a:solidFill>
                <a:latin typeface="Times New Roman" panose="02020603050405020304" pitchFamily="18" charset="0"/>
                <a:cs typeface="Times New Roman" panose="02020603050405020304" pitchFamily="18" charset="0"/>
              </a:rPr>
              <a:t> Meier</a:t>
            </a:r>
            <a:r>
              <a:rPr lang="en-US" sz="2000" b="1">
                <a:solidFill>
                  <a:schemeClr val="tx1"/>
                </a:solidFill>
                <a:latin typeface="Times New Roman" panose="02020603050405020304" pitchFamily="18" charset="0"/>
                <a:cs typeface="Times New Roman" panose="02020603050405020304" pitchFamily="18" charset="0"/>
              </a:rPr>
              <a:t> </a:t>
            </a: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r>
              <a:rPr lang="en-US" sz="2000">
                <a:solidFill>
                  <a:schemeClr val="tx1"/>
                </a:solidFill>
                <a:latin typeface="Times New Roman" panose="02020603050405020304" pitchFamily="18" charset="0"/>
                <a:cs typeface="Times New Roman" panose="02020603050405020304" pitchFamily="18" charset="0"/>
              </a:rPr>
              <a:t>[4] </a:t>
            </a:r>
            <a:r>
              <a:rPr lang="en-US" sz="2000" err="1">
                <a:solidFill>
                  <a:schemeClr val="tx1"/>
                </a:solidFill>
                <a:latin typeface="Times New Roman" panose="02020603050405020304" pitchFamily="18" charset="0"/>
                <a:cs typeface="Times New Roman" panose="02020603050405020304" pitchFamily="18" charset="0"/>
              </a:rPr>
              <a:t>Giáo</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trình</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môn</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học</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xử</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lý</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ảnh</a:t>
            </a:r>
            <a:r>
              <a:rPr lang="en-US" sz="2000">
                <a:solidFill>
                  <a:schemeClr val="tx1"/>
                </a:solidFill>
                <a:latin typeface="Times New Roman" panose="02020603050405020304" pitchFamily="18" charset="0"/>
                <a:cs typeface="Times New Roman" panose="02020603050405020304" pitchFamily="18" charset="0"/>
              </a:rPr>
              <a:t> - TS </a:t>
            </a:r>
            <a:r>
              <a:rPr lang="en-US" sz="2000" err="1">
                <a:solidFill>
                  <a:schemeClr val="tx1"/>
                </a:solidFill>
                <a:latin typeface="Times New Roman" panose="02020603050405020304" pitchFamily="18" charset="0"/>
                <a:cs typeface="Times New Roman" panose="02020603050405020304" pitchFamily="18" charset="0"/>
              </a:rPr>
              <a:t>Đỗ</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Năng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Toàn</a:t>
            </a:r>
            <a:r>
              <a:rPr lang="en-US" sz="2000">
                <a:solidFill>
                  <a:schemeClr val="tx1"/>
                </a:solidFill>
                <a:latin typeface="Times New Roman" panose="02020603050405020304" pitchFamily="18" charset="0"/>
                <a:cs typeface="Times New Roman" panose="02020603050405020304" pitchFamily="18" charset="0"/>
              </a:rPr>
              <a:t>, TS </a:t>
            </a:r>
            <a:r>
              <a:rPr lang="en-US" sz="2000" err="1">
                <a:solidFill>
                  <a:schemeClr val="tx1"/>
                </a:solidFill>
                <a:latin typeface="Times New Roman" panose="02020603050405020304" pitchFamily="18" charset="0"/>
                <a:cs typeface="Times New Roman" panose="02020603050405020304" pitchFamily="18" charset="0"/>
              </a:rPr>
              <a:t>Phạm</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Việt</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Bình</a:t>
            </a:r>
            <a:r>
              <a:rPr lang="en-US" sz="2000">
                <a:solidFill>
                  <a:schemeClr val="tx1"/>
                </a:solidFill>
                <a:latin typeface="Times New Roman" panose="02020603050405020304" pitchFamily="18" charset="0"/>
                <a:cs typeface="Times New Roman" panose="02020603050405020304" pitchFamily="18" charset="0"/>
              </a:rPr>
              <a:t> </a:t>
            </a:r>
            <a:r>
              <a:rPr lang="en-US" sz="2000" b="1">
                <a:solidFill>
                  <a:schemeClr val="tx1"/>
                </a:solidFill>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Đại</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học</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Thái</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Nguyên</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Khoa</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Công</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nghệ</a:t>
            </a:r>
            <a:r>
              <a:rPr lang="en-US" sz="2000">
                <a:solidFill>
                  <a:schemeClr val="tx1"/>
                </a:solidFill>
                <a:latin typeface="Times New Roman" panose="02020603050405020304" pitchFamily="18" charset="0"/>
                <a:cs typeface="Times New Roman" panose="02020603050405020304" pitchFamily="18" charset="0"/>
              </a:rPr>
              <a:t> </a:t>
            </a:r>
            <a:r>
              <a:rPr lang="en-US" sz="2000" err="1">
                <a:solidFill>
                  <a:schemeClr val="tx1"/>
                </a:solidFill>
                <a:latin typeface="Times New Roman" panose="02020603050405020304" pitchFamily="18" charset="0"/>
                <a:cs typeface="Times New Roman" panose="02020603050405020304" pitchFamily="18" charset="0"/>
              </a:rPr>
              <a:t>Thông</a:t>
            </a:r>
            <a:r>
              <a:rPr lang="en-US" sz="2000">
                <a:solidFill>
                  <a:schemeClr val="tx1"/>
                </a:solidFill>
                <a:latin typeface="Times New Roman" panose="02020603050405020304" pitchFamily="18" charset="0"/>
                <a:cs typeface="Times New Roman" panose="02020603050405020304" pitchFamily="18" charset="0"/>
              </a:rPr>
              <a:t> tin</a:t>
            </a:r>
          </a:p>
          <a:p>
            <a:pPr marL="0" indent="0">
              <a:buNone/>
            </a:pPr>
            <a:r>
              <a:rPr lang="en-US" sz="2000">
                <a:solidFill>
                  <a:schemeClr val="tx1"/>
                </a:solidFill>
                <a:latin typeface="Times New Roman" panose="02020603050405020304" pitchFamily="18" charset="0"/>
                <a:cs typeface="Times New Roman" panose="02020603050405020304" pitchFamily="18" charset="0"/>
              </a:rPr>
              <a:t>[5] Android UI Design – Jessica </a:t>
            </a:r>
            <a:r>
              <a:rPr lang="en-US" sz="2000" err="1">
                <a:solidFill>
                  <a:schemeClr val="tx1"/>
                </a:solidFill>
                <a:latin typeface="Times New Roman" panose="02020603050405020304" pitchFamily="18" charset="0"/>
                <a:cs typeface="Times New Roman" panose="02020603050405020304" pitchFamily="18" charset="0"/>
              </a:rPr>
              <a:t>Thornsby</a:t>
            </a: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13578522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155</TotalTime>
  <Words>426</Words>
  <Application>Microsoft Office PowerPoint</Application>
  <PresentationFormat>Widescreen</PresentationFormat>
  <Paragraphs>56</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Trebuchet MS</vt:lpstr>
      <vt:lpstr>Wingdings</vt:lpstr>
      <vt:lpstr>Wingdings 3</vt:lpstr>
      <vt:lpstr>Facet</vt:lpstr>
      <vt:lpstr>HỌC VIỆN KỸ THUẬT QUÂN SỰ  ĐỀ CƯƠNG ĐỒ ÁN TỐT NGHIỆP ĐẠI HỌC</vt:lpstr>
      <vt:lpstr>Nội dung</vt:lpstr>
      <vt:lpstr>Cơ sở khoa học</vt:lpstr>
      <vt:lpstr>Tính thực tiễn</vt:lpstr>
      <vt:lpstr>Mục tiêu</vt:lpstr>
      <vt:lpstr>Phương pháp nghiên cứu Mô hình hệ thống </vt:lpstr>
      <vt:lpstr>Tài liệu tham khảo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kỹ thuật quân sự ĐỀ CƯƠNG ĐỒ ÁN TỐT NGHIỆP ĐẠI HỌC</dc:title>
  <dc:creator>Windows User</dc:creator>
  <cp:lastModifiedBy>Windows User</cp:lastModifiedBy>
  <cp:revision>17</cp:revision>
  <dcterms:created xsi:type="dcterms:W3CDTF">2018-09-25T03:05:00Z</dcterms:created>
  <dcterms:modified xsi:type="dcterms:W3CDTF">2018-10-08T16:39:26Z</dcterms:modified>
</cp:coreProperties>
</file>