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3" r:id="rId6"/>
    <p:sldId id="258" r:id="rId7"/>
    <p:sldId id="261" r:id="rId8"/>
    <p:sldId id="260" r:id="rId9"/>
    <p:sldId id="262" r:id="rId10"/>
    <p:sldId id="267" r:id="rId11"/>
    <p:sldId id="268" r:id="rId12"/>
    <p:sldId id="269" r:id="rId13"/>
    <p:sldId id="270"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00D"/>
    <a:srgbClr val="029486"/>
    <a:srgbClr val="EBFFFD"/>
    <a:srgbClr val="DDFFFC"/>
    <a:srgbClr val="03B9A8"/>
    <a:srgbClr val="013D37"/>
    <a:srgbClr val="015F56"/>
    <a:srgbClr val="5A1E3B"/>
    <a:srgbClr val="4257A4"/>
    <a:srgbClr val="3CA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4" autoAdjust="0"/>
    <p:restoredTop sz="94660"/>
  </p:normalViewPr>
  <p:slideViewPr>
    <p:cSldViewPr snapToGrid="0">
      <p:cViewPr varScale="1">
        <p:scale>
          <a:sx n="116" d="100"/>
          <a:sy n="116"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DF9D9-2B1F-4FEF-899D-FCEA69BFCD26}"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144145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F9D9-2B1F-4FEF-899D-FCEA69BFCD26}"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282191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F9D9-2B1F-4FEF-899D-FCEA69BFCD26}"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166516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F9D9-2B1F-4FEF-899D-FCEA69BFCD26}"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30534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DF9D9-2B1F-4FEF-899D-FCEA69BFCD26}"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38190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0DF9D9-2B1F-4FEF-899D-FCEA69BFCD26}"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109271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0DF9D9-2B1F-4FEF-899D-FCEA69BFCD26}"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3361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0DF9D9-2B1F-4FEF-899D-FCEA69BFCD26}"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181594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DF9D9-2B1F-4FEF-899D-FCEA69BFCD26}"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94319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DF9D9-2B1F-4FEF-899D-FCEA69BFCD26}"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111432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DF9D9-2B1F-4FEF-899D-FCEA69BFCD26}"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989F2-1539-44CE-9590-9F30DBB8648A}" type="slidenum">
              <a:rPr lang="en-US" smtClean="0"/>
              <a:t>‹#›</a:t>
            </a:fld>
            <a:endParaRPr lang="en-US"/>
          </a:p>
        </p:txBody>
      </p:sp>
    </p:spTree>
    <p:extLst>
      <p:ext uri="{BB962C8B-B14F-4D97-AF65-F5344CB8AC3E}">
        <p14:creationId xmlns:p14="http://schemas.microsoft.com/office/powerpoint/2010/main" val="276320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DF9D9-2B1F-4FEF-899D-FCEA69BFCD26}"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989F2-1539-44CE-9590-9F30DBB8648A}" type="slidenum">
              <a:rPr lang="en-US" smtClean="0"/>
              <a:t>‹#›</a:t>
            </a:fld>
            <a:endParaRPr lang="en-US"/>
          </a:p>
        </p:txBody>
      </p:sp>
    </p:spTree>
    <p:extLst>
      <p:ext uri="{BB962C8B-B14F-4D97-AF65-F5344CB8AC3E}">
        <p14:creationId xmlns:p14="http://schemas.microsoft.com/office/powerpoint/2010/main" val="143269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 y="0"/>
            <a:ext cx="5422900" cy="6858000"/>
          </a:xfrm>
          <a:prstGeom prst="rect">
            <a:avLst/>
          </a:prstGeom>
          <a:solidFill>
            <a:srgbClr val="0294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0861" y="2924349"/>
            <a:ext cx="5420497" cy="1038050"/>
          </a:xfrm>
        </p:spPr>
        <p:txBody>
          <a:bodyPr>
            <a:normAutofit fontScale="90000"/>
          </a:bodyPr>
          <a:lstStyle/>
          <a:p>
            <a:pPr algn="l">
              <a:lnSpc>
                <a:spcPts val="4000"/>
              </a:lnSpc>
              <a:spcBef>
                <a:spcPts val="600"/>
              </a:spcBef>
              <a:spcAft>
                <a:spcPts val="600"/>
              </a:spcAft>
            </a:pPr>
            <a:r>
              <a:rPr lang="en-US" sz="2400" smtClean="0">
                <a:solidFill>
                  <a:srgbClr val="FFFFFF"/>
                </a:solidFill>
                <a:latin typeface="Roboto" panose="02000000000000000000" pitchFamily="2" charset="0"/>
                <a:ea typeface="Roboto" panose="02000000000000000000" pitchFamily="2" charset="0"/>
                <a:cs typeface="Roboto" panose="02000000000000000000" pitchFamily="2" charset="0"/>
              </a:rPr>
              <a:t>HỆ THỐNG HỎI ĐÁP VÀ TÌM KIẾM CHUYÊN GIA TOÁN PHỔ THÔNG</a:t>
            </a:r>
            <a:endParaRPr lang="en-US" sz="2400">
              <a:solidFill>
                <a:srgbClr val="FFFFFF"/>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p:cNvPicPr>
            <a:picLocks noChangeAspect="1"/>
          </p:cNvPicPr>
          <p:nvPr/>
        </p:nvPicPr>
        <p:blipFill>
          <a:blip r:embed="rId2"/>
          <a:stretch>
            <a:fillRect/>
          </a:stretch>
        </p:blipFill>
        <p:spPr>
          <a:xfrm>
            <a:off x="5880100" y="1280684"/>
            <a:ext cx="5813462" cy="4382118"/>
          </a:xfrm>
          <a:prstGeom prst="rect">
            <a:avLst/>
          </a:prstGeom>
        </p:spPr>
      </p:pic>
      <p:cxnSp>
        <p:nvCxnSpPr>
          <p:cNvPr id="21" name="Straight Connector 20"/>
          <p:cNvCxnSpPr/>
          <p:nvPr/>
        </p:nvCxnSpPr>
        <p:spPr>
          <a:xfrm>
            <a:off x="586975" y="2714172"/>
            <a:ext cx="2908700" cy="0"/>
          </a:xfrm>
          <a:prstGeom prst="line">
            <a:avLst/>
          </a:prstGeom>
          <a:ln w="50800">
            <a:solidFill>
              <a:srgbClr val="DDFFFC"/>
            </a:soli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470861" y="1698172"/>
            <a:ext cx="5420497" cy="86945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4000"/>
              </a:lnSpc>
              <a:spcBef>
                <a:spcPts val="600"/>
              </a:spcBef>
              <a:spcAft>
                <a:spcPts val="600"/>
              </a:spcAft>
            </a:pPr>
            <a:r>
              <a:rPr lang="en-US" sz="4000" smtClean="0">
                <a:solidFill>
                  <a:srgbClr val="FFFFFF"/>
                </a:solidFill>
                <a:latin typeface="Montserrat" panose="00000500000000000000" pitchFamily="2" charset="0"/>
                <a:ea typeface="Roboto" panose="02000000000000000000" pitchFamily="2" charset="0"/>
                <a:cs typeface="Roboto" panose="02000000000000000000" pitchFamily="2" charset="0"/>
              </a:rPr>
              <a:t>MATHOVER</a:t>
            </a:r>
            <a:endParaRPr lang="en-US" sz="4000">
              <a:solidFill>
                <a:srgbClr val="FFFFFF"/>
              </a:solidFill>
              <a:latin typeface="Montserrat" panose="000005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1418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447832" cy="369332"/>
          </a:xfrm>
          <a:prstGeom prst="rect">
            <a:avLst/>
          </a:prstGeom>
          <a:noFill/>
        </p:spPr>
        <p:txBody>
          <a:bodyPr wrap="none" rtlCol="0">
            <a:spAutoFit/>
          </a:bodyPr>
          <a:lstStyle/>
          <a:p>
            <a:r>
              <a:rPr lang="en-US" smtClean="0">
                <a:latin typeface="Montserrat" panose="00000500000000000000" pitchFamily="2" charset="0"/>
              </a:rPr>
              <a:t>KIẾN TRÚC</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657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53120"/>
            <a:ext cx="3425938" cy="369332"/>
          </a:xfrm>
          <a:prstGeom prst="rect">
            <a:avLst/>
          </a:prstGeom>
          <a:noFill/>
        </p:spPr>
        <p:txBody>
          <a:bodyPr wrap="none" rtlCol="0">
            <a:spAutoFit/>
          </a:bodyPr>
          <a:lstStyle/>
          <a:p>
            <a:r>
              <a:rPr lang="en-US" smtClean="0">
                <a:latin typeface="Montserrat" panose="00000500000000000000" pitchFamily="2" charset="0"/>
              </a:rPr>
              <a:t>MATHOVER LÀ SỰ KẾT HỢP</a:t>
            </a:r>
            <a:endParaRPr lang="en-US">
              <a:latin typeface="Montserrat" panose="00000500000000000000" pitchFamily="2" charset="0"/>
            </a:endParaRPr>
          </a:p>
        </p:txBody>
      </p:sp>
      <p:pic>
        <p:nvPicPr>
          <p:cNvPr id="10242" name="Picture 2" descr="Kết quả hình ảnh cho stackexch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6887" y="2618888"/>
            <a:ext cx="2979739" cy="88796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Kết quả hình ảnh cho facebook"/>
          <p:cNvSpPr>
            <a:spLocks noChangeAspect="1" noChangeArrowheads="1"/>
          </p:cNvSpPr>
          <p:nvPr/>
        </p:nvSpPr>
        <p:spPr bwMode="auto">
          <a:xfrm>
            <a:off x="155575" y="-2041525"/>
            <a:ext cx="11353800" cy="426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8" name="Picture 8" descr="Kết quả hình ảnh cho face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999" y="2890938"/>
            <a:ext cx="2289175" cy="45130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885950" y="3762375"/>
            <a:ext cx="7800975" cy="0"/>
          </a:xfrm>
          <a:prstGeom prst="line">
            <a:avLst/>
          </a:prstGeom>
          <a:ln w="50800">
            <a:solidFill>
              <a:srgbClr val="F3700D"/>
            </a:solidFill>
          </a:ln>
        </p:spPr>
        <p:style>
          <a:lnRef idx="1">
            <a:schemeClr val="accent1"/>
          </a:lnRef>
          <a:fillRef idx="0">
            <a:schemeClr val="accent1"/>
          </a:fillRef>
          <a:effectRef idx="0">
            <a:schemeClr val="accent1"/>
          </a:effectRef>
          <a:fontRef idx="minor">
            <a:schemeClr val="tx1"/>
          </a:fontRef>
        </p:style>
      </p:cxnSp>
      <p:sp>
        <p:nvSpPr>
          <p:cNvPr id="8" name="Cross 7"/>
          <p:cNvSpPr/>
          <p:nvPr/>
        </p:nvSpPr>
        <p:spPr>
          <a:xfrm>
            <a:off x="5845174" y="2890938"/>
            <a:ext cx="338138" cy="338138"/>
          </a:xfrm>
          <a:prstGeom prst="plus">
            <a:avLst>
              <a:gd name="adj" fmla="val 47872"/>
            </a:avLst>
          </a:prstGeom>
          <a:ln w="28575">
            <a:solidFill>
              <a:srgbClr val="029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5845174" y="4100613"/>
            <a:ext cx="338138" cy="338138"/>
          </a:xfrm>
          <a:prstGeom prst="plus">
            <a:avLst>
              <a:gd name="adj" fmla="val 47872"/>
            </a:avLst>
          </a:prstGeom>
          <a:ln w="28575">
            <a:solidFill>
              <a:srgbClr val="029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42406" y="4058195"/>
            <a:ext cx="2276585"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HỆ THỐNG HỎI ĐÁP</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27" name="TextBox 26"/>
          <p:cNvSpPr txBox="1"/>
          <p:nvPr/>
        </p:nvSpPr>
        <p:spPr>
          <a:xfrm>
            <a:off x="7162106" y="4058195"/>
            <a:ext cx="3307316"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CÓ TÍNH NĂNG MẠNG XÃ HỘI</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1323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447832" cy="369332"/>
          </a:xfrm>
          <a:prstGeom prst="rect">
            <a:avLst/>
          </a:prstGeom>
          <a:noFill/>
        </p:spPr>
        <p:txBody>
          <a:bodyPr wrap="none" rtlCol="0">
            <a:spAutoFit/>
          </a:bodyPr>
          <a:lstStyle/>
          <a:p>
            <a:r>
              <a:rPr lang="en-US" smtClean="0">
                <a:latin typeface="Montserrat" panose="00000500000000000000" pitchFamily="2" charset="0"/>
              </a:rPr>
              <a:t>KIẾN TRÚC</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657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53120"/>
            <a:ext cx="3435556" cy="369332"/>
          </a:xfrm>
          <a:prstGeom prst="rect">
            <a:avLst/>
          </a:prstGeom>
          <a:noFill/>
        </p:spPr>
        <p:txBody>
          <a:bodyPr wrap="none" rtlCol="0">
            <a:spAutoFit/>
          </a:bodyPr>
          <a:lstStyle/>
          <a:p>
            <a:r>
              <a:rPr lang="en-US" smtClean="0">
                <a:latin typeface="Montserrat" panose="00000500000000000000" pitchFamily="2" charset="0"/>
              </a:rPr>
              <a:t>KIẾN TRÚC CỦA MATHOVER</a:t>
            </a:r>
            <a:endParaRPr lang="en-US">
              <a:latin typeface="Montserrat" panose="00000500000000000000" pitchFamily="2" charset="0"/>
            </a:endParaRPr>
          </a:p>
        </p:txBody>
      </p:sp>
      <p:grpSp>
        <p:nvGrpSpPr>
          <p:cNvPr id="232" name="Group 231"/>
          <p:cNvGrpSpPr/>
          <p:nvPr/>
        </p:nvGrpSpPr>
        <p:grpSpPr>
          <a:xfrm>
            <a:off x="4273643" y="2163773"/>
            <a:ext cx="7116670" cy="4070350"/>
            <a:chOff x="2797268" y="2114550"/>
            <a:chExt cx="7116670" cy="4070350"/>
          </a:xfrm>
        </p:grpSpPr>
        <p:grpSp>
          <p:nvGrpSpPr>
            <p:cNvPr id="153" name="Group 141"/>
            <p:cNvGrpSpPr>
              <a:grpSpLocks noChangeAspect="1"/>
            </p:cNvGrpSpPr>
            <p:nvPr/>
          </p:nvGrpSpPr>
          <p:grpSpPr bwMode="auto">
            <a:xfrm>
              <a:off x="2857500" y="2114550"/>
              <a:ext cx="7056438" cy="4070350"/>
              <a:chOff x="1800" y="1332"/>
              <a:chExt cx="4445" cy="2564"/>
            </a:xfrm>
          </p:grpSpPr>
          <p:sp>
            <p:nvSpPr>
              <p:cNvPr id="154" name="AutoShape 140"/>
              <p:cNvSpPr>
                <a:spLocks noChangeAspect="1" noChangeArrowheads="1" noTextEdit="1"/>
              </p:cNvSpPr>
              <p:nvPr/>
            </p:nvSpPr>
            <p:spPr bwMode="auto">
              <a:xfrm>
                <a:off x="1800" y="1332"/>
                <a:ext cx="4445" cy="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42"/>
              <p:cNvSpPr>
                <a:spLocks noChangeArrowheads="1"/>
              </p:cNvSpPr>
              <p:nvPr/>
            </p:nvSpPr>
            <p:spPr bwMode="auto">
              <a:xfrm>
                <a:off x="1800" y="2613"/>
                <a:ext cx="4443" cy="173"/>
              </a:xfrm>
              <a:prstGeom prst="rect">
                <a:avLst/>
              </a:prstGeom>
              <a:solidFill>
                <a:srgbClr val="0294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43"/>
              <p:cNvSpPr>
                <a:spLocks noChangeArrowheads="1"/>
              </p:cNvSpPr>
              <p:nvPr/>
            </p:nvSpPr>
            <p:spPr bwMode="auto">
              <a:xfrm>
                <a:off x="5387" y="2149"/>
                <a:ext cx="856"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44"/>
              <p:cNvSpPr>
                <a:spLocks noChangeArrowheads="1"/>
              </p:cNvSpPr>
              <p:nvPr/>
            </p:nvSpPr>
            <p:spPr bwMode="auto">
              <a:xfrm>
                <a:off x="1800" y="2149"/>
                <a:ext cx="3525"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45"/>
              <p:cNvSpPr>
                <a:spLocks noChangeArrowheads="1"/>
              </p:cNvSpPr>
              <p:nvPr/>
            </p:nvSpPr>
            <p:spPr bwMode="auto">
              <a:xfrm>
                <a:off x="5387" y="1945"/>
                <a:ext cx="856"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46"/>
              <p:cNvSpPr>
                <a:spLocks noChangeArrowheads="1"/>
              </p:cNvSpPr>
              <p:nvPr/>
            </p:nvSpPr>
            <p:spPr bwMode="auto">
              <a:xfrm>
                <a:off x="5387" y="1741"/>
                <a:ext cx="856"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47"/>
              <p:cNvSpPr>
                <a:spLocks noChangeArrowheads="1"/>
              </p:cNvSpPr>
              <p:nvPr/>
            </p:nvSpPr>
            <p:spPr bwMode="auto">
              <a:xfrm>
                <a:off x="5387" y="1536"/>
                <a:ext cx="856"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48"/>
              <p:cNvSpPr>
                <a:spLocks noChangeArrowheads="1"/>
              </p:cNvSpPr>
              <p:nvPr/>
            </p:nvSpPr>
            <p:spPr bwMode="auto">
              <a:xfrm>
                <a:off x="1800" y="2817"/>
                <a:ext cx="4443" cy="173"/>
              </a:xfrm>
              <a:prstGeom prst="rect">
                <a:avLst/>
              </a:prstGeom>
              <a:solidFill>
                <a:srgbClr val="0294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49"/>
              <p:cNvSpPr>
                <a:spLocks noChangeArrowheads="1"/>
              </p:cNvSpPr>
              <p:nvPr/>
            </p:nvSpPr>
            <p:spPr bwMode="auto">
              <a:xfrm>
                <a:off x="1800" y="3517"/>
                <a:ext cx="4443" cy="173"/>
              </a:xfrm>
              <a:prstGeom prst="rect">
                <a:avLst/>
              </a:prstGeom>
              <a:solidFill>
                <a:srgbClr val="0294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50"/>
              <p:cNvSpPr>
                <a:spLocks noChangeArrowheads="1"/>
              </p:cNvSpPr>
              <p:nvPr/>
            </p:nvSpPr>
            <p:spPr bwMode="auto">
              <a:xfrm>
                <a:off x="1800" y="3721"/>
                <a:ext cx="4443" cy="173"/>
              </a:xfrm>
              <a:prstGeom prst="rect">
                <a:avLst/>
              </a:prstGeom>
              <a:solidFill>
                <a:srgbClr val="0294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51"/>
              <p:cNvSpPr>
                <a:spLocks noChangeArrowheads="1"/>
              </p:cNvSpPr>
              <p:nvPr/>
            </p:nvSpPr>
            <p:spPr bwMode="auto">
              <a:xfrm>
                <a:off x="1800" y="3022"/>
                <a:ext cx="4443" cy="173"/>
              </a:xfrm>
              <a:prstGeom prst="rect">
                <a:avLst/>
              </a:prstGeom>
              <a:solidFill>
                <a:srgbClr val="0294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52"/>
              <p:cNvSpPr>
                <a:spLocks noChangeArrowheads="1"/>
              </p:cNvSpPr>
              <p:nvPr/>
            </p:nvSpPr>
            <p:spPr bwMode="auto">
              <a:xfrm>
                <a:off x="4649" y="1741"/>
                <a:ext cx="668"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53"/>
              <p:cNvSpPr>
                <a:spLocks noChangeArrowheads="1"/>
              </p:cNvSpPr>
              <p:nvPr/>
            </p:nvSpPr>
            <p:spPr bwMode="auto">
              <a:xfrm>
                <a:off x="4649" y="1945"/>
                <a:ext cx="668"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54"/>
              <p:cNvSpPr>
                <a:spLocks noChangeArrowheads="1"/>
              </p:cNvSpPr>
              <p:nvPr/>
            </p:nvSpPr>
            <p:spPr bwMode="auto">
              <a:xfrm>
                <a:off x="3943" y="1945"/>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55"/>
              <p:cNvSpPr>
                <a:spLocks noChangeArrowheads="1"/>
              </p:cNvSpPr>
              <p:nvPr/>
            </p:nvSpPr>
            <p:spPr bwMode="auto">
              <a:xfrm>
                <a:off x="1800" y="1945"/>
                <a:ext cx="2104"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56"/>
              <p:cNvSpPr>
                <a:spLocks noChangeArrowheads="1"/>
              </p:cNvSpPr>
              <p:nvPr/>
            </p:nvSpPr>
            <p:spPr bwMode="auto">
              <a:xfrm>
                <a:off x="3943" y="1741"/>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57"/>
              <p:cNvSpPr>
                <a:spLocks noChangeArrowheads="1"/>
              </p:cNvSpPr>
              <p:nvPr/>
            </p:nvSpPr>
            <p:spPr bwMode="auto">
              <a:xfrm>
                <a:off x="3213" y="1741"/>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58"/>
              <p:cNvSpPr>
                <a:spLocks noChangeArrowheads="1"/>
              </p:cNvSpPr>
              <p:nvPr/>
            </p:nvSpPr>
            <p:spPr bwMode="auto">
              <a:xfrm>
                <a:off x="2514" y="1741"/>
                <a:ext cx="668"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59"/>
              <p:cNvSpPr>
                <a:spLocks noChangeArrowheads="1"/>
              </p:cNvSpPr>
              <p:nvPr/>
            </p:nvSpPr>
            <p:spPr bwMode="auto">
              <a:xfrm>
                <a:off x="1800" y="1741"/>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60"/>
              <p:cNvSpPr>
                <a:spLocks noChangeArrowheads="1"/>
              </p:cNvSpPr>
              <p:nvPr/>
            </p:nvSpPr>
            <p:spPr bwMode="auto">
              <a:xfrm>
                <a:off x="1800" y="1536"/>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61"/>
              <p:cNvSpPr>
                <a:spLocks noChangeArrowheads="1"/>
              </p:cNvSpPr>
              <p:nvPr/>
            </p:nvSpPr>
            <p:spPr bwMode="auto">
              <a:xfrm>
                <a:off x="1800" y="1332"/>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62"/>
              <p:cNvSpPr>
                <a:spLocks noChangeArrowheads="1"/>
              </p:cNvSpPr>
              <p:nvPr/>
            </p:nvSpPr>
            <p:spPr bwMode="auto">
              <a:xfrm>
                <a:off x="3943" y="1536"/>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63"/>
              <p:cNvSpPr>
                <a:spLocks noChangeArrowheads="1"/>
              </p:cNvSpPr>
              <p:nvPr/>
            </p:nvSpPr>
            <p:spPr bwMode="auto">
              <a:xfrm>
                <a:off x="3943" y="1332"/>
                <a:ext cx="667" cy="173"/>
              </a:xfrm>
              <a:prstGeom prst="rect">
                <a:avLst/>
              </a:prstGeom>
              <a:solidFill>
                <a:srgbClr val="F3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7" name="TextBox 176"/>
            <p:cNvSpPr txBox="1"/>
            <p:nvPr/>
          </p:nvSpPr>
          <p:spPr>
            <a:xfrm>
              <a:off x="8842972" y="2442796"/>
              <a:ext cx="734496"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Mathjax</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79" name="TextBox 178"/>
            <p:cNvSpPr txBox="1"/>
            <p:nvPr/>
          </p:nvSpPr>
          <p:spPr>
            <a:xfrm>
              <a:off x="8776446" y="2755087"/>
              <a:ext cx="830677"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Angularjs</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0" name="TextBox 179"/>
            <p:cNvSpPr txBox="1"/>
            <p:nvPr/>
          </p:nvSpPr>
          <p:spPr>
            <a:xfrm>
              <a:off x="8720116" y="3079948"/>
              <a:ext cx="1048685"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SPA Hosting</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1" name="TextBox 180"/>
            <p:cNvSpPr txBox="1"/>
            <p:nvPr/>
          </p:nvSpPr>
          <p:spPr>
            <a:xfrm>
              <a:off x="8806103" y="3413125"/>
              <a:ext cx="771365"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Firebase</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2" name="TextBox 181"/>
            <p:cNvSpPr txBox="1"/>
            <p:nvPr/>
          </p:nvSpPr>
          <p:spPr>
            <a:xfrm>
              <a:off x="4927707" y="3411538"/>
              <a:ext cx="1768433"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Google Compute Cloud</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3" name="TextBox 182"/>
            <p:cNvSpPr txBox="1"/>
            <p:nvPr/>
          </p:nvSpPr>
          <p:spPr>
            <a:xfrm>
              <a:off x="7351444" y="3079948"/>
              <a:ext cx="1099981"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Ubuntu 16.04</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4" name="TextBox 183"/>
            <p:cNvSpPr txBox="1"/>
            <p:nvPr/>
          </p:nvSpPr>
          <p:spPr>
            <a:xfrm>
              <a:off x="6217969" y="3079948"/>
              <a:ext cx="1099981"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Ubuntu 16.04</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5" name="TextBox 184"/>
            <p:cNvSpPr txBox="1"/>
            <p:nvPr/>
          </p:nvSpPr>
          <p:spPr>
            <a:xfrm>
              <a:off x="3951019" y="3079948"/>
              <a:ext cx="1099981"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Ubuntu 16.04</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6" name="TextBox 185"/>
            <p:cNvSpPr txBox="1"/>
            <p:nvPr/>
          </p:nvSpPr>
          <p:spPr>
            <a:xfrm>
              <a:off x="7604571" y="2755087"/>
              <a:ext cx="564578"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Redis</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7" name="TextBox 186"/>
            <p:cNvSpPr txBox="1"/>
            <p:nvPr/>
          </p:nvSpPr>
          <p:spPr>
            <a:xfrm>
              <a:off x="6362093" y="2755087"/>
              <a:ext cx="782587"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Java VM</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8" name="TextBox 187"/>
            <p:cNvSpPr txBox="1"/>
            <p:nvPr/>
          </p:nvSpPr>
          <p:spPr>
            <a:xfrm>
              <a:off x="6250221" y="2431237"/>
              <a:ext cx="1101585"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Elasticsearch</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9" name="TextBox 188"/>
            <p:cNvSpPr txBox="1"/>
            <p:nvPr/>
          </p:nvSpPr>
          <p:spPr>
            <a:xfrm>
              <a:off x="6311752" y="2116912"/>
              <a:ext cx="1016625"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vnTokenizer</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0" name="TextBox 189"/>
            <p:cNvSpPr txBox="1"/>
            <p:nvPr/>
          </p:nvSpPr>
          <p:spPr>
            <a:xfrm>
              <a:off x="5264872" y="2755087"/>
              <a:ext cx="671979"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MySQL</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1" name="TextBox 190"/>
            <p:cNvSpPr txBox="1"/>
            <p:nvPr/>
          </p:nvSpPr>
          <p:spPr>
            <a:xfrm>
              <a:off x="4073317" y="2755087"/>
              <a:ext cx="864339"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MongoDB</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2" name="TextBox 191"/>
            <p:cNvSpPr txBox="1"/>
            <p:nvPr/>
          </p:nvSpPr>
          <p:spPr>
            <a:xfrm>
              <a:off x="2797268" y="2755087"/>
              <a:ext cx="1130438"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JavaScript V8</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3" name="TextBox 192"/>
            <p:cNvSpPr txBox="1"/>
            <p:nvPr/>
          </p:nvSpPr>
          <p:spPr>
            <a:xfrm>
              <a:off x="3028903" y="2440762"/>
              <a:ext cx="667170"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Nodejs</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4" name="TextBox 193"/>
            <p:cNvSpPr txBox="1"/>
            <p:nvPr/>
          </p:nvSpPr>
          <p:spPr>
            <a:xfrm>
              <a:off x="2939138" y="2116912"/>
              <a:ext cx="846707"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Expressjs</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5" name="TextBox 194"/>
            <p:cNvSpPr txBox="1"/>
            <p:nvPr/>
          </p:nvSpPr>
          <p:spPr>
            <a:xfrm>
              <a:off x="6022250" y="4134237"/>
              <a:ext cx="579005"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Nginx</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7" name="TextBox 196"/>
            <p:cNvSpPr txBox="1"/>
            <p:nvPr/>
          </p:nvSpPr>
          <p:spPr>
            <a:xfrm>
              <a:off x="5761762" y="4477137"/>
              <a:ext cx="1099981"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Ubuntu 16.04</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8" name="TextBox 197"/>
            <p:cNvSpPr txBox="1"/>
            <p:nvPr/>
          </p:nvSpPr>
          <p:spPr>
            <a:xfrm>
              <a:off x="5778596" y="4791462"/>
              <a:ext cx="1066318"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Amazon EC2</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99" name="TextBox 198"/>
            <p:cNvSpPr txBox="1"/>
            <p:nvPr/>
          </p:nvSpPr>
          <p:spPr>
            <a:xfrm>
              <a:off x="5860351" y="5572512"/>
              <a:ext cx="902812"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SPA Client</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00" name="TextBox 199"/>
            <p:cNvSpPr txBox="1"/>
            <p:nvPr/>
          </p:nvSpPr>
          <p:spPr>
            <a:xfrm>
              <a:off x="5765772" y="5896362"/>
              <a:ext cx="1091967" cy="276999"/>
            </a:xfrm>
            <a:prstGeom prst="rect">
              <a:avLst/>
            </a:prstGeom>
            <a:noFill/>
          </p:spPr>
          <p:txBody>
            <a:bodyPr wrap="none" rtlCol="0">
              <a:spAutoFit/>
            </a:bodyPr>
            <a:lstStyle/>
            <a:p>
              <a:pPr algn="ctr"/>
              <a:r>
                <a:rPr lang="en-US" sz="1200" smtClean="0">
                  <a:solidFill>
                    <a:schemeClr val="bg1"/>
                  </a:solidFill>
                  <a:latin typeface="Roboto" panose="02000000000000000000" pitchFamily="2" charset="0"/>
                  <a:ea typeface="Roboto" panose="02000000000000000000" pitchFamily="2" charset="0"/>
                  <a:cs typeface="Roboto" panose="02000000000000000000" pitchFamily="2" charset="0"/>
                </a:rPr>
                <a:t>Web Browser</a:t>
              </a:r>
              <a:endParaRPr lang="en-US"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01" name="Up-Down Arrow 200"/>
            <p:cNvSpPr/>
            <p:nvPr/>
          </p:nvSpPr>
          <p:spPr>
            <a:xfrm>
              <a:off x="5686416" y="3757653"/>
              <a:ext cx="158390" cy="358776"/>
            </a:xfrm>
            <a:prstGeom prst="upDownArrow">
              <a:avLst>
                <a:gd name="adj1" fmla="val 22484"/>
                <a:gd name="adj2" fmla="val 48034"/>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Up-Down Arrow 201"/>
            <p:cNvSpPr/>
            <p:nvPr/>
          </p:nvSpPr>
          <p:spPr>
            <a:xfrm>
              <a:off x="9071336" y="3757012"/>
              <a:ext cx="158390" cy="358776"/>
            </a:xfrm>
            <a:prstGeom prst="upDownArrow">
              <a:avLst>
                <a:gd name="adj1" fmla="val 22484"/>
                <a:gd name="adj2" fmla="val 48034"/>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Up-Down Arrow 202"/>
            <p:cNvSpPr/>
            <p:nvPr/>
          </p:nvSpPr>
          <p:spPr>
            <a:xfrm>
              <a:off x="6178883" y="5144660"/>
              <a:ext cx="158390" cy="358776"/>
            </a:xfrm>
            <a:prstGeom prst="upDownArrow">
              <a:avLst>
                <a:gd name="adj1" fmla="val 22484"/>
                <a:gd name="adj2" fmla="val 48034"/>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TextBox 232"/>
          <p:cNvSpPr txBox="1"/>
          <p:nvPr/>
        </p:nvSpPr>
        <p:spPr>
          <a:xfrm>
            <a:off x="1267405" y="2085975"/>
            <a:ext cx="2851953" cy="2031325"/>
          </a:xfrm>
          <a:prstGeom prst="rect">
            <a:avLst/>
          </a:prstGeom>
          <a:noFill/>
        </p:spPr>
        <p:txBody>
          <a:bodyPr wrap="square" rtlCol="0">
            <a:spAutoFit/>
          </a:bodyPr>
          <a:lstStyle/>
          <a:p>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Mathover kế thừa, học hỏi kiến trúc và công nghệ của các hệ thống có liên quan như Stack Exchange, Quora, Facebook để giải quyết các bài toán của mình.</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5682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447832" cy="369332"/>
          </a:xfrm>
          <a:prstGeom prst="rect">
            <a:avLst/>
          </a:prstGeom>
          <a:noFill/>
        </p:spPr>
        <p:txBody>
          <a:bodyPr wrap="none" rtlCol="0">
            <a:spAutoFit/>
          </a:bodyPr>
          <a:lstStyle/>
          <a:p>
            <a:r>
              <a:rPr lang="en-US" smtClean="0">
                <a:latin typeface="Montserrat" panose="00000500000000000000" pitchFamily="2" charset="0"/>
              </a:rPr>
              <a:t>KIẾN TRÚC</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657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53120"/>
            <a:ext cx="1705916" cy="369332"/>
          </a:xfrm>
          <a:prstGeom prst="rect">
            <a:avLst/>
          </a:prstGeom>
          <a:noFill/>
        </p:spPr>
        <p:txBody>
          <a:bodyPr wrap="none" rtlCol="0">
            <a:spAutoFit/>
          </a:bodyPr>
          <a:lstStyle/>
          <a:p>
            <a:r>
              <a:rPr lang="en-US" smtClean="0">
                <a:latin typeface="Montserrat" panose="00000500000000000000" pitchFamily="2" charset="0"/>
              </a:rPr>
              <a:t>THUẬT TOÁN</a:t>
            </a:r>
            <a:endParaRPr lang="en-US">
              <a:latin typeface="Montserrat" panose="00000500000000000000" pitchFamily="2" charset="0"/>
            </a:endParaRPr>
          </a:p>
        </p:txBody>
      </p:sp>
      <p:sp>
        <p:nvSpPr>
          <p:cNvPr id="14" name="TextBox 13"/>
          <p:cNvSpPr txBox="1"/>
          <p:nvPr/>
        </p:nvSpPr>
        <p:spPr>
          <a:xfrm>
            <a:off x="1406084" y="3840962"/>
            <a:ext cx="3546916"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Số lượng upvote</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315550" y="397502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48875" y="2056612"/>
            <a:ext cx="9342010" cy="923330"/>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Một trong những thuật toán được sử dụng nhiều nhất trong các hệ thống hỏi đáp là thuật toán xếp hạng. Mathover kế thừa và học hỏi các thuật toán xếp hạng của Stack Exchange và Quora để phát triển thuật toán xếp hạng phù hợp với bài toán của mình.</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6" name="Picture 2" descr="Kết quả hình ảnh cho stackexch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908" y="3099639"/>
            <a:ext cx="1535753" cy="45765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1285875" y="3624325"/>
            <a:ext cx="9305010" cy="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91200" y="3208944"/>
            <a:ext cx="19050" cy="231940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266" name="Picture 2" descr="Kết quả hình ảnh cho quor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1" y="3099639"/>
            <a:ext cx="885824" cy="59054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406084" y="4250537"/>
            <a:ext cx="3546916"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Số lượng downvote</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1315550" y="4384602"/>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406084" y="4660112"/>
            <a:ext cx="416604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Uy tín của người gửi câu hỏi</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9" name="Oval 28"/>
          <p:cNvSpPr/>
          <p:nvPr/>
        </p:nvSpPr>
        <p:spPr>
          <a:xfrm>
            <a:off x="1315550" y="479417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406084" y="5107787"/>
            <a:ext cx="416604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Thời điểm gần đây nhất câu hỏi được xem</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1" name="Oval 30"/>
          <p:cNvSpPr/>
          <p:nvPr/>
        </p:nvSpPr>
        <p:spPr>
          <a:xfrm>
            <a:off x="1315550" y="5241852"/>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82884" y="3840962"/>
            <a:ext cx="3546916"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Số lượng upvote</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3" name="Oval 32"/>
          <p:cNvSpPr/>
          <p:nvPr/>
        </p:nvSpPr>
        <p:spPr>
          <a:xfrm>
            <a:off x="6192350" y="397502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282884" y="4250537"/>
            <a:ext cx="3546916"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Số lượng downvote</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5" name="Oval 34"/>
          <p:cNvSpPr/>
          <p:nvPr/>
        </p:nvSpPr>
        <p:spPr>
          <a:xfrm>
            <a:off x="6192350" y="4384602"/>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82884" y="4660112"/>
            <a:ext cx="416604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Vote của người dùng có câu trả lời tốt</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7" name="Oval 36"/>
          <p:cNvSpPr/>
          <p:nvPr/>
        </p:nvSpPr>
        <p:spPr>
          <a:xfrm>
            <a:off x="6192350" y="479417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82884" y="5107787"/>
            <a:ext cx="416604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Spam vote sẽ không được tính</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9" name="Oval 38"/>
          <p:cNvSpPr/>
          <p:nvPr/>
        </p:nvSpPr>
        <p:spPr>
          <a:xfrm>
            <a:off x="6192350" y="5241852"/>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23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285929" cy="369332"/>
          </a:xfrm>
          <a:prstGeom prst="rect">
            <a:avLst/>
          </a:prstGeom>
          <a:noFill/>
        </p:spPr>
        <p:txBody>
          <a:bodyPr wrap="none" rtlCol="0">
            <a:spAutoFit/>
          </a:bodyPr>
          <a:lstStyle/>
          <a:p>
            <a:r>
              <a:rPr lang="en-US" smtClean="0">
                <a:latin typeface="Montserrat" panose="00000500000000000000" pitchFamily="2" charset="0"/>
              </a:rPr>
              <a:t>LỘ TRÌNH</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657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53120"/>
            <a:ext cx="4713150" cy="369332"/>
          </a:xfrm>
          <a:prstGeom prst="rect">
            <a:avLst/>
          </a:prstGeom>
          <a:noFill/>
        </p:spPr>
        <p:txBody>
          <a:bodyPr wrap="none" rtlCol="0">
            <a:spAutoFit/>
          </a:bodyPr>
          <a:lstStyle/>
          <a:p>
            <a:r>
              <a:rPr lang="en-US" smtClean="0">
                <a:latin typeface="Montserrat" panose="00000500000000000000" pitchFamily="2" charset="0"/>
              </a:rPr>
              <a:t>LỘ TRÌNH NGHIÊN CỨU VÀ PHÁT TRIỂN</a:t>
            </a:r>
            <a:endParaRPr lang="en-US">
              <a:latin typeface="Montserrat" panose="00000500000000000000" pitchFamily="2" charset="0"/>
            </a:endParaRPr>
          </a:p>
        </p:txBody>
      </p:sp>
      <p:grpSp>
        <p:nvGrpSpPr>
          <p:cNvPr id="12" name="Group 43"/>
          <p:cNvGrpSpPr>
            <a:grpSpLocks noChangeAspect="1"/>
          </p:cNvGrpSpPr>
          <p:nvPr/>
        </p:nvGrpSpPr>
        <p:grpSpPr bwMode="auto">
          <a:xfrm>
            <a:off x="2601595" y="2036752"/>
            <a:ext cx="5963285" cy="2407357"/>
            <a:chOff x="1394" y="1317"/>
            <a:chExt cx="4112" cy="1660"/>
          </a:xfrm>
        </p:grpSpPr>
        <p:sp>
          <p:nvSpPr>
            <p:cNvPr id="17" name="AutoShape 42"/>
            <p:cNvSpPr>
              <a:spLocks noChangeAspect="1" noChangeArrowheads="1" noTextEdit="1"/>
            </p:cNvSpPr>
            <p:nvPr/>
          </p:nvSpPr>
          <p:spPr bwMode="auto">
            <a:xfrm>
              <a:off x="1394" y="1317"/>
              <a:ext cx="4112" cy="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32"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 y="1283"/>
              <a:ext cx="1101" cy="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3"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1" y="1283"/>
              <a:ext cx="1098" cy="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4" name="Picture 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9" y="2131"/>
              <a:ext cx="1375"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5" name="Picture 4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4" y="1281"/>
              <a:ext cx="1100"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6" name="Picture 4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7" y="1283"/>
              <a:ext cx="28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7" name="Picture 4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55" y="1283"/>
              <a:ext cx="555"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 name="TextBox 75"/>
          <p:cNvSpPr txBox="1"/>
          <p:nvPr/>
        </p:nvSpPr>
        <p:spPr>
          <a:xfrm>
            <a:off x="2855340" y="2356777"/>
            <a:ext cx="933256" cy="338554"/>
          </a:xfrm>
          <a:prstGeom prst="rect">
            <a:avLst/>
          </a:prstGeom>
          <a:noFill/>
        </p:spPr>
        <p:txBody>
          <a:bodyPr wrap="square" rtlCol="0">
            <a:spAutoFit/>
          </a:bodyPr>
          <a:lstStyle/>
          <a:p>
            <a:pPr algn="just"/>
            <a:r>
              <a:rPr lang="en-US" sz="1600" b="1" smtClean="0">
                <a:solidFill>
                  <a:schemeClr val="bg1"/>
                </a:solidFill>
                <a:latin typeface="Roboto" panose="02000000000000000000" pitchFamily="2" charset="0"/>
                <a:ea typeface="Roboto" panose="02000000000000000000" pitchFamily="2" charset="0"/>
                <a:cs typeface="Roboto" panose="02000000000000000000" pitchFamily="2" charset="0"/>
              </a:rPr>
              <a:t>2/2018</a:t>
            </a:r>
            <a:endParaRPr lang="en-US" sz="16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7" name="TextBox 76"/>
          <p:cNvSpPr txBox="1"/>
          <p:nvPr/>
        </p:nvSpPr>
        <p:spPr>
          <a:xfrm>
            <a:off x="5042280" y="2356777"/>
            <a:ext cx="840360" cy="338554"/>
          </a:xfrm>
          <a:prstGeom prst="rect">
            <a:avLst/>
          </a:prstGeom>
          <a:noFill/>
        </p:spPr>
        <p:txBody>
          <a:bodyPr wrap="square" rtlCol="0">
            <a:spAutoFit/>
          </a:bodyPr>
          <a:lstStyle/>
          <a:p>
            <a:pPr algn="just"/>
            <a:r>
              <a:rPr lang="en-US" sz="1600" b="1" smtClean="0">
                <a:solidFill>
                  <a:schemeClr val="bg1"/>
                </a:solidFill>
                <a:latin typeface="Roboto" panose="02000000000000000000" pitchFamily="2" charset="0"/>
                <a:ea typeface="Roboto" panose="02000000000000000000" pitchFamily="2" charset="0"/>
                <a:cs typeface="Roboto" panose="02000000000000000000" pitchFamily="2" charset="0"/>
              </a:rPr>
              <a:t>3/2018</a:t>
            </a:r>
            <a:endParaRPr lang="en-US" sz="16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8" name="TextBox 77"/>
          <p:cNvSpPr txBox="1"/>
          <p:nvPr/>
        </p:nvSpPr>
        <p:spPr>
          <a:xfrm>
            <a:off x="7168260" y="2356777"/>
            <a:ext cx="933256" cy="338554"/>
          </a:xfrm>
          <a:prstGeom prst="rect">
            <a:avLst/>
          </a:prstGeom>
          <a:noFill/>
        </p:spPr>
        <p:txBody>
          <a:bodyPr wrap="square" rtlCol="0">
            <a:spAutoFit/>
          </a:bodyPr>
          <a:lstStyle/>
          <a:p>
            <a:pPr algn="just"/>
            <a:r>
              <a:rPr lang="en-US" sz="1600" b="1" smtClean="0">
                <a:solidFill>
                  <a:schemeClr val="bg1"/>
                </a:solidFill>
                <a:latin typeface="Roboto" panose="02000000000000000000" pitchFamily="2" charset="0"/>
                <a:ea typeface="Roboto" panose="02000000000000000000" pitchFamily="2" charset="0"/>
                <a:cs typeface="Roboto" panose="02000000000000000000" pitchFamily="2" charset="0"/>
              </a:rPr>
              <a:t>4/2018</a:t>
            </a:r>
            <a:endParaRPr lang="en-US" sz="16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9" name="TextBox 78"/>
          <p:cNvSpPr txBox="1"/>
          <p:nvPr/>
        </p:nvSpPr>
        <p:spPr>
          <a:xfrm>
            <a:off x="2422812" y="5264385"/>
            <a:ext cx="1725614" cy="646331"/>
          </a:xfrm>
          <a:prstGeom prst="rect">
            <a:avLst/>
          </a:prstGeom>
          <a:noFill/>
        </p:spPr>
        <p:txBody>
          <a:bodyPr wrap="square" rtlCol="0">
            <a:spAutoFit/>
          </a:bodyPr>
          <a:lstStyle/>
          <a:p>
            <a:pPr algn="ctr"/>
            <a:r>
              <a:rPr lang="en-US" sz="120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Phát triển module thu thập dữ liệu, module hỏi đáp</a:t>
            </a:r>
            <a:endPar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0" name="TextBox 79"/>
          <p:cNvSpPr txBox="1"/>
          <p:nvPr/>
        </p:nvSpPr>
        <p:spPr>
          <a:xfrm>
            <a:off x="2662179" y="4533668"/>
            <a:ext cx="1246881" cy="523220"/>
          </a:xfrm>
          <a:prstGeom prst="rect">
            <a:avLst/>
          </a:prstGeom>
          <a:noFill/>
        </p:spPr>
        <p:txBody>
          <a:bodyPr wrap="square" rtlCol="0">
            <a:spAutoFit/>
          </a:bodyPr>
          <a:lstStyle/>
          <a:p>
            <a:pPr algn="ctr"/>
            <a:r>
              <a:rPr lang="en-US" sz="1400" smtClean="0">
                <a:latin typeface="Montserrat" panose="00000500000000000000" pitchFamily="2" charset="0"/>
              </a:rPr>
              <a:t>TÍNH NĂNG HỎI ĐÁP</a:t>
            </a:r>
            <a:endParaRPr lang="en-US" sz="1400">
              <a:latin typeface="Montserrat" panose="00000500000000000000" pitchFamily="2" charset="0"/>
            </a:endParaRPr>
          </a:p>
        </p:txBody>
      </p:sp>
      <p:sp>
        <p:nvSpPr>
          <p:cNvPr id="81" name="TextBox 80"/>
          <p:cNvSpPr txBox="1"/>
          <p:nvPr/>
        </p:nvSpPr>
        <p:spPr>
          <a:xfrm>
            <a:off x="4535299" y="4545270"/>
            <a:ext cx="1859280" cy="523220"/>
          </a:xfrm>
          <a:prstGeom prst="rect">
            <a:avLst/>
          </a:prstGeom>
          <a:noFill/>
        </p:spPr>
        <p:txBody>
          <a:bodyPr wrap="square" rtlCol="0">
            <a:spAutoFit/>
          </a:bodyPr>
          <a:lstStyle/>
          <a:p>
            <a:pPr algn="ctr"/>
            <a:r>
              <a:rPr lang="en-US" sz="1400" smtClean="0">
                <a:latin typeface="Montserrat" panose="00000500000000000000" pitchFamily="2" charset="0"/>
              </a:rPr>
              <a:t>TÍNH NĂNG</a:t>
            </a:r>
            <a:endParaRPr lang="en-US" sz="1400">
              <a:latin typeface="Montserrat" panose="00000500000000000000" pitchFamily="2" charset="0"/>
            </a:endParaRPr>
          </a:p>
          <a:p>
            <a:pPr algn="ctr"/>
            <a:r>
              <a:rPr lang="en-US" sz="1400">
                <a:latin typeface="Montserrat" panose="00000500000000000000" pitchFamily="2" charset="0"/>
              </a:rPr>
              <a:t>TÌM </a:t>
            </a:r>
            <a:r>
              <a:rPr lang="en-US" sz="1400" smtClean="0">
                <a:latin typeface="Montserrat" panose="00000500000000000000" pitchFamily="2" charset="0"/>
              </a:rPr>
              <a:t>KIẾM</a:t>
            </a:r>
            <a:endParaRPr lang="en-US" sz="1400">
              <a:latin typeface="Montserrat" panose="00000500000000000000" pitchFamily="2" charset="0"/>
            </a:endParaRPr>
          </a:p>
        </p:txBody>
      </p:sp>
      <p:sp>
        <p:nvSpPr>
          <p:cNvPr id="82" name="TextBox 81"/>
          <p:cNvSpPr txBox="1"/>
          <p:nvPr/>
        </p:nvSpPr>
        <p:spPr>
          <a:xfrm>
            <a:off x="6614486" y="4533668"/>
            <a:ext cx="2040803" cy="738664"/>
          </a:xfrm>
          <a:prstGeom prst="rect">
            <a:avLst/>
          </a:prstGeom>
          <a:noFill/>
        </p:spPr>
        <p:txBody>
          <a:bodyPr wrap="square" rtlCol="0">
            <a:spAutoFit/>
          </a:bodyPr>
          <a:lstStyle/>
          <a:p>
            <a:pPr algn="ctr"/>
            <a:r>
              <a:rPr lang="en-US" sz="1400">
                <a:latin typeface="Montserrat" panose="00000500000000000000" pitchFamily="2" charset="0"/>
              </a:rPr>
              <a:t>TÍNH NĂNG</a:t>
            </a:r>
          </a:p>
          <a:p>
            <a:pPr algn="ctr"/>
            <a:r>
              <a:rPr lang="en-US" sz="1400">
                <a:latin typeface="Montserrat" panose="00000500000000000000" pitchFamily="2" charset="0"/>
              </a:rPr>
              <a:t>KẾT NỐI </a:t>
            </a:r>
            <a:r>
              <a:rPr lang="en-US" sz="1400">
                <a:latin typeface="Montserrat" panose="00000500000000000000" pitchFamily="2" charset="0"/>
              </a:rPr>
              <a:t>TỨC </a:t>
            </a:r>
            <a:r>
              <a:rPr lang="en-US" sz="1400" smtClean="0">
                <a:latin typeface="Montserrat" panose="00000500000000000000" pitchFamily="2" charset="0"/>
              </a:rPr>
              <a:t>THỜI VIDEO CHAT</a:t>
            </a:r>
            <a:endParaRPr lang="en-US" sz="1400">
              <a:latin typeface="Montserrat" panose="00000500000000000000" pitchFamily="2" charset="0"/>
            </a:endParaRPr>
          </a:p>
        </p:txBody>
      </p:sp>
      <p:sp>
        <p:nvSpPr>
          <p:cNvPr id="83" name="TextBox 82"/>
          <p:cNvSpPr txBox="1"/>
          <p:nvPr/>
        </p:nvSpPr>
        <p:spPr>
          <a:xfrm>
            <a:off x="4556412" y="5264385"/>
            <a:ext cx="1725614" cy="646331"/>
          </a:xfrm>
          <a:prstGeom prst="rect">
            <a:avLst/>
          </a:prstGeom>
          <a:noFill/>
        </p:spPr>
        <p:txBody>
          <a:bodyPr wrap="square" rtlCol="0">
            <a:spAutoFit/>
          </a:bodyPr>
          <a:lstStyle/>
          <a:p>
            <a:pPr algn="ctr"/>
            <a:r>
              <a:rPr lang="en-US" sz="120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Phát triển module phân phối và kết nối hỏi đáp tức thời</a:t>
            </a:r>
            <a:endPar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4" name="TextBox 83"/>
          <p:cNvSpPr txBox="1"/>
          <p:nvPr/>
        </p:nvSpPr>
        <p:spPr>
          <a:xfrm>
            <a:off x="6644640" y="5264385"/>
            <a:ext cx="2125980" cy="646331"/>
          </a:xfrm>
          <a:prstGeom prst="rect">
            <a:avLst/>
          </a:prstGeom>
          <a:noFill/>
        </p:spPr>
        <p:txBody>
          <a:bodyPr wrap="square" rtlCol="0">
            <a:spAutoFit/>
          </a:bodyPr>
          <a:lstStyle/>
          <a:p>
            <a:pPr algn="ctr"/>
            <a:r>
              <a:rPr lang="en-US" sz="120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Phát triển và hoàn thiện tính năng tìm kiếm chuyên gia dựa trên từ khóa</a:t>
            </a:r>
            <a:endPar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18950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2653290" cy="369332"/>
          </a:xfrm>
          <a:prstGeom prst="rect">
            <a:avLst/>
          </a:prstGeom>
          <a:noFill/>
        </p:spPr>
        <p:txBody>
          <a:bodyPr wrap="none" rtlCol="0">
            <a:spAutoFit/>
          </a:bodyPr>
          <a:lstStyle/>
          <a:p>
            <a:r>
              <a:rPr lang="en-US" smtClean="0">
                <a:latin typeface="Montserrat" panose="00000500000000000000" pitchFamily="2" charset="0"/>
              </a:rPr>
              <a:t>TÀI LIỆU THAM KHẢO</a:t>
            </a:r>
            <a:endParaRPr lang="en-US">
              <a:latin typeface="Montserrat" panose="00000500000000000000" pitchFamily="2" charset="0"/>
            </a:endParaRPr>
          </a:p>
        </p:txBody>
      </p:sp>
      <p:cxnSp>
        <p:nvCxnSpPr>
          <p:cNvPr id="5" name="Straight Connector 4"/>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1059419"/>
            <a:ext cx="8267700" cy="5542543"/>
          </a:xfrm>
          <a:prstGeom prst="rect">
            <a:avLst/>
          </a:prstGeom>
        </p:spPr>
        <p:txBody>
          <a:bodyPr wrap="square">
            <a:spAutoFit/>
          </a:bodyPr>
          <a:lstStyle/>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 Viraj Anchan , </a:t>
            </a:r>
            <a:r>
              <a:rPr lang="en-US" sz="1300" i="1" smtClean="0">
                <a:latin typeface="Roboto" panose="02000000000000000000" pitchFamily="2" charset="0"/>
                <a:ea typeface="Roboto" panose="02000000000000000000" pitchFamily="2" charset="0"/>
                <a:cs typeface="Roboto" panose="02000000000000000000" pitchFamily="2" charset="0"/>
              </a:rPr>
              <a:t>Sarang Deshpande , Deep Doshi3, Akshat Kedia - Ranking Algorithm, IJARCCE</a:t>
            </a:r>
            <a:r>
              <a:rPr lang="en-US" sz="1300" smtClean="0">
                <a:latin typeface="Roboto" panose="02000000000000000000" pitchFamily="2" charset="0"/>
                <a:ea typeface="Roboto" panose="02000000000000000000" pitchFamily="2" charset="0"/>
                <a:cs typeface="Roboto" panose="02000000000000000000" pitchFamily="2" charset="0"/>
              </a:rPr>
              <a:t>, 2015.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[2] James Rumbaugh, Ivar Jacobson, Grady Booch - </a:t>
            </a:r>
            <a:r>
              <a:rPr lang="en-US" sz="1300" i="1" smtClean="0">
                <a:latin typeface="Roboto" panose="02000000000000000000" pitchFamily="2" charset="0"/>
                <a:ea typeface="Roboto" panose="02000000000000000000" pitchFamily="2" charset="0"/>
                <a:cs typeface="Roboto" panose="02000000000000000000" pitchFamily="2" charset="0"/>
              </a:rPr>
              <a:t>The Unified Modeling Language Reference Manual, Second Edition</a:t>
            </a:r>
            <a:r>
              <a:rPr lang="en-US" sz="1300" smtClean="0">
                <a:latin typeface="Roboto" panose="02000000000000000000" pitchFamily="2" charset="0"/>
                <a:ea typeface="Roboto" panose="02000000000000000000" pitchFamily="2" charset="0"/>
                <a:cs typeface="Roboto" panose="02000000000000000000" pitchFamily="2" charset="0"/>
              </a:rPr>
              <a:t>, 2004.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[3] PKE Consulting - </a:t>
            </a:r>
            <a:r>
              <a:rPr lang="en-US" sz="1300" i="1" smtClean="0">
                <a:latin typeface="Roboto" panose="02000000000000000000" pitchFamily="2" charset="0"/>
                <a:ea typeface="Roboto" panose="02000000000000000000" pitchFamily="2" charset="0"/>
                <a:cs typeface="Roboto" panose="02000000000000000000" pitchFamily="2" charset="0"/>
              </a:rPr>
              <a:t>Introduction to WebRTC </a:t>
            </a:r>
            <a:r>
              <a:rPr lang="en-US" sz="1300" smtClean="0">
                <a:latin typeface="Roboto" panose="02000000000000000000" pitchFamily="2" charset="0"/>
                <a:ea typeface="Roboto" panose="02000000000000000000" pitchFamily="2" charset="0"/>
                <a:cs typeface="Roboto" panose="02000000000000000000" pitchFamily="2" charset="0"/>
              </a:rPr>
              <a:t>– 2015, 2015.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[4] Salvatore Loreto, Simon Pietro Romano - </a:t>
            </a:r>
            <a:r>
              <a:rPr lang="en-US" sz="1300" i="1" smtClean="0">
                <a:latin typeface="Roboto" panose="02000000000000000000" pitchFamily="2" charset="0"/>
                <a:ea typeface="Roboto" panose="02000000000000000000" pitchFamily="2" charset="0"/>
                <a:cs typeface="Roboto" panose="02000000000000000000" pitchFamily="2" charset="0"/>
              </a:rPr>
              <a:t>Real-Time Communication with WebRTC</a:t>
            </a:r>
            <a:r>
              <a:rPr lang="en-US" sz="1300" smtClean="0">
                <a:latin typeface="Roboto" panose="02000000000000000000" pitchFamily="2" charset="0"/>
                <a:ea typeface="Roboto" panose="02000000000000000000" pitchFamily="2" charset="0"/>
                <a:cs typeface="Roboto" panose="02000000000000000000" pitchFamily="2" charset="0"/>
              </a:rPr>
              <a:t>, 2014.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[5] Nick Craver - </a:t>
            </a:r>
            <a:r>
              <a:rPr lang="en-US" sz="1300" i="1" smtClean="0">
                <a:latin typeface="Roboto" panose="02000000000000000000" pitchFamily="2" charset="0"/>
                <a:ea typeface="Roboto" panose="02000000000000000000" pitchFamily="2" charset="0"/>
                <a:cs typeface="Roboto" panose="02000000000000000000" pitchFamily="2" charset="0"/>
              </a:rPr>
              <a:t>Stack Overflow: The Architecture - 2016 Edition</a:t>
            </a:r>
            <a:r>
              <a:rPr lang="en-US" sz="1300" smtClean="0">
                <a:latin typeface="Roboto" panose="02000000000000000000" pitchFamily="2" charset="0"/>
                <a:ea typeface="Roboto" panose="02000000000000000000" pitchFamily="2" charset="0"/>
                <a:cs typeface="Roboto" panose="02000000000000000000" pitchFamily="2" charset="0"/>
              </a:rPr>
              <a:t>, 2016.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[6] Phan Quy Trung - </a:t>
            </a:r>
            <a:r>
              <a:rPr lang="en-US" sz="1300" i="1" smtClean="0">
                <a:latin typeface="Roboto" panose="02000000000000000000" pitchFamily="2" charset="0"/>
                <a:ea typeface="Roboto" panose="02000000000000000000" pitchFamily="2" charset="0"/>
                <a:cs typeface="Roboto" panose="02000000000000000000" pitchFamily="2" charset="0"/>
              </a:rPr>
              <a:t>Optimizing the Search Experience on E-commerce Websites</a:t>
            </a:r>
            <a:r>
              <a:rPr lang="en-US" sz="1300" smtClean="0">
                <a:latin typeface="Roboto" panose="02000000000000000000" pitchFamily="2" charset="0"/>
                <a:ea typeface="Roboto" panose="02000000000000000000" pitchFamily="2" charset="0"/>
                <a:cs typeface="Roboto" panose="02000000000000000000" pitchFamily="2" charset="0"/>
              </a:rPr>
              <a:t>, 2017.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[7] Arnaud Budkiewicz - </a:t>
            </a:r>
            <a:r>
              <a:rPr lang="en-US" sz="1300" i="1" smtClean="0">
                <a:latin typeface="Roboto" panose="02000000000000000000" pitchFamily="2" charset="0"/>
                <a:ea typeface="Roboto" panose="02000000000000000000" pitchFamily="2" charset="0"/>
                <a:cs typeface="Roboto" panose="02000000000000000000" pitchFamily="2" charset="0"/>
              </a:rPr>
              <a:t>Facebook Silently Released WebRTC Video Calling</a:t>
            </a:r>
            <a:r>
              <a:rPr lang="en-US" sz="1300" smtClean="0">
                <a:latin typeface="Roboto" panose="02000000000000000000" pitchFamily="2" charset="0"/>
                <a:ea typeface="Roboto" panose="02000000000000000000" pitchFamily="2" charset="0"/>
                <a:cs typeface="Roboto" panose="02000000000000000000" pitchFamily="2" charset="0"/>
              </a:rPr>
              <a:t>, 2015.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[8] Clinton Gormley, Zachary Tong - </a:t>
            </a:r>
            <a:r>
              <a:rPr lang="en-US" sz="1300" i="1" smtClean="0">
                <a:latin typeface="Roboto" panose="02000000000000000000" pitchFamily="2" charset="0"/>
                <a:ea typeface="Roboto" panose="02000000000000000000" pitchFamily="2" charset="0"/>
                <a:cs typeface="Roboto" panose="02000000000000000000" pitchFamily="2" charset="0"/>
              </a:rPr>
              <a:t>Elasticsearch: The Definitive Guide</a:t>
            </a:r>
            <a:r>
              <a:rPr lang="en-US" sz="1300" smtClean="0">
                <a:latin typeface="Roboto" panose="02000000000000000000" pitchFamily="2" charset="0"/>
                <a:ea typeface="Roboto" panose="02000000000000000000" pitchFamily="2" charset="0"/>
                <a:cs typeface="Roboto" panose="02000000000000000000" pitchFamily="2" charset="0"/>
              </a:rPr>
              <a:t>, 2015.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[9] Phil Whelan - </a:t>
            </a:r>
            <a:r>
              <a:rPr lang="en-US" sz="1300" i="1" smtClean="0">
                <a:latin typeface="Roboto" panose="02000000000000000000" pitchFamily="2" charset="0"/>
                <a:ea typeface="Roboto" panose="02000000000000000000" pitchFamily="2" charset="0"/>
                <a:cs typeface="Roboto" panose="02000000000000000000" pitchFamily="2" charset="0"/>
              </a:rPr>
              <a:t>Quora’s Technology Examined</a:t>
            </a:r>
            <a:r>
              <a:rPr lang="en-US" sz="1300" smtClean="0">
                <a:latin typeface="Roboto" panose="02000000000000000000" pitchFamily="2" charset="0"/>
                <a:ea typeface="Roboto" panose="02000000000000000000" pitchFamily="2" charset="0"/>
                <a:cs typeface="Roboto" panose="02000000000000000000" pitchFamily="2" charset="0"/>
              </a:rPr>
              <a:t>, 2011.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[10] Le Hong Phuong - </a:t>
            </a:r>
            <a:r>
              <a:rPr lang="en-US" sz="1300" i="1" smtClean="0">
                <a:latin typeface="Roboto" panose="02000000000000000000" pitchFamily="2" charset="0"/>
                <a:ea typeface="Roboto" panose="02000000000000000000" pitchFamily="2" charset="0"/>
                <a:cs typeface="Roboto" panose="02000000000000000000" pitchFamily="2" charset="0"/>
              </a:rPr>
              <a:t>A hybrid approach to word segmentation of Vietnamese texts</a:t>
            </a:r>
            <a:r>
              <a:rPr lang="en-US" sz="1300" smtClean="0">
                <a:latin typeface="Roboto" panose="02000000000000000000" pitchFamily="2" charset="0"/>
                <a:ea typeface="Roboto" panose="02000000000000000000" pitchFamily="2" charset="0"/>
                <a:cs typeface="Roboto" panose="02000000000000000000" pitchFamily="2" charset="0"/>
              </a:rPr>
              <a:t>, 2008.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[11] Makble - </a:t>
            </a:r>
            <a:r>
              <a:rPr lang="en-US" sz="1300" i="1" smtClean="0">
                <a:latin typeface="Roboto" panose="02000000000000000000" pitchFamily="2" charset="0"/>
                <a:ea typeface="Roboto" panose="02000000000000000000" pitchFamily="2" charset="0"/>
                <a:cs typeface="Roboto" panose="02000000000000000000" pitchFamily="2" charset="0"/>
              </a:rPr>
              <a:t>The advantages and disadvantages of MySQL</a:t>
            </a:r>
            <a:r>
              <a:rPr lang="en-US" sz="1300" smtClean="0">
                <a:latin typeface="Roboto" panose="02000000000000000000" pitchFamily="2" charset="0"/>
                <a:ea typeface="Roboto" panose="02000000000000000000" pitchFamily="2" charset="0"/>
                <a:cs typeface="Roboto" panose="02000000000000000000" pitchFamily="2" charset="0"/>
              </a:rPr>
              <a:t>, 2016.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[12] Paul Shan </a:t>
            </a:r>
            <a:r>
              <a:rPr lang="en-US" sz="1300" i="1" smtClean="0">
                <a:latin typeface="Roboto" panose="02000000000000000000" pitchFamily="2" charset="0"/>
                <a:ea typeface="Roboto" panose="02000000000000000000" pitchFamily="2" charset="0"/>
                <a:cs typeface="Roboto" panose="02000000000000000000" pitchFamily="2" charset="0"/>
              </a:rPr>
              <a:t>- Node.js – reasons to use, pros and cons, best practices!, </a:t>
            </a:r>
            <a:r>
              <a:rPr lang="en-US" sz="1300" smtClean="0">
                <a:latin typeface="Roboto" panose="02000000000000000000" pitchFamily="2" charset="0"/>
                <a:ea typeface="Roboto" panose="02000000000000000000" pitchFamily="2" charset="0"/>
                <a:cs typeface="Roboto" panose="02000000000000000000" pitchFamily="2" charset="0"/>
              </a:rPr>
              <a:t>2014.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[13] Tomislav Capan - </a:t>
            </a:r>
            <a:r>
              <a:rPr lang="en-US" sz="1300" i="1" smtClean="0">
                <a:latin typeface="Roboto" panose="02000000000000000000" pitchFamily="2" charset="0"/>
                <a:ea typeface="Roboto" panose="02000000000000000000" pitchFamily="2" charset="0"/>
                <a:cs typeface="Roboto" panose="02000000000000000000" pitchFamily="2" charset="0"/>
              </a:rPr>
              <a:t>Why The Hell Would I Use Node.js? A Case-by-Case Tutorial,</a:t>
            </a:r>
            <a:r>
              <a:rPr lang="en-US" sz="1300" smtClean="0">
                <a:latin typeface="Roboto" panose="02000000000000000000" pitchFamily="2" charset="0"/>
                <a:ea typeface="Roboto" panose="02000000000000000000" pitchFamily="2" charset="0"/>
                <a:cs typeface="Roboto" panose="02000000000000000000" pitchFamily="2" charset="0"/>
              </a:rPr>
              <a:t> 2013.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[14] Ynori Seven - </a:t>
            </a:r>
            <a:r>
              <a:rPr lang="en-US" sz="1300" i="1" smtClean="0">
                <a:latin typeface="Roboto" panose="02000000000000000000" pitchFamily="2" charset="0"/>
                <a:ea typeface="Roboto" panose="02000000000000000000" pitchFamily="2" charset="0"/>
                <a:cs typeface="Roboto" panose="02000000000000000000" pitchFamily="2" charset="0"/>
              </a:rPr>
              <a:t>The Pros and Cons of MongoDB, </a:t>
            </a:r>
            <a:r>
              <a:rPr lang="en-US" sz="1300" smtClean="0">
                <a:latin typeface="Roboto" panose="02000000000000000000" pitchFamily="2" charset="0"/>
                <a:ea typeface="Roboto" panose="02000000000000000000" pitchFamily="2" charset="0"/>
                <a:cs typeface="Roboto" panose="02000000000000000000" pitchFamily="2" charset="0"/>
              </a:rPr>
              <a:t>2014. </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[15] Cody Arsenault - </a:t>
            </a:r>
            <a:r>
              <a:rPr lang="en-US" sz="1300" i="1" smtClean="0">
                <a:latin typeface="Roboto" panose="02000000000000000000" pitchFamily="2" charset="0"/>
                <a:ea typeface="Roboto" panose="02000000000000000000" pitchFamily="2" charset="0"/>
                <a:cs typeface="Roboto" panose="02000000000000000000" pitchFamily="2" charset="0"/>
              </a:rPr>
              <a:t>The Pros and Cons of 8 Popular Databases, </a:t>
            </a:r>
            <a:r>
              <a:rPr lang="en-US" sz="1300" smtClean="0">
                <a:latin typeface="Roboto" panose="02000000000000000000" pitchFamily="2" charset="0"/>
                <a:ea typeface="Roboto" panose="02000000000000000000" pitchFamily="2" charset="0"/>
                <a:cs typeface="Roboto" panose="02000000000000000000" pitchFamily="2" charset="0"/>
              </a:rPr>
              <a:t>2017.</a:t>
            </a:r>
          </a:p>
          <a:p>
            <a:pPr>
              <a:lnSpc>
                <a:spcPts val="2500"/>
              </a:lnSpc>
            </a:pPr>
            <a:r>
              <a:rPr lang="en-US" sz="1300" smtClean="0">
                <a:latin typeface="Roboto" panose="02000000000000000000" pitchFamily="2" charset="0"/>
                <a:ea typeface="Roboto" panose="02000000000000000000" pitchFamily="2" charset="0"/>
                <a:cs typeface="Roboto" panose="02000000000000000000" pitchFamily="2" charset="0"/>
              </a:rPr>
              <a:t>[16] </a:t>
            </a:r>
            <a:r>
              <a:rPr lang="en-US" sz="1300">
                <a:latin typeface="Roboto" panose="02000000000000000000" pitchFamily="2" charset="0"/>
                <a:ea typeface="Roboto" panose="02000000000000000000" pitchFamily="2" charset="0"/>
                <a:cs typeface="Roboto" panose="02000000000000000000" pitchFamily="2" charset="0"/>
              </a:rPr>
              <a:t>Nguyễn Văn Tuấn, Nguyễn Thị Thu Huyền </a:t>
            </a:r>
            <a:r>
              <a:rPr lang="en-US" sz="1300" smtClean="0">
                <a:latin typeface="Roboto" panose="02000000000000000000" pitchFamily="2" charset="0"/>
                <a:ea typeface="Roboto" panose="02000000000000000000" pitchFamily="2" charset="0"/>
                <a:cs typeface="Roboto" panose="02000000000000000000" pitchFamily="2" charset="0"/>
              </a:rPr>
              <a:t>- </a:t>
            </a:r>
            <a:r>
              <a:rPr lang="en-US" sz="1300" i="1" smtClean="0">
                <a:latin typeface="Roboto" panose="02000000000000000000" pitchFamily="2" charset="0"/>
                <a:ea typeface="Roboto" panose="02000000000000000000" pitchFamily="2" charset="0"/>
                <a:cs typeface="Roboto" panose="02000000000000000000" pitchFamily="2" charset="0"/>
              </a:rPr>
              <a:t>Toán ứng dụng – Ngành học kết nối toán học với thực tế, </a:t>
            </a:r>
            <a:r>
              <a:rPr lang="en-US" sz="1300" smtClean="0">
                <a:latin typeface="Roboto" panose="02000000000000000000" pitchFamily="2" charset="0"/>
                <a:ea typeface="Roboto" panose="02000000000000000000" pitchFamily="2" charset="0"/>
                <a:cs typeface="Roboto" panose="02000000000000000000" pitchFamily="2" charset="0"/>
              </a:rPr>
              <a:t>2017</a:t>
            </a:r>
            <a:endParaRPr lang="en-US" sz="13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64805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4820" y="2604770"/>
            <a:ext cx="3368230" cy="369332"/>
          </a:xfrm>
          <a:prstGeom prst="rect">
            <a:avLst/>
          </a:prstGeom>
          <a:noFill/>
        </p:spPr>
        <p:txBody>
          <a:bodyPr wrap="none" rtlCol="0">
            <a:spAutoFit/>
          </a:bodyPr>
          <a:lstStyle/>
          <a:p>
            <a:r>
              <a:rPr lang="en-US" smtClean="0">
                <a:latin typeface="Montserrat" panose="00000500000000000000" pitchFamily="2" charset="0"/>
              </a:rPr>
              <a:t>CÁM ƠN BẠN ĐÃ THEO DÕI</a:t>
            </a:r>
            <a:endParaRPr lang="en-US">
              <a:latin typeface="Montserrat" panose="00000500000000000000" pitchFamily="2" charset="0"/>
            </a:endParaRPr>
          </a:p>
        </p:txBody>
      </p:sp>
      <p:cxnSp>
        <p:nvCxnSpPr>
          <p:cNvPr id="5" name="Straight Connector 4"/>
          <p:cNvCxnSpPr/>
          <p:nvPr/>
        </p:nvCxnSpPr>
        <p:spPr>
          <a:xfrm>
            <a:off x="5295900" y="3168650"/>
            <a:ext cx="1408430"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5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Rectangle 77"/>
          <p:cNvSpPr>
            <a:spLocks noChangeArrowheads="1"/>
          </p:cNvSpPr>
          <p:nvPr/>
        </p:nvSpPr>
        <p:spPr bwMode="auto">
          <a:xfrm>
            <a:off x="26988" y="1588"/>
            <a:ext cx="12071350" cy="1207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30"/>
          <p:cNvSpPr>
            <a:spLocks/>
          </p:cNvSpPr>
          <p:nvPr/>
        </p:nvSpPr>
        <p:spPr bwMode="auto">
          <a:xfrm>
            <a:off x="8522608" y="1508352"/>
            <a:ext cx="3040063" cy="1017588"/>
          </a:xfrm>
          <a:custGeom>
            <a:avLst/>
            <a:gdLst>
              <a:gd name="T0" fmla="*/ 1620 w 1915"/>
              <a:gd name="T1" fmla="*/ 641 h 641"/>
              <a:gd name="T2" fmla="*/ 0 w 1915"/>
              <a:gd name="T3" fmla="*/ 641 h 641"/>
              <a:gd name="T4" fmla="*/ 0 w 1915"/>
              <a:gd name="T5" fmla="*/ 357 h 641"/>
              <a:gd name="T6" fmla="*/ 0 w 1915"/>
              <a:gd name="T7" fmla="*/ 0 h 641"/>
              <a:gd name="T8" fmla="*/ 1620 w 1915"/>
              <a:gd name="T9" fmla="*/ 0 h 641"/>
              <a:gd name="T10" fmla="*/ 1915 w 1915"/>
              <a:gd name="T11" fmla="*/ 322 h 641"/>
              <a:gd name="T12" fmla="*/ 1620 w 1915"/>
              <a:gd name="T13" fmla="*/ 641 h 641"/>
            </a:gdLst>
            <a:ahLst/>
            <a:cxnLst>
              <a:cxn ang="0">
                <a:pos x="T0" y="T1"/>
              </a:cxn>
              <a:cxn ang="0">
                <a:pos x="T2" y="T3"/>
              </a:cxn>
              <a:cxn ang="0">
                <a:pos x="T4" y="T5"/>
              </a:cxn>
              <a:cxn ang="0">
                <a:pos x="T6" y="T7"/>
              </a:cxn>
              <a:cxn ang="0">
                <a:pos x="T8" y="T9"/>
              </a:cxn>
              <a:cxn ang="0">
                <a:pos x="T10" y="T11"/>
              </a:cxn>
              <a:cxn ang="0">
                <a:pos x="T12" y="T13"/>
              </a:cxn>
            </a:cxnLst>
            <a:rect l="0" t="0" r="r" b="b"/>
            <a:pathLst>
              <a:path w="1915" h="641">
                <a:moveTo>
                  <a:pt x="1620" y="641"/>
                </a:moveTo>
                <a:lnTo>
                  <a:pt x="0" y="641"/>
                </a:lnTo>
                <a:lnTo>
                  <a:pt x="0" y="357"/>
                </a:lnTo>
                <a:lnTo>
                  <a:pt x="0" y="0"/>
                </a:lnTo>
                <a:lnTo>
                  <a:pt x="1620" y="0"/>
                </a:lnTo>
                <a:lnTo>
                  <a:pt x="1915" y="322"/>
                </a:lnTo>
                <a:lnTo>
                  <a:pt x="1620" y="641"/>
                </a:lnTo>
                <a:close/>
              </a:path>
            </a:pathLst>
          </a:custGeom>
          <a:solidFill>
            <a:srgbClr val="013D37"/>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08"/>
          <p:cNvSpPr>
            <a:spLocks/>
          </p:cNvSpPr>
          <p:nvPr/>
        </p:nvSpPr>
        <p:spPr bwMode="auto">
          <a:xfrm>
            <a:off x="5939745" y="1508352"/>
            <a:ext cx="3040063" cy="1017588"/>
          </a:xfrm>
          <a:custGeom>
            <a:avLst/>
            <a:gdLst>
              <a:gd name="T0" fmla="*/ 1618 w 1915"/>
              <a:gd name="T1" fmla="*/ 641 h 641"/>
              <a:gd name="T2" fmla="*/ 0 w 1915"/>
              <a:gd name="T3" fmla="*/ 641 h 641"/>
              <a:gd name="T4" fmla="*/ 0 w 1915"/>
              <a:gd name="T5" fmla="*/ 0 h 641"/>
              <a:gd name="T6" fmla="*/ 1618 w 1915"/>
              <a:gd name="T7" fmla="*/ 0 h 641"/>
              <a:gd name="T8" fmla="*/ 1915 w 1915"/>
              <a:gd name="T9" fmla="*/ 322 h 641"/>
              <a:gd name="T10" fmla="*/ 1618 w 1915"/>
              <a:gd name="T11" fmla="*/ 641 h 641"/>
            </a:gdLst>
            <a:ahLst/>
            <a:cxnLst>
              <a:cxn ang="0">
                <a:pos x="T0" y="T1"/>
              </a:cxn>
              <a:cxn ang="0">
                <a:pos x="T2" y="T3"/>
              </a:cxn>
              <a:cxn ang="0">
                <a:pos x="T4" y="T5"/>
              </a:cxn>
              <a:cxn ang="0">
                <a:pos x="T6" y="T7"/>
              </a:cxn>
              <a:cxn ang="0">
                <a:pos x="T8" y="T9"/>
              </a:cxn>
              <a:cxn ang="0">
                <a:pos x="T10" y="T11"/>
              </a:cxn>
            </a:cxnLst>
            <a:rect l="0" t="0" r="r" b="b"/>
            <a:pathLst>
              <a:path w="1915" h="641">
                <a:moveTo>
                  <a:pt x="1618" y="641"/>
                </a:moveTo>
                <a:lnTo>
                  <a:pt x="0" y="641"/>
                </a:lnTo>
                <a:lnTo>
                  <a:pt x="0" y="0"/>
                </a:lnTo>
                <a:lnTo>
                  <a:pt x="1618" y="0"/>
                </a:lnTo>
                <a:lnTo>
                  <a:pt x="1915" y="322"/>
                </a:lnTo>
                <a:lnTo>
                  <a:pt x="1618" y="641"/>
                </a:lnTo>
                <a:close/>
              </a:path>
            </a:pathLst>
          </a:custGeom>
          <a:solidFill>
            <a:srgbClr val="015F56"/>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10"/>
          <p:cNvSpPr>
            <a:spLocks/>
          </p:cNvSpPr>
          <p:nvPr/>
        </p:nvSpPr>
        <p:spPr bwMode="auto">
          <a:xfrm>
            <a:off x="3372758" y="1508352"/>
            <a:ext cx="3040063" cy="1017588"/>
          </a:xfrm>
          <a:custGeom>
            <a:avLst/>
            <a:gdLst>
              <a:gd name="T0" fmla="*/ 1620 w 1915"/>
              <a:gd name="T1" fmla="*/ 641 h 641"/>
              <a:gd name="T2" fmla="*/ 0 w 1915"/>
              <a:gd name="T3" fmla="*/ 641 h 641"/>
              <a:gd name="T4" fmla="*/ 0 w 1915"/>
              <a:gd name="T5" fmla="*/ 0 h 641"/>
              <a:gd name="T6" fmla="*/ 1620 w 1915"/>
              <a:gd name="T7" fmla="*/ 0 h 641"/>
              <a:gd name="T8" fmla="*/ 1915 w 1915"/>
              <a:gd name="T9" fmla="*/ 322 h 641"/>
              <a:gd name="T10" fmla="*/ 1620 w 1915"/>
              <a:gd name="T11" fmla="*/ 641 h 641"/>
            </a:gdLst>
            <a:ahLst/>
            <a:cxnLst>
              <a:cxn ang="0">
                <a:pos x="T0" y="T1"/>
              </a:cxn>
              <a:cxn ang="0">
                <a:pos x="T2" y="T3"/>
              </a:cxn>
              <a:cxn ang="0">
                <a:pos x="T4" y="T5"/>
              </a:cxn>
              <a:cxn ang="0">
                <a:pos x="T6" y="T7"/>
              </a:cxn>
              <a:cxn ang="0">
                <a:pos x="T8" y="T9"/>
              </a:cxn>
              <a:cxn ang="0">
                <a:pos x="T10" y="T11"/>
              </a:cxn>
            </a:cxnLst>
            <a:rect l="0" t="0" r="r" b="b"/>
            <a:pathLst>
              <a:path w="1915" h="641">
                <a:moveTo>
                  <a:pt x="1620" y="641"/>
                </a:moveTo>
                <a:lnTo>
                  <a:pt x="0" y="641"/>
                </a:lnTo>
                <a:lnTo>
                  <a:pt x="0" y="0"/>
                </a:lnTo>
                <a:lnTo>
                  <a:pt x="1620" y="0"/>
                </a:lnTo>
                <a:lnTo>
                  <a:pt x="1915" y="322"/>
                </a:lnTo>
                <a:lnTo>
                  <a:pt x="1620" y="641"/>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612"/>
          <p:cNvSpPr>
            <a:spLocks/>
          </p:cNvSpPr>
          <p:nvPr/>
        </p:nvSpPr>
        <p:spPr bwMode="auto">
          <a:xfrm>
            <a:off x="783545" y="1508352"/>
            <a:ext cx="3040063" cy="1017588"/>
          </a:xfrm>
          <a:custGeom>
            <a:avLst/>
            <a:gdLst>
              <a:gd name="T0" fmla="*/ 1617 w 1915"/>
              <a:gd name="T1" fmla="*/ 641 h 641"/>
              <a:gd name="T2" fmla="*/ 0 w 1915"/>
              <a:gd name="T3" fmla="*/ 641 h 641"/>
              <a:gd name="T4" fmla="*/ 184 w 1915"/>
              <a:gd name="T5" fmla="*/ 322 h 641"/>
              <a:gd name="T6" fmla="*/ 0 w 1915"/>
              <a:gd name="T7" fmla="*/ 0 h 641"/>
              <a:gd name="T8" fmla="*/ 1617 w 1915"/>
              <a:gd name="T9" fmla="*/ 0 h 641"/>
              <a:gd name="T10" fmla="*/ 1915 w 1915"/>
              <a:gd name="T11" fmla="*/ 322 h 641"/>
              <a:gd name="T12" fmla="*/ 1617 w 1915"/>
              <a:gd name="T13" fmla="*/ 641 h 641"/>
            </a:gdLst>
            <a:ahLst/>
            <a:cxnLst>
              <a:cxn ang="0">
                <a:pos x="T0" y="T1"/>
              </a:cxn>
              <a:cxn ang="0">
                <a:pos x="T2" y="T3"/>
              </a:cxn>
              <a:cxn ang="0">
                <a:pos x="T4" y="T5"/>
              </a:cxn>
              <a:cxn ang="0">
                <a:pos x="T6" y="T7"/>
              </a:cxn>
              <a:cxn ang="0">
                <a:pos x="T8" y="T9"/>
              </a:cxn>
              <a:cxn ang="0">
                <a:pos x="T10" y="T11"/>
              </a:cxn>
              <a:cxn ang="0">
                <a:pos x="T12" y="T13"/>
              </a:cxn>
            </a:cxnLst>
            <a:rect l="0" t="0" r="r" b="b"/>
            <a:pathLst>
              <a:path w="1915" h="641">
                <a:moveTo>
                  <a:pt x="1617" y="641"/>
                </a:moveTo>
                <a:lnTo>
                  <a:pt x="0" y="641"/>
                </a:lnTo>
                <a:lnTo>
                  <a:pt x="184" y="322"/>
                </a:lnTo>
                <a:lnTo>
                  <a:pt x="0" y="0"/>
                </a:lnTo>
                <a:lnTo>
                  <a:pt x="1617" y="0"/>
                </a:lnTo>
                <a:lnTo>
                  <a:pt x="1915" y="322"/>
                </a:lnTo>
                <a:lnTo>
                  <a:pt x="1617" y="641"/>
                </a:lnTo>
                <a:close/>
              </a:path>
            </a:pathLst>
          </a:custGeom>
          <a:solidFill>
            <a:srgbClr val="03B9A8"/>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Rectangle 613"/>
          <p:cNvSpPr>
            <a:spLocks noChangeArrowheads="1"/>
          </p:cNvSpPr>
          <p:nvPr/>
        </p:nvSpPr>
        <p:spPr bwMode="auto">
          <a:xfrm>
            <a:off x="2179166" y="1698088"/>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smtClean="0">
                <a:ln>
                  <a:noFill/>
                </a:ln>
                <a:solidFill>
                  <a:schemeClr val="bg1"/>
                </a:solidFill>
                <a:effectLst/>
                <a:latin typeface="Arial" panose="020B0604020202020204" pitchFamily="34" charset="0"/>
              </a:rPr>
              <a:t>1</a:t>
            </a:r>
          </a:p>
        </p:txBody>
      </p:sp>
      <p:sp>
        <p:nvSpPr>
          <p:cNvPr id="221" name="Freeform 614"/>
          <p:cNvSpPr>
            <a:spLocks noEditPoints="1"/>
          </p:cNvSpPr>
          <p:nvPr/>
        </p:nvSpPr>
        <p:spPr bwMode="auto">
          <a:xfrm>
            <a:off x="9837058" y="3141890"/>
            <a:ext cx="419100" cy="555625"/>
          </a:xfrm>
          <a:custGeom>
            <a:avLst/>
            <a:gdLst>
              <a:gd name="T0" fmla="*/ 56 w 112"/>
              <a:gd name="T1" fmla="*/ 0 h 148"/>
              <a:gd name="T2" fmla="*/ 0 w 112"/>
              <a:gd name="T3" fmla="*/ 56 h 148"/>
              <a:gd name="T4" fmla="*/ 56 w 112"/>
              <a:gd name="T5" fmla="*/ 148 h 148"/>
              <a:gd name="T6" fmla="*/ 112 w 112"/>
              <a:gd name="T7" fmla="*/ 56 h 148"/>
              <a:gd name="T8" fmla="*/ 56 w 112"/>
              <a:gd name="T9" fmla="*/ 0 h 148"/>
              <a:gd name="T10" fmla="*/ 56 w 112"/>
              <a:gd name="T11" fmla="*/ 74 h 148"/>
              <a:gd name="T12" fmla="*/ 34 w 112"/>
              <a:gd name="T13" fmla="*/ 52 h 148"/>
              <a:gd name="T14" fmla="*/ 56 w 112"/>
              <a:gd name="T15" fmla="*/ 30 h 148"/>
              <a:gd name="T16" fmla="*/ 78 w 112"/>
              <a:gd name="T17" fmla="*/ 52 h 148"/>
              <a:gd name="T18" fmla="*/ 56 w 112"/>
              <a:gd name="T19"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48">
                <a:moveTo>
                  <a:pt x="56" y="0"/>
                </a:moveTo>
                <a:cubicBezTo>
                  <a:pt x="25" y="0"/>
                  <a:pt x="0" y="25"/>
                  <a:pt x="0" y="56"/>
                </a:cubicBezTo>
                <a:cubicBezTo>
                  <a:pt x="0" y="88"/>
                  <a:pt x="56" y="148"/>
                  <a:pt x="56" y="148"/>
                </a:cubicBezTo>
                <a:cubicBezTo>
                  <a:pt x="56" y="148"/>
                  <a:pt x="112" y="88"/>
                  <a:pt x="112" y="56"/>
                </a:cubicBezTo>
                <a:cubicBezTo>
                  <a:pt x="112" y="25"/>
                  <a:pt x="87" y="0"/>
                  <a:pt x="56" y="0"/>
                </a:cubicBezTo>
                <a:close/>
                <a:moveTo>
                  <a:pt x="56" y="74"/>
                </a:moveTo>
                <a:cubicBezTo>
                  <a:pt x="44" y="74"/>
                  <a:pt x="34" y="65"/>
                  <a:pt x="34" y="52"/>
                </a:cubicBezTo>
                <a:cubicBezTo>
                  <a:pt x="34" y="40"/>
                  <a:pt x="44" y="30"/>
                  <a:pt x="56" y="30"/>
                </a:cubicBezTo>
                <a:cubicBezTo>
                  <a:pt x="68" y="30"/>
                  <a:pt x="78" y="40"/>
                  <a:pt x="78" y="52"/>
                </a:cubicBezTo>
                <a:cubicBezTo>
                  <a:pt x="78" y="65"/>
                  <a:pt x="68" y="74"/>
                  <a:pt x="56" y="74"/>
                </a:cubicBezTo>
                <a:close/>
              </a:path>
            </a:pathLst>
          </a:custGeom>
          <a:solidFill>
            <a:srgbClr val="013D37"/>
          </a:solidFill>
          <a:ln>
            <a:noFill/>
          </a:ln>
        </p:spPr>
        <p:txBody>
          <a:bodyPr vert="horz" wrap="square" lIns="91440" tIns="45720" rIns="91440" bIns="45720" numCol="1" anchor="t" anchorCtr="0" compatLnSpc="1">
            <a:prstTxWarp prst="textNoShape">
              <a:avLst/>
            </a:prstTxWarp>
          </a:bodyPr>
          <a:lstStyle/>
          <a:p>
            <a:endParaRPr lang="en-US"/>
          </a:p>
        </p:txBody>
      </p:sp>
      <p:pic>
        <p:nvPicPr>
          <p:cNvPr id="1639" name="Picture 6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7845" y="3700690"/>
            <a:ext cx="5175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Freeform 616"/>
          <p:cNvSpPr>
            <a:spLocks noEditPoints="1"/>
          </p:cNvSpPr>
          <p:nvPr/>
        </p:nvSpPr>
        <p:spPr bwMode="auto">
          <a:xfrm>
            <a:off x="7249433" y="3141890"/>
            <a:ext cx="425450" cy="555625"/>
          </a:xfrm>
          <a:custGeom>
            <a:avLst/>
            <a:gdLst>
              <a:gd name="T0" fmla="*/ 57 w 113"/>
              <a:gd name="T1" fmla="*/ 0 h 148"/>
              <a:gd name="T2" fmla="*/ 0 w 113"/>
              <a:gd name="T3" fmla="*/ 56 h 148"/>
              <a:gd name="T4" fmla="*/ 57 w 113"/>
              <a:gd name="T5" fmla="*/ 148 h 148"/>
              <a:gd name="T6" fmla="*/ 113 w 113"/>
              <a:gd name="T7" fmla="*/ 56 h 148"/>
              <a:gd name="T8" fmla="*/ 57 w 113"/>
              <a:gd name="T9" fmla="*/ 0 h 148"/>
              <a:gd name="T10" fmla="*/ 57 w 113"/>
              <a:gd name="T11" fmla="*/ 74 h 148"/>
              <a:gd name="T12" fmla="*/ 34 w 113"/>
              <a:gd name="T13" fmla="*/ 52 h 148"/>
              <a:gd name="T14" fmla="*/ 57 w 113"/>
              <a:gd name="T15" fmla="*/ 30 h 148"/>
              <a:gd name="T16" fmla="*/ 79 w 113"/>
              <a:gd name="T17" fmla="*/ 52 h 148"/>
              <a:gd name="T18" fmla="*/ 57 w 113"/>
              <a:gd name="T19"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48">
                <a:moveTo>
                  <a:pt x="57" y="0"/>
                </a:moveTo>
                <a:cubicBezTo>
                  <a:pt x="25" y="0"/>
                  <a:pt x="0" y="25"/>
                  <a:pt x="0" y="56"/>
                </a:cubicBezTo>
                <a:cubicBezTo>
                  <a:pt x="0" y="88"/>
                  <a:pt x="57" y="148"/>
                  <a:pt x="57" y="148"/>
                </a:cubicBezTo>
                <a:cubicBezTo>
                  <a:pt x="57" y="148"/>
                  <a:pt x="113" y="88"/>
                  <a:pt x="113" y="56"/>
                </a:cubicBezTo>
                <a:cubicBezTo>
                  <a:pt x="113" y="25"/>
                  <a:pt x="88" y="0"/>
                  <a:pt x="57" y="0"/>
                </a:cubicBezTo>
                <a:close/>
                <a:moveTo>
                  <a:pt x="57" y="74"/>
                </a:moveTo>
                <a:cubicBezTo>
                  <a:pt x="44" y="74"/>
                  <a:pt x="34" y="65"/>
                  <a:pt x="34" y="52"/>
                </a:cubicBezTo>
                <a:cubicBezTo>
                  <a:pt x="34" y="40"/>
                  <a:pt x="44" y="30"/>
                  <a:pt x="57" y="30"/>
                </a:cubicBezTo>
                <a:cubicBezTo>
                  <a:pt x="69" y="30"/>
                  <a:pt x="79" y="40"/>
                  <a:pt x="79" y="52"/>
                </a:cubicBezTo>
                <a:cubicBezTo>
                  <a:pt x="79" y="65"/>
                  <a:pt x="69" y="74"/>
                  <a:pt x="57" y="74"/>
                </a:cubicBezTo>
                <a:close/>
              </a:path>
            </a:pathLst>
          </a:custGeom>
          <a:solidFill>
            <a:srgbClr val="015F56"/>
          </a:solidFill>
          <a:ln>
            <a:noFill/>
          </a:ln>
        </p:spPr>
        <p:txBody>
          <a:bodyPr vert="horz" wrap="square" lIns="91440" tIns="45720" rIns="91440" bIns="45720" numCol="1" anchor="t" anchorCtr="0" compatLnSpc="1">
            <a:prstTxWarp prst="textNoShape">
              <a:avLst/>
            </a:prstTxWarp>
          </a:bodyPr>
          <a:lstStyle/>
          <a:p>
            <a:endParaRPr lang="en-US"/>
          </a:p>
        </p:txBody>
      </p:sp>
      <p:pic>
        <p:nvPicPr>
          <p:cNvPr id="1641" name="Picture 6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1808" y="3700690"/>
            <a:ext cx="5175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 name="Freeform 618"/>
          <p:cNvSpPr>
            <a:spLocks noEditPoints="1"/>
          </p:cNvSpPr>
          <p:nvPr/>
        </p:nvSpPr>
        <p:spPr bwMode="auto">
          <a:xfrm>
            <a:off x="4679270" y="3141890"/>
            <a:ext cx="423863" cy="555625"/>
          </a:xfrm>
          <a:custGeom>
            <a:avLst/>
            <a:gdLst>
              <a:gd name="T0" fmla="*/ 57 w 113"/>
              <a:gd name="T1" fmla="*/ 0 h 148"/>
              <a:gd name="T2" fmla="*/ 0 w 113"/>
              <a:gd name="T3" fmla="*/ 56 h 148"/>
              <a:gd name="T4" fmla="*/ 57 w 113"/>
              <a:gd name="T5" fmla="*/ 148 h 148"/>
              <a:gd name="T6" fmla="*/ 113 w 113"/>
              <a:gd name="T7" fmla="*/ 56 h 148"/>
              <a:gd name="T8" fmla="*/ 57 w 113"/>
              <a:gd name="T9" fmla="*/ 0 h 148"/>
              <a:gd name="T10" fmla="*/ 57 w 113"/>
              <a:gd name="T11" fmla="*/ 74 h 148"/>
              <a:gd name="T12" fmla="*/ 34 w 113"/>
              <a:gd name="T13" fmla="*/ 52 h 148"/>
              <a:gd name="T14" fmla="*/ 57 w 113"/>
              <a:gd name="T15" fmla="*/ 30 h 148"/>
              <a:gd name="T16" fmla="*/ 79 w 113"/>
              <a:gd name="T17" fmla="*/ 52 h 148"/>
              <a:gd name="T18" fmla="*/ 57 w 113"/>
              <a:gd name="T19"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48">
                <a:moveTo>
                  <a:pt x="57" y="0"/>
                </a:moveTo>
                <a:cubicBezTo>
                  <a:pt x="25" y="0"/>
                  <a:pt x="0" y="25"/>
                  <a:pt x="0" y="56"/>
                </a:cubicBezTo>
                <a:cubicBezTo>
                  <a:pt x="0" y="88"/>
                  <a:pt x="57" y="148"/>
                  <a:pt x="57" y="148"/>
                </a:cubicBezTo>
                <a:cubicBezTo>
                  <a:pt x="57" y="148"/>
                  <a:pt x="113" y="88"/>
                  <a:pt x="113" y="56"/>
                </a:cubicBezTo>
                <a:cubicBezTo>
                  <a:pt x="113" y="25"/>
                  <a:pt x="88" y="0"/>
                  <a:pt x="57" y="0"/>
                </a:cubicBezTo>
                <a:close/>
                <a:moveTo>
                  <a:pt x="57" y="74"/>
                </a:moveTo>
                <a:cubicBezTo>
                  <a:pt x="44" y="74"/>
                  <a:pt x="34" y="65"/>
                  <a:pt x="34" y="52"/>
                </a:cubicBezTo>
                <a:cubicBezTo>
                  <a:pt x="34" y="40"/>
                  <a:pt x="44" y="30"/>
                  <a:pt x="57" y="30"/>
                </a:cubicBezTo>
                <a:cubicBezTo>
                  <a:pt x="69" y="30"/>
                  <a:pt x="79" y="40"/>
                  <a:pt x="79" y="52"/>
                </a:cubicBezTo>
                <a:cubicBezTo>
                  <a:pt x="79" y="65"/>
                  <a:pt x="69" y="74"/>
                  <a:pt x="57" y="74"/>
                </a:cubicBez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pic>
        <p:nvPicPr>
          <p:cNvPr id="1643" name="Picture 6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0058" y="3700690"/>
            <a:ext cx="5175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Freeform 620"/>
          <p:cNvSpPr>
            <a:spLocks noEditPoints="1"/>
          </p:cNvSpPr>
          <p:nvPr/>
        </p:nvSpPr>
        <p:spPr bwMode="auto">
          <a:xfrm>
            <a:off x="2093233" y="3141890"/>
            <a:ext cx="423863" cy="555625"/>
          </a:xfrm>
          <a:custGeom>
            <a:avLst/>
            <a:gdLst>
              <a:gd name="T0" fmla="*/ 56 w 113"/>
              <a:gd name="T1" fmla="*/ 0 h 148"/>
              <a:gd name="T2" fmla="*/ 0 w 113"/>
              <a:gd name="T3" fmla="*/ 56 h 148"/>
              <a:gd name="T4" fmla="*/ 56 w 113"/>
              <a:gd name="T5" fmla="*/ 148 h 148"/>
              <a:gd name="T6" fmla="*/ 113 w 113"/>
              <a:gd name="T7" fmla="*/ 56 h 148"/>
              <a:gd name="T8" fmla="*/ 56 w 113"/>
              <a:gd name="T9" fmla="*/ 0 h 148"/>
              <a:gd name="T10" fmla="*/ 56 w 113"/>
              <a:gd name="T11" fmla="*/ 74 h 148"/>
              <a:gd name="T12" fmla="*/ 34 w 113"/>
              <a:gd name="T13" fmla="*/ 52 h 148"/>
              <a:gd name="T14" fmla="*/ 56 w 113"/>
              <a:gd name="T15" fmla="*/ 30 h 148"/>
              <a:gd name="T16" fmla="*/ 78 w 113"/>
              <a:gd name="T17" fmla="*/ 52 h 148"/>
              <a:gd name="T18" fmla="*/ 56 w 113"/>
              <a:gd name="T19"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48">
                <a:moveTo>
                  <a:pt x="56" y="0"/>
                </a:moveTo>
                <a:cubicBezTo>
                  <a:pt x="25" y="0"/>
                  <a:pt x="0" y="25"/>
                  <a:pt x="0" y="56"/>
                </a:cubicBezTo>
                <a:cubicBezTo>
                  <a:pt x="0" y="88"/>
                  <a:pt x="56" y="148"/>
                  <a:pt x="56" y="148"/>
                </a:cubicBezTo>
                <a:cubicBezTo>
                  <a:pt x="56" y="148"/>
                  <a:pt x="113" y="88"/>
                  <a:pt x="113" y="56"/>
                </a:cubicBezTo>
                <a:cubicBezTo>
                  <a:pt x="113" y="25"/>
                  <a:pt x="87" y="0"/>
                  <a:pt x="56" y="0"/>
                </a:cubicBezTo>
                <a:close/>
                <a:moveTo>
                  <a:pt x="56" y="74"/>
                </a:moveTo>
                <a:cubicBezTo>
                  <a:pt x="44" y="74"/>
                  <a:pt x="34" y="65"/>
                  <a:pt x="34" y="52"/>
                </a:cubicBezTo>
                <a:cubicBezTo>
                  <a:pt x="34" y="40"/>
                  <a:pt x="44" y="30"/>
                  <a:pt x="56" y="30"/>
                </a:cubicBezTo>
                <a:cubicBezTo>
                  <a:pt x="69" y="30"/>
                  <a:pt x="78" y="40"/>
                  <a:pt x="78" y="52"/>
                </a:cubicBezTo>
                <a:cubicBezTo>
                  <a:pt x="78" y="65"/>
                  <a:pt x="69" y="74"/>
                  <a:pt x="56" y="74"/>
                </a:cubicBezTo>
                <a:close/>
              </a:path>
            </a:pathLst>
          </a:custGeom>
          <a:solidFill>
            <a:srgbClr val="03B9A8"/>
          </a:solidFill>
          <a:ln>
            <a:noFill/>
          </a:ln>
        </p:spPr>
        <p:txBody>
          <a:bodyPr vert="horz" wrap="square" lIns="91440" tIns="45720" rIns="91440" bIns="45720" numCol="1" anchor="t" anchorCtr="0" compatLnSpc="1">
            <a:prstTxWarp prst="textNoShape">
              <a:avLst/>
            </a:prstTxWarp>
          </a:bodyPr>
          <a:lstStyle/>
          <a:p>
            <a:endParaRPr lang="en-US"/>
          </a:p>
        </p:txBody>
      </p:sp>
      <p:pic>
        <p:nvPicPr>
          <p:cNvPr id="1645" name="Picture 6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4020" y="3700690"/>
            <a:ext cx="5175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 name="Rectangle 613"/>
          <p:cNvSpPr>
            <a:spLocks noChangeArrowheads="1"/>
          </p:cNvSpPr>
          <p:nvPr/>
        </p:nvSpPr>
        <p:spPr bwMode="auto">
          <a:xfrm>
            <a:off x="4739009" y="1698088"/>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smtClean="0">
                <a:ln>
                  <a:noFill/>
                </a:ln>
                <a:solidFill>
                  <a:schemeClr val="bg1"/>
                </a:solidFill>
                <a:effectLst/>
                <a:latin typeface="Arial" panose="020B0604020202020204" pitchFamily="34" charset="0"/>
              </a:rPr>
              <a:t>2</a:t>
            </a:r>
          </a:p>
        </p:txBody>
      </p:sp>
      <p:sp>
        <p:nvSpPr>
          <p:cNvPr id="635" name="Rectangle 613"/>
          <p:cNvSpPr>
            <a:spLocks noChangeArrowheads="1"/>
          </p:cNvSpPr>
          <p:nvPr/>
        </p:nvSpPr>
        <p:spPr bwMode="auto">
          <a:xfrm>
            <a:off x="7321078" y="1698088"/>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a:solidFill>
                  <a:schemeClr val="bg1"/>
                </a:solidFill>
              </a:rPr>
              <a:t>3</a:t>
            </a:r>
            <a:endParaRPr kumimoji="0" lang="en-US" altLang="en-US" sz="4000" b="0" i="0" u="none" strike="noStrike" cap="none" normalizeH="0" baseline="0" smtClean="0">
              <a:ln>
                <a:noFill/>
              </a:ln>
              <a:solidFill>
                <a:schemeClr val="bg1"/>
              </a:solidFill>
              <a:effectLst/>
            </a:endParaRPr>
          </a:p>
        </p:txBody>
      </p:sp>
      <p:sp>
        <p:nvSpPr>
          <p:cNvPr id="636" name="Rectangle 613"/>
          <p:cNvSpPr>
            <a:spLocks noChangeArrowheads="1"/>
          </p:cNvSpPr>
          <p:nvPr/>
        </p:nvSpPr>
        <p:spPr bwMode="auto">
          <a:xfrm>
            <a:off x="9895209" y="1698088"/>
            <a:ext cx="2853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a:solidFill>
                  <a:schemeClr val="bg1"/>
                </a:solidFill>
              </a:rPr>
              <a:t>4</a:t>
            </a:r>
            <a:endParaRPr kumimoji="0" lang="en-US" altLang="en-US" sz="4000" b="0" i="0" u="none" strike="noStrike" cap="none" normalizeH="0" baseline="0" smtClean="0">
              <a:ln>
                <a:noFill/>
              </a:ln>
              <a:solidFill>
                <a:schemeClr val="bg1"/>
              </a:solidFill>
              <a:effectLst/>
            </a:endParaRPr>
          </a:p>
        </p:txBody>
      </p:sp>
      <p:sp>
        <p:nvSpPr>
          <p:cNvPr id="1977" name="TextBox 1976"/>
          <p:cNvSpPr txBox="1"/>
          <p:nvPr/>
        </p:nvSpPr>
        <p:spPr>
          <a:xfrm>
            <a:off x="1422653" y="4179084"/>
            <a:ext cx="1654620" cy="369332"/>
          </a:xfrm>
          <a:prstGeom prst="rect">
            <a:avLst/>
          </a:prstGeom>
          <a:noFill/>
        </p:spPr>
        <p:txBody>
          <a:bodyPr wrap="none" rtlCol="0">
            <a:spAutoFit/>
          </a:bodyPr>
          <a:lstStyle/>
          <a:p>
            <a:pPr algn="ctr"/>
            <a:r>
              <a:rPr lang="en-US" smtClean="0">
                <a:latin typeface="Montserrat" panose="00000500000000000000" pitchFamily="2" charset="0"/>
              </a:rPr>
              <a:t>NÊU VẤN ĐỀ</a:t>
            </a:r>
          </a:p>
        </p:txBody>
      </p:sp>
      <p:sp>
        <p:nvSpPr>
          <p:cNvPr id="639" name="TextBox 638"/>
          <p:cNvSpPr txBox="1"/>
          <p:nvPr/>
        </p:nvSpPr>
        <p:spPr>
          <a:xfrm>
            <a:off x="4151355" y="4179084"/>
            <a:ext cx="1460657" cy="369332"/>
          </a:xfrm>
          <a:prstGeom prst="rect">
            <a:avLst/>
          </a:prstGeom>
          <a:noFill/>
        </p:spPr>
        <p:txBody>
          <a:bodyPr wrap="none" rtlCol="0">
            <a:spAutoFit/>
          </a:bodyPr>
          <a:lstStyle/>
          <a:p>
            <a:pPr algn="ctr"/>
            <a:r>
              <a:rPr lang="en-US" smtClean="0">
                <a:latin typeface="Montserrat" panose="00000500000000000000" pitchFamily="2" charset="0"/>
              </a:rPr>
              <a:t>GIỚI THIỆU</a:t>
            </a:r>
          </a:p>
        </p:txBody>
      </p:sp>
      <p:sp>
        <p:nvSpPr>
          <p:cNvPr id="640" name="TextBox 639"/>
          <p:cNvSpPr txBox="1"/>
          <p:nvPr/>
        </p:nvSpPr>
        <p:spPr>
          <a:xfrm>
            <a:off x="6735860" y="4179084"/>
            <a:ext cx="1447832" cy="369332"/>
          </a:xfrm>
          <a:prstGeom prst="rect">
            <a:avLst/>
          </a:prstGeom>
          <a:noFill/>
        </p:spPr>
        <p:txBody>
          <a:bodyPr wrap="none" rtlCol="0">
            <a:spAutoFit/>
          </a:bodyPr>
          <a:lstStyle/>
          <a:p>
            <a:pPr algn="ctr"/>
            <a:r>
              <a:rPr lang="en-US" smtClean="0">
                <a:latin typeface="Montserrat" panose="00000500000000000000" pitchFamily="2" charset="0"/>
              </a:rPr>
              <a:t>KIẾN TRÚC</a:t>
            </a:r>
          </a:p>
        </p:txBody>
      </p:sp>
      <p:sp>
        <p:nvSpPr>
          <p:cNvPr id="641" name="TextBox 640"/>
          <p:cNvSpPr txBox="1"/>
          <p:nvPr/>
        </p:nvSpPr>
        <p:spPr>
          <a:xfrm>
            <a:off x="9403645" y="4179084"/>
            <a:ext cx="1285929" cy="369332"/>
          </a:xfrm>
          <a:prstGeom prst="rect">
            <a:avLst/>
          </a:prstGeom>
          <a:noFill/>
        </p:spPr>
        <p:txBody>
          <a:bodyPr wrap="none" rtlCol="0">
            <a:spAutoFit/>
          </a:bodyPr>
          <a:lstStyle/>
          <a:p>
            <a:pPr algn="ctr"/>
            <a:r>
              <a:rPr lang="en-US" smtClean="0">
                <a:latin typeface="Montserrat" panose="00000500000000000000" pitchFamily="2" charset="0"/>
              </a:rPr>
              <a:t>LỘ TRÌNH</a:t>
            </a:r>
          </a:p>
        </p:txBody>
      </p:sp>
    </p:spTree>
    <p:extLst>
      <p:ext uri="{BB962C8B-B14F-4D97-AF65-F5344CB8AC3E}">
        <p14:creationId xmlns:p14="http://schemas.microsoft.com/office/powerpoint/2010/main" val="258013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1266131" y="2368896"/>
            <a:ext cx="9887738" cy="176542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0600" y="514350"/>
            <a:ext cx="1654620" cy="369332"/>
          </a:xfrm>
          <a:prstGeom prst="rect">
            <a:avLst/>
          </a:prstGeom>
          <a:noFill/>
        </p:spPr>
        <p:txBody>
          <a:bodyPr wrap="none" rtlCol="0">
            <a:spAutoFit/>
          </a:bodyPr>
          <a:lstStyle/>
          <a:p>
            <a:r>
              <a:rPr lang="en-US" smtClean="0">
                <a:latin typeface="Montserrat" panose="00000500000000000000" pitchFamily="2" charset="0"/>
              </a:rPr>
              <a:t>NÊU VẤN ĐỀ</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389488"/>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276895"/>
            <a:ext cx="1653017" cy="369332"/>
          </a:xfrm>
          <a:prstGeom prst="rect">
            <a:avLst/>
          </a:prstGeom>
          <a:noFill/>
        </p:spPr>
        <p:txBody>
          <a:bodyPr wrap="none" rtlCol="0">
            <a:spAutoFit/>
          </a:bodyPr>
          <a:lstStyle/>
          <a:p>
            <a:r>
              <a:rPr lang="en-US" smtClean="0">
                <a:latin typeface="Montserrat" panose="00000500000000000000" pitchFamily="2" charset="0"/>
              </a:rPr>
              <a:t>HIỆN TRẠNG</a:t>
            </a:r>
            <a:endParaRPr lang="en-US">
              <a:latin typeface="Montserrat" panose="00000500000000000000" pitchFamily="2" charset="0"/>
            </a:endParaRPr>
          </a:p>
        </p:txBody>
      </p:sp>
      <p:sp>
        <p:nvSpPr>
          <p:cNvPr id="21" name="TextBox 20"/>
          <p:cNvSpPr txBox="1"/>
          <p:nvPr/>
        </p:nvSpPr>
        <p:spPr>
          <a:xfrm>
            <a:off x="1502875" y="1748481"/>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Nhu cầu học tập và trao đổi kiến thức toán học ngày càng tăng.</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1412341" y="188587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02875" y="2639926"/>
            <a:ext cx="9342010" cy="923330"/>
          </a:xfrm>
          <a:prstGeom prst="rect">
            <a:avLst/>
          </a:prstGeom>
          <a:noFill/>
        </p:spPr>
        <p:txBody>
          <a:bodyPr wrap="square" rtlCol="0">
            <a:spAutoFit/>
          </a:bodyPr>
          <a:lstStyle/>
          <a:p>
            <a:pPr algn="just"/>
            <a:r>
              <a:rPr lang="vi-VN">
                <a:solidFill>
                  <a:srgbClr val="F3700D"/>
                </a:solidFill>
                <a:latin typeface="Roboto" panose="02000000000000000000" pitchFamily="2" charset="0"/>
                <a:ea typeface="Roboto" panose="02000000000000000000" pitchFamily="2" charset="0"/>
                <a:cs typeface="Roboto" panose="02000000000000000000" pitchFamily="2" charset="0"/>
              </a:rPr>
              <a:t>“</a:t>
            </a:r>
            <a:r>
              <a:rPr lang="vi-VN" i="1">
                <a:solidFill>
                  <a:srgbClr val="F3700D"/>
                </a:solidFill>
                <a:latin typeface="Roboto" panose="02000000000000000000" pitchFamily="2" charset="0"/>
                <a:ea typeface="Roboto" panose="02000000000000000000" pitchFamily="2" charset="0"/>
                <a:cs typeface="Roboto" panose="02000000000000000000" pitchFamily="2" charset="0"/>
              </a:rPr>
              <a:t>Mọi tổ chức và doanh nghiệp lớn đều cần những người có trình độ về toán ở mức sau đại học để tham gia các vấn đề kỹ thuật, tài chính và chiến lược cho tổ chức, doanh nghiệp đó. Đấy là hướng đi của thế giới trong thế kỷ 21</a:t>
            </a:r>
            <a:r>
              <a:rPr lang="vi-VN">
                <a:solidFill>
                  <a:srgbClr val="F3700D"/>
                </a:solidFill>
                <a:latin typeface="Roboto" panose="02000000000000000000" pitchFamily="2" charset="0"/>
                <a:ea typeface="Roboto" panose="02000000000000000000" pitchFamily="2" charset="0"/>
                <a:cs typeface="Roboto" panose="02000000000000000000" pitchFamily="2" charset="0"/>
              </a:rPr>
              <a:t>”</a:t>
            </a:r>
            <a:endParaRPr lang="en-US">
              <a:solidFill>
                <a:srgbClr val="F3700D"/>
              </a:solidFill>
              <a:latin typeface="Roboto" panose="02000000000000000000" pitchFamily="2" charset="0"/>
              <a:ea typeface="Roboto" panose="02000000000000000000" pitchFamily="2" charset="0"/>
              <a:cs typeface="Roboto" panose="02000000000000000000" pitchFamily="2" charset="0"/>
            </a:endParaRPr>
          </a:p>
        </p:txBody>
      </p:sp>
      <p:sp>
        <p:nvSpPr>
          <p:cNvPr id="57" name="TextBox 56"/>
          <p:cNvSpPr txBox="1"/>
          <p:nvPr/>
        </p:nvSpPr>
        <p:spPr>
          <a:xfrm>
            <a:off x="6618084" y="3482557"/>
            <a:ext cx="4388254" cy="415498"/>
          </a:xfrm>
          <a:prstGeom prst="rect">
            <a:avLst/>
          </a:prstGeom>
          <a:noFill/>
        </p:spPr>
        <p:txBody>
          <a:bodyPr wrap="square" rtlCol="0">
            <a:spAutoFit/>
          </a:bodyPr>
          <a:lstStyle/>
          <a:p>
            <a:pPr algn="just"/>
            <a:r>
              <a:rPr lang="vi-VN" sz="105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GS. Nguyễn Tiến Dũng (giảng viên Trường Đại học Toulouse – Pháp</a:t>
            </a:r>
            <a:r>
              <a:rPr lang="vi-VN" sz="105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a:t>
            </a:r>
            <a:endParaRPr lang="en-US" sz="105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a:p>
            <a:pPr algn="just"/>
            <a:r>
              <a:rPr lang="en-US" sz="105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trong </a:t>
            </a:r>
            <a:r>
              <a:rPr lang="en-US" sz="105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một tham luận viết cho Hội thảo Đào tạo Toán học tại Việt </a:t>
            </a:r>
            <a:r>
              <a:rPr lang="en-US" sz="1050"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Nam.</a:t>
            </a:r>
            <a:endParaRPr lang="en-US" sz="105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41175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654620" cy="369332"/>
          </a:xfrm>
          <a:prstGeom prst="rect">
            <a:avLst/>
          </a:prstGeom>
          <a:noFill/>
        </p:spPr>
        <p:txBody>
          <a:bodyPr wrap="none" rtlCol="0">
            <a:spAutoFit/>
          </a:bodyPr>
          <a:lstStyle/>
          <a:p>
            <a:r>
              <a:rPr lang="en-US" smtClean="0">
                <a:latin typeface="Montserrat" panose="00000500000000000000" pitchFamily="2" charset="0"/>
              </a:rPr>
              <a:t>NÊU VẤN ĐỀ</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389488"/>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276895"/>
            <a:ext cx="1653017" cy="369332"/>
          </a:xfrm>
          <a:prstGeom prst="rect">
            <a:avLst/>
          </a:prstGeom>
          <a:noFill/>
        </p:spPr>
        <p:txBody>
          <a:bodyPr wrap="none" rtlCol="0">
            <a:spAutoFit/>
          </a:bodyPr>
          <a:lstStyle/>
          <a:p>
            <a:r>
              <a:rPr lang="en-US" smtClean="0">
                <a:latin typeface="Montserrat" panose="00000500000000000000" pitchFamily="2" charset="0"/>
              </a:rPr>
              <a:t>HIỆN TRẠNG</a:t>
            </a:r>
            <a:endParaRPr lang="en-US">
              <a:latin typeface="Montserrat" panose="00000500000000000000" pitchFamily="2" charset="0"/>
            </a:endParaRPr>
          </a:p>
        </p:txBody>
      </p:sp>
      <p:sp>
        <p:nvSpPr>
          <p:cNvPr id="36" name="TextBox 35"/>
          <p:cNvSpPr txBox="1"/>
          <p:nvPr/>
        </p:nvSpPr>
        <p:spPr>
          <a:xfrm>
            <a:off x="1540975" y="1760614"/>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học sinh, bạn gặp khó khăn trong việc giải toán và cần được người khác giải đáp giúp mình.</a:t>
            </a:r>
          </a:p>
        </p:txBody>
      </p:sp>
      <p:sp>
        <p:nvSpPr>
          <p:cNvPr id="37" name="TextBox 36"/>
          <p:cNvSpPr txBox="1"/>
          <p:nvPr/>
        </p:nvSpPr>
        <p:spPr>
          <a:xfrm>
            <a:off x="1540975" y="3167076"/>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phụ huynh, bạn muốn tìm gia sư trực tuyến cho con mình. </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p:cNvSpPr txBox="1"/>
          <p:nvPr/>
        </p:nvSpPr>
        <p:spPr>
          <a:xfrm>
            <a:off x="1540975" y="3656948"/>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sinh viên, giảng viên, người có kiến thức tốt về toán, muốn tìm việc gia sư để kiếm thêm thu nhập. </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9" name="TextBox 38"/>
          <p:cNvSpPr txBox="1"/>
          <p:nvPr/>
        </p:nvSpPr>
        <p:spPr>
          <a:xfrm>
            <a:off x="1540975" y="4406248"/>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người đi làm, công việc của bạn đang gặp khó khăn khi phải giải quyết các vấn đề có liên quan đến tính toán và bạn cần tham vấn người có chuyên môn về toán.</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2" name="Oval 51"/>
          <p:cNvSpPr/>
          <p:nvPr/>
        </p:nvSpPr>
        <p:spPr>
          <a:xfrm>
            <a:off x="1393197" y="1903336"/>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393197" y="3303888"/>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393197" y="3792775"/>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393197" y="4544213"/>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393197" y="5196676"/>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649731" y="52190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752125" y="52190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844994" y="52190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952150" y="52190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049781" y="52190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531450" y="2462226"/>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phụ huynh, bạn muốn tìm không biết giải đáp bài toán khó của con mình như thế nào? </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9" name="Oval 68"/>
          <p:cNvSpPr/>
          <p:nvPr/>
        </p:nvSpPr>
        <p:spPr>
          <a:xfrm>
            <a:off x="1393197" y="2599038"/>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143000" y="5705475"/>
            <a:ext cx="304800" cy="0"/>
          </a:xfrm>
          <a:prstGeom prst="straightConnector1">
            <a:avLst/>
          </a:prstGeom>
          <a:ln w="41275">
            <a:solidFill>
              <a:srgbClr val="F3700D"/>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40975" y="5510226"/>
            <a:ext cx="9342010" cy="369332"/>
          </a:xfrm>
          <a:prstGeom prst="rect">
            <a:avLst/>
          </a:prstGeom>
          <a:noFill/>
        </p:spPr>
        <p:txBody>
          <a:bodyPr wrap="square" rtlCol="0">
            <a:spAutoFit/>
          </a:bodyPr>
          <a:lstStyle/>
          <a:p>
            <a:pPr algn="just"/>
            <a:r>
              <a:rPr lang="en-US" smtClean="0">
                <a:solidFill>
                  <a:srgbClr val="F3700D"/>
                </a:solidFill>
                <a:latin typeface="Roboto" panose="02000000000000000000" pitchFamily="2" charset="0"/>
                <a:ea typeface="Roboto" panose="02000000000000000000" pitchFamily="2" charset="0"/>
                <a:cs typeface="Roboto" panose="02000000000000000000" pitchFamily="2" charset="0"/>
              </a:rPr>
              <a:t>Nhu cầu học tập và trao đổi kiến thức toán học trực tuyến thực sự rất lớn.</a:t>
            </a:r>
            <a:endParaRPr lang="en-US">
              <a:solidFill>
                <a:srgbClr val="F3700D"/>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38019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654620" cy="369332"/>
          </a:xfrm>
          <a:prstGeom prst="rect">
            <a:avLst/>
          </a:prstGeom>
          <a:noFill/>
        </p:spPr>
        <p:txBody>
          <a:bodyPr wrap="none" rtlCol="0">
            <a:spAutoFit/>
          </a:bodyPr>
          <a:lstStyle/>
          <a:p>
            <a:r>
              <a:rPr lang="en-US" smtClean="0">
                <a:latin typeface="Montserrat" panose="00000500000000000000" pitchFamily="2" charset="0"/>
              </a:rPr>
              <a:t>NÊU VẤN ĐỀ</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389488"/>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276895"/>
            <a:ext cx="1653017" cy="369332"/>
          </a:xfrm>
          <a:prstGeom prst="rect">
            <a:avLst/>
          </a:prstGeom>
          <a:noFill/>
        </p:spPr>
        <p:txBody>
          <a:bodyPr wrap="none" rtlCol="0">
            <a:spAutoFit/>
          </a:bodyPr>
          <a:lstStyle/>
          <a:p>
            <a:r>
              <a:rPr lang="en-US" smtClean="0">
                <a:latin typeface="Montserrat" panose="00000500000000000000" pitchFamily="2" charset="0"/>
              </a:rPr>
              <a:t>HIỆN TRẠNG</a:t>
            </a:r>
            <a:endParaRPr lang="en-US">
              <a:latin typeface="Montserrat" panose="00000500000000000000" pitchFamily="2" charset="0"/>
            </a:endParaRPr>
          </a:p>
        </p:txBody>
      </p:sp>
      <p:sp>
        <p:nvSpPr>
          <p:cNvPr id="21" name="TextBox 20"/>
          <p:cNvSpPr txBox="1"/>
          <p:nvPr/>
        </p:nvSpPr>
        <p:spPr>
          <a:xfrm>
            <a:off x="1502875" y="1751812"/>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Các hệ thống ở thời điểm hiện tại chưa đáp ứng được nhu cầu.</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1412341" y="188587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266131" y="2810171"/>
            <a:ext cx="1360291" cy="780497"/>
            <a:chOff x="1136847" y="2885340"/>
            <a:chExt cx="1360291" cy="780497"/>
          </a:xfrm>
        </p:grpSpPr>
        <p:pic>
          <p:nvPicPr>
            <p:cNvPr id="7170" name="Picture 2" descr="Kết quả hình ảnh cho googl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5410" y="2885340"/>
              <a:ext cx="718862" cy="3238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ết quả hình ảnh cho bing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847" y="3012440"/>
              <a:ext cx="581817" cy="5818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ết quả hình ảnh cho yaho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6270" y="2924969"/>
              <a:ext cx="740868" cy="740868"/>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Kết quả hình ảnh cho coc co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722" y="3442906"/>
              <a:ext cx="855204" cy="208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5290480" y="2792610"/>
            <a:ext cx="1432739" cy="837976"/>
            <a:chOff x="5706417" y="2847589"/>
            <a:chExt cx="1432739" cy="837976"/>
          </a:xfrm>
        </p:grpSpPr>
        <p:pic>
          <p:nvPicPr>
            <p:cNvPr id="7190" name="Picture 22" descr="Kết quả hình ảnh cho stackexchan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6417" y="3044763"/>
              <a:ext cx="1385222" cy="41279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939759" y="2847589"/>
              <a:ext cx="1199397" cy="837976"/>
              <a:chOff x="5939759" y="2847589"/>
              <a:chExt cx="1199397" cy="837976"/>
            </a:xfrm>
          </p:grpSpPr>
          <p:pic>
            <p:nvPicPr>
              <p:cNvPr id="7192" name="Picture 24" descr="Kết quả hình ảnh cho quor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8367" y="2975369"/>
                <a:ext cx="466685" cy="311123"/>
              </a:xfrm>
              <a:prstGeom prst="rect">
                <a:avLst/>
              </a:prstGeom>
              <a:noFill/>
              <a:extLst>
                <a:ext uri="{909E8E84-426E-40DD-AFC4-6F175D3DCCD1}">
                  <a14:hiddenFill xmlns:a14="http://schemas.microsoft.com/office/drawing/2010/main">
                    <a:solidFill>
                      <a:srgbClr val="FFFFFF"/>
                    </a:solidFill>
                  </a14:hiddenFill>
                </a:ext>
              </a:extLst>
            </p:spPr>
          </p:pic>
          <p:pic>
            <p:nvPicPr>
              <p:cNvPr id="7194" name="Picture 26" descr="Kết quả hình ảnh cho olm.v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00965" y="2847589"/>
                <a:ext cx="8001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Kết quả hình ảnh cho day nhau ho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39759" y="3547296"/>
                <a:ext cx="511175" cy="138269"/>
              </a:xfrm>
              <a:prstGeom prst="rect">
                <a:avLst/>
              </a:prstGeom>
              <a:noFill/>
              <a:extLst>
                <a:ext uri="{909E8E84-426E-40DD-AFC4-6F175D3DCCD1}">
                  <a14:hiddenFill xmlns:a14="http://schemas.microsoft.com/office/drawing/2010/main">
                    <a:solidFill>
                      <a:srgbClr val="FFFFFF"/>
                    </a:solidFill>
                  </a14:hiddenFill>
                </a:ext>
              </a:extLst>
            </p:spPr>
          </p:pic>
          <p:pic>
            <p:nvPicPr>
              <p:cNvPr id="7200" name="Picture 32" descr="Bran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68318" y="3489315"/>
                <a:ext cx="570838" cy="15825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 name="Group 15"/>
          <p:cNvGrpSpPr/>
          <p:nvPr/>
        </p:nvGrpSpPr>
        <p:grpSpPr>
          <a:xfrm>
            <a:off x="3344985" y="2604157"/>
            <a:ext cx="1272893" cy="1114737"/>
            <a:chOff x="3526874" y="2720134"/>
            <a:chExt cx="1272893" cy="1114737"/>
          </a:xfrm>
        </p:grpSpPr>
        <p:grpSp>
          <p:nvGrpSpPr>
            <p:cNvPr id="11" name="Group 10"/>
            <p:cNvGrpSpPr/>
            <p:nvPr/>
          </p:nvGrpSpPr>
          <p:grpSpPr>
            <a:xfrm>
              <a:off x="3526874" y="2910654"/>
              <a:ext cx="1272893" cy="924217"/>
              <a:chOff x="3526874" y="2910654"/>
              <a:chExt cx="1272893" cy="924217"/>
            </a:xfrm>
          </p:grpSpPr>
          <p:pic>
            <p:nvPicPr>
              <p:cNvPr id="7178" name="Picture 10" descr="Kết quả hình ảnh cho google plu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95924" y="3512695"/>
                <a:ext cx="322176" cy="32217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Kết quả hình ảnh cho facebook"/>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2081" y="3275062"/>
                <a:ext cx="1007686" cy="198663"/>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Kết quả hình ảnh cho twitt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58311" y="2910654"/>
                <a:ext cx="400539" cy="325438"/>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Kết quả hình ảnh cho zal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26874" y="3512695"/>
                <a:ext cx="630632" cy="292494"/>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Kết quả hình ảnh cho zing m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12427" y="3064321"/>
                <a:ext cx="359308" cy="186840"/>
              </a:xfrm>
              <a:prstGeom prst="rect">
                <a:avLst/>
              </a:prstGeom>
              <a:noFill/>
              <a:extLst>
                <a:ext uri="{909E8E84-426E-40DD-AFC4-6F175D3DCCD1}">
                  <a14:hiddenFill xmlns:a14="http://schemas.microsoft.com/office/drawing/2010/main">
                    <a:solidFill>
                      <a:srgbClr val="FFFFFF"/>
                    </a:solidFill>
                  </a14:hiddenFill>
                </a:ext>
              </a:extLst>
            </p:spPr>
          </p:pic>
        </p:grpSp>
        <p:pic>
          <p:nvPicPr>
            <p:cNvPr id="7202" name="Picture 34" descr="Hình ảnh có liên qua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72977" y="2720134"/>
              <a:ext cx="670934" cy="44728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AutoShape 44" descr="Kết quả hình ảnh cho moon.v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p:cNvGrpSpPr/>
          <p:nvPr/>
        </p:nvGrpSpPr>
        <p:grpSpPr>
          <a:xfrm>
            <a:off x="7509644" y="2650789"/>
            <a:ext cx="1330917" cy="920066"/>
            <a:chOff x="7827379" y="2753717"/>
            <a:chExt cx="1330917" cy="920066"/>
          </a:xfrm>
        </p:grpSpPr>
        <p:pic>
          <p:nvPicPr>
            <p:cNvPr id="7204" name="Picture 36" descr="math.com"/>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608493" y="3374393"/>
              <a:ext cx="549803" cy="19404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827379" y="2753717"/>
              <a:ext cx="1326146" cy="920066"/>
              <a:chOff x="7827379" y="2753717"/>
              <a:chExt cx="1326146" cy="920066"/>
            </a:xfrm>
          </p:grpSpPr>
          <p:pic>
            <p:nvPicPr>
              <p:cNvPr id="7210" name="Picture 42" descr="Kết quả hình ảnh cho edu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96515" y="3063836"/>
                <a:ext cx="709564" cy="187325"/>
              </a:xfrm>
              <a:prstGeom prst="rect">
                <a:avLst/>
              </a:prstGeom>
              <a:noFill/>
              <a:extLst>
                <a:ext uri="{909E8E84-426E-40DD-AFC4-6F175D3DCCD1}">
                  <a14:hiddenFill xmlns:a14="http://schemas.microsoft.com/office/drawing/2010/main">
                    <a:solidFill>
                      <a:srgbClr val="FFFFFF"/>
                    </a:solidFill>
                  </a14:hiddenFill>
                </a:ext>
              </a:extLst>
            </p:spPr>
          </p:pic>
          <p:pic>
            <p:nvPicPr>
              <p:cNvPr id="7214" name="Picture 46" descr="Kết quả hình ảnh cho moon.v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7362" y="2753717"/>
                <a:ext cx="676565" cy="253712"/>
              </a:xfrm>
              <a:prstGeom prst="rect">
                <a:avLst/>
              </a:prstGeom>
              <a:noFill/>
              <a:extLst>
                <a:ext uri="{909E8E84-426E-40DD-AFC4-6F175D3DCCD1}">
                  <a14:hiddenFill xmlns:a14="http://schemas.microsoft.com/office/drawing/2010/main">
                    <a:solidFill>
                      <a:srgbClr val="FFFFFF"/>
                    </a:solidFill>
                  </a14:hiddenFill>
                </a:ext>
              </a:extLst>
            </p:spPr>
          </p:pic>
          <p:pic>
            <p:nvPicPr>
              <p:cNvPr id="7216" name="Picture 48" descr="Kết quả hình ảnh cho hocmai.v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02945" y="2961864"/>
                <a:ext cx="650580" cy="341484"/>
              </a:xfrm>
              <a:prstGeom prst="rect">
                <a:avLst/>
              </a:prstGeom>
              <a:noFill/>
              <a:extLst>
                <a:ext uri="{909E8E84-426E-40DD-AFC4-6F175D3DCCD1}">
                  <a14:hiddenFill xmlns:a14="http://schemas.microsoft.com/office/drawing/2010/main">
                    <a:solidFill>
                      <a:srgbClr val="FFFFFF"/>
                    </a:solidFill>
                  </a14:hiddenFill>
                </a:ext>
              </a:extLst>
            </p:spPr>
          </p:pic>
          <p:pic>
            <p:nvPicPr>
              <p:cNvPr id="7218" name="Picture 50" descr="Kết quả hình ảnh cho Khanacademy.co"/>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27379" y="3430919"/>
                <a:ext cx="1044575" cy="242864"/>
              </a:xfrm>
              <a:prstGeom prst="rect">
                <a:avLst/>
              </a:prstGeom>
              <a:noFill/>
              <a:extLst>
                <a:ext uri="{909E8E84-426E-40DD-AFC4-6F175D3DCCD1}">
                  <a14:hiddenFill xmlns:a14="http://schemas.microsoft.com/office/drawing/2010/main">
                    <a:solidFill>
                      <a:srgbClr val="FFFFFF"/>
                    </a:solidFill>
                  </a14:hiddenFill>
                </a:ext>
              </a:extLst>
            </p:spPr>
          </p:pic>
          <p:pic>
            <p:nvPicPr>
              <p:cNvPr id="7220" name="Picture 52" descr="Kết quả hình ảnh cho Zuni.v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87896" y="3151779"/>
                <a:ext cx="465560" cy="46465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 name="Group 7"/>
          <p:cNvGrpSpPr/>
          <p:nvPr/>
        </p:nvGrpSpPr>
        <p:grpSpPr>
          <a:xfrm>
            <a:off x="9660581" y="2537937"/>
            <a:ext cx="1218603" cy="1180957"/>
            <a:chOff x="9888644" y="2578284"/>
            <a:chExt cx="1218603" cy="1180957"/>
          </a:xfrm>
        </p:grpSpPr>
        <p:pic>
          <p:nvPicPr>
            <p:cNvPr id="7222" name="Picture 54" descr="Kết quả hình ảnh cho artofproblemsolvi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317894" y="2578284"/>
              <a:ext cx="350865" cy="350865"/>
            </a:xfrm>
            <a:prstGeom prst="rect">
              <a:avLst/>
            </a:prstGeom>
            <a:noFill/>
            <a:extLst>
              <a:ext uri="{909E8E84-426E-40DD-AFC4-6F175D3DCCD1}">
                <a14:hiddenFill xmlns:a14="http://schemas.microsoft.com/office/drawing/2010/main">
                  <a:solidFill>
                    <a:srgbClr val="FFFFFF"/>
                  </a:solidFill>
                </a14:hiddenFill>
              </a:ext>
            </a:extLst>
          </p:spPr>
        </p:pic>
        <p:pic>
          <p:nvPicPr>
            <p:cNvPr id="7224" name="Picture 56" descr="Kết quả hình ảnh cho pinterest"/>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0564831" y="3473619"/>
              <a:ext cx="285622" cy="285622"/>
            </a:xfrm>
            <a:prstGeom prst="rect">
              <a:avLst/>
            </a:prstGeom>
            <a:noFill/>
            <a:extLst>
              <a:ext uri="{909E8E84-426E-40DD-AFC4-6F175D3DCCD1}">
                <a14:hiddenFill xmlns:a14="http://schemas.microsoft.com/office/drawing/2010/main">
                  <a:solidFill>
                    <a:srgbClr val="FFFFFF"/>
                  </a:solidFill>
                </a14:hiddenFill>
              </a:ext>
            </a:extLst>
          </p:spPr>
        </p:pic>
        <p:pic>
          <p:nvPicPr>
            <p:cNvPr id="7228" name="Picture 60" descr="Kết quả hình ảnh cho diendantoanhoc.ne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930254" y="3209190"/>
              <a:ext cx="914631" cy="198412"/>
            </a:xfrm>
            <a:prstGeom prst="rect">
              <a:avLst/>
            </a:prstGeom>
            <a:noFill/>
            <a:extLst>
              <a:ext uri="{909E8E84-426E-40DD-AFC4-6F175D3DCCD1}">
                <a14:hiddenFill xmlns:a14="http://schemas.microsoft.com/office/drawing/2010/main">
                  <a:solidFill>
                    <a:srgbClr val="FFFFFF"/>
                  </a:solidFill>
                </a14:hiddenFill>
              </a:ext>
            </a:extLst>
          </p:spPr>
        </p:pic>
        <p:pic>
          <p:nvPicPr>
            <p:cNvPr id="7230" name="Picture 62" descr="Diễn đàn HOCMAI - Cộng đồng học tập lớn nhất Việt Nam"/>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058587" y="2868577"/>
              <a:ext cx="242331" cy="242331"/>
            </a:xfrm>
            <a:prstGeom prst="rect">
              <a:avLst/>
            </a:prstGeom>
            <a:noFill/>
            <a:extLst>
              <a:ext uri="{909E8E84-426E-40DD-AFC4-6F175D3DCCD1}">
                <a14:hiddenFill xmlns:a14="http://schemas.microsoft.com/office/drawing/2010/main">
                  <a:solidFill>
                    <a:srgbClr val="FFFFFF"/>
                  </a:solidFill>
                </a14:hiddenFill>
              </a:ext>
            </a:extLst>
          </p:spPr>
        </p:pic>
        <p:pic>
          <p:nvPicPr>
            <p:cNvPr id="7232" name="Picture 64" descr="http://guruquest.net/wp-content/uploads/2015/11/sitelogo.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888644" y="3456866"/>
              <a:ext cx="633274" cy="219784"/>
            </a:xfrm>
            <a:prstGeom prst="rect">
              <a:avLst/>
            </a:prstGeom>
            <a:noFill/>
            <a:extLst>
              <a:ext uri="{909E8E84-426E-40DD-AFC4-6F175D3DCCD1}">
                <a14:hiddenFill xmlns:a14="http://schemas.microsoft.com/office/drawing/2010/main">
                  <a:solidFill>
                    <a:srgbClr val="FFFFFF"/>
                  </a:solidFill>
                </a14:hiddenFill>
              </a:ext>
            </a:extLst>
          </p:spPr>
        </p:pic>
        <p:pic>
          <p:nvPicPr>
            <p:cNvPr id="7234" name="Picture 66" descr="Kết quả hình ảnh cho vnzoom"/>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0493326" y="2971053"/>
              <a:ext cx="613921" cy="204640"/>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TextBox 51"/>
          <p:cNvSpPr txBox="1"/>
          <p:nvPr/>
        </p:nvSpPr>
        <p:spPr>
          <a:xfrm>
            <a:off x="997184" y="3893705"/>
            <a:ext cx="1975221"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Công cụ tìm kiếm</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3" name="TextBox 52"/>
          <p:cNvSpPr txBox="1"/>
          <p:nvPr/>
        </p:nvSpPr>
        <p:spPr>
          <a:xfrm>
            <a:off x="3302234" y="3893705"/>
            <a:ext cx="1436612"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Mạng xã hội</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4" name="TextBox 53"/>
          <p:cNvSpPr txBox="1"/>
          <p:nvPr/>
        </p:nvSpPr>
        <p:spPr>
          <a:xfrm>
            <a:off x="5267284" y="3893705"/>
            <a:ext cx="1830950"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Website hỏi đáp</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5" name="TextBox 54"/>
          <p:cNvSpPr txBox="1"/>
          <p:nvPr/>
        </p:nvSpPr>
        <p:spPr>
          <a:xfrm>
            <a:off x="7345992" y="3893705"/>
            <a:ext cx="1837362"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Website học tập</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6" name="TextBox 55"/>
          <p:cNvSpPr txBox="1"/>
          <p:nvPr/>
        </p:nvSpPr>
        <p:spPr>
          <a:xfrm>
            <a:off x="9454192" y="3893705"/>
            <a:ext cx="1830950"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Forum, diễn đàn</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7" name="TextBox 56"/>
          <p:cNvSpPr txBox="1"/>
          <p:nvPr/>
        </p:nvSpPr>
        <p:spPr>
          <a:xfrm>
            <a:off x="1502874" y="4961737"/>
            <a:ext cx="9782267" cy="923330"/>
          </a:xfrm>
          <a:prstGeom prst="rect">
            <a:avLst/>
          </a:prstGeom>
          <a:noFill/>
        </p:spPr>
        <p:txBody>
          <a:bodyPr wrap="square" rtlCol="0">
            <a:spAutoFit/>
          </a:bodyPr>
          <a:lstStyle/>
          <a:p>
            <a:pPr algn="just"/>
            <a:r>
              <a:rPr lang="en-US" smtClean="0">
                <a:solidFill>
                  <a:srgbClr val="F3700D"/>
                </a:solidFill>
                <a:latin typeface="Roboto" panose="02000000000000000000" pitchFamily="2" charset="0"/>
                <a:ea typeface="Roboto" panose="02000000000000000000" pitchFamily="2" charset="0"/>
                <a:cs typeface="Roboto" panose="02000000000000000000" pitchFamily="2" charset="0"/>
              </a:rPr>
              <a:t>Tuy nhiên tất cả c</a:t>
            </a:r>
            <a:r>
              <a:rPr lang="vi-VN" smtClean="0">
                <a:solidFill>
                  <a:srgbClr val="F3700D"/>
                </a:solidFill>
                <a:latin typeface="Roboto" panose="02000000000000000000" pitchFamily="2" charset="0"/>
                <a:ea typeface="Roboto" panose="02000000000000000000" pitchFamily="2" charset="0"/>
                <a:cs typeface="Roboto" panose="02000000000000000000" pitchFamily="2" charset="0"/>
              </a:rPr>
              <a:t>ác hệ thống kể trên không thể giải quyết hoàn toàn được vấn đề</a:t>
            </a:r>
            <a:r>
              <a:rPr lang="en-US" smtClean="0">
                <a:solidFill>
                  <a:srgbClr val="F3700D"/>
                </a:solidFill>
                <a:latin typeface="Roboto" panose="02000000000000000000" pitchFamily="2" charset="0"/>
                <a:ea typeface="Roboto" panose="02000000000000000000" pitchFamily="2" charset="0"/>
                <a:cs typeface="Roboto" panose="02000000000000000000" pitchFamily="2" charset="0"/>
              </a:rPr>
              <a:t> tìm kiếm và kết nối hỏi đáp tức thời giữa một bên là người có thắc mắc và một bên là người có thể giải đáp(chuyên gia).</a:t>
            </a:r>
            <a:endParaRPr lang="en-US">
              <a:solidFill>
                <a:srgbClr val="F3700D"/>
              </a:solidFill>
              <a:latin typeface="Roboto" panose="02000000000000000000" pitchFamily="2" charset="0"/>
              <a:ea typeface="Roboto" panose="02000000000000000000" pitchFamily="2" charset="0"/>
              <a:cs typeface="Roboto" panose="02000000000000000000" pitchFamily="2" charset="0"/>
            </a:endParaRPr>
          </a:p>
        </p:txBody>
      </p:sp>
      <p:cxnSp>
        <p:nvCxnSpPr>
          <p:cNvPr id="58" name="Straight Arrow Connector 57"/>
          <p:cNvCxnSpPr/>
          <p:nvPr/>
        </p:nvCxnSpPr>
        <p:spPr>
          <a:xfrm>
            <a:off x="1143000" y="5162550"/>
            <a:ext cx="304800" cy="0"/>
          </a:xfrm>
          <a:prstGeom prst="straightConnector1">
            <a:avLst/>
          </a:prstGeom>
          <a:ln w="41275">
            <a:solidFill>
              <a:srgbClr val="F3700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51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460656" cy="369332"/>
          </a:xfrm>
          <a:prstGeom prst="rect">
            <a:avLst/>
          </a:prstGeom>
          <a:noFill/>
        </p:spPr>
        <p:txBody>
          <a:bodyPr wrap="none" rtlCol="0">
            <a:spAutoFit/>
          </a:bodyPr>
          <a:lstStyle/>
          <a:p>
            <a:r>
              <a:rPr lang="en-US" smtClean="0">
                <a:latin typeface="Montserrat" panose="00000500000000000000" pitchFamily="2" charset="0"/>
              </a:rPr>
              <a:t>GIỚI THIỆU</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076325" y="1637139"/>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16920" y="1524546"/>
            <a:ext cx="2295821" cy="369332"/>
          </a:xfrm>
          <a:prstGeom prst="rect">
            <a:avLst/>
          </a:prstGeom>
          <a:noFill/>
        </p:spPr>
        <p:txBody>
          <a:bodyPr wrap="none" rtlCol="0">
            <a:spAutoFit/>
          </a:bodyPr>
          <a:lstStyle/>
          <a:p>
            <a:r>
              <a:rPr lang="en-US" smtClean="0">
                <a:latin typeface="Montserrat" panose="00000500000000000000" pitchFamily="2" charset="0"/>
              </a:rPr>
              <a:t>MATHOVER LÀ GÌ?</a:t>
            </a:r>
            <a:endParaRPr lang="en-US">
              <a:latin typeface="Montserrat" panose="00000500000000000000" pitchFamily="2" charset="0"/>
            </a:endParaRPr>
          </a:p>
        </p:txBody>
      </p:sp>
      <p:sp>
        <p:nvSpPr>
          <p:cNvPr id="20" name="TextBox 19"/>
          <p:cNvSpPr txBox="1"/>
          <p:nvPr/>
        </p:nvSpPr>
        <p:spPr>
          <a:xfrm>
            <a:off x="1263218" y="2043632"/>
            <a:ext cx="9747682" cy="1338828"/>
          </a:xfrm>
          <a:prstGeom prst="rect">
            <a:avLst/>
          </a:prstGeom>
          <a:noFill/>
        </p:spPr>
        <p:txBody>
          <a:bodyPr wrap="square" rtlCol="0">
            <a:spAutoFit/>
          </a:bodyPr>
          <a:lstStyle/>
          <a:p>
            <a:pPr algn="just">
              <a:lnSpc>
                <a:spcPct val="150000"/>
              </a:lnSpc>
            </a:pPr>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Là </a:t>
            </a:r>
            <a:r>
              <a:rPr lang="vi-VN"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hệ thống thông tin hỏi đáp và tìm kiếm chuyên gia toán phổ thông</a:t>
            </a:r>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a:t>
            </a:r>
            <a:r>
              <a:rPr lang="vi-VN"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hoạt động dựa </a:t>
            </a:r>
            <a:r>
              <a:rPr lang="vi-VN"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theo mô hình chia sẻ kiến thức,</a:t>
            </a:r>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nhằm</a:t>
            </a:r>
            <a:r>
              <a:rPr lang="vi-VN"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phục vụ cho nhu cầu học tập, chia sẻ kiến thức toán học cho học sinh ở các bậc học phổ thông và các đối tượng khác.</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5" name="Oval 44"/>
          <p:cNvSpPr/>
          <p:nvPr/>
        </p:nvSpPr>
        <p:spPr>
          <a:xfrm>
            <a:off x="4978400" y="3848100"/>
            <a:ext cx="1917700" cy="1917700"/>
          </a:xfrm>
          <a:prstGeom prst="ellipse">
            <a:avLst/>
          </a:prstGeom>
          <a:solidFill>
            <a:srgbClr val="F3700D"/>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Montserrat" panose="00000500000000000000" pitchFamily="2" charset="0"/>
              </a:rPr>
              <a:t>MATHOVER</a:t>
            </a:r>
          </a:p>
          <a:p>
            <a:pPr algn="ctr"/>
            <a:r>
              <a:rPr lang="en-US" sz="1400" b="1" smtClean="0">
                <a:latin typeface="Montserrat" panose="00000500000000000000" pitchFamily="2" charset="0"/>
              </a:rPr>
              <a:t>SYSTEM</a:t>
            </a:r>
            <a:endParaRPr lang="en-US" sz="1400" b="1">
              <a:latin typeface="Montserrat" panose="00000500000000000000" pitchFamily="2" charset="0"/>
            </a:endParaRPr>
          </a:p>
        </p:txBody>
      </p:sp>
      <p:cxnSp>
        <p:nvCxnSpPr>
          <p:cNvPr id="48" name="Straight Arrow Connector 47"/>
          <p:cNvCxnSpPr/>
          <p:nvPr/>
        </p:nvCxnSpPr>
        <p:spPr>
          <a:xfrm>
            <a:off x="3200400" y="4914900"/>
            <a:ext cx="1117600" cy="0"/>
          </a:xfrm>
          <a:prstGeom prst="straightConnector1">
            <a:avLst/>
          </a:prstGeom>
          <a:ln w="539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543800" y="4914900"/>
            <a:ext cx="1117600" cy="0"/>
          </a:xfrm>
          <a:prstGeom prst="straightConnector1">
            <a:avLst/>
          </a:prstGeom>
          <a:ln w="539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Group 23"/>
          <p:cNvGrpSpPr>
            <a:grpSpLocks noChangeAspect="1"/>
          </p:cNvGrpSpPr>
          <p:nvPr/>
        </p:nvGrpSpPr>
        <p:grpSpPr bwMode="auto">
          <a:xfrm>
            <a:off x="9309100" y="4144753"/>
            <a:ext cx="1016466" cy="968793"/>
            <a:chOff x="5490" y="273"/>
            <a:chExt cx="1855" cy="1768"/>
          </a:xfrm>
        </p:grpSpPr>
        <p:sp>
          <p:nvSpPr>
            <p:cNvPr id="51" name="AutoShape 22"/>
            <p:cNvSpPr>
              <a:spLocks noChangeAspect="1" noChangeArrowheads="1" noTextEdit="1"/>
            </p:cNvSpPr>
            <p:nvPr/>
          </p:nvSpPr>
          <p:spPr bwMode="auto">
            <a:xfrm>
              <a:off x="5490" y="273"/>
              <a:ext cx="1855"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4"/>
            <p:cNvSpPr>
              <a:spLocks/>
            </p:cNvSpPr>
            <p:nvPr/>
          </p:nvSpPr>
          <p:spPr bwMode="auto">
            <a:xfrm>
              <a:off x="5490" y="273"/>
              <a:ext cx="1142" cy="871"/>
            </a:xfrm>
            <a:custGeom>
              <a:avLst/>
              <a:gdLst>
                <a:gd name="T0" fmla="*/ 1209 w 1261"/>
                <a:gd name="T1" fmla="*/ 0 h 962"/>
                <a:gd name="T2" fmla="*/ 52 w 1261"/>
                <a:gd name="T3" fmla="*/ 0 h 962"/>
                <a:gd name="T4" fmla="*/ 0 w 1261"/>
                <a:gd name="T5" fmla="*/ 53 h 962"/>
                <a:gd name="T6" fmla="*/ 0 w 1261"/>
                <a:gd name="T7" fmla="*/ 910 h 962"/>
                <a:gd name="T8" fmla="*/ 52 w 1261"/>
                <a:gd name="T9" fmla="*/ 962 h 962"/>
                <a:gd name="T10" fmla="*/ 1188 w 1261"/>
                <a:gd name="T11" fmla="*/ 962 h 962"/>
                <a:gd name="T12" fmla="*/ 1050 w 1261"/>
                <a:gd name="T13" fmla="*/ 877 h 962"/>
                <a:gd name="T14" fmla="*/ 1026 w 1261"/>
                <a:gd name="T15" fmla="*/ 857 h 962"/>
                <a:gd name="T16" fmla="*/ 104 w 1261"/>
                <a:gd name="T17" fmla="*/ 857 h 962"/>
                <a:gd name="T18" fmla="*/ 104 w 1261"/>
                <a:gd name="T19" fmla="*/ 105 h 962"/>
                <a:gd name="T20" fmla="*/ 1157 w 1261"/>
                <a:gd name="T21" fmla="*/ 105 h 962"/>
                <a:gd name="T22" fmla="*/ 1157 w 1261"/>
                <a:gd name="T23" fmla="*/ 612 h 962"/>
                <a:gd name="T24" fmla="*/ 1203 w 1261"/>
                <a:gd name="T25" fmla="*/ 630 h 962"/>
                <a:gd name="T26" fmla="*/ 1261 w 1261"/>
                <a:gd name="T27" fmla="*/ 666 h 962"/>
                <a:gd name="T28" fmla="*/ 1261 w 1261"/>
                <a:gd name="T29" fmla="*/ 53 h 962"/>
                <a:gd name="T30" fmla="*/ 1209 w 1261"/>
                <a:gd name="T31"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1" h="962">
                  <a:moveTo>
                    <a:pt x="1209" y="0"/>
                  </a:moveTo>
                  <a:cubicBezTo>
                    <a:pt x="52" y="0"/>
                    <a:pt x="52" y="0"/>
                    <a:pt x="52" y="0"/>
                  </a:cubicBezTo>
                  <a:cubicBezTo>
                    <a:pt x="23" y="0"/>
                    <a:pt x="0" y="24"/>
                    <a:pt x="0" y="53"/>
                  </a:cubicBezTo>
                  <a:cubicBezTo>
                    <a:pt x="0" y="910"/>
                    <a:pt x="0" y="910"/>
                    <a:pt x="0" y="910"/>
                  </a:cubicBezTo>
                  <a:cubicBezTo>
                    <a:pt x="0" y="939"/>
                    <a:pt x="23" y="962"/>
                    <a:pt x="52" y="962"/>
                  </a:cubicBezTo>
                  <a:cubicBezTo>
                    <a:pt x="1188" y="962"/>
                    <a:pt x="1188" y="962"/>
                    <a:pt x="1188" y="962"/>
                  </a:cubicBezTo>
                  <a:cubicBezTo>
                    <a:pt x="1050" y="877"/>
                    <a:pt x="1050" y="877"/>
                    <a:pt x="1050" y="877"/>
                  </a:cubicBezTo>
                  <a:cubicBezTo>
                    <a:pt x="1041" y="871"/>
                    <a:pt x="1033" y="865"/>
                    <a:pt x="1026" y="857"/>
                  </a:cubicBezTo>
                  <a:cubicBezTo>
                    <a:pt x="104" y="857"/>
                    <a:pt x="104" y="857"/>
                    <a:pt x="104" y="857"/>
                  </a:cubicBezTo>
                  <a:cubicBezTo>
                    <a:pt x="104" y="105"/>
                    <a:pt x="104" y="105"/>
                    <a:pt x="104" y="105"/>
                  </a:cubicBezTo>
                  <a:cubicBezTo>
                    <a:pt x="1157" y="105"/>
                    <a:pt x="1157" y="105"/>
                    <a:pt x="1157" y="105"/>
                  </a:cubicBezTo>
                  <a:cubicBezTo>
                    <a:pt x="1157" y="612"/>
                    <a:pt x="1157" y="612"/>
                    <a:pt x="1157" y="612"/>
                  </a:cubicBezTo>
                  <a:cubicBezTo>
                    <a:pt x="1173" y="615"/>
                    <a:pt x="1188" y="621"/>
                    <a:pt x="1203" y="630"/>
                  </a:cubicBezTo>
                  <a:cubicBezTo>
                    <a:pt x="1261" y="666"/>
                    <a:pt x="1261" y="666"/>
                    <a:pt x="1261" y="666"/>
                  </a:cubicBezTo>
                  <a:cubicBezTo>
                    <a:pt x="1261" y="53"/>
                    <a:pt x="1261" y="53"/>
                    <a:pt x="1261" y="53"/>
                  </a:cubicBezTo>
                  <a:cubicBezTo>
                    <a:pt x="1261" y="24"/>
                    <a:pt x="1238" y="0"/>
                    <a:pt x="1209" y="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5"/>
            <p:cNvSpPr>
              <a:spLocks/>
            </p:cNvSpPr>
            <p:nvPr/>
          </p:nvSpPr>
          <p:spPr bwMode="auto">
            <a:xfrm>
              <a:off x="6212" y="705"/>
              <a:ext cx="226" cy="195"/>
            </a:xfrm>
            <a:custGeom>
              <a:avLst/>
              <a:gdLst>
                <a:gd name="T0" fmla="*/ 70 w 250"/>
                <a:gd name="T1" fmla="*/ 13 h 216"/>
                <a:gd name="T2" fmla="*/ 14 w 250"/>
                <a:gd name="T3" fmla="*/ 20 h 216"/>
                <a:gd name="T4" fmla="*/ 21 w 250"/>
                <a:gd name="T5" fmla="*/ 76 h 216"/>
                <a:gd name="T6" fmla="*/ 198 w 250"/>
                <a:gd name="T7" fmla="*/ 216 h 216"/>
                <a:gd name="T8" fmla="*/ 206 w 250"/>
                <a:gd name="T9" fmla="*/ 200 h 216"/>
                <a:gd name="T10" fmla="*/ 250 w 250"/>
                <a:gd name="T11" fmla="*/ 155 h 216"/>
                <a:gd name="T12" fmla="*/ 70 w 250"/>
                <a:gd name="T13" fmla="*/ 13 h 216"/>
              </a:gdLst>
              <a:ahLst/>
              <a:cxnLst>
                <a:cxn ang="0">
                  <a:pos x="T0" y="T1"/>
                </a:cxn>
                <a:cxn ang="0">
                  <a:pos x="T2" y="T3"/>
                </a:cxn>
                <a:cxn ang="0">
                  <a:pos x="T4" y="T5"/>
                </a:cxn>
                <a:cxn ang="0">
                  <a:pos x="T6" y="T7"/>
                </a:cxn>
                <a:cxn ang="0">
                  <a:pos x="T8" y="T9"/>
                </a:cxn>
                <a:cxn ang="0">
                  <a:pos x="T10" y="T11"/>
                </a:cxn>
                <a:cxn ang="0">
                  <a:pos x="T12" y="T13"/>
                </a:cxn>
              </a:cxnLst>
              <a:rect l="0" t="0" r="r" b="b"/>
              <a:pathLst>
                <a:path w="250" h="216">
                  <a:moveTo>
                    <a:pt x="70" y="13"/>
                  </a:moveTo>
                  <a:cubicBezTo>
                    <a:pt x="53" y="0"/>
                    <a:pt x="28" y="3"/>
                    <a:pt x="14" y="20"/>
                  </a:cubicBezTo>
                  <a:cubicBezTo>
                    <a:pt x="0" y="37"/>
                    <a:pt x="3" y="63"/>
                    <a:pt x="21" y="76"/>
                  </a:cubicBezTo>
                  <a:cubicBezTo>
                    <a:pt x="198" y="216"/>
                    <a:pt x="198" y="216"/>
                    <a:pt x="198" y="216"/>
                  </a:cubicBezTo>
                  <a:cubicBezTo>
                    <a:pt x="200" y="211"/>
                    <a:pt x="203" y="205"/>
                    <a:pt x="206" y="200"/>
                  </a:cubicBezTo>
                  <a:cubicBezTo>
                    <a:pt x="218" y="181"/>
                    <a:pt x="233" y="166"/>
                    <a:pt x="250" y="155"/>
                  </a:cubicBezTo>
                  <a:lnTo>
                    <a:pt x="70" y="13"/>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6"/>
            <p:cNvSpPr>
              <a:spLocks noChangeArrowheads="1"/>
            </p:cNvSpPr>
            <p:nvPr/>
          </p:nvSpPr>
          <p:spPr bwMode="auto">
            <a:xfrm>
              <a:off x="6874" y="389"/>
              <a:ext cx="272" cy="272"/>
            </a:xfrm>
            <a:prstGeom prst="ellipse">
              <a:avLst/>
            </a:pr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7"/>
            <p:cNvSpPr>
              <a:spLocks/>
            </p:cNvSpPr>
            <p:nvPr/>
          </p:nvSpPr>
          <p:spPr bwMode="auto">
            <a:xfrm>
              <a:off x="6435" y="705"/>
              <a:ext cx="909" cy="1337"/>
            </a:xfrm>
            <a:custGeom>
              <a:avLst/>
              <a:gdLst>
                <a:gd name="T0" fmla="*/ 1001 w 1004"/>
                <a:gd name="T1" fmla="*/ 170 h 1477"/>
                <a:gd name="T2" fmla="*/ 830 w 1004"/>
                <a:gd name="T3" fmla="*/ 0 h 1477"/>
                <a:gd name="T4" fmla="*/ 757 w 1004"/>
                <a:gd name="T5" fmla="*/ 0 h 1477"/>
                <a:gd name="T6" fmla="*/ 667 w 1004"/>
                <a:gd name="T7" fmla="*/ 233 h 1477"/>
                <a:gd name="T8" fmla="*/ 686 w 1004"/>
                <a:gd name="T9" fmla="*/ 138 h 1477"/>
                <a:gd name="T10" fmla="*/ 683 w 1004"/>
                <a:gd name="T11" fmla="*/ 118 h 1477"/>
                <a:gd name="T12" fmla="*/ 653 w 1004"/>
                <a:gd name="T13" fmla="*/ 64 h 1477"/>
                <a:gd name="T14" fmla="*/ 679 w 1004"/>
                <a:gd name="T15" fmla="*/ 17 h 1477"/>
                <a:gd name="T16" fmla="*/ 679 w 1004"/>
                <a:gd name="T17" fmla="*/ 6 h 1477"/>
                <a:gd name="T18" fmla="*/ 670 w 1004"/>
                <a:gd name="T19" fmla="*/ 1 h 1477"/>
                <a:gd name="T20" fmla="*/ 598 w 1004"/>
                <a:gd name="T21" fmla="*/ 1 h 1477"/>
                <a:gd name="T22" fmla="*/ 589 w 1004"/>
                <a:gd name="T23" fmla="*/ 6 h 1477"/>
                <a:gd name="T24" fmla="*/ 589 w 1004"/>
                <a:gd name="T25" fmla="*/ 17 h 1477"/>
                <a:gd name="T26" fmla="*/ 615 w 1004"/>
                <a:gd name="T27" fmla="*/ 64 h 1477"/>
                <a:gd name="T28" fmla="*/ 586 w 1004"/>
                <a:gd name="T29" fmla="*/ 118 h 1477"/>
                <a:gd name="T30" fmla="*/ 582 w 1004"/>
                <a:gd name="T31" fmla="*/ 139 h 1477"/>
                <a:gd name="T32" fmla="*/ 604 w 1004"/>
                <a:gd name="T33" fmla="*/ 233 h 1477"/>
                <a:gd name="T34" fmla="*/ 511 w 1004"/>
                <a:gd name="T35" fmla="*/ 0 h 1477"/>
                <a:gd name="T36" fmla="*/ 440 w 1004"/>
                <a:gd name="T37" fmla="*/ 0 h 1477"/>
                <a:gd name="T38" fmla="*/ 268 w 1004"/>
                <a:gd name="T39" fmla="*/ 170 h 1477"/>
                <a:gd name="T40" fmla="*/ 268 w 1004"/>
                <a:gd name="T41" fmla="*/ 306 h 1477"/>
                <a:gd name="T42" fmla="*/ 121 w 1004"/>
                <a:gd name="T43" fmla="*/ 215 h 1477"/>
                <a:gd name="T44" fmla="*/ 21 w 1004"/>
                <a:gd name="T45" fmla="*/ 238 h 1477"/>
                <a:gd name="T46" fmla="*/ 44 w 1004"/>
                <a:gd name="T47" fmla="*/ 338 h 1477"/>
                <a:gd name="T48" fmla="*/ 301 w 1004"/>
                <a:gd name="T49" fmla="*/ 497 h 1477"/>
                <a:gd name="T50" fmla="*/ 412 w 1004"/>
                <a:gd name="T51" fmla="*/ 436 h 1477"/>
                <a:gd name="T52" fmla="*/ 413 w 1004"/>
                <a:gd name="T53" fmla="*/ 171 h 1477"/>
                <a:gd name="T54" fmla="*/ 429 w 1004"/>
                <a:gd name="T55" fmla="*/ 156 h 1477"/>
                <a:gd name="T56" fmla="*/ 444 w 1004"/>
                <a:gd name="T57" fmla="*/ 171 h 1477"/>
                <a:gd name="T58" fmla="*/ 442 w 1004"/>
                <a:gd name="T59" fmla="*/ 1390 h 1477"/>
                <a:gd name="T60" fmla="*/ 529 w 1004"/>
                <a:gd name="T61" fmla="*/ 1477 h 1477"/>
                <a:gd name="T62" fmla="*/ 616 w 1004"/>
                <a:gd name="T63" fmla="*/ 1390 h 1477"/>
                <a:gd name="T64" fmla="*/ 616 w 1004"/>
                <a:gd name="T65" fmla="*/ 694 h 1477"/>
                <a:gd name="T66" fmla="*/ 654 w 1004"/>
                <a:gd name="T67" fmla="*/ 694 h 1477"/>
                <a:gd name="T68" fmla="*/ 654 w 1004"/>
                <a:gd name="T69" fmla="*/ 1390 h 1477"/>
                <a:gd name="T70" fmla="*/ 741 w 1004"/>
                <a:gd name="T71" fmla="*/ 1477 h 1477"/>
                <a:gd name="T72" fmla="*/ 828 w 1004"/>
                <a:gd name="T73" fmla="*/ 1390 h 1477"/>
                <a:gd name="T74" fmla="*/ 828 w 1004"/>
                <a:gd name="T75" fmla="*/ 171 h 1477"/>
                <a:gd name="T76" fmla="*/ 842 w 1004"/>
                <a:gd name="T77" fmla="*/ 157 h 1477"/>
                <a:gd name="T78" fmla="*/ 856 w 1004"/>
                <a:gd name="T79" fmla="*/ 171 h 1477"/>
                <a:gd name="T80" fmla="*/ 859 w 1004"/>
                <a:gd name="T81" fmla="*/ 704 h 1477"/>
                <a:gd name="T82" fmla="*/ 932 w 1004"/>
                <a:gd name="T83" fmla="*/ 776 h 1477"/>
                <a:gd name="T84" fmla="*/ 932 w 1004"/>
                <a:gd name="T85" fmla="*/ 776 h 1477"/>
                <a:gd name="T86" fmla="*/ 1004 w 1004"/>
                <a:gd name="T87" fmla="*/ 703 h 1477"/>
                <a:gd name="T88" fmla="*/ 1001 w 1004"/>
                <a:gd name="T89" fmla="*/ 170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4" h="1477">
                  <a:moveTo>
                    <a:pt x="1001" y="170"/>
                  </a:moveTo>
                  <a:cubicBezTo>
                    <a:pt x="1001" y="76"/>
                    <a:pt x="924" y="0"/>
                    <a:pt x="830" y="0"/>
                  </a:cubicBezTo>
                  <a:cubicBezTo>
                    <a:pt x="757" y="0"/>
                    <a:pt x="757" y="0"/>
                    <a:pt x="757" y="0"/>
                  </a:cubicBezTo>
                  <a:cubicBezTo>
                    <a:pt x="686" y="185"/>
                    <a:pt x="712" y="117"/>
                    <a:pt x="667" y="233"/>
                  </a:cubicBezTo>
                  <a:cubicBezTo>
                    <a:pt x="686" y="138"/>
                    <a:pt x="686" y="138"/>
                    <a:pt x="686" y="138"/>
                  </a:cubicBezTo>
                  <a:cubicBezTo>
                    <a:pt x="687" y="131"/>
                    <a:pt x="686" y="124"/>
                    <a:pt x="683" y="118"/>
                  </a:cubicBezTo>
                  <a:cubicBezTo>
                    <a:pt x="653" y="64"/>
                    <a:pt x="653" y="64"/>
                    <a:pt x="653" y="64"/>
                  </a:cubicBezTo>
                  <a:cubicBezTo>
                    <a:pt x="679" y="17"/>
                    <a:pt x="679" y="17"/>
                    <a:pt x="679" y="17"/>
                  </a:cubicBezTo>
                  <a:cubicBezTo>
                    <a:pt x="681" y="13"/>
                    <a:pt x="681" y="9"/>
                    <a:pt x="679" y="6"/>
                  </a:cubicBezTo>
                  <a:cubicBezTo>
                    <a:pt x="677" y="3"/>
                    <a:pt x="674" y="1"/>
                    <a:pt x="670" y="1"/>
                  </a:cubicBezTo>
                  <a:cubicBezTo>
                    <a:pt x="598" y="1"/>
                    <a:pt x="598" y="1"/>
                    <a:pt x="598" y="1"/>
                  </a:cubicBezTo>
                  <a:cubicBezTo>
                    <a:pt x="594" y="1"/>
                    <a:pt x="591" y="3"/>
                    <a:pt x="589" y="6"/>
                  </a:cubicBezTo>
                  <a:cubicBezTo>
                    <a:pt x="587" y="9"/>
                    <a:pt x="587" y="13"/>
                    <a:pt x="589" y="17"/>
                  </a:cubicBezTo>
                  <a:cubicBezTo>
                    <a:pt x="615" y="64"/>
                    <a:pt x="615" y="64"/>
                    <a:pt x="615" y="64"/>
                  </a:cubicBezTo>
                  <a:cubicBezTo>
                    <a:pt x="586" y="118"/>
                    <a:pt x="586" y="118"/>
                    <a:pt x="586" y="118"/>
                  </a:cubicBezTo>
                  <a:cubicBezTo>
                    <a:pt x="582" y="124"/>
                    <a:pt x="581" y="131"/>
                    <a:pt x="582" y="139"/>
                  </a:cubicBezTo>
                  <a:cubicBezTo>
                    <a:pt x="604" y="233"/>
                    <a:pt x="604" y="233"/>
                    <a:pt x="604" y="233"/>
                  </a:cubicBezTo>
                  <a:cubicBezTo>
                    <a:pt x="592" y="201"/>
                    <a:pt x="520" y="22"/>
                    <a:pt x="511" y="0"/>
                  </a:cubicBezTo>
                  <a:cubicBezTo>
                    <a:pt x="440" y="0"/>
                    <a:pt x="440" y="0"/>
                    <a:pt x="440" y="0"/>
                  </a:cubicBezTo>
                  <a:cubicBezTo>
                    <a:pt x="346" y="0"/>
                    <a:pt x="269" y="76"/>
                    <a:pt x="268" y="170"/>
                  </a:cubicBezTo>
                  <a:cubicBezTo>
                    <a:pt x="268" y="249"/>
                    <a:pt x="268" y="183"/>
                    <a:pt x="268" y="306"/>
                  </a:cubicBezTo>
                  <a:cubicBezTo>
                    <a:pt x="121" y="215"/>
                    <a:pt x="121" y="215"/>
                    <a:pt x="121" y="215"/>
                  </a:cubicBezTo>
                  <a:cubicBezTo>
                    <a:pt x="87" y="194"/>
                    <a:pt x="42" y="204"/>
                    <a:pt x="21" y="238"/>
                  </a:cubicBezTo>
                  <a:cubicBezTo>
                    <a:pt x="0" y="272"/>
                    <a:pt x="10" y="317"/>
                    <a:pt x="44" y="338"/>
                  </a:cubicBezTo>
                  <a:cubicBezTo>
                    <a:pt x="301" y="497"/>
                    <a:pt x="301" y="497"/>
                    <a:pt x="301" y="497"/>
                  </a:cubicBezTo>
                  <a:cubicBezTo>
                    <a:pt x="349" y="527"/>
                    <a:pt x="412" y="493"/>
                    <a:pt x="412" y="436"/>
                  </a:cubicBezTo>
                  <a:cubicBezTo>
                    <a:pt x="412" y="408"/>
                    <a:pt x="413" y="205"/>
                    <a:pt x="413" y="171"/>
                  </a:cubicBezTo>
                  <a:cubicBezTo>
                    <a:pt x="413" y="163"/>
                    <a:pt x="420" y="156"/>
                    <a:pt x="429" y="156"/>
                  </a:cubicBezTo>
                  <a:cubicBezTo>
                    <a:pt x="437" y="156"/>
                    <a:pt x="444" y="163"/>
                    <a:pt x="444" y="171"/>
                  </a:cubicBezTo>
                  <a:cubicBezTo>
                    <a:pt x="444" y="521"/>
                    <a:pt x="442" y="618"/>
                    <a:pt x="442" y="1390"/>
                  </a:cubicBezTo>
                  <a:cubicBezTo>
                    <a:pt x="442" y="1438"/>
                    <a:pt x="481" y="1477"/>
                    <a:pt x="529" y="1477"/>
                  </a:cubicBezTo>
                  <a:cubicBezTo>
                    <a:pt x="577" y="1477"/>
                    <a:pt x="616" y="1438"/>
                    <a:pt x="616" y="1390"/>
                  </a:cubicBezTo>
                  <a:cubicBezTo>
                    <a:pt x="616" y="694"/>
                    <a:pt x="616" y="694"/>
                    <a:pt x="616" y="694"/>
                  </a:cubicBezTo>
                  <a:cubicBezTo>
                    <a:pt x="654" y="694"/>
                    <a:pt x="654" y="694"/>
                    <a:pt x="654" y="694"/>
                  </a:cubicBezTo>
                  <a:cubicBezTo>
                    <a:pt x="654" y="1390"/>
                    <a:pt x="654" y="1390"/>
                    <a:pt x="654" y="1390"/>
                  </a:cubicBezTo>
                  <a:cubicBezTo>
                    <a:pt x="654" y="1438"/>
                    <a:pt x="693" y="1477"/>
                    <a:pt x="741" y="1477"/>
                  </a:cubicBezTo>
                  <a:cubicBezTo>
                    <a:pt x="789" y="1477"/>
                    <a:pt x="828" y="1438"/>
                    <a:pt x="828" y="1390"/>
                  </a:cubicBezTo>
                  <a:cubicBezTo>
                    <a:pt x="828" y="171"/>
                    <a:pt x="828" y="171"/>
                    <a:pt x="828" y="171"/>
                  </a:cubicBezTo>
                  <a:cubicBezTo>
                    <a:pt x="828" y="163"/>
                    <a:pt x="834" y="157"/>
                    <a:pt x="842" y="157"/>
                  </a:cubicBezTo>
                  <a:cubicBezTo>
                    <a:pt x="850" y="157"/>
                    <a:pt x="856" y="163"/>
                    <a:pt x="856" y="171"/>
                  </a:cubicBezTo>
                  <a:cubicBezTo>
                    <a:pt x="859" y="704"/>
                    <a:pt x="859" y="704"/>
                    <a:pt x="859" y="704"/>
                  </a:cubicBezTo>
                  <a:cubicBezTo>
                    <a:pt x="859" y="744"/>
                    <a:pt x="892" y="776"/>
                    <a:pt x="932" y="776"/>
                  </a:cubicBezTo>
                  <a:cubicBezTo>
                    <a:pt x="932" y="776"/>
                    <a:pt x="932" y="776"/>
                    <a:pt x="932" y="776"/>
                  </a:cubicBezTo>
                  <a:cubicBezTo>
                    <a:pt x="972" y="776"/>
                    <a:pt x="1004" y="743"/>
                    <a:pt x="1004" y="703"/>
                  </a:cubicBezTo>
                  <a:lnTo>
                    <a:pt x="1001" y="170"/>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9"/>
          <p:cNvGrpSpPr>
            <a:grpSpLocks noChangeAspect="1"/>
          </p:cNvGrpSpPr>
          <p:nvPr/>
        </p:nvGrpSpPr>
        <p:grpSpPr bwMode="auto">
          <a:xfrm>
            <a:off x="1960563" y="3935413"/>
            <a:ext cx="808037" cy="1131887"/>
            <a:chOff x="1235" y="2479"/>
            <a:chExt cx="509" cy="713"/>
          </a:xfrm>
        </p:grpSpPr>
        <p:sp>
          <p:nvSpPr>
            <p:cNvPr id="57" name="AutoShape 8"/>
            <p:cNvSpPr>
              <a:spLocks noChangeAspect="1" noChangeArrowheads="1" noTextEdit="1"/>
            </p:cNvSpPr>
            <p:nvPr/>
          </p:nvSpPr>
          <p:spPr bwMode="auto">
            <a:xfrm>
              <a:off x="1235" y="2479"/>
              <a:ext cx="509"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0"/>
            <p:cNvSpPr>
              <a:spLocks noChangeArrowheads="1"/>
            </p:cNvSpPr>
            <p:nvPr/>
          </p:nvSpPr>
          <p:spPr bwMode="auto">
            <a:xfrm>
              <a:off x="1244" y="2778"/>
              <a:ext cx="116" cy="115"/>
            </a:xfrm>
            <a:prstGeom prst="ellipse">
              <a:avLst/>
            </a:pr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p:nvSpPr>
          <p:spPr bwMode="auto">
            <a:xfrm>
              <a:off x="1226" y="2902"/>
              <a:ext cx="161" cy="299"/>
            </a:xfrm>
            <a:custGeom>
              <a:avLst/>
              <a:gdLst>
                <a:gd name="T0" fmla="*/ 45 w 161"/>
                <a:gd name="T1" fmla="*/ 299 h 299"/>
                <a:gd name="T2" fmla="*/ 45 w 161"/>
                <a:gd name="T3" fmla="*/ 299 h 299"/>
                <a:gd name="T4" fmla="*/ 71 w 161"/>
                <a:gd name="T5" fmla="*/ 299 h 299"/>
                <a:gd name="T6" fmla="*/ 71 w 161"/>
                <a:gd name="T7" fmla="*/ 273 h 299"/>
                <a:gd name="T8" fmla="*/ 71 w 161"/>
                <a:gd name="T9" fmla="*/ 273 h 299"/>
                <a:gd name="T10" fmla="*/ 71 w 161"/>
                <a:gd name="T11" fmla="*/ 167 h 299"/>
                <a:gd name="T12" fmla="*/ 80 w 161"/>
                <a:gd name="T13" fmla="*/ 167 h 299"/>
                <a:gd name="T14" fmla="*/ 80 w 161"/>
                <a:gd name="T15" fmla="*/ 273 h 299"/>
                <a:gd name="T16" fmla="*/ 80 w 161"/>
                <a:gd name="T17" fmla="*/ 273 h 299"/>
                <a:gd name="T18" fmla="*/ 80 w 161"/>
                <a:gd name="T19" fmla="*/ 299 h 299"/>
                <a:gd name="T20" fmla="*/ 107 w 161"/>
                <a:gd name="T21" fmla="*/ 299 h 299"/>
                <a:gd name="T22" fmla="*/ 107 w 161"/>
                <a:gd name="T23" fmla="*/ 299 h 299"/>
                <a:gd name="T24" fmla="*/ 134 w 161"/>
                <a:gd name="T25" fmla="*/ 299 h 299"/>
                <a:gd name="T26" fmla="*/ 161 w 161"/>
                <a:gd name="T27" fmla="*/ 299 h 299"/>
                <a:gd name="T28" fmla="*/ 161 w 161"/>
                <a:gd name="T29" fmla="*/ 282 h 299"/>
                <a:gd name="T30" fmla="*/ 134 w 161"/>
                <a:gd name="T31" fmla="*/ 273 h 299"/>
                <a:gd name="T32" fmla="*/ 125 w 161"/>
                <a:gd name="T33" fmla="*/ 273 h 299"/>
                <a:gd name="T34" fmla="*/ 125 w 161"/>
                <a:gd name="T35" fmla="*/ 167 h 299"/>
                <a:gd name="T36" fmla="*/ 125 w 161"/>
                <a:gd name="T37" fmla="*/ 158 h 299"/>
                <a:gd name="T38" fmla="*/ 125 w 161"/>
                <a:gd name="T39" fmla="*/ 141 h 299"/>
                <a:gd name="T40" fmla="*/ 134 w 161"/>
                <a:gd name="T41" fmla="*/ 141 h 299"/>
                <a:gd name="T42" fmla="*/ 134 w 161"/>
                <a:gd name="T43" fmla="*/ 114 h 299"/>
                <a:gd name="T44" fmla="*/ 152 w 161"/>
                <a:gd name="T45" fmla="*/ 114 h 299"/>
                <a:gd name="T46" fmla="*/ 152 w 161"/>
                <a:gd name="T47" fmla="*/ 17 h 299"/>
                <a:gd name="T48" fmla="*/ 98 w 161"/>
                <a:gd name="T49" fmla="*/ 0 h 299"/>
                <a:gd name="T50" fmla="*/ 71 w 161"/>
                <a:gd name="T51" fmla="*/ 26 h 299"/>
                <a:gd name="T52" fmla="*/ 53 w 161"/>
                <a:gd name="T53" fmla="*/ 0 h 299"/>
                <a:gd name="T54" fmla="*/ 0 w 161"/>
                <a:gd name="T55" fmla="*/ 17 h 299"/>
                <a:gd name="T56" fmla="*/ 0 w 161"/>
                <a:gd name="T57" fmla="*/ 123 h 299"/>
                <a:gd name="T58" fmla="*/ 18 w 161"/>
                <a:gd name="T59" fmla="*/ 123 h 299"/>
                <a:gd name="T60" fmla="*/ 27 w 161"/>
                <a:gd name="T61" fmla="*/ 141 h 299"/>
                <a:gd name="T62" fmla="*/ 27 w 161"/>
                <a:gd name="T63" fmla="*/ 141 h 299"/>
                <a:gd name="T64" fmla="*/ 27 w 161"/>
                <a:gd name="T65" fmla="*/ 158 h 299"/>
                <a:gd name="T66" fmla="*/ 27 w 161"/>
                <a:gd name="T67" fmla="*/ 167 h 299"/>
                <a:gd name="T68" fmla="*/ 27 w 161"/>
                <a:gd name="T69" fmla="*/ 273 h 299"/>
                <a:gd name="T70" fmla="*/ 18 w 161"/>
                <a:gd name="T71" fmla="*/ 273 h 299"/>
                <a:gd name="T72" fmla="*/ 0 w 161"/>
                <a:gd name="T73" fmla="*/ 282 h 299"/>
                <a:gd name="T74" fmla="*/ 0 w 161"/>
                <a:gd name="T75" fmla="*/ 299 h 299"/>
                <a:gd name="T76" fmla="*/ 18 w 161"/>
                <a:gd name="T77" fmla="*/ 299 h 299"/>
                <a:gd name="T78" fmla="*/ 45 w 161"/>
                <a:gd name="T7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99">
                  <a:moveTo>
                    <a:pt x="45" y="299"/>
                  </a:moveTo>
                  <a:lnTo>
                    <a:pt x="45" y="299"/>
                  </a:lnTo>
                  <a:lnTo>
                    <a:pt x="71" y="299"/>
                  </a:lnTo>
                  <a:lnTo>
                    <a:pt x="71" y="273"/>
                  </a:lnTo>
                  <a:lnTo>
                    <a:pt x="71" y="273"/>
                  </a:lnTo>
                  <a:lnTo>
                    <a:pt x="71" y="167"/>
                  </a:lnTo>
                  <a:lnTo>
                    <a:pt x="80" y="167"/>
                  </a:lnTo>
                  <a:lnTo>
                    <a:pt x="80" y="273"/>
                  </a:lnTo>
                  <a:lnTo>
                    <a:pt x="80" y="273"/>
                  </a:lnTo>
                  <a:lnTo>
                    <a:pt x="80" y="299"/>
                  </a:lnTo>
                  <a:lnTo>
                    <a:pt x="107" y="299"/>
                  </a:lnTo>
                  <a:lnTo>
                    <a:pt x="107" y="299"/>
                  </a:lnTo>
                  <a:lnTo>
                    <a:pt x="134" y="299"/>
                  </a:lnTo>
                  <a:lnTo>
                    <a:pt x="161" y="299"/>
                  </a:lnTo>
                  <a:lnTo>
                    <a:pt x="161" y="282"/>
                  </a:lnTo>
                  <a:lnTo>
                    <a:pt x="134" y="273"/>
                  </a:lnTo>
                  <a:lnTo>
                    <a:pt x="125" y="273"/>
                  </a:lnTo>
                  <a:lnTo>
                    <a:pt x="125" y="167"/>
                  </a:lnTo>
                  <a:lnTo>
                    <a:pt x="125" y="158"/>
                  </a:lnTo>
                  <a:lnTo>
                    <a:pt x="125" y="141"/>
                  </a:lnTo>
                  <a:lnTo>
                    <a:pt x="134" y="141"/>
                  </a:lnTo>
                  <a:lnTo>
                    <a:pt x="134" y="114"/>
                  </a:lnTo>
                  <a:lnTo>
                    <a:pt x="152" y="114"/>
                  </a:lnTo>
                  <a:lnTo>
                    <a:pt x="152" y="17"/>
                  </a:lnTo>
                  <a:lnTo>
                    <a:pt x="98" y="0"/>
                  </a:lnTo>
                  <a:lnTo>
                    <a:pt x="71" y="26"/>
                  </a:lnTo>
                  <a:lnTo>
                    <a:pt x="53" y="0"/>
                  </a:lnTo>
                  <a:lnTo>
                    <a:pt x="0" y="17"/>
                  </a:lnTo>
                  <a:lnTo>
                    <a:pt x="0" y="123"/>
                  </a:lnTo>
                  <a:lnTo>
                    <a:pt x="18" y="123"/>
                  </a:lnTo>
                  <a:lnTo>
                    <a:pt x="27" y="141"/>
                  </a:lnTo>
                  <a:lnTo>
                    <a:pt x="27" y="141"/>
                  </a:lnTo>
                  <a:lnTo>
                    <a:pt x="27" y="158"/>
                  </a:lnTo>
                  <a:lnTo>
                    <a:pt x="27" y="167"/>
                  </a:lnTo>
                  <a:lnTo>
                    <a:pt x="27" y="273"/>
                  </a:lnTo>
                  <a:lnTo>
                    <a:pt x="18" y="273"/>
                  </a:lnTo>
                  <a:lnTo>
                    <a:pt x="0" y="282"/>
                  </a:lnTo>
                  <a:lnTo>
                    <a:pt x="0" y="299"/>
                  </a:lnTo>
                  <a:lnTo>
                    <a:pt x="18" y="299"/>
                  </a:lnTo>
                  <a:lnTo>
                    <a:pt x="45" y="299"/>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noEditPoints="1"/>
            </p:cNvSpPr>
            <p:nvPr/>
          </p:nvSpPr>
          <p:spPr bwMode="auto">
            <a:xfrm>
              <a:off x="1333" y="2488"/>
              <a:ext cx="420" cy="317"/>
            </a:xfrm>
            <a:custGeom>
              <a:avLst/>
              <a:gdLst>
                <a:gd name="T0" fmla="*/ 10 w 47"/>
                <a:gd name="T1" fmla="*/ 29 h 36"/>
                <a:gd name="T2" fmla="*/ 6 w 47"/>
                <a:gd name="T3" fmla="*/ 36 h 36"/>
                <a:gd name="T4" fmla="*/ 29 w 47"/>
                <a:gd name="T5" fmla="*/ 31 h 36"/>
                <a:gd name="T6" fmla="*/ 47 w 47"/>
                <a:gd name="T7" fmla="*/ 16 h 36"/>
                <a:gd name="T8" fmla="*/ 24 w 47"/>
                <a:gd name="T9" fmla="*/ 0 h 36"/>
                <a:gd name="T10" fmla="*/ 0 w 47"/>
                <a:gd name="T11" fmla="*/ 16 h 36"/>
                <a:gd name="T12" fmla="*/ 10 w 47"/>
                <a:gd name="T13" fmla="*/ 29 h 36"/>
                <a:gd name="T14" fmla="*/ 27 w 47"/>
                <a:gd name="T15" fmla="*/ 25 h 36"/>
                <a:gd name="T16" fmla="*/ 21 w 47"/>
                <a:gd name="T17" fmla="*/ 25 h 36"/>
                <a:gd name="T18" fmla="*/ 21 w 47"/>
                <a:gd name="T19" fmla="*/ 19 h 36"/>
                <a:gd name="T20" fmla="*/ 27 w 47"/>
                <a:gd name="T21" fmla="*/ 19 h 36"/>
                <a:gd name="T22" fmla="*/ 27 w 47"/>
                <a:gd name="T23" fmla="*/ 25 h 36"/>
                <a:gd name="T24" fmla="*/ 17 w 47"/>
                <a:gd name="T25" fmla="*/ 9 h 36"/>
                <a:gd name="T26" fmla="*/ 19 w 47"/>
                <a:gd name="T27" fmla="*/ 7 h 36"/>
                <a:gd name="T28" fmla="*/ 21 w 47"/>
                <a:gd name="T29" fmla="*/ 5 h 36"/>
                <a:gd name="T30" fmla="*/ 24 w 47"/>
                <a:gd name="T31" fmla="*/ 5 h 36"/>
                <a:gd name="T32" fmla="*/ 28 w 47"/>
                <a:gd name="T33" fmla="*/ 5 h 36"/>
                <a:gd name="T34" fmla="*/ 30 w 47"/>
                <a:gd name="T35" fmla="*/ 7 h 36"/>
                <a:gd name="T36" fmla="*/ 31 w 47"/>
                <a:gd name="T37" fmla="*/ 9 h 36"/>
                <a:gd name="T38" fmla="*/ 32 w 47"/>
                <a:gd name="T39" fmla="*/ 10 h 36"/>
                <a:gd name="T40" fmla="*/ 31 w 47"/>
                <a:gd name="T41" fmla="*/ 13 h 36"/>
                <a:gd name="T42" fmla="*/ 31 w 47"/>
                <a:gd name="T43" fmla="*/ 14 h 36"/>
                <a:gd name="T44" fmla="*/ 29 w 47"/>
                <a:gd name="T45" fmla="*/ 15 h 36"/>
                <a:gd name="T46" fmla="*/ 28 w 47"/>
                <a:gd name="T47" fmla="*/ 15 h 36"/>
                <a:gd name="T48" fmla="*/ 27 w 47"/>
                <a:gd name="T49" fmla="*/ 16 h 36"/>
                <a:gd name="T50" fmla="*/ 27 w 47"/>
                <a:gd name="T51" fmla="*/ 16 h 36"/>
                <a:gd name="T52" fmla="*/ 26 w 47"/>
                <a:gd name="T53" fmla="*/ 17 h 36"/>
                <a:gd name="T54" fmla="*/ 26 w 47"/>
                <a:gd name="T55" fmla="*/ 18 h 36"/>
                <a:gd name="T56" fmla="*/ 21 w 47"/>
                <a:gd name="T57" fmla="*/ 18 h 36"/>
                <a:gd name="T58" fmla="*/ 21 w 47"/>
                <a:gd name="T59" fmla="*/ 17 h 36"/>
                <a:gd name="T60" fmla="*/ 21 w 47"/>
                <a:gd name="T61" fmla="*/ 15 h 36"/>
                <a:gd name="T62" fmla="*/ 22 w 47"/>
                <a:gd name="T63" fmla="*/ 14 h 36"/>
                <a:gd name="T64" fmla="*/ 23 w 47"/>
                <a:gd name="T65" fmla="*/ 13 h 36"/>
                <a:gd name="T66" fmla="*/ 24 w 47"/>
                <a:gd name="T67" fmla="*/ 13 h 36"/>
                <a:gd name="T68" fmla="*/ 25 w 47"/>
                <a:gd name="T69" fmla="*/ 12 h 36"/>
                <a:gd name="T70" fmla="*/ 26 w 47"/>
                <a:gd name="T71" fmla="*/ 12 h 36"/>
                <a:gd name="T72" fmla="*/ 26 w 47"/>
                <a:gd name="T73" fmla="*/ 11 h 36"/>
                <a:gd name="T74" fmla="*/ 24 w 47"/>
                <a:gd name="T75" fmla="*/ 9 h 36"/>
                <a:gd name="T76" fmla="*/ 23 w 47"/>
                <a:gd name="T77" fmla="*/ 10 h 36"/>
                <a:gd name="T78" fmla="*/ 22 w 47"/>
                <a:gd name="T79" fmla="*/ 12 h 36"/>
                <a:gd name="T80" fmla="*/ 17 w 47"/>
                <a:gd name="T81" fmla="*/ 12 h 36"/>
                <a:gd name="T82" fmla="*/ 17 w 47"/>
                <a:gd name="T83"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36">
                  <a:moveTo>
                    <a:pt x="10" y="29"/>
                  </a:moveTo>
                  <a:cubicBezTo>
                    <a:pt x="6" y="36"/>
                    <a:pt x="6" y="36"/>
                    <a:pt x="6" y="36"/>
                  </a:cubicBezTo>
                  <a:cubicBezTo>
                    <a:pt x="6" y="36"/>
                    <a:pt x="20" y="34"/>
                    <a:pt x="29" y="31"/>
                  </a:cubicBezTo>
                  <a:cubicBezTo>
                    <a:pt x="38" y="28"/>
                    <a:pt x="47" y="23"/>
                    <a:pt x="47" y="16"/>
                  </a:cubicBezTo>
                  <a:cubicBezTo>
                    <a:pt x="47" y="7"/>
                    <a:pt x="37" y="0"/>
                    <a:pt x="24" y="0"/>
                  </a:cubicBezTo>
                  <a:cubicBezTo>
                    <a:pt x="11" y="0"/>
                    <a:pt x="0" y="7"/>
                    <a:pt x="0" y="16"/>
                  </a:cubicBezTo>
                  <a:cubicBezTo>
                    <a:pt x="0" y="21"/>
                    <a:pt x="4" y="26"/>
                    <a:pt x="10" y="29"/>
                  </a:cubicBezTo>
                  <a:close/>
                  <a:moveTo>
                    <a:pt x="27" y="25"/>
                  </a:moveTo>
                  <a:cubicBezTo>
                    <a:pt x="21" y="25"/>
                    <a:pt x="21" y="25"/>
                    <a:pt x="21" y="25"/>
                  </a:cubicBezTo>
                  <a:cubicBezTo>
                    <a:pt x="21" y="19"/>
                    <a:pt x="21" y="19"/>
                    <a:pt x="21" y="19"/>
                  </a:cubicBezTo>
                  <a:cubicBezTo>
                    <a:pt x="27" y="19"/>
                    <a:pt x="27" y="19"/>
                    <a:pt x="27" y="19"/>
                  </a:cubicBezTo>
                  <a:lnTo>
                    <a:pt x="27" y="25"/>
                  </a:lnTo>
                  <a:close/>
                  <a:moveTo>
                    <a:pt x="17" y="9"/>
                  </a:moveTo>
                  <a:cubicBezTo>
                    <a:pt x="18" y="8"/>
                    <a:pt x="18" y="8"/>
                    <a:pt x="19" y="7"/>
                  </a:cubicBezTo>
                  <a:cubicBezTo>
                    <a:pt x="19" y="6"/>
                    <a:pt x="20" y="6"/>
                    <a:pt x="21" y="5"/>
                  </a:cubicBezTo>
                  <a:cubicBezTo>
                    <a:pt x="22" y="5"/>
                    <a:pt x="23" y="5"/>
                    <a:pt x="24" y="5"/>
                  </a:cubicBezTo>
                  <a:cubicBezTo>
                    <a:pt x="26" y="5"/>
                    <a:pt x="27" y="5"/>
                    <a:pt x="28" y="5"/>
                  </a:cubicBezTo>
                  <a:cubicBezTo>
                    <a:pt x="29" y="6"/>
                    <a:pt x="29" y="6"/>
                    <a:pt x="30" y="7"/>
                  </a:cubicBezTo>
                  <a:cubicBezTo>
                    <a:pt x="31" y="7"/>
                    <a:pt x="31" y="8"/>
                    <a:pt x="31" y="9"/>
                  </a:cubicBezTo>
                  <a:cubicBezTo>
                    <a:pt x="32" y="9"/>
                    <a:pt x="32" y="10"/>
                    <a:pt x="32" y="10"/>
                  </a:cubicBezTo>
                  <a:cubicBezTo>
                    <a:pt x="32" y="11"/>
                    <a:pt x="32" y="12"/>
                    <a:pt x="31" y="13"/>
                  </a:cubicBezTo>
                  <a:cubicBezTo>
                    <a:pt x="31" y="13"/>
                    <a:pt x="31" y="13"/>
                    <a:pt x="31" y="14"/>
                  </a:cubicBezTo>
                  <a:cubicBezTo>
                    <a:pt x="30" y="14"/>
                    <a:pt x="30" y="14"/>
                    <a:pt x="29" y="15"/>
                  </a:cubicBezTo>
                  <a:cubicBezTo>
                    <a:pt x="29" y="15"/>
                    <a:pt x="28" y="15"/>
                    <a:pt x="28" y="15"/>
                  </a:cubicBezTo>
                  <a:cubicBezTo>
                    <a:pt x="28" y="16"/>
                    <a:pt x="27" y="16"/>
                    <a:pt x="27" y="16"/>
                  </a:cubicBezTo>
                  <a:cubicBezTo>
                    <a:pt x="27" y="16"/>
                    <a:pt x="27" y="16"/>
                    <a:pt x="27" y="16"/>
                  </a:cubicBezTo>
                  <a:cubicBezTo>
                    <a:pt x="27" y="17"/>
                    <a:pt x="27" y="17"/>
                    <a:pt x="26" y="17"/>
                  </a:cubicBezTo>
                  <a:cubicBezTo>
                    <a:pt x="26" y="17"/>
                    <a:pt x="26" y="18"/>
                    <a:pt x="26" y="18"/>
                  </a:cubicBezTo>
                  <a:cubicBezTo>
                    <a:pt x="21" y="18"/>
                    <a:pt x="21" y="18"/>
                    <a:pt x="21" y="18"/>
                  </a:cubicBezTo>
                  <a:cubicBezTo>
                    <a:pt x="21" y="18"/>
                    <a:pt x="21" y="17"/>
                    <a:pt x="21" y="17"/>
                  </a:cubicBezTo>
                  <a:cubicBezTo>
                    <a:pt x="21" y="16"/>
                    <a:pt x="21" y="16"/>
                    <a:pt x="21" y="15"/>
                  </a:cubicBezTo>
                  <a:cubicBezTo>
                    <a:pt x="22" y="15"/>
                    <a:pt x="22" y="15"/>
                    <a:pt x="22" y="14"/>
                  </a:cubicBezTo>
                  <a:cubicBezTo>
                    <a:pt x="22" y="14"/>
                    <a:pt x="23" y="13"/>
                    <a:pt x="23" y="13"/>
                  </a:cubicBezTo>
                  <a:cubicBezTo>
                    <a:pt x="23" y="13"/>
                    <a:pt x="24" y="13"/>
                    <a:pt x="24" y="13"/>
                  </a:cubicBezTo>
                  <a:cubicBezTo>
                    <a:pt x="24" y="13"/>
                    <a:pt x="25" y="12"/>
                    <a:pt x="25" y="12"/>
                  </a:cubicBezTo>
                  <a:cubicBezTo>
                    <a:pt x="25" y="12"/>
                    <a:pt x="25" y="12"/>
                    <a:pt x="26" y="12"/>
                  </a:cubicBezTo>
                  <a:cubicBezTo>
                    <a:pt x="26" y="11"/>
                    <a:pt x="26" y="11"/>
                    <a:pt x="26" y="11"/>
                  </a:cubicBezTo>
                  <a:cubicBezTo>
                    <a:pt x="26" y="10"/>
                    <a:pt x="25" y="9"/>
                    <a:pt x="24" y="9"/>
                  </a:cubicBezTo>
                  <a:cubicBezTo>
                    <a:pt x="24" y="9"/>
                    <a:pt x="23" y="10"/>
                    <a:pt x="23" y="10"/>
                  </a:cubicBezTo>
                  <a:cubicBezTo>
                    <a:pt x="23" y="11"/>
                    <a:pt x="22" y="11"/>
                    <a:pt x="22" y="12"/>
                  </a:cubicBezTo>
                  <a:cubicBezTo>
                    <a:pt x="17" y="12"/>
                    <a:pt x="17" y="12"/>
                    <a:pt x="17" y="12"/>
                  </a:cubicBezTo>
                  <a:cubicBezTo>
                    <a:pt x="17" y="11"/>
                    <a:pt x="17" y="10"/>
                    <a:pt x="17" y="9"/>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1123950" y="5359400"/>
            <a:ext cx="2129109"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Người có thắc mắc</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62" name="TextBox 61"/>
          <p:cNvSpPr txBox="1"/>
          <p:nvPr/>
        </p:nvSpPr>
        <p:spPr>
          <a:xfrm>
            <a:off x="8870950" y="5359400"/>
            <a:ext cx="2371162"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Người có thể giải đáp</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6904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1460656" cy="369332"/>
          </a:xfrm>
          <a:prstGeom prst="rect">
            <a:avLst/>
          </a:prstGeom>
          <a:noFill/>
        </p:spPr>
        <p:txBody>
          <a:bodyPr wrap="none" rtlCol="0">
            <a:spAutoFit/>
          </a:bodyPr>
          <a:lstStyle/>
          <a:p>
            <a:r>
              <a:rPr lang="en-US" smtClean="0">
                <a:latin typeface="Montserrat" panose="00000500000000000000" pitchFamily="2" charset="0"/>
              </a:rPr>
              <a:t>GIỚI THIỆU</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37138"/>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24545"/>
            <a:ext cx="3451586" cy="369332"/>
          </a:xfrm>
          <a:prstGeom prst="rect">
            <a:avLst/>
          </a:prstGeom>
          <a:noFill/>
        </p:spPr>
        <p:txBody>
          <a:bodyPr wrap="none" rtlCol="0">
            <a:spAutoFit/>
          </a:bodyPr>
          <a:lstStyle/>
          <a:p>
            <a:r>
              <a:rPr lang="en-US" smtClean="0">
                <a:latin typeface="Montserrat" panose="00000500000000000000" pitchFamily="2" charset="0"/>
              </a:rPr>
              <a:t>ĐỐI TƯỢNG SỬ DỤNG LÀ AI?</a:t>
            </a:r>
            <a:endParaRPr lang="en-US">
              <a:latin typeface="Montserrat" panose="00000500000000000000" pitchFamily="2" charset="0"/>
            </a:endParaRPr>
          </a:p>
        </p:txBody>
      </p:sp>
      <p:grpSp>
        <p:nvGrpSpPr>
          <p:cNvPr id="54" name="Group 53"/>
          <p:cNvGrpSpPr/>
          <p:nvPr/>
        </p:nvGrpSpPr>
        <p:grpSpPr>
          <a:xfrm>
            <a:off x="1290637" y="2785407"/>
            <a:ext cx="1183638" cy="966714"/>
            <a:chOff x="1720850" y="3045659"/>
            <a:chExt cx="2054830" cy="1678243"/>
          </a:xfrm>
        </p:grpSpPr>
        <p:sp>
          <p:nvSpPr>
            <p:cNvPr id="25" name="Freeform 5"/>
            <p:cNvSpPr>
              <a:spLocks noEditPoints="1"/>
            </p:cNvSpPr>
            <p:nvPr/>
          </p:nvSpPr>
          <p:spPr bwMode="auto">
            <a:xfrm>
              <a:off x="1941887" y="3143898"/>
              <a:ext cx="573060" cy="499380"/>
            </a:xfrm>
            <a:custGeom>
              <a:avLst/>
              <a:gdLst>
                <a:gd name="T0" fmla="*/ 15 w 29"/>
                <a:gd name="T1" fmla="*/ 25 h 25"/>
                <a:gd name="T2" fmla="*/ 28 w 29"/>
                <a:gd name="T3" fmla="*/ 13 h 25"/>
                <a:gd name="T4" fmla="*/ 26 w 29"/>
                <a:gd name="T5" fmla="*/ 2 h 25"/>
                <a:gd name="T6" fmla="*/ 12 w 29"/>
                <a:gd name="T7" fmla="*/ 0 h 25"/>
                <a:gd name="T8" fmla="*/ 2 w 29"/>
                <a:gd name="T9" fmla="*/ 4 h 25"/>
                <a:gd name="T10" fmla="*/ 2 w 29"/>
                <a:gd name="T11" fmla="*/ 13 h 25"/>
                <a:gd name="T12" fmla="*/ 15 w 29"/>
                <a:gd name="T13" fmla="*/ 25 h 25"/>
                <a:gd name="T14" fmla="*/ 6 w 29"/>
                <a:gd name="T15" fmla="*/ 11 h 25"/>
                <a:gd name="T16" fmla="*/ 10 w 29"/>
                <a:gd name="T17" fmla="*/ 12 h 25"/>
                <a:gd name="T18" fmla="*/ 14 w 29"/>
                <a:gd name="T19" fmla="*/ 10 h 25"/>
                <a:gd name="T20" fmla="*/ 13 w 29"/>
                <a:gd name="T21" fmla="*/ 12 h 25"/>
                <a:gd name="T22" fmla="*/ 24 w 29"/>
                <a:gd name="T23" fmla="*/ 11 h 25"/>
                <a:gd name="T24" fmla="*/ 24 w 29"/>
                <a:gd name="T25" fmla="*/ 13 h 25"/>
                <a:gd name="T26" fmla="*/ 15 w 29"/>
                <a:gd name="T27" fmla="*/ 22 h 25"/>
                <a:gd name="T28" fmla="*/ 6 w 29"/>
                <a:gd name="T29" fmla="*/ 13 h 25"/>
                <a:gd name="T30" fmla="*/ 6 w 29"/>
                <a:gd name="T31"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5">
                  <a:moveTo>
                    <a:pt x="15" y="25"/>
                  </a:moveTo>
                  <a:cubicBezTo>
                    <a:pt x="22" y="25"/>
                    <a:pt x="28" y="20"/>
                    <a:pt x="28" y="13"/>
                  </a:cubicBezTo>
                  <a:cubicBezTo>
                    <a:pt x="28" y="8"/>
                    <a:pt x="29" y="4"/>
                    <a:pt x="26" y="2"/>
                  </a:cubicBezTo>
                  <a:cubicBezTo>
                    <a:pt x="24" y="0"/>
                    <a:pt x="15" y="0"/>
                    <a:pt x="12" y="0"/>
                  </a:cubicBezTo>
                  <a:cubicBezTo>
                    <a:pt x="9" y="0"/>
                    <a:pt x="5" y="2"/>
                    <a:pt x="2" y="4"/>
                  </a:cubicBezTo>
                  <a:cubicBezTo>
                    <a:pt x="0" y="7"/>
                    <a:pt x="2" y="9"/>
                    <a:pt x="2" y="13"/>
                  </a:cubicBezTo>
                  <a:cubicBezTo>
                    <a:pt x="2" y="20"/>
                    <a:pt x="8" y="25"/>
                    <a:pt x="15" y="25"/>
                  </a:cubicBezTo>
                  <a:close/>
                  <a:moveTo>
                    <a:pt x="6" y="11"/>
                  </a:moveTo>
                  <a:cubicBezTo>
                    <a:pt x="8" y="11"/>
                    <a:pt x="10" y="12"/>
                    <a:pt x="10" y="12"/>
                  </a:cubicBezTo>
                  <a:cubicBezTo>
                    <a:pt x="14" y="10"/>
                    <a:pt x="14" y="10"/>
                    <a:pt x="14" y="10"/>
                  </a:cubicBezTo>
                  <a:cubicBezTo>
                    <a:pt x="14" y="10"/>
                    <a:pt x="12" y="13"/>
                    <a:pt x="13" y="12"/>
                  </a:cubicBezTo>
                  <a:cubicBezTo>
                    <a:pt x="17" y="10"/>
                    <a:pt x="22" y="11"/>
                    <a:pt x="24" y="11"/>
                  </a:cubicBezTo>
                  <a:cubicBezTo>
                    <a:pt x="24" y="12"/>
                    <a:pt x="24" y="12"/>
                    <a:pt x="24" y="13"/>
                  </a:cubicBezTo>
                  <a:cubicBezTo>
                    <a:pt x="24" y="18"/>
                    <a:pt x="20" y="22"/>
                    <a:pt x="15" y="22"/>
                  </a:cubicBezTo>
                  <a:cubicBezTo>
                    <a:pt x="10" y="22"/>
                    <a:pt x="6" y="18"/>
                    <a:pt x="6" y="13"/>
                  </a:cubicBezTo>
                  <a:cubicBezTo>
                    <a:pt x="6" y="12"/>
                    <a:pt x="6" y="12"/>
                    <a:pt x="6" y="11"/>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noEditPoints="1"/>
            </p:cNvSpPr>
            <p:nvPr/>
          </p:nvSpPr>
          <p:spPr bwMode="auto">
            <a:xfrm>
              <a:off x="2637746" y="3045659"/>
              <a:ext cx="1137934" cy="638551"/>
            </a:xfrm>
            <a:custGeom>
              <a:avLst/>
              <a:gdLst>
                <a:gd name="T0" fmla="*/ 42 w 57"/>
                <a:gd name="T1" fmla="*/ 16 h 32"/>
                <a:gd name="T2" fmla="*/ 42 w 57"/>
                <a:gd name="T3" fmla="*/ 14 h 32"/>
                <a:gd name="T4" fmla="*/ 26 w 57"/>
                <a:gd name="T5" fmla="*/ 0 h 32"/>
                <a:gd name="T6" fmla="*/ 13 w 57"/>
                <a:gd name="T7" fmla="*/ 13 h 32"/>
                <a:gd name="T8" fmla="*/ 13 w 57"/>
                <a:gd name="T9" fmla="*/ 16 h 32"/>
                <a:gd name="T10" fmla="*/ 9 w 57"/>
                <a:gd name="T11" fmla="*/ 32 h 32"/>
                <a:gd name="T12" fmla="*/ 13 w 57"/>
                <a:gd name="T13" fmla="*/ 19 h 32"/>
                <a:gd name="T14" fmla="*/ 27 w 57"/>
                <a:gd name="T15" fmla="*/ 32 h 32"/>
                <a:gd name="T16" fmla="*/ 42 w 57"/>
                <a:gd name="T17" fmla="*/ 21 h 32"/>
                <a:gd name="T18" fmla="*/ 45 w 57"/>
                <a:gd name="T19" fmla="*/ 32 h 32"/>
                <a:gd name="T20" fmla="*/ 42 w 57"/>
                <a:gd name="T21" fmla="*/ 16 h 32"/>
                <a:gd name="T22" fmla="*/ 27 w 57"/>
                <a:gd name="T23" fmla="*/ 28 h 32"/>
                <a:gd name="T24" fmla="*/ 17 w 57"/>
                <a:gd name="T25" fmla="*/ 17 h 32"/>
                <a:gd name="T26" fmla="*/ 20 w 57"/>
                <a:gd name="T27" fmla="*/ 13 h 32"/>
                <a:gd name="T28" fmla="*/ 22 w 57"/>
                <a:gd name="T29" fmla="*/ 17 h 32"/>
                <a:gd name="T30" fmla="*/ 28 w 57"/>
                <a:gd name="T31" fmla="*/ 11 h 32"/>
                <a:gd name="T32" fmla="*/ 28 w 57"/>
                <a:gd name="T33" fmla="*/ 17 h 32"/>
                <a:gd name="T34" fmla="*/ 38 w 57"/>
                <a:gd name="T35" fmla="*/ 16 h 32"/>
                <a:gd name="T36" fmla="*/ 38 w 57"/>
                <a:gd name="T37" fmla="*/ 17 h 32"/>
                <a:gd name="T38" fmla="*/ 38 w 57"/>
                <a:gd name="T39" fmla="*/ 17 h 32"/>
                <a:gd name="T40" fmla="*/ 27 w 57"/>
                <a:gd name="T4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32">
                  <a:moveTo>
                    <a:pt x="42" y="16"/>
                  </a:moveTo>
                  <a:cubicBezTo>
                    <a:pt x="42" y="15"/>
                    <a:pt x="42" y="14"/>
                    <a:pt x="42" y="14"/>
                  </a:cubicBezTo>
                  <a:cubicBezTo>
                    <a:pt x="41" y="9"/>
                    <a:pt x="37" y="0"/>
                    <a:pt x="26" y="0"/>
                  </a:cubicBezTo>
                  <a:cubicBezTo>
                    <a:pt x="16" y="1"/>
                    <a:pt x="14" y="8"/>
                    <a:pt x="13" y="13"/>
                  </a:cubicBezTo>
                  <a:cubicBezTo>
                    <a:pt x="13" y="14"/>
                    <a:pt x="13" y="15"/>
                    <a:pt x="13" y="16"/>
                  </a:cubicBezTo>
                  <a:cubicBezTo>
                    <a:pt x="0" y="18"/>
                    <a:pt x="1" y="32"/>
                    <a:pt x="9" y="32"/>
                  </a:cubicBezTo>
                  <a:cubicBezTo>
                    <a:pt x="8" y="25"/>
                    <a:pt x="12" y="21"/>
                    <a:pt x="13" y="19"/>
                  </a:cubicBezTo>
                  <a:cubicBezTo>
                    <a:pt x="14" y="27"/>
                    <a:pt x="20" y="32"/>
                    <a:pt x="27" y="32"/>
                  </a:cubicBezTo>
                  <a:cubicBezTo>
                    <a:pt x="34" y="32"/>
                    <a:pt x="40" y="27"/>
                    <a:pt x="42" y="21"/>
                  </a:cubicBezTo>
                  <a:cubicBezTo>
                    <a:pt x="43" y="23"/>
                    <a:pt x="45" y="27"/>
                    <a:pt x="45" y="32"/>
                  </a:cubicBezTo>
                  <a:cubicBezTo>
                    <a:pt x="57" y="32"/>
                    <a:pt x="51" y="17"/>
                    <a:pt x="42" y="16"/>
                  </a:cubicBezTo>
                  <a:close/>
                  <a:moveTo>
                    <a:pt x="27" y="28"/>
                  </a:moveTo>
                  <a:cubicBezTo>
                    <a:pt x="22" y="28"/>
                    <a:pt x="17" y="23"/>
                    <a:pt x="17" y="17"/>
                  </a:cubicBezTo>
                  <a:cubicBezTo>
                    <a:pt x="19" y="16"/>
                    <a:pt x="20" y="13"/>
                    <a:pt x="20" y="13"/>
                  </a:cubicBezTo>
                  <a:cubicBezTo>
                    <a:pt x="20" y="13"/>
                    <a:pt x="22" y="13"/>
                    <a:pt x="22" y="17"/>
                  </a:cubicBezTo>
                  <a:cubicBezTo>
                    <a:pt x="24" y="18"/>
                    <a:pt x="28" y="11"/>
                    <a:pt x="28" y="11"/>
                  </a:cubicBezTo>
                  <a:cubicBezTo>
                    <a:pt x="28" y="17"/>
                    <a:pt x="28" y="17"/>
                    <a:pt x="28" y="17"/>
                  </a:cubicBezTo>
                  <a:cubicBezTo>
                    <a:pt x="30" y="17"/>
                    <a:pt x="38" y="16"/>
                    <a:pt x="38" y="16"/>
                  </a:cubicBezTo>
                  <a:cubicBezTo>
                    <a:pt x="38" y="17"/>
                    <a:pt x="38" y="17"/>
                    <a:pt x="38" y="17"/>
                  </a:cubicBezTo>
                  <a:cubicBezTo>
                    <a:pt x="38" y="17"/>
                    <a:pt x="38" y="17"/>
                    <a:pt x="38" y="17"/>
                  </a:cubicBezTo>
                  <a:cubicBezTo>
                    <a:pt x="38" y="23"/>
                    <a:pt x="33" y="28"/>
                    <a:pt x="27" y="28"/>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1720850" y="3684210"/>
              <a:ext cx="1932031" cy="1039692"/>
            </a:xfrm>
            <a:custGeom>
              <a:avLst/>
              <a:gdLst>
                <a:gd name="T0" fmla="*/ 188 w 236"/>
                <a:gd name="T1" fmla="*/ 0 h 127"/>
                <a:gd name="T2" fmla="*/ 170 w 236"/>
                <a:gd name="T3" fmla="*/ 0 h 127"/>
                <a:gd name="T4" fmla="*/ 158 w 236"/>
                <a:gd name="T5" fmla="*/ 0 h 127"/>
                <a:gd name="T6" fmla="*/ 122 w 236"/>
                <a:gd name="T7" fmla="*/ 46 h 127"/>
                <a:gd name="T8" fmla="*/ 85 w 236"/>
                <a:gd name="T9" fmla="*/ 2 h 127"/>
                <a:gd name="T10" fmla="*/ 44 w 236"/>
                <a:gd name="T11" fmla="*/ 2 h 127"/>
                <a:gd name="T12" fmla="*/ 0 w 236"/>
                <a:gd name="T13" fmla="*/ 49 h 127"/>
                <a:gd name="T14" fmla="*/ 10 w 236"/>
                <a:gd name="T15" fmla="*/ 58 h 127"/>
                <a:gd name="T16" fmla="*/ 39 w 236"/>
                <a:gd name="T17" fmla="*/ 32 h 127"/>
                <a:gd name="T18" fmla="*/ 39 w 236"/>
                <a:gd name="T19" fmla="*/ 83 h 127"/>
                <a:gd name="T20" fmla="*/ 46 w 236"/>
                <a:gd name="T21" fmla="*/ 83 h 127"/>
                <a:gd name="T22" fmla="*/ 46 w 236"/>
                <a:gd name="T23" fmla="*/ 122 h 127"/>
                <a:gd name="T24" fmla="*/ 41 w 236"/>
                <a:gd name="T25" fmla="*/ 122 h 127"/>
                <a:gd name="T26" fmla="*/ 41 w 236"/>
                <a:gd name="T27" fmla="*/ 127 h 127"/>
                <a:gd name="T28" fmla="*/ 61 w 236"/>
                <a:gd name="T29" fmla="*/ 127 h 127"/>
                <a:gd name="T30" fmla="*/ 61 w 236"/>
                <a:gd name="T31" fmla="*/ 122 h 127"/>
                <a:gd name="T32" fmla="*/ 61 w 236"/>
                <a:gd name="T33" fmla="*/ 83 h 127"/>
                <a:gd name="T34" fmla="*/ 68 w 236"/>
                <a:gd name="T35" fmla="*/ 83 h 127"/>
                <a:gd name="T36" fmla="*/ 68 w 236"/>
                <a:gd name="T37" fmla="*/ 122 h 127"/>
                <a:gd name="T38" fmla="*/ 68 w 236"/>
                <a:gd name="T39" fmla="*/ 127 h 127"/>
                <a:gd name="T40" fmla="*/ 85 w 236"/>
                <a:gd name="T41" fmla="*/ 127 h 127"/>
                <a:gd name="T42" fmla="*/ 85 w 236"/>
                <a:gd name="T43" fmla="*/ 122 h 127"/>
                <a:gd name="T44" fmla="*/ 80 w 236"/>
                <a:gd name="T45" fmla="*/ 122 h 127"/>
                <a:gd name="T46" fmla="*/ 80 w 236"/>
                <a:gd name="T47" fmla="*/ 83 h 127"/>
                <a:gd name="T48" fmla="*/ 88 w 236"/>
                <a:gd name="T49" fmla="*/ 83 h 127"/>
                <a:gd name="T50" fmla="*/ 88 w 236"/>
                <a:gd name="T51" fmla="*/ 32 h 127"/>
                <a:gd name="T52" fmla="*/ 114 w 236"/>
                <a:gd name="T53" fmla="*/ 58 h 127"/>
                <a:gd name="T54" fmla="*/ 124 w 236"/>
                <a:gd name="T55" fmla="*/ 56 h 127"/>
                <a:gd name="T56" fmla="*/ 129 w 236"/>
                <a:gd name="T57" fmla="*/ 56 h 127"/>
                <a:gd name="T58" fmla="*/ 156 w 236"/>
                <a:gd name="T59" fmla="*/ 24 h 127"/>
                <a:gd name="T60" fmla="*/ 158 w 236"/>
                <a:gd name="T61" fmla="*/ 36 h 127"/>
                <a:gd name="T62" fmla="*/ 132 w 236"/>
                <a:gd name="T63" fmla="*/ 83 h 127"/>
                <a:gd name="T64" fmla="*/ 163 w 236"/>
                <a:gd name="T65" fmla="*/ 83 h 127"/>
                <a:gd name="T66" fmla="*/ 163 w 236"/>
                <a:gd name="T67" fmla="*/ 122 h 127"/>
                <a:gd name="T68" fmla="*/ 158 w 236"/>
                <a:gd name="T69" fmla="*/ 122 h 127"/>
                <a:gd name="T70" fmla="*/ 158 w 236"/>
                <a:gd name="T71" fmla="*/ 127 h 127"/>
                <a:gd name="T72" fmla="*/ 178 w 236"/>
                <a:gd name="T73" fmla="*/ 127 h 127"/>
                <a:gd name="T74" fmla="*/ 178 w 236"/>
                <a:gd name="T75" fmla="*/ 122 h 127"/>
                <a:gd name="T76" fmla="*/ 178 w 236"/>
                <a:gd name="T77" fmla="*/ 122 h 127"/>
                <a:gd name="T78" fmla="*/ 178 w 236"/>
                <a:gd name="T79" fmla="*/ 83 h 127"/>
                <a:gd name="T80" fmla="*/ 183 w 236"/>
                <a:gd name="T81" fmla="*/ 83 h 127"/>
                <a:gd name="T82" fmla="*/ 183 w 236"/>
                <a:gd name="T83" fmla="*/ 122 h 127"/>
                <a:gd name="T84" fmla="*/ 183 w 236"/>
                <a:gd name="T85" fmla="*/ 127 h 127"/>
                <a:gd name="T86" fmla="*/ 202 w 236"/>
                <a:gd name="T87" fmla="*/ 127 h 127"/>
                <a:gd name="T88" fmla="*/ 202 w 236"/>
                <a:gd name="T89" fmla="*/ 122 h 127"/>
                <a:gd name="T90" fmla="*/ 197 w 236"/>
                <a:gd name="T91" fmla="*/ 122 h 127"/>
                <a:gd name="T92" fmla="*/ 197 w 236"/>
                <a:gd name="T93" fmla="*/ 83 h 127"/>
                <a:gd name="T94" fmla="*/ 222 w 236"/>
                <a:gd name="T95" fmla="*/ 83 h 127"/>
                <a:gd name="T96" fmla="*/ 197 w 236"/>
                <a:gd name="T97" fmla="*/ 36 h 127"/>
                <a:gd name="T98" fmla="*/ 200 w 236"/>
                <a:gd name="T99" fmla="*/ 22 h 127"/>
                <a:gd name="T100" fmla="*/ 222 w 236"/>
                <a:gd name="T101" fmla="*/ 51 h 127"/>
                <a:gd name="T102" fmla="*/ 236 w 236"/>
                <a:gd name="T103" fmla="*/ 49 h 127"/>
                <a:gd name="T104" fmla="*/ 200 w 236"/>
                <a:gd name="T105" fmla="*/ 0 h 127"/>
                <a:gd name="T106" fmla="*/ 188 w 236"/>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6" h="127">
                  <a:moveTo>
                    <a:pt x="188" y="0"/>
                  </a:moveTo>
                  <a:lnTo>
                    <a:pt x="170" y="0"/>
                  </a:lnTo>
                  <a:lnTo>
                    <a:pt x="158" y="0"/>
                  </a:lnTo>
                  <a:lnTo>
                    <a:pt x="122" y="46"/>
                  </a:lnTo>
                  <a:lnTo>
                    <a:pt x="85" y="2"/>
                  </a:lnTo>
                  <a:lnTo>
                    <a:pt x="44" y="2"/>
                  </a:lnTo>
                  <a:lnTo>
                    <a:pt x="0" y="49"/>
                  </a:lnTo>
                  <a:lnTo>
                    <a:pt x="10" y="58"/>
                  </a:lnTo>
                  <a:lnTo>
                    <a:pt x="39" y="32"/>
                  </a:lnTo>
                  <a:lnTo>
                    <a:pt x="39" y="83"/>
                  </a:lnTo>
                  <a:lnTo>
                    <a:pt x="46" y="83"/>
                  </a:lnTo>
                  <a:lnTo>
                    <a:pt x="46" y="122"/>
                  </a:lnTo>
                  <a:lnTo>
                    <a:pt x="41" y="122"/>
                  </a:lnTo>
                  <a:lnTo>
                    <a:pt x="41" y="127"/>
                  </a:lnTo>
                  <a:lnTo>
                    <a:pt x="61" y="127"/>
                  </a:lnTo>
                  <a:lnTo>
                    <a:pt x="61" y="122"/>
                  </a:lnTo>
                  <a:lnTo>
                    <a:pt x="61" y="83"/>
                  </a:lnTo>
                  <a:lnTo>
                    <a:pt x="68" y="83"/>
                  </a:lnTo>
                  <a:lnTo>
                    <a:pt x="68" y="122"/>
                  </a:lnTo>
                  <a:lnTo>
                    <a:pt x="68" y="127"/>
                  </a:lnTo>
                  <a:lnTo>
                    <a:pt x="85" y="127"/>
                  </a:lnTo>
                  <a:lnTo>
                    <a:pt x="85" y="122"/>
                  </a:lnTo>
                  <a:lnTo>
                    <a:pt x="80" y="122"/>
                  </a:lnTo>
                  <a:lnTo>
                    <a:pt x="80" y="83"/>
                  </a:lnTo>
                  <a:lnTo>
                    <a:pt x="88" y="83"/>
                  </a:lnTo>
                  <a:lnTo>
                    <a:pt x="88" y="32"/>
                  </a:lnTo>
                  <a:lnTo>
                    <a:pt x="114" y="58"/>
                  </a:lnTo>
                  <a:lnTo>
                    <a:pt x="124" y="56"/>
                  </a:lnTo>
                  <a:lnTo>
                    <a:pt x="129" y="56"/>
                  </a:lnTo>
                  <a:lnTo>
                    <a:pt x="156" y="24"/>
                  </a:lnTo>
                  <a:lnTo>
                    <a:pt x="158" y="36"/>
                  </a:lnTo>
                  <a:lnTo>
                    <a:pt x="132" y="83"/>
                  </a:lnTo>
                  <a:lnTo>
                    <a:pt x="163" y="83"/>
                  </a:lnTo>
                  <a:lnTo>
                    <a:pt x="163" y="122"/>
                  </a:lnTo>
                  <a:lnTo>
                    <a:pt x="158" y="122"/>
                  </a:lnTo>
                  <a:lnTo>
                    <a:pt x="158" y="127"/>
                  </a:lnTo>
                  <a:lnTo>
                    <a:pt x="178" y="127"/>
                  </a:lnTo>
                  <a:lnTo>
                    <a:pt x="178" y="122"/>
                  </a:lnTo>
                  <a:lnTo>
                    <a:pt x="178" y="122"/>
                  </a:lnTo>
                  <a:lnTo>
                    <a:pt x="178" y="83"/>
                  </a:lnTo>
                  <a:lnTo>
                    <a:pt x="183" y="83"/>
                  </a:lnTo>
                  <a:lnTo>
                    <a:pt x="183" y="122"/>
                  </a:lnTo>
                  <a:lnTo>
                    <a:pt x="183" y="127"/>
                  </a:lnTo>
                  <a:lnTo>
                    <a:pt x="202" y="127"/>
                  </a:lnTo>
                  <a:lnTo>
                    <a:pt x="202" y="122"/>
                  </a:lnTo>
                  <a:lnTo>
                    <a:pt x="197" y="122"/>
                  </a:lnTo>
                  <a:lnTo>
                    <a:pt x="197" y="83"/>
                  </a:lnTo>
                  <a:lnTo>
                    <a:pt x="222" y="83"/>
                  </a:lnTo>
                  <a:lnTo>
                    <a:pt x="197" y="36"/>
                  </a:lnTo>
                  <a:lnTo>
                    <a:pt x="200" y="22"/>
                  </a:lnTo>
                  <a:lnTo>
                    <a:pt x="222" y="51"/>
                  </a:lnTo>
                  <a:lnTo>
                    <a:pt x="236" y="49"/>
                  </a:lnTo>
                  <a:lnTo>
                    <a:pt x="200" y="0"/>
                  </a:lnTo>
                  <a:lnTo>
                    <a:pt x="188" y="0"/>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0"/>
          <p:cNvGrpSpPr>
            <a:grpSpLocks noChangeAspect="1"/>
          </p:cNvGrpSpPr>
          <p:nvPr/>
        </p:nvGrpSpPr>
        <p:grpSpPr bwMode="auto">
          <a:xfrm>
            <a:off x="5792574" y="2756644"/>
            <a:ext cx="885221" cy="934553"/>
            <a:chOff x="5233" y="926"/>
            <a:chExt cx="2261" cy="2387"/>
          </a:xfrm>
        </p:grpSpPr>
        <p:sp>
          <p:nvSpPr>
            <p:cNvPr id="17" name="AutoShape 9"/>
            <p:cNvSpPr>
              <a:spLocks noChangeAspect="1" noChangeArrowheads="1" noTextEdit="1"/>
            </p:cNvSpPr>
            <p:nvPr/>
          </p:nvSpPr>
          <p:spPr bwMode="auto">
            <a:xfrm>
              <a:off x="5233" y="926"/>
              <a:ext cx="2261" cy="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6004" y="1188"/>
              <a:ext cx="379" cy="75"/>
            </a:xfrm>
            <a:custGeom>
              <a:avLst/>
              <a:gdLst>
                <a:gd name="T0" fmla="*/ 32 w 325"/>
                <a:gd name="T1" fmla="*/ 0 h 64"/>
                <a:gd name="T2" fmla="*/ 0 w 325"/>
                <a:gd name="T3" fmla="*/ 32 h 64"/>
                <a:gd name="T4" fmla="*/ 32 w 325"/>
                <a:gd name="T5" fmla="*/ 64 h 64"/>
                <a:gd name="T6" fmla="*/ 296 w 325"/>
                <a:gd name="T7" fmla="*/ 64 h 64"/>
                <a:gd name="T8" fmla="*/ 325 w 325"/>
                <a:gd name="T9" fmla="*/ 0 h 64"/>
                <a:gd name="T10" fmla="*/ 32 w 325"/>
                <a:gd name="T11" fmla="*/ 0 h 64"/>
              </a:gdLst>
              <a:ahLst/>
              <a:cxnLst>
                <a:cxn ang="0">
                  <a:pos x="T0" y="T1"/>
                </a:cxn>
                <a:cxn ang="0">
                  <a:pos x="T2" y="T3"/>
                </a:cxn>
                <a:cxn ang="0">
                  <a:pos x="T4" y="T5"/>
                </a:cxn>
                <a:cxn ang="0">
                  <a:pos x="T6" y="T7"/>
                </a:cxn>
                <a:cxn ang="0">
                  <a:pos x="T8" y="T9"/>
                </a:cxn>
                <a:cxn ang="0">
                  <a:pos x="T10" y="T11"/>
                </a:cxn>
              </a:cxnLst>
              <a:rect l="0" t="0" r="r" b="b"/>
              <a:pathLst>
                <a:path w="325" h="64">
                  <a:moveTo>
                    <a:pt x="32" y="0"/>
                  </a:moveTo>
                  <a:cubicBezTo>
                    <a:pt x="14" y="0"/>
                    <a:pt x="0" y="15"/>
                    <a:pt x="0" y="32"/>
                  </a:cubicBezTo>
                  <a:cubicBezTo>
                    <a:pt x="0" y="50"/>
                    <a:pt x="14" y="64"/>
                    <a:pt x="32" y="64"/>
                  </a:cubicBezTo>
                  <a:cubicBezTo>
                    <a:pt x="296" y="64"/>
                    <a:pt x="296" y="64"/>
                    <a:pt x="296" y="64"/>
                  </a:cubicBezTo>
                  <a:cubicBezTo>
                    <a:pt x="302" y="41"/>
                    <a:pt x="312" y="20"/>
                    <a:pt x="325" y="0"/>
                  </a:cubicBezTo>
                  <a:lnTo>
                    <a:pt x="32" y="0"/>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5786" y="927"/>
              <a:ext cx="1708" cy="1178"/>
            </a:xfrm>
            <a:custGeom>
              <a:avLst/>
              <a:gdLst>
                <a:gd name="T0" fmla="*/ 1422 w 1466"/>
                <a:gd name="T1" fmla="*/ 0 h 1011"/>
                <a:gd name="T2" fmla="*/ 44 w 1466"/>
                <a:gd name="T3" fmla="*/ 0 h 1011"/>
                <a:gd name="T4" fmla="*/ 0 w 1466"/>
                <a:gd name="T5" fmla="*/ 44 h 1011"/>
                <a:gd name="T6" fmla="*/ 0 w 1466"/>
                <a:gd name="T7" fmla="*/ 967 h 1011"/>
                <a:gd name="T8" fmla="*/ 44 w 1466"/>
                <a:gd name="T9" fmla="*/ 1011 h 1011"/>
                <a:gd name="T10" fmla="*/ 274 w 1466"/>
                <a:gd name="T11" fmla="*/ 1011 h 1011"/>
                <a:gd name="T12" fmla="*/ 275 w 1466"/>
                <a:gd name="T13" fmla="*/ 923 h 1011"/>
                <a:gd name="T14" fmla="*/ 89 w 1466"/>
                <a:gd name="T15" fmla="*/ 923 h 1011"/>
                <a:gd name="T16" fmla="*/ 89 w 1466"/>
                <a:gd name="T17" fmla="*/ 88 h 1011"/>
                <a:gd name="T18" fmla="*/ 1378 w 1466"/>
                <a:gd name="T19" fmla="*/ 88 h 1011"/>
                <a:gd name="T20" fmla="*/ 1378 w 1466"/>
                <a:gd name="T21" fmla="*/ 923 h 1011"/>
                <a:gd name="T22" fmla="*/ 921 w 1466"/>
                <a:gd name="T23" fmla="*/ 923 h 1011"/>
                <a:gd name="T24" fmla="*/ 921 w 1466"/>
                <a:gd name="T25" fmla="*/ 1011 h 1011"/>
                <a:gd name="T26" fmla="*/ 1422 w 1466"/>
                <a:gd name="T27" fmla="*/ 1011 h 1011"/>
                <a:gd name="T28" fmla="*/ 1466 w 1466"/>
                <a:gd name="T29" fmla="*/ 967 h 1011"/>
                <a:gd name="T30" fmla="*/ 1466 w 1466"/>
                <a:gd name="T31" fmla="*/ 44 h 1011"/>
                <a:gd name="T32" fmla="*/ 1422 w 1466"/>
                <a:gd name="T3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6" h="1011">
                  <a:moveTo>
                    <a:pt x="1422" y="0"/>
                  </a:moveTo>
                  <a:cubicBezTo>
                    <a:pt x="44" y="0"/>
                    <a:pt x="44" y="0"/>
                    <a:pt x="44" y="0"/>
                  </a:cubicBezTo>
                  <a:cubicBezTo>
                    <a:pt x="20" y="0"/>
                    <a:pt x="0" y="20"/>
                    <a:pt x="0" y="44"/>
                  </a:cubicBezTo>
                  <a:cubicBezTo>
                    <a:pt x="0" y="967"/>
                    <a:pt x="0" y="967"/>
                    <a:pt x="0" y="967"/>
                  </a:cubicBezTo>
                  <a:cubicBezTo>
                    <a:pt x="0" y="992"/>
                    <a:pt x="20" y="1011"/>
                    <a:pt x="44" y="1011"/>
                  </a:cubicBezTo>
                  <a:cubicBezTo>
                    <a:pt x="274" y="1011"/>
                    <a:pt x="274" y="1011"/>
                    <a:pt x="274" y="1011"/>
                  </a:cubicBezTo>
                  <a:cubicBezTo>
                    <a:pt x="275" y="923"/>
                    <a:pt x="275" y="923"/>
                    <a:pt x="275" y="923"/>
                  </a:cubicBezTo>
                  <a:cubicBezTo>
                    <a:pt x="89" y="923"/>
                    <a:pt x="89" y="923"/>
                    <a:pt x="89" y="923"/>
                  </a:cubicBezTo>
                  <a:cubicBezTo>
                    <a:pt x="89" y="88"/>
                    <a:pt x="89" y="88"/>
                    <a:pt x="89" y="88"/>
                  </a:cubicBezTo>
                  <a:cubicBezTo>
                    <a:pt x="1378" y="88"/>
                    <a:pt x="1378" y="88"/>
                    <a:pt x="1378" y="88"/>
                  </a:cubicBezTo>
                  <a:cubicBezTo>
                    <a:pt x="1378" y="923"/>
                    <a:pt x="1378" y="923"/>
                    <a:pt x="1378" y="923"/>
                  </a:cubicBezTo>
                  <a:cubicBezTo>
                    <a:pt x="921" y="923"/>
                    <a:pt x="921" y="923"/>
                    <a:pt x="921" y="923"/>
                  </a:cubicBezTo>
                  <a:cubicBezTo>
                    <a:pt x="921" y="1011"/>
                    <a:pt x="921" y="1011"/>
                    <a:pt x="921" y="1011"/>
                  </a:cubicBezTo>
                  <a:cubicBezTo>
                    <a:pt x="1422" y="1011"/>
                    <a:pt x="1422" y="1011"/>
                    <a:pt x="1422" y="1011"/>
                  </a:cubicBezTo>
                  <a:cubicBezTo>
                    <a:pt x="1446" y="1011"/>
                    <a:pt x="1466" y="992"/>
                    <a:pt x="1466" y="967"/>
                  </a:cubicBezTo>
                  <a:cubicBezTo>
                    <a:pt x="1466" y="44"/>
                    <a:pt x="1466" y="44"/>
                    <a:pt x="1466" y="44"/>
                  </a:cubicBezTo>
                  <a:cubicBezTo>
                    <a:pt x="1466" y="20"/>
                    <a:pt x="1446" y="0"/>
                    <a:pt x="1422" y="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p:nvSpPr>
          <p:spPr bwMode="auto">
            <a:xfrm>
              <a:off x="6413" y="1154"/>
              <a:ext cx="327" cy="283"/>
            </a:xfrm>
            <a:custGeom>
              <a:avLst/>
              <a:gdLst>
                <a:gd name="T0" fmla="*/ 141 w 281"/>
                <a:gd name="T1" fmla="*/ 0 h 243"/>
                <a:gd name="T2" fmla="*/ 0 w 281"/>
                <a:gd name="T3" fmla="*/ 141 h 243"/>
                <a:gd name="T4" fmla="*/ 44 w 281"/>
                <a:gd name="T5" fmla="*/ 243 h 243"/>
                <a:gd name="T6" fmla="*/ 238 w 281"/>
                <a:gd name="T7" fmla="*/ 243 h 243"/>
                <a:gd name="T8" fmla="*/ 281 w 281"/>
                <a:gd name="T9" fmla="*/ 141 h 243"/>
                <a:gd name="T10" fmla="*/ 141 w 281"/>
                <a:gd name="T11" fmla="*/ 0 h 243"/>
              </a:gdLst>
              <a:ahLst/>
              <a:cxnLst>
                <a:cxn ang="0">
                  <a:pos x="T0" y="T1"/>
                </a:cxn>
                <a:cxn ang="0">
                  <a:pos x="T2" y="T3"/>
                </a:cxn>
                <a:cxn ang="0">
                  <a:pos x="T4" y="T5"/>
                </a:cxn>
                <a:cxn ang="0">
                  <a:pos x="T6" y="T7"/>
                </a:cxn>
                <a:cxn ang="0">
                  <a:pos x="T8" y="T9"/>
                </a:cxn>
                <a:cxn ang="0">
                  <a:pos x="T10" y="T11"/>
                </a:cxn>
              </a:cxnLst>
              <a:rect l="0" t="0" r="r" b="b"/>
              <a:pathLst>
                <a:path w="281" h="243">
                  <a:moveTo>
                    <a:pt x="141" y="0"/>
                  </a:moveTo>
                  <a:cubicBezTo>
                    <a:pt x="63" y="0"/>
                    <a:pt x="0" y="63"/>
                    <a:pt x="0" y="141"/>
                  </a:cubicBezTo>
                  <a:cubicBezTo>
                    <a:pt x="0" y="179"/>
                    <a:pt x="15" y="216"/>
                    <a:pt x="44" y="243"/>
                  </a:cubicBezTo>
                  <a:cubicBezTo>
                    <a:pt x="68" y="243"/>
                    <a:pt x="214" y="243"/>
                    <a:pt x="238" y="243"/>
                  </a:cubicBezTo>
                  <a:cubicBezTo>
                    <a:pt x="265" y="217"/>
                    <a:pt x="281" y="181"/>
                    <a:pt x="281" y="141"/>
                  </a:cubicBezTo>
                  <a:cubicBezTo>
                    <a:pt x="281" y="63"/>
                    <a:pt x="218" y="0"/>
                    <a:pt x="141" y="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6175" y="1146"/>
              <a:ext cx="1161" cy="1746"/>
            </a:xfrm>
            <a:custGeom>
              <a:avLst/>
              <a:gdLst>
                <a:gd name="T0" fmla="*/ 968 w 996"/>
                <a:gd name="T1" fmla="*/ 123 h 1499"/>
                <a:gd name="T2" fmla="*/ 940 w 996"/>
                <a:gd name="T3" fmla="*/ 108 h 1499"/>
                <a:gd name="T4" fmla="*/ 925 w 996"/>
                <a:gd name="T5" fmla="*/ 36 h 1499"/>
                <a:gd name="T6" fmla="*/ 878 w 996"/>
                <a:gd name="T7" fmla="*/ 5 h 1499"/>
                <a:gd name="T8" fmla="*/ 846 w 996"/>
                <a:gd name="T9" fmla="*/ 36 h 1499"/>
                <a:gd name="T10" fmla="*/ 512 w 996"/>
                <a:gd name="T11" fmla="*/ 36 h 1499"/>
                <a:gd name="T12" fmla="*/ 540 w 996"/>
                <a:gd name="T13" fmla="*/ 100 h 1499"/>
                <a:gd name="T14" fmla="*/ 857 w 996"/>
                <a:gd name="T15" fmla="*/ 100 h 1499"/>
                <a:gd name="T16" fmla="*/ 864 w 996"/>
                <a:gd name="T17" fmla="*/ 134 h 1499"/>
                <a:gd name="T18" fmla="*/ 726 w 996"/>
                <a:gd name="T19" fmla="*/ 281 h 1499"/>
                <a:gd name="T20" fmla="*/ 477 w 996"/>
                <a:gd name="T21" fmla="*/ 310 h 1499"/>
                <a:gd name="T22" fmla="*/ 163 w 996"/>
                <a:gd name="T23" fmla="*/ 310 h 1499"/>
                <a:gd name="T24" fmla="*/ 2 w 996"/>
                <a:gd name="T25" fmla="*/ 470 h 1499"/>
                <a:gd name="T26" fmla="*/ 0 w 996"/>
                <a:gd name="T27" fmla="*/ 964 h 1499"/>
                <a:gd name="T28" fmla="*/ 67 w 996"/>
                <a:gd name="T29" fmla="*/ 1037 h 1499"/>
                <a:gd name="T30" fmla="*/ 68 w 996"/>
                <a:gd name="T31" fmla="*/ 1037 h 1499"/>
                <a:gd name="T32" fmla="*/ 136 w 996"/>
                <a:gd name="T33" fmla="*/ 970 h 1499"/>
                <a:gd name="T34" fmla="*/ 136 w 996"/>
                <a:gd name="T35" fmla="*/ 825 h 1499"/>
                <a:gd name="T36" fmla="*/ 138 w 996"/>
                <a:gd name="T37" fmla="*/ 471 h 1499"/>
                <a:gd name="T38" fmla="*/ 152 w 996"/>
                <a:gd name="T39" fmla="*/ 457 h 1499"/>
                <a:gd name="T40" fmla="*/ 166 w 996"/>
                <a:gd name="T41" fmla="*/ 471 h 1499"/>
                <a:gd name="T42" fmla="*/ 165 w 996"/>
                <a:gd name="T43" fmla="*/ 1499 h 1499"/>
                <a:gd name="T44" fmla="*/ 246 w 996"/>
                <a:gd name="T45" fmla="*/ 1480 h 1499"/>
                <a:gd name="T46" fmla="*/ 246 w 996"/>
                <a:gd name="T47" fmla="*/ 1464 h 1499"/>
                <a:gd name="T48" fmla="*/ 225 w 996"/>
                <a:gd name="T49" fmla="*/ 1372 h 1499"/>
                <a:gd name="T50" fmla="*/ 328 w 996"/>
                <a:gd name="T51" fmla="*/ 1193 h 1499"/>
                <a:gd name="T52" fmla="*/ 328 w 996"/>
                <a:gd name="T53" fmla="*/ 961 h 1499"/>
                <a:gd name="T54" fmla="*/ 363 w 996"/>
                <a:gd name="T55" fmla="*/ 961 h 1499"/>
                <a:gd name="T56" fmla="*/ 363 w 996"/>
                <a:gd name="T57" fmla="*/ 1177 h 1499"/>
                <a:gd name="T58" fmla="*/ 432 w 996"/>
                <a:gd name="T59" fmla="*/ 1165 h 1499"/>
                <a:gd name="T60" fmla="*/ 526 w 996"/>
                <a:gd name="T61" fmla="*/ 1187 h 1499"/>
                <a:gd name="T62" fmla="*/ 526 w 996"/>
                <a:gd name="T63" fmla="*/ 441 h 1499"/>
                <a:gd name="T64" fmla="*/ 766 w 996"/>
                <a:gd name="T65" fmla="*/ 413 h 1499"/>
                <a:gd name="T66" fmla="*/ 807 w 996"/>
                <a:gd name="T67" fmla="*/ 392 h 1499"/>
                <a:gd name="T68" fmla="*/ 970 w 996"/>
                <a:gd name="T69" fmla="*/ 219 h 1499"/>
                <a:gd name="T70" fmla="*/ 968 w 996"/>
                <a:gd name="T71" fmla="*/ 123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6" h="1499">
                  <a:moveTo>
                    <a:pt x="968" y="123"/>
                  </a:moveTo>
                  <a:cubicBezTo>
                    <a:pt x="960" y="116"/>
                    <a:pt x="950" y="111"/>
                    <a:pt x="940" y="108"/>
                  </a:cubicBezTo>
                  <a:cubicBezTo>
                    <a:pt x="925" y="36"/>
                    <a:pt x="925" y="36"/>
                    <a:pt x="925" y="36"/>
                  </a:cubicBezTo>
                  <a:cubicBezTo>
                    <a:pt x="921" y="14"/>
                    <a:pt x="899" y="0"/>
                    <a:pt x="878" y="5"/>
                  </a:cubicBezTo>
                  <a:cubicBezTo>
                    <a:pt x="861" y="8"/>
                    <a:pt x="850" y="21"/>
                    <a:pt x="846" y="36"/>
                  </a:cubicBezTo>
                  <a:cubicBezTo>
                    <a:pt x="512" y="36"/>
                    <a:pt x="512" y="36"/>
                    <a:pt x="512" y="36"/>
                  </a:cubicBezTo>
                  <a:cubicBezTo>
                    <a:pt x="525" y="56"/>
                    <a:pt x="534" y="77"/>
                    <a:pt x="540" y="100"/>
                  </a:cubicBezTo>
                  <a:cubicBezTo>
                    <a:pt x="857" y="100"/>
                    <a:pt x="857" y="100"/>
                    <a:pt x="857" y="100"/>
                  </a:cubicBezTo>
                  <a:cubicBezTo>
                    <a:pt x="864" y="134"/>
                    <a:pt x="864" y="134"/>
                    <a:pt x="864" y="134"/>
                  </a:cubicBezTo>
                  <a:cubicBezTo>
                    <a:pt x="726" y="281"/>
                    <a:pt x="726" y="281"/>
                    <a:pt x="726" y="281"/>
                  </a:cubicBezTo>
                  <a:cubicBezTo>
                    <a:pt x="697" y="284"/>
                    <a:pt x="504" y="307"/>
                    <a:pt x="477" y="310"/>
                  </a:cubicBezTo>
                  <a:cubicBezTo>
                    <a:pt x="477" y="310"/>
                    <a:pt x="230" y="310"/>
                    <a:pt x="163" y="310"/>
                  </a:cubicBezTo>
                  <a:cubicBezTo>
                    <a:pt x="75" y="310"/>
                    <a:pt x="3" y="381"/>
                    <a:pt x="2" y="470"/>
                  </a:cubicBezTo>
                  <a:cubicBezTo>
                    <a:pt x="0" y="964"/>
                    <a:pt x="0" y="964"/>
                    <a:pt x="0" y="964"/>
                  </a:cubicBezTo>
                  <a:cubicBezTo>
                    <a:pt x="0" y="1012"/>
                    <a:pt x="34" y="1037"/>
                    <a:pt x="67" y="1037"/>
                  </a:cubicBezTo>
                  <a:cubicBezTo>
                    <a:pt x="67" y="1037"/>
                    <a:pt x="68" y="1037"/>
                    <a:pt x="68" y="1037"/>
                  </a:cubicBezTo>
                  <a:cubicBezTo>
                    <a:pt x="105" y="1037"/>
                    <a:pt x="135" y="1007"/>
                    <a:pt x="136" y="970"/>
                  </a:cubicBezTo>
                  <a:cubicBezTo>
                    <a:pt x="136" y="825"/>
                    <a:pt x="136" y="825"/>
                    <a:pt x="136" y="825"/>
                  </a:cubicBezTo>
                  <a:cubicBezTo>
                    <a:pt x="138" y="471"/>
                    <a:pt x="138" y="471"/>
                    <a:pt x="138" y="471"/>
                  </a:cubicBezTo>
                  <a:cubicBezTo>
                    <a:pt x="138" y="463"/>
                    <a:pt x="145" y="457"/>
                    <a:pt x="152" y="457"/>
                  </a:cubicBezTo>
                  <a:cubicBezTo>
                    <a:pt x="160" y="457"/>
                    <a:pt x="166" y="463"/>
                    <a:pt x="166" y="471"/>
                  </a:cubicBezTo>
                  <a:cubicBezTo>
                    <a:pt x="166" y="1105"/>
                    <a:pt x="165" y="622"/>
                    <a:pt x="165" y="1499"/>
                  </a:cubicBezTo>
                  <a:cubicBezTo>
                    <a:pt x="190" y="1488"/>
                    <a:pt x="217" y="1481"/>
                    <a:pt x="246" y="1480"/>
                  </a:cubicBezTo>
                  <a:cubicBezTo>
                    <a:pt x="246" y="1464"/>
                    <a:pt x="246" y="1464"/>
                    <a:pt x="246" y="1464"/>
                  </a:cubicBezTo>
                  <a:cubicBezTo>
                    <a:pt x="232" y="1436"/>
                    <a:pt x="225" y="1405"/>
                    <a:pt x="225" y="1372"/>
                  </a:cubicBezTo>
                  <a:cubicBezTo>
                    <a:pt x="225" y="1296"/>
                    <a:pt x="266" y="1229"/>
                    <a:pt x="328" y="1193"/>
                  </a:cubicBezTo>
                  <a:cubicBezTo>
                    <a:pt x="328" y="961"/>
                    <a:pt x="328" y="961"/>
                    <a:pt x="328" y="961"/>
                  </a:cubicBezTo>
                  <a:cubicBezTo>
                    <a:pt x="363" y="961"/>
                    <a:pt x="363" y="961"/>
                    <a:pt x="363" y="961"/>
                  </a:cubicBezTo>
                  <a:cubicBezTo>
                    <a:pt x="363" y="1177"/>
                    <a:pt x="363" y="1177"/>
                    <a:pt x="363" y="1177"/>
                  </a:cubicBezTo>
                  <a:cubicBezTo>
                    <a:pt x="385" y="1169"/>
                    <a:pt x="408" y="1165"/>
                    <a:pt x="432" y="1165"/>
                  </a:cubicBezTo>
                  <a:cubicBezTo>
                    <a:pt x="466" y="1165"/>
                    <a:pt x="498" y="1173"/>
                    <a:pt x="526" y="1187"/>
                  </a:cubicBezTo>
                  <a:cubicBezTo>
                    <a:pt x="526" y="441"/>
                    <a:pt x="526" y="441"/>
                    <a:pt x="526" y="441"/>
                  </a:cubicBezTo>
                  <a:cubicBezTo>
                    <a:pt x="568" y="436"/>
                    <a:pt x="738" y="416"/>
                    <a:pt x="766" y="413"/>
                  </a:cubicBezTo>
                  <a:cubicBezTo>
                    <a:pt x="782" y="411"/>
                    <a:pt x="797" y="404"/>
                    <a:pt x="807" y="392"/>
                  </a:cubicBezTo>
                  <a:cubicBezTo>
                    <a:pt x="970" y="219"/>
                    <a:pt x="970" y="219"/>
                    <a:pt x="970" y="219"/>
                  </a:cubicBezTo>
                  <a:cubicBezTo>
                    <a:pt x="996" y="192"/>
                    <a:pt x="995" y="149"/>
                    <a:pt x="968" y="123"/>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p:cNvSpPr>
              <a:spLocks/>
            </p:cNvSpPr>
            <p:nvPr/>
          </p:nvSpPr>
          <p:spPr bwMode="auto">
            <a:xfrm>
              <a:off x="6292" y="2954"/>
              <a:ext cx="773" cy="359"/>
            </a:xfrm>
            <a:custGeom>
              <a:avLst/>
              <a:gdLst>
                <a:gd name="T0" fmla="*/ 663 w 664"/>
                <a:gd name="T1" fmla="*/ 154 h 308"/>
                <a:gd name="T2" fmla="*/ 508 w 664"/>
                <a:gd name="T3" fmla="*/ 0 h 308"/>
                <a:gd name="T4" fmla="*/ 156 w 664"/>
                <a:gd name="T5" fmla="*/ 0 h 308"/>
                <a:gd name="T6" fmla="*/ 0 w 664"/>
                <a:gd name="T7" fmla="*/ 154 h 308"/>
                <a:gd name="T8" fmla="*/ 0 w 664"/>
                <a:gd name="T9" fmla="*/ 308 h 308"/>
                <a:gd name="T10" fmla="*/ 58 w 664"/>
                <a:gd name="T11" fmla="*/ 308 h 308"/>
                <a:gd name="T12" fmla="*/ 218 w 664"/>
                <a:gd name="T13" fmla="*/ 148 h 308"/>
                <a:gd name="T14" fmla="*/ 451 w 664"/>
                <a:gd name="T15" fmla="*/ 148 h 308"/>
                <a:gd name="T16" fmla="*/ 612 w 664"/>
                <a:gd name="T17" fmla="*/ 308 h 308"/>
                <a:gd name="T18" fmla="*/ 664 w 664"/>
                <a:gd name="T19" fmla="*/ 308 h 308"/>
                <a:gd name="T20" fmla="*/ 663 w 664"/>
                <a:gd name="T21" fmla="*/ 15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4" h="308">
                  <a:moveTo>
                    <a:pt x="663" y="154"/>
                  </a:moveTo>
                  <a:cubicBezTo>
                    <a:pt x="663" y="69"/>
                    <a:pt x="593" y="0"/>
                    <a:pt x="508" y="0"/>
                  </a:cubicBezTo>
                  <a:cubicBezTo>
                    <a:pt x="464" y="0"/>
                    <a:pt x="200" y="0"/>
                    <a:pt x="156" y="0"/>
                  </a:cubicBezTo>
                  <a:cubicBezTo>
                    <a:pt x="71" y="0"/>
                    <a:pt x="1" y="69"/>
                    <a:pt x="0" y="154"/>
                  </a:cubicBezTo>
                  <a:cubicBezTo>
                    <a:pt x="0" y="308"/>
                    <a:pt x="0" y="308"/>
                    <a:pt x="0" y="308"/>
                  </a:cubicBezTo>
                  <a:cubicBezTo>
                    <a:pt x="58" y="308"/>
                    <a:pt x="58" y="308"/>
                    <a:pt x="58" y="308"/>
                  </a:cubicBezTo>
                  <a:cubicBezTo>
                    <a:pt x="58" y="219"/>
                    <a:pt x="131" y="148"/>
                    <a:pt x="218" y="148"/>
                  </a:cubicBezTo>
                  <a:cubicBezTo>
                    <a:pt x="451" y="148"/>
                    <a:pt x="451" y="148"/>
                    <a:pt x="451" y="148"/>
                  </a:cubicBezTo>
                  <a:cubicBezTo>
                    <a:pt x="540" y="148"/>
                    <a:pt x="612" y="219"/>
                    <a:pt x="612" y="308"/>
                  </a:cubicBezTo>
                  <a:cubicBezTo>
                    <a:pt x="664" y="308"/>
                    <a:pt x="664" y="308"/>
                    <a:pt x="664" y="308"/>
                  </a:cubicBezTo>
                  <a:lnTo>
                    <a:pt x="663" y="154"/>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
            <p:cNvSpPr>
              <a:spLocks/>
            </p:cNvSpPr>
            <p:nvPr/>
          </p:nvSpPr>
          <p:spPr bwMode="auto">
            <a:xfrm>
              <a:off x="6520" y="2586"/>
              <a:ext cx="317" cy="317"/>
            </a:xfrm>
            <a:custGeom>
              <a:avLst/>
              <a:gdLst>
                <a:gd name="T0" fmla="*/ 136 w 272"/>
                <a:gd name="T1" fmla="*/ 0 h 272"/>
                <a:gd name="T2" fmla="*/ 0 w 272"/>
                <a:gd name="T3" fmla="*/ 136 h 272"/>
                <a:gd name="T4" fmla="*/ 136 w 272"/>
                <a:gd name="T5" fmla="*/ 272 h 272"/>
                <a:gd name="T6" fmla="*/ 272 w 272"/>
                <a:gd name="T7" fmla="*/ 136 h 272"/>
                <a:gd name="T8" fmla="*/ 136 w 272"/>
                <a:gd name="T9" fmla="*/ 0 h 272"/>
              </a:gdLst>
              <a:ahLst/>
              <a:cxnLst>
                <a:cxn ang="0">
                  <a:pos x="T0" y="T1"/>
                </a:cxn>
                <a:cxn ang="0">
                  <a:pos x="T2" y="T3"/>
                </a:cxn>
                <a:cxn ang="0">
                  <a:pos x="T4" y="T5"/>
                </a:cxn>
                <a:cxn ang="0">
                  <a:pos x="T6" y="T7"/>
                </a:cxn>
                <a:cxn ang="0">
                  <a:pos x="T8" y="T9"/>
                </a:cxn>
              </a:cxnLst>
              <a:rect l="0" t="0" r="r" b="b"/>
              <a:pathLst>
                <a:path w="272" h="272">
                  <a:moveTo>
                    <a:pt x="136" y="0"/>
                  </a:moveTo>
                  <a:cubicBezTo>
                    <a:pt x="61" y="0"/>
                    <a:pt x="0" y="61"/>
                    <a:pt x="0" y="136"/>
                  </a:cubicBezTo>
                  <a:cubicBezTo>
                    <a:pt x="0" y="212"/>
                    <a:pt x="62" y="272"/>
                    <a:pt x="136" y="272"/>
                  </a:cubicBezTo>
                  <a:cubicBezTo>
                    <a:pt x="211" y="272"/>
                    <a:pt x="272" y="212"/>
                    <a:pt x="272" y="136"/>
                  </a:cubicBezTo>
                  <a:cubicBezTo>
                    <a:pt x="272" y="61"/>
                    <a:pt x="212" y="0"/>
                    <a:pt x="136" y="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7"/>
            <p:cNvSpPr>
              <a:spLocks noChangeArrowheads="1"/>
            </p:cNvSpPr>
            <p:nvPr/>
          </p:nvSpPr>
          <p:spPr bwMode="auto">
            <a:xfrm>
              <a:off x="5460" y="2586"/>
              <a:ext cx="317" cy="317"/>
            </a:xfrm>
            <a:prstGeom prst="ellipse">
              <a:avLst/>
            </a:pr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
            <p:cNvSpPr>
              <a:spLocks/>
            </p:cNvSpPr>
            <p:nvPr/>
          </p:nvSpPr>
          <p:spPr bwMode="auto">
            <a:xfrm>
              <a:off x="6412" y="3179"/>
              <a:ext cx="539" cy="134"/>
            </a:xfrm>
            <a:custGeom>
              <a:avLst/>
              <a:gdLst>
                <a:gd name="T0" fmla="*/ 348 w 463"/>
                <a:gd name="T1" fmla="*/ 0 h 115"/>
                <a:gd name="T2" fmla="*/ 115 w 463"/>
                <a:gd name="T3" fmla="*/ 0 h 115"/>
                <a:gd name="T4" fmla="*/ 0 w 463"/>
                <a:gd name="T5" fmla="*/ 115 h 115"/>
                <a:gd name="T6" fmla="*/ 463 w 463"/>
                <a:gd name="T7" fmla="*/ 115 h 115"/>
                <a:gd name="T8" fmla="*/ 348 w 463"/>
                <a:gd name="T9" fmla="*/ 0 h 115"/>
              </a:gdLst>
              <a:ahLst/>
              <a:cxnLst>
                <a:cxn ang="0">
                  <a:pos x="T0" y="T1"/>
                </a:cxn>
                <a:cxn ang="0">
                  <a:pos x="T2" y="T3"/>
                </a:cxn>
                <a:cxn ang="0">
                  <a:pos x="T4" y="T5"/>
                </a:cxn>
                <a:cxn ang="0">
                  <a:pos x="T6" y="T7"/>
                </a:cxn>
                <a:cxn ang="0">
                  <a:pos x="T8" y="T9"/>
                </a:cxn>
              </a:cxnLst>
              <a:rect l="0" t="0" r="r" b="b"/>
              <a:pathLst>
                <a:path w="463" h="115">
                  <a:moveTo>
                    <a:pt x="348" y="0"/>
                  </a:moveTo>
                  <a:cubicBezTo>
                    <a:pt x="115" y="0"/>
                    <a:pt x="115" y="0"/>
                    <a:pt x="115" y="0"/>
                  </a:cubicBezTo>
                  <a:cubicBezTo>
                    <a:pt x="52" y="0"/>
                    <a:pt x="0" y="52"/>
                    <a:pt x="0" y="115"/>
                  </a:cubicBezTo>
                  <a:cubicBezTo>
                    <a:pt x="463" y="115"/>
                    <a:pt x="463" y="115"/>
                    <a:pt x="463" y="115"/>
                  </a:cubicBezTo>
                  <a:cubicBezTo>
                    <a:pt x="463" y="52"/>
                    <a:pt x="412" y="0"/>
                    <a:pt x="348" y="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9"/>
            <p:cNvSpPr>
              <a:spLocks/>
            </p:cNvSpPr>
            <p:nvPr/>
          </p:nvSpPr>
          <p:spPr bwMode="auto">
            <a:xfrm>
              <a:off x="5339" y="3179"/>
              <a:ext cx="539" cy="134"/>
            </a:xfrm>
            <a:custGeom>
              <a:avLst/>
              <a:gdLst>
                <a:gd name="T0" fmla="*/ 348 w 463"/>
                <a:gd name="T1" fmla="*/ 0 h 115"/>
                <a:gd name="T2" fmla="*/ 115 w 463"/>
                <a:gd name="T3" fmla="*/ 0 h 115"/>
                <a:gd name="T4" fmla="*/ 0 w 463"/>
                <a:gd name="T5" fmla="*/ 115 h 115"/>
                <a:gd name="T6" fmla="*/ 463 w 463"/>
                <a:gd name="T7" fmla="*/ 115 h 115"/>
                <a:gd name="T8" fmla="*/ 348 w 463"/>
                <a:gd name="T9" fmla="*/ 0 h 115"/>
              </a:gdLst>
              <a:ahLst/>
              <a:cxnLst>
                <a:cxn ang="0">
                  <a:pos x="T0" y="T1"/>
                </a:cxn>
                <a:cxn ang="0">
                  <a:pos x="T2" y="T3"/>
                </a:cxn>
                <a:cxn ang="0">
                  <a:pos x="T4" y="T5"/>
                </a:cxn>
                <a:cxn ang="0">
                  <a:pos x="T6" y="T7"/>
                </a:cxn>
                <a:cxn ang="0">
                  <a:pos x="T8" y="T9"/>
                </a:cxn>
              </a:cxnLst>
              <a:rect l="0" t="0" r="r" b="b"/>
              <a:pathLst>
                <a:path w="463" h="115">
                  <a:moveTo>
                    <a:pt x="348" y="0"/>
                  </a:moveTo>
                  <a:cubicBezTo>
                    <a:pt x="115" y="0"/>
                    <a:pt x="115" y="0"/>
                    <a:pt x="115" y="0"/>
                  </a:cubicBezTo>
                  <a:cubicBezTo>
                    <a:pt x="51" y="0"/>
                    <a:pt x="0" y="52"/>
                    <a:pt x="0" y="115"/>
                  </a:cubicBezTo>
                  <a:cubicBezTo>
                    <a:pt x="48" y="115"/>
                    <a:pt x="415" y="115"/>
                    <a:pt x="463" y="115"/>
                  </a:cubicBezTo>
                  <a:cubicBezTo>
                    <a:pt x="463" y="52"/>
                    <a:pt x="411" y="0"/>
                    <a:pt x="348" y="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
            <p:cNvSpPr>
              <a:spLocks/>
            </p:cNvSpPr>
            <p:nvPr/>
          </p:nvSpPr>
          <p:spPr bwMode="auto">
            <a:xfrm>
              <a:off x="5232" y="2403"/>
              <a:ext cx="981" cy="910"/>
            </a:xfrm>
            <a:custGeom>
              <a:avLst/>
              <a:gdLst>
                <a:gd name="T0" fmla="*/ 791 w 842"/>
                <a:gd name="T1" fmla="*/ 7 h 781"/>
                <a:gd name="T2" fmla="*/ 722 w 842"/>
                <a:gd name="T3" fmla="*/ 51 h 781"/>
                <a:gd name="T4" fmla="*/ 653 w 842"/>
                <a:gd name="T5" fmla="*/ 354 h 781"/>
                <a:gd name="T6" fmla="*/ 491 w 842"/>
                <a:gd name="T7" fmla="*/ 473 h 781"/>
                <a:gd name="T8" fmla="*/ 156 w 842"/>
                <a:gd name="T9" fmla="*/ 473 h 781"/>
                <a:gd name="T10" fmla="*/ 1 w 842"/>
                <a:gd name="T11" fmla="*/ 627 h 781"/>
                <a:gd name="T12" fmla="*/ 0 w 842"/>
                <a:gd name="T13" fmla="*/ 781 h 781"/>
                <a:gd name="T14" fmla="*/ 46 w 842"/>
                <a:gd name="T15" fmla="*/ 781 h 781"/>
                <a:gd name="T16" fmla="*/ 207 w 842"/>
                <a:gd name="T17" fmla="*/ 621 h 781"/>
                <a:gd name="T18" fmla="*/ 440 w 842"/>
                <a:gd name="T19" fmla="*/ 621 h 781"/>
                <a:gd name="T20" fmla="*/ 522 w 842"/>
                <a:gd name="T21" fmla="*/ 643 h 781"/>
                <a:gd name="T22" fmla="*/ 523 w 842"/>
                <a:gd name="T23" fmla="*/ 593 h 781"/>
                <a:gd name="T24" fmla="*/ 739 w 842"/>
                <a:gd name="T25" fmla="*/ 435 h 781"/>
                <a:gd name="T26" fmla="*/ 761 w 842"/>
                <a:gd name="T27" fmla="*/ 401 h 781"/>
                <a:gd name="T28" fmla="*/ 835 w 842"/>
                <a:gd name="T29" fmla="*/ 77 h 781"/>
                <a:gd name="T30" fmla="*/ 791 w 842"/>
                <a:gd name="T31" fmla="*/ 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2" h="781">
                  <a:moveTo>
                    <a:pt x="791" y="7"/>
                  </a:moveTo>
                  <a:cubicBezTo>
                    <a:pt x="760" y="0"/>
                    <a:pt x="729" y="20"/>
                    <a:pt x="722" y="51"/>
                  </a:cubicBezTo>
                  <a:cubicBezTo>
                    <a:pt x="653" y="354"/>
                    <a:pt x="653" y="354"/>
                    <a:pt x="653" y="354"/>
                  </a:cubicBezTo>
                  <a:cubicBezTo>
                    <a:pt x="637" y="366"/>
                    <a:pt x="508" y="460"/>
                    <a:pt x="491" y="473"/>
                  </a:cubicBezTo>
                  <a:cubicBezTo>
                    <a:pt x="455" y="473"/>
                    <a:pt x="177" y="473"/>
                    <a:pt x="156" y="473"/>
                  </a:cubicBezTo>
                  <a:cubicBezTo>
                    <a:pt x="71" y="473"/>
                    <a:pt x="1" y="542"/>
                    <a:pt x="1" y="627"/>
                  </a:cubicBezTo>
                  <a:cubicBezTo>
                    <a:pt x="0" y="781"/>
                    <a:pt x="0" y="781"/>
                    <a:pt x="0" y="781"/>
                  </a:cubicBezTo>
                  <a:cubicBezTo>
                    <a:pt x="46" y="781"/>
                    <a:pt x="46" y="781"/>
                    <a:pt x="46" y="781"/>
                  </a:cubicBezTo>
                  <a:cubicBezTo>
                    <a:pt x="46" y="692"/>
                    <a:pt x="118" y="621"/>
                    <a:pt x="207" y="621"/>
                  </a:cubicBezTo>
                  <a:cubicBezTo>
                    <a:pt x="440" y="621"/>
                    <a:pt x="440" y="621"/>
                    <a:pt x="440" y="621"/>
                  </a:cubicBezTo>
                  <a:cubicBezTo>
                    <a:pt x="470" y="621"/>
                    <a:pt x="498" y="629"/>
                    <a:pt x="522" y="643"/>
                  </a:cubicBezTo>
                  <a:cubicBezTo>
                    <a:pt x="523" y="593"/>
                    <a:pt x="523" y="593"/>
                    <a:pt x="523" y="593"/>
                  </a:cubicBezTo>
                  <a:cubicBezTo>
                    <a:pt x="739" y="435"/>
                    <a:pt x="739" y="435"/>
                    <a:pt x="739" y="435"/>
                  </a:cubicBezTo>
                  <a:cubicBezTo>
                    <a:pt x="750" y="427"/>
                    <a:pt x="758" y="415"/>
                    <a:pt x="761" y="401"/>
                  </a:cubicBezTo>
                  <a:cubicBezTo>
                    <a:pt x="835" y="77"/>
                    <a:pt x="835" y="77"/>
                    <a:pt x="835" y="77"/>
                  </a:cubicBezTo>
                  <a:cubicBezTo>
                    <a:pt x="842" y="45"/>
                    <a:pt x="823" y="14"/>
                    <a:pt x="791" y="7"/>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23"/>
          <p:cNvGrpSpPr>
            <a:grpSpLocks noChangeAspect="1"/>
          </p:cNvGrpSpPr>
          <p:nvPr/>
        </p:nvGrpSpPr>
        <p:grpSpPr bwMode="auto">
          <a:xfrm>
            <a:off x="7625104" y="2780029"/>
            <a:ext cx="1016466" cy="968793"/>
            <a:chOff x="5490" y="273"/>
            <a:chExt cx="1855" cy="1768"/>
          </a:xfrm>
        </p:grpSpPr>
        <p:sp>
          <p:nvSpPr>
            <p:cNvPr id="45" name="AutoShape 22"/>
            <p:cNvSpPr>
              <a:spLocks noChangeAspect="1" noChangeArrowheads="1" noTextEdit="1"/>
            </p:cNvSpPr>
            <p:nvPr/>
          </p:nvSpPr>
          <p:spPr bwMode="auto">
            <a:xfrm>
              <a:off x="5490" y="273"/>
              <a:ext cx="1855"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5490" y="273"/>
              <a:ext cx="1142" cy="871"/>
            </a:xfrm>
            <a:custGeom>
              <a:avLst/>
              <a:gdLst>
                <a:gd name="T0" fmla="*/ 1209 w 1261"/>
                <a:gd name="T1" fmla="*/ 0 h 962"/>
                <a:gd name="T2" fmla="*/ 52 w 1261"/>
                <a:gd name="T3" fmla="*/ 0 h 962"/>
                <a:gd name="T4" fmla="*/ 0 w 1261"/>
                <a:gd name="T5" fmla="*/ 53 h 962"/>
                <a:gd name="T6" fmla="*/ 0 w 1261"/>
                <a:gd name="T7" fmla="*/ 910 h 962"/>
                <a:gd name="T8" fmla="*/ 52 w 1261"/>
                <a:gd name="T9" fmla="*/ 962 h 962"/>
                <a:gd name="T10" fmla="*/ 1188 w 1261"/>
                <a:gd name="T11" fmla="*/ 962 h 962"/>
                <a:gd name="T12" fmla="*/ 1050 w 1261"/>
                <a:gd name="T13" fmla="*/ 877 h 962"/>
                <a:gd name="T14" fmla="*/ 1026 w 1261"/>
                <a:gd name="T15" fmla="*/ 857 h 962"/>
                <a:gd name="T16" fmla="*/ 104 w 1261"/>
                <a:gd name="T17" fmla="*/ 857 h 962"/>
                <a:gd name="T18" fmla="*/ 104 w 1261"/>
                <a:gd name="T19" fmla="*/ 105 h 962"/>
                <a:gd name="T20" fmla="*/ 1157 w 1261"/>
                <a:gd name="T21" fmla="*/ 105 h 962"/>
                <a:gd name="T22" fmla="*/ 1157 w 1261"/>
                <a:gd name="T23" fmla="*/ 612 h 962"/>
                <a:gd name="T24" fmla="*/ 1203 w 1261"/>
                <a:gd name="T25" fmla="*/ 630 h 962"/>
                <a:gd name="T26" fmla="*/ 1261 w 1261"/>
                <a:gd name="T27" fmla="*/ 666 h 962"/>
                <a:gd name="T28" fmla="*/ 1261 w 1261"/>
                <a:gd name="T29" fmla="*/ 53 h 962"/>
                <a:gd name="T30" fmla="*/ 1209 w 1261"/>
                <a:gd name="T31"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1" h="962">
                  <a:moveTo>
                    <a:pt x="1209" y="0"/>
                  </a:moveTo>
                  <a:cubicBezTo>
                    <a:pt x="52" y="0"/>
                    <a:pt x="52" y="0"/>
                    <a:pt x="52" y="0"/>
                  </a:cubicBezTo>
                  <a:cubicBezTo>
                    <a:pt x="23" y="0"/>
                    <a:pt x="0" y="24"/>
                    <a:pt x="0" y="53"/>
                  </a:cubicBezTo>
                  <a:cubicBezTo>
                    <a:pt x="0" y="910"/>
                    <a:pt x="0" y="910"/>
                    <a:pt x="0" y="910"/>
                  </a:cubicBezTo>
                  <a:cubicBezTo>
                    <a:pt x="0" y="939"/>
                    <a:pt x="23" y="962"/>
                    <a:pt x="52" y="962"/>
                  </a:cubicBezTo>
                  <a:cubicBezTo>
                    <a:pt x="1188" y="962"/>
                    <a:pt x="1188" y="962"/>
                    <a:pt x="1188" y="962"/>
                  </a:cubicBezTo>
                  <a:cubicBezTo>
                    <a:pt x="1050" y="877"/>
                    <a:pt x="1050" y="877"/>
                    <a:pt x="1050" y="877"/>
                  </a:cubicBezTo>
                  <a:cubicBezTo>
                    <a:pt x="1041" y="871"/>
                    <a:pt x="1033" y="865"/>
                    <a:pt x="1026" y="857"/>
                  </a:cubicBezTo>
                  <a:cubicBezTo>
                    <a:pt x="104" y="857"/>
                    <a:pt x="104" y="857"/>
                    <a:pt x="104" y="857"/>
                  </a:cubicBezTo>
                  <a:cubicBezTo>
                    <a:pt x="104" y="105"/>
                    <a:pt x="104" y="105"/>
                    <a:pt x="104" y="105"/>
                  </a:cubicBezTo>
                  <a:cubicBezTo>
                    <a:pt x="1157" y="105"/>
                    <a:pt x="1157" y="105"/>
                    <a:pt x="1157" y="105"/>
                  </a:cubicBezTo>
                  <a:cubicBezTo>
                    <a:pt x="1157" y="612"/>
                    <a:pt x="1157" y="612"/>
                    <a:pt x="1157" y="612"/>
                  </a:cubicBezTo>
                  <a:cubicBezTo>
                    <a:pt x="1173" y="615"/>
                    <a:pt x="1188" y="621"/>
                    <a:pt x="1203" y="630"/>
                  </a:cubicBezTo>
                  <a:cubicBezTo>
                    <a:pt x="1261" y="666"/>
                    <a:pt x="1261" y="666"/>
                    <a:pt x="1261" y="666"/>
                  </a:cubicBezTo>
                  <a:cubicBezTo>
                    <a:pt x="1261" y="53"/>
                    <a:pt x="1261" y="53"/>
                    <a:pt x="1261" y="53"/>
                  </a:cubicBezTo>
                  <a:cubicBezTo>
                    <a:pt x="1261" y="24"/>
                    <a:pt x="1238" y="0"/>
                    <a:pt x="1209" y="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6212" y="705"/>
              <a:ext cx="226" cy="195"/>
            </a:xfrm>
            <a:custGeom>
              <a:avLst/>
              <a:gdLst>
                <a:gd name="T0" fmla="*/ 70 w 250"/>
                <a:gd name="T1" fmla="*/ 13 h 216"/>
                <a:gd name="T2" fmla="*/ 14 w 250"/>
                <a:gd name="T3" fmla="*/ 20 h 216"/>
                <a:gd name="T4" fmla="*/ 21 w 250"/>
                <a:gd name="T5" fmla="*/ 76 h 216"/>
                <a:gd name="T6" fmla="*/ 198 w 250"/>
                <a:gd name="T7" fmla="*/ 216 h 216"/>
                <a:gd name="T8" fmla="*/ 206 w 250"/>
                <a:gd name="T9" fmla="*/ 200 h 216"/>
                <a:gd name="T10" fmla="*/ 250 w 250"/>
                <a:gd name="T11" fmla="*/ 155 h 216"/>
                <a:gd name="T12" fmla="*/ 70 w 250"/>
                <a:gd name="T13" fmla="*/ 13 h 216"/>
              </a:gdLst>
              <a:ahLst/>
              <a:cxnLst>
                <a:cxn ang="0">
                  <a:pos x="T0" y="T1"/>
                </a:cxn>
                <a:cxn ang="0">
                  <a:pos x="T2" y="T3"/>
                </a:cxn>
                <a:cxn ang="0">
                  <a:pos x="T4" y="T5"/>
                </a:cxn>
                <a:cxn ang="0">
                  <a:pos x="T6" y="T7"/>
                </a:cxn>
                <a:cxn ang="0">
                  <a:pos x="T8" y="T9"/>
                </a:cxn>
                <a:cxn ang="0">
                  <a:pos x="T10" y="T11"/>
                </a:cxn>
                <a:cxn ang="0">
                  <a:pos x="T12" y="T13"/>
                </a:cxn>
              </a:cxnLst>
              <a:rect l="0" t="0" r="r" b="b"/>
              <a:pathLst>
                <a:path w="250" h="216">
                  <a:moveTo>
                    <a:pt x="70" y="13"/>
                  </a:moveTo>
                  <a:cubicBezTo>
                    <a:pt x="53" y="0"/>
                    <a:pt x="28" y="3"/>
                    <a:pt x="14" y="20"/>
                  </a:cubicBezTo>
                  <a:cubicBezTo>
                    <a:pt x="0" y="37"/>
                    <a:pt x="3" y="63"/>
                    <a:pt x="21" y="76"/>
                  </a:cubicBezTo>
                  <a:cubicBezTo>
                    <a:pt x="198" y="216"/>
                    <a:pt x="198" y="216"/>
                    <a:pt x="198" y="216"/>
                  </a:cubicBezTo>
                  <a:cubicBezTo>
                    <a:pt x="200" y="211"/>
                    <a:pt x="203" y="205"/>
                    <a:pt x="206" y="200"/>
                  </a:cubicBezTo>
                  <a:cubicBezTo>
                    <a:pt x="218" y="181"/>
                    <a:pt x="233" y="166"/>
                    <a:pt x="250" y="155"/>
                  </a:cubicBezTo>
                  <a:lnTo>
                    <a:pt x="70" y="13"/>
                  </a:ln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6"/>
            <p:cNvSpPr>
              <a:spLocks noChangeArrowheads="1"/>
            </p:cNvSpPr>
            <p:nvPr/>
          </p:nvSpPr>
          <p:spPr bwMode="auto">
            <a:xfrm>
              <a:off x="6874" y="389"/>
              <a:ext cx="272" cy="272"/>
            </a:xfrm>
            <a:prstGeom prst="ellipse">
              <a:avLst/>
            </a:pr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6435" y="705"/>
              <a:ext cx="909" cy="1337"/>
            </a:xfrm>
            <a:custGeom>
              <a:avLst/>
              <a:gdLst>
                <a:gd name="T0" fmla="*/ 1001 w 1004"/>
                <a:gd name="T1" fmla="*/ 170 h 1477"/>
                <a:gd name="T2" fmla="*/ 830 w 1004"/>
                <a:gd name="T3" fmla="*/ 0 h 1477"/>
                <a:gd name="T4" fmla="*/ 757 w 1004"/>
                <a:gd name="T5" fmla="*/ 0 h 1477"/>
                <a:gd name="T6" fmla="*/ 667 w 1004"/>
                <a:gd name="T7" fmla="*/ 233 h 1477"/>
                <a:gd name="T8" fmla="*/ 686 w 1004"/>
                <a:gd name="T9" fmla="*/ 138 h 1477"/>
                <a:gd name="T10" fmla="*/ 683 w 1004"/>
                <a:gd name="T11" fmla="*/ 118 h 1477"/>
                <a:gd name="T12" fmla="*/ 653 w 1004"/>
                <a:gd name="T13" fmla="*/ 64 h 1477"/>
                <a:gd name="T14" fmla="*/ 679 w 1004"/>
                <a:gd name="T15" fmla="*/ 17 h 1477"/>
                <a:gd name="T16" fmla="*/ 679 w 1004"/>
                <a:gd name="T17" fmla="*/ 6 h 1477"/>
                <a:gd name="T18" fmla="*/ 670 w 1004"/>
                <a:gd name="T19" fmla="*/ 1 h 1477"/>
                <a:gd name="T20" fmla="*/ 598 w 1004"/>
                <a:gd name="T21" fmla="*/ 1 h 1477"/>
                <a:gd name="T22" fmla="*/ 589 w 1004"/>
                <a:gd name="T23" fmla="*/ 6 h 1477"/>
                <a:gd name="T24" fmla="*/ 589 w 1004"/>
                <a:gd name="T25" fmla="*/ 17 h 1477"/>
                <a:gd name="T26" fmla="*/ 615 w 1004"/>
                <a:gd name="T27" fmla="*/ 64 h 1477"/>
                <a:gd name="T28" fmla="*/ 586 w 1004"/>
                <a:gd name="T29" fmla="*/ 118 h 1477"/>
                <a:gd name="T30" fmla="*/ 582 w 1004"/>
                <a:gd name="T31" fmla="*/ 139 h 1477"/>
                <a:gd name="T32" fmla="*/ 604 w 1004"/>
                <a:gd name="T33" fmla="*/ 233 h 1477"/>
                <a:gd name="T34" fmla="*/ 511 w 1004"/>
                <a:gd name="T35" fmla="*/ 0 h 1477"/>
                <a:gd name="T36" fmla="*/ 440 w 1004"/>
                <a:gd name="T37" fmla="*/ 0 h 1477"/>
                <a:gd name="T38" fmla="*/ 268 w 1004"/>
                <a:gd name="T39" fmla="*/ 170 h 1477"/>
                <a:gd name="T40" fmla="*/ 268 w 1004"/>
                <a:gd name="T41" fmla="*/ 306 h 1477"/>
                <a:gd name="T42" fmla="*/ 121 w 1004"/>
                <a:gd name="T43" fmla="*/ 215 h 1477"/>
                <a:gd name="T44" fmla="*/ 21 w 1004"/>
                <a:gd name="T45" fmla="*/ 238 h 1477"/>
                <a:gd name="T46" fmla="*/ 44 w 1004"/>
                <a:gd name="T47" fmla="*/ 338 h 1477"/>
                <a:gd name="T48" fmla="*/ 301 w 1004"/>
                <a:gd name="T49" fmla="*/ 497 h 1477"/>
                <a:gd name="T50" fmla="*/ 412 w 1004"/>
                <a:gd name="T51" fmla="*/ 436 h 1477"/>
                <a:gd name="T52" fmla="*/ 413 w 1004"/>
                <a:gd name="T53" fmla="*/ 171 h 1477"/>
                <a:gd name="T54" fmla="*/ 429 w 1004"/>
                <a:gd name="T55" fmla="*/ 156 h 1477"/>
                <a:gd name="T56" fmla="*/ 444 w 1004"/>
                <a:gd name="T57" fmla="*/ 171 h 1477"/>
                <a:gd name="T58" fmla="*/ 442 w 1004"/>
                <a:gd name="T59" fmla="*/ 1390 h 1477"/>
                <a:gd name="T60" fmla="*/ 529 w 1004"/>
                <a:gd name="T61" fmla="*/ 1477 h 1477"/>
                <a:gd name="T62" fmla="*/ 616 w 1004"/>
                <a:gd name="T63" fmla="*/ 1390 h 1477"/>
                <a:gd name="T64" fmla="*/ 616 w 1004"/>
                <a:gd name="T65" fmla="*/ 694 h 1477"/>
                <a:gd name="T66" fmla="*/ 654 w 1004"/>
                <a:gd name="T67" fmla="*/ 694 h 1477"/>
                <a:gd name="T68" fmla="*/ 654 w 1004"/>
                <a:gd name="T69" fmla="*/ 1390 h 1477"/>
                <a:gd name="T70" fmla="*/ 741 w 1004"/>
                <a:gd name="T71" fmla="*/ 1477 h 1477"/>
                <a:gd name="T72" fmla="*/ 828 w 1004"/>
                <a:gd name="T73" fmla="*/ 1390 h 1477"/>
                <a:gd name="T74" fmla="*/ 828 w 1004"/>
                <a:gd name="T75" fmla="*/ 171 h 1477"/>
                <a:gd name="T76" fmla="*/ 842 w 1004"/>
                <a:gd name="T77" fmla="*/ 157 h 1477"/>
                <a:gd name="T78" fmla="*/ 856 w 1004"/>
                <a:gd name="T79" fmla="*/ 171 h 1477"/>
                <a:gd name="T80" fmla="*/ 859 w 1004"/>
                <a:gd name="T81" fmla="*/ 704 h 1477"/>
                <a:gd name="T82" fmla="*/ 932 w 1004"/>
                <a:gd name="T83" fmla="*/ 776 h 1477"/>
                <a:gd name="T84" fmla="*/ 932 w 1004"/>
                <a:gd name="T85" fmla="*/ 776 h 1477"/>
                <a:gd name="T86" fmla="*/ 1004 w 1004"/>
                <a:gd name="T87" fmla="*/ 703 h 1477"/>
                <a:gd name="T88" fmla="*/ 1001 w 1004"/>
                <a:gd name="T89" fmla="*/ 170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4" h="1477">
                  <a:moveTo>
                    <a:pt x="1001" y="170"/>
                  </a:moveTo>
                  <a:cubicBezTo>
                    <a:pt x="1001" y="76"/>
                    <a:pt x="924" y="0"/>
                    <a:pt x="830" y="0"/>
                  </a:cubicBezTo>
                  <a:cubicBezTo>
                    <a:pt x="757" y="0"/>
                    <a:pt x="757" y="0"/>
                    <a:pt x="757" y="0"/>
                  </a:cubicBezTo>
                  <a:cubicBezTo>
                    <a:pt x="686" y="185"/>
                    <a:pt x="712" y="117"/>
                    <a:pt x="667" y="233"/>
                  </a:cubicBezTo>
                  <a:cubicBezTo>
                    <a:pt x="686" y="138"/>
                    <a:pt x="686" y="138"/>
                    <a:pt x="686" y="138"/>
                  </a:cubicBezTo>
                  <a:cubicBezTo>
                    <a:pt x="687" y="131"/>
                    <a:pt x="686" y="124"/>
                    <a:pt x="683" y="118"/>
                  </a:cubicBezTo>
                  <a:cubicBezTo>
                    <a:pt x="653" y="64"/>
                    <a:pt x="653" y="64"/>
                    <a:pt x="653" y="64"/>
                  </a:cubicBezTo>
                  <a:cubicBezTo>
                    <a:pt x="679" y="17"/>
                    <a:pt x="679" y="17"/>
                    <a:pt x="679" y="17"/>
                  </a:cubicBezTo>
                  <a:cubicBezTo>
                    <a:pt x="681" y="13"/>
                    <a:pt x="681" y="9"/>
                    <a:pt x="679" y="6"/>
                  </a:cubicBezTo>
                  <a:cubicBezTo>
                    <a:pt x="677" y="3"/>
                    <a:pt x="674" y="1"/>
                    <a:pt x="670" y="1"/>
                  </a:cubicBezTo>
                  <a:cubicBezTo>
                    <a:pt x="598" y="1"/>
                    <a:pt x="598" y="1"/>
                    <a:pt x="598" y="1"/>
                  </a:cubicBezTo>
                  <a:cubicBezTo>
                    <a:pt x="594" y="1"/>
                    <a:pt x="591" y="3"/>
                    <a:pt x="589" y="6"/>
                  </a:cubicBezTo>
                  <a:cubicBezTo>
                    <a:pt x="587" y="9"/>
                    <a:pt x="587" y="13"/>
                    <a:pt x="589" y="17"/>
                  </a:cubicBezTo>
                  <a:cubicBezTo>
                    <a:pt x="615" y="64"/>
                    <a:pt x="615" y="64"/>
                    <a:pt x="615" y="64"/>
                  </a:cubicBezTo>
                  <a:cubicBezTo>
                    <a:pt x="586" y="118"/>
                    <a:pt x="586" y="118"/>
                    <a:pt x="586" y="118"/>
                  </a:cubicBezTo>
                  <a:cubicBezTo>
                    <a:pt x="582" y="124"/>
                    <a:pt x="581" y="131"/>
                    <a:pt x="582" y="139"/>
                  </a:cubicBezTo>
                  <a:cubicBezTo>
                    <a:pt x="604" y="233"/>
                    <a:pt x="604" y="233"/>
                    <a:pt x="604" y="233"/>
                  </a:cubicBezTo>
                  <a:cubicBezTo>
                    <a:pt x="592" y="201"/>
                    <a:pt x="520" y="22"/>
                    <a:pt x="511" y="0"/>
                  </a:cubicBezTo>
                  <a:cubicBezTo>
                    <a:pt x="440" y="0"/>
                    <a:pt x="440" y="0"/>
                    <a:pt x="440" y="0"/>
                  </a:cubicBezTo>
                  <a:cubicBezTo>
                    <a:pt x="346" y="0"/>
                    <a:pt x="269" y="76"/>
                    <a:pt x="268" y="170"/>
                  </a:cubicBezTo>
                  <a:cubicBezTo>
                    <a:pt x="268" y="249"/>
                    <a:pt x="268" y="183"/>
                    <a:pt x="268" y="306"/>
                  </a:cubicBezTo>
                  <a:cubicBezTo>
                    <a:pt x="121" y="215"/>
                    <a:pt x="121" y="215"/>
                    <a:pt x="121" y="215"/>
                  </a:cubicBezTo>
                  <a:cubicBezTo>
                    <a:pt x="87" y="194"/>
                    <a:pt x="42" y="204"/>
                    <a:pt x="21" y="238"/>
                  </a:cubicBezTo>
                  <a:cubicBezTo>
                    <a:pt x="0" y="272"/>
                    <a:pt x="10" y="317"/>
                    <a:pt x="44" y="338"/>
                  </a:cubicBezTo>
                  <a:cubicBezTo>
                    <a:pt x="301" y="497"/>
                    <a:pt x="301" y="497"/>
                    <a:pt x="301" y="497"/>
                  </a:cubicBezTo>
                  <a:cubicBezTo>
                    <a:pt x="349" y="527"/>
                    <a:pt x="412" y="493"/>
                    <a:pt x="412" y="436"/>
                  </a:cubicBezTo>
                  <a:cubicBezTo>
                    <a:pt x="412" y="408"/>
                    <a:pt x="413" y="205"/>
                    <a:pt x="413" y="171"/>
                  </a:cubicBezTo>
                  <a:cubicBezTo>
                    <a:pt x="413" y="163"/>
                    <a:pt x="420" y="156"/>
                    <a:pt x="429" y="156"/>
                  </a:cubicBezTo>
                  <a:cubicBezTo>
                    <a:pt x="437" y="156"/>
                    <a:pt x="444" y="163"/>
                    <a:pt x="444" y="171"/>
                  </a:cubicBezTo>
                  <a:cubicBezTo>
                    <a:pt x="444" y="521"/>
                    <a:pt x="442" y="618"/>
                    <a:pt x="442" y="1390"/>
                  </a:cubicBezTo>
                  <a:cubicBezTo>
                    <a:pt x="442" y="1438"/>
                    <a:pt x="481" y="1477"/>
                    <a:pt x="529" y="1477"/>
                  </a:cubicBezTo>
                  <a:cubicBezTo>
                    <a:pt x="577" y="1477"/>
                    <a:pt x="616" y="1438"/>
                    <a:pt x="616" y="1390"/>
                  </a:cubicBezTo>
                  <a:cubicBezTo>
                    <a:pt x="616" y="694"/>
                    <a:pt x="616" y="694"/>
                    <a:pt x="616" y="694"/>
                  </a:cubicBezTo>
                  <a:cubicBezTo>
                    <a:pt x="654" y="694"/>
                    <a:pt x="654" y="694"/>
                    <a:pt x="654" y="694"/>
                  </a:cubicBezTo>
                  <a:cubicBezTo>
                    <a:pt x="654" y="1390"/>
                    <a:pt x="654" y="1390"/>
                    <a:pt x="654" y="1390"/>
                  </a:cubicBezTo>
                  <a:cubicBezTo>
                    <a:pt x="654" y="1438"/>
                    <a:pt x="693" y="1477"/>
                    <a:pt x="741" y="1477"/>
                  </a:cubicBezTo>
                  <a:cubicBezTo>
                    <a:pt x="789" y="1477"/>
                    <a:pt x="828" y="1438"/>
                    <a:pt x="828" y="1390"/>
                  </a:cubicBezTo>
                  <a:cubicBezTo>
                    <a:pt x="828" y="171"/>
                    <a:pt x="828" y="171"/>
                    <a:pt x="828" y="171"/>
                  </a:cubicBezTo>
                  <a:cubicBezTo>
                    <a:pt x="828" y="163"/>
                    <a:pt x="834" y="157"/>
                    <a:pt x="842" y="157"/>
                  </a:cubicBezTo>
                  <a:cubicBezTo>
                    <a:pt x="850" y="157"/>
                    <a:pt x="856" y="163"/>
                    <a:pt x="856" y="171"/>
                  </a:cubicBezTo>
                  <a:cubicBezTo>
                    <a:pt x="859" y="704"/>
                    <a:pt x="859" y="704"/>
                    <a:pt x="859" y="704"/>
                  </a:cubicBezTo>
                  <a:cubicBezTo>
                    <a:pt x="859" y="744"/>
                    <a:pt x="892" y="776"/>
                    <a:pt x="932" y="776"/>
                  </a:cubicBezTo>
                  <a:cubicBezTo>
                    <a:pt x="932" y="776"/>
                    <a:pt x="932" y="776"/>
                    <a:pt x="932" y="776"/>
                  </a:cubicBezTo>
                  <a:cubicBezTo>
                    <a:pt x="972" y="776"/>
                    <a:pt x="1004" y="743"/>
                    <a:pt x="1004" y="703"/>
                  </a:cubicBezTo>
                  <a:lnTo>
                    <a:pt x="1001" y="170"/>
                  </a:ln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35"/>
          <p:cNvGrpSpPr>
            <a:grpSpLocks noChangeAspect="1"/>
          </p:cNvGrpSpPr>
          <p:nvPr/>
        </p:nvGrpSpPr>
        <p:grpSpPr bwMode="auto">
          <a:xfrm>
            <a:off x="3557588" y="2789238"/>
            <a:ext cx="920750" cy="963612"/>
            <a:chOff x="2241" y="1757"/>
            <a:chExt cx="580" cy="607"/>
          </a:xfrm>
        </p:grpSpPr>
        <p:sp>
          <p:nvSpPr>
            <p:cNvPr id="58" name="AutoShape 34"/>
            <p:cNvSpPr>
              <a:spLocks noChangeAspect="1" noChangeArrowheads="1" noTextEdit="1"/>
            </p:cNvSpPr>
            <p:nvPr/>
          </p:nvSpPr>
          <p:spPr bwMode="auto">
            <a:xfrm>
              <a:off x="2241" y="1757"/>
              <a:ext cx="5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36"/>
            <p:cNvSpPr>
              <a:spLocks noChangeArrowheads="1"/>
            </p:cNvSpPr>
            <p:nvPr/>
          </p:nvSpPr>
          <p:spPr bwMode="auto">
            <a:xfrm>
              <a:off x="2323" y="1952"/>
              <a:ext cx="91" cy="91"/>
            </a:xfrm>
            <a:prstGeom prst="ellipse">
              <a:avLst/>
            </a:pr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p:cNvSpPr>
              <a:spLocks/>
            </p:cNvSpPr>
            <p:nvPr/>
          </p:nvSpPr>
          <p:spPr bwMode="auto">
            <a:xfrm>
              <a:off x="2241" y="1877"/>
              <a:ext cx="584" cy="491"/>
            </a:xfrm>
            <a:custGeom>
              <a:avLst/>
              <a:gdLst>
                <a:gd name="T0" fmla="*/ 973 w 1151"/>
                <a:gd name="T1" fmla="*/ 221 h 968"/>
                <a:gd name="T2" fmla="*/ 948 w 1151"/>
                <a:gd name="T3" fmla="*/ 90 h 968"/>
                <a:gd name="T4" fmla="*/ 884 w 1151"/>
                <a:gd name="T5" fmla="*/ 14 h 968"/>
                <a:gd name="T6" fmla="*/ 682 w 1151"/>
                <a:gd name="T7" fmla="*/ 67 h 968"/>
                <a:gd name="T8" fmla="*/ 750 w 1151"/>
                <a:gd name="T9" fmla="*/ 31 h 968"/>
                <a:gd name="T10" fmla="*/ 588 w 1151"/>
                <a:gd name="T11" fmla="*/ 225 h 968"/>
                <a:gd name="T12" fmla="*/ 508 w 1151"/>
                <a:gd name="T13" fmla="*/ 422 h 968"/>
                <a:gd name="T14" fmla="*/ 387 w 1151"/>
                <a:gd name="T15" fmla="*/ 437 h 968"/>
                <a:gd name="T16" fmla="*/ 341 w 1151"/>
                <a:gd name="T17" fmla="*/ 396 h 968"/>
                <a:gd name="T18" fmla="*/ 172 w 1151"/>
                <a:gd name="T19" fmla="*/ 360 h 968"/>
                <a:gd name="T20" fmla="*/ 0 w 1151"/>
                <a:gd name="T21" fmla="*/ 476 h 968"/>
                <a:gd name="T22" fmla="*/ 159 w 1151"/>
                <a:gd name="T23" fmla="*/ 602 h 968"/>
                <a:gd name="T24" fmla="*/ 149 w 1151"/>
                <a:gd name="T25" fmla="*/ 739 h 968"/>
                <a:gd name="T26" fmla="*/ 55 w 1151"/>
                <a:gd name="T27" fmla="*/ 902 h 968"/>
                <a:gd name="T28" fmla="*/ 220 w 1151"/>
                <a:gd name="T29" fmla="*/ 785 h 968"/>
                <a:gd name="T30" fmla="*/ 240 w 1151"/>
                <a:gd name="T31" fmla="*/ 657 h 968"/>
                <a:gd name="T32" fmla="*/ 281 w 1151"/>
                <a:gd name="T33" fmla="*/ 769 h 968"/>
                <a:gd name="T34" fmla="*/ 296 w 1151"/>
                <a:gd name="T35" fmla="*/ 961 h 968"/>
                <a:gd name="T36" fmla="*/ 365 w 1151"/>
                <a:gd name="T37" fmla="*/ 773 h 968"/>
                <a:gd name="T38" fmla="*/ 340 w 1151"/>
                <a:gd name="T39" fmla="*/ 657 h 968"/>
                <a:gd name="T40" fmla="*/ 233 w 1151"/>
                <a:gd name="T41" fmla="*/ 455 h 968"/>
                <a:gd name="T42" fmla="*/ 386 w 1151"/>
                <a:gd name="T43" fmla="*/ 514 h 968"/>
                <a:gd name="T44" fmla="*/ 537 w 1151"/>
                <a:gd name="T45" fmla="*/ 480 h 968"/>
                <a:gd name="T46" fmla="*/ 597 w 1151"/>
                <a:gd name="T47" fmla="*/ 454 h 968"/>
                <a:gd name="T48" fmla="*/ 821 w 1151"/>
                <a:gd name="T49" fmla="*/ 90 h 968"/>
                <a:gd name="T50" fmla="*/ 660 w 1151"/>
                <a:gd name="T51" fmla="*/ 460 h 968"/>
                <a:gd name="T52" fmla="*/ 599 w 1151"/>
                <a:gd name="T53" fmla="*/ 884 h 968"/>
                <a:gd name="T54" fmla="*/ 705 w 1151"/>
                <a:gd name="T55" fmla="*/ 924 h 968"/>
                <a:gd name="T56" fmla="*/ 803 w 1151"/>
                <a:gd name="T57" fmla="*/ 642 h 968"/>
                <a:gd name="T58" fmla="*/ 801 w 1151"/>
                <a:gd name="T59" fmla="*/ 440 h 968"/>
                <a:gd name="T60" fmla="*/ 954 w 1151"/>
                <a:gd name="T61" fmla="*/ 917 h 968"/>
                <a:gd name="T62" fmla="*/ 1065 w 1151"/>
                <a:gd name="T63" fmla="*/ 892 h 968"/>
                <a:gd name="T64" fmla="*/ 997 w 1151"/>
                <a:gd name="T65" fmla="*/ 598 h 968"/>
                <a:gd name="T66" fmla="*/ 929 w 1151"/>
                <a:gd name="T67" fmla="*/ 307 h 968"/>
                <a:gd name="T68" fmla="*/ 1134 w 1151"/>
                <a:gd name="T69" fmla="*/ 41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1" h="968">
                  <a:moveTo>
                    <a:pt x="1128" y="349"/>
                  </a:moveTo>
                  <a:cubicBezTo>
                    <a:pt x="973" y="221"/>
                    <a:pt x="973" y="221"/>
                    <a:pt x="973" y="221"/>
                  </a:cubicBezTo>
                  <a:cubicBezTo>
                    <a:pt x="941" y="170"/>
                    <a:pt x="941" y="170"/>
                    <a:pt x="941" y="170"/>
                  </a:cubicBezTo>
                  <a:cubicBezTo>
                    <a:pt x="948" y="90"/>
                    <a:pt x="948" y="90"/>
                    <a:pt x="948" y="90"/>
                  </a:cubicBezTo>
                  <a:cubicBezTo>
                    <a:pt x="948" y="90"/>
                    <a:pt x="948" y="90"/>
                    <a:pt x="948" y="90"/>
                  </a:cubicBezTo>
                  <a:cubicBezTo>
                    <a:pt x="951" y="51"/>
                    <a:pt x="922" y="17"/>
                    <a:pt x="884" y="14"/>
                  </a:cubicBezTo>
                  <a:cubicBezTo>
                    <a:pt x="759" y="3"/>
                    <a:pt x="759" y="3"/>
                    <a:pt x="759" y="3"/>
                  </a:cubicBezTo>
                  <a:cubicBezTo>
                    <a:pt x="720" y="0"/>
                    <a:pt x="686" y="28"/>
                    <a:pt x="682" y="67"/>
                  </a:cubicBezTo>
                  <a:cubicBezTo>
                    <a:pt x="681" y="79"/>
                    <a:pt x="681" y="79"/>
                    <a:pt x="681" y="79"/>
                  </a:cubicBezTo>
                  <a:cubicBezTo>
                    <a:pt x="750" y="30"/>
                    <a:pt x="745" y="33"/>
                    <a:pt x="750" y="31"/>
                  </a:cubicBezTo>
                  <a:cubicBezTo>
                    <a:pt x="745" y="34"/>
                    <a:pt x="757" y="21"/>
                    <a:pt x="596" y="213"/>
                  </a:cubicBezTo>
                  <a:cubicBezTo>
                    <a:pt x="593" y="216"/>
                    <a:pt x="590" y="221"/>
                    <a:pt x="588" y="225"/>
                  </a:cubicBezTo>
                  <a:cubicBezTo>
                    <a:pt x="510" y="418"/>
                    <a:pt x="510" y="418"/>
                    <a:pt x="510" y="418"/>
                  </a:cubicBezTo>
                  <a:cubicBezTo>
                    <a:pt x="509" y="419"/>
                    <a:pt x="508" y="421"/>
                    <a:pt x="508" y="422"/>
                  </a:cubicBezTo>
                  <a:cubicBezTo>
                    <a:pt x="505" y="422"/>
                    <a:pt x="502" y="422"/>
                    <a:pt x="499" y="423"/>
                  </a:cubicBezTo>
                  <a:cubicBezTo>
                    <a:pt x="387" y="437"/>
                    <a:pt x="387" y="437"/>
                    <a:pt x="387" y="437"/>
                  </a:cubicBezTo>
                  <a:cubicBezTo>
                    <a:pt x="263" y="385"/>
                    <a:pt x="263" y="385"/>
                    <a:pt x="263" y="385"/>
                  </a:cubicBezTo>
                  <a:cubicBezTo>
                    <a:pt x="341" y="396"/>
                    <a:pt x="341" y="396"/>
                    <a:pt x="341" y="396"/>
                  </a:cubicBezTo>
                  <a:cubicBezTo>
                    <a:pt x="335" y="375"/>
                    <a:pt x="315" y="360"/>
                    <a:pt x="293" y="360"/>
                  </a:cubicBezTo>
                  <a:cubicBezTo>
                    <a:pt x="172" y="360"/>
                    <a:pt x="172" y="360"/>
                    <a:pt x="172" y="360"/>
                  </a:cubicBezTo>
                  <a:cubicBezTo>
                    <a:pt x="154" y="342"/>
                    <a:pt x="132" y="331"/>
                    <a:pt x="107" y="331"/>
                  </a:cubicBezTo>
                  <a:cubicBezTo>
                    <a:pt x="48" y="331"/>
                    <a:pt x="0" y="396"/>
                    <a:pt x="0" y="476"/>
                  </a:cubicBezTo>
                  <a:cubicBezTo>
                    <a:pt x="0" y="555"/>
                    <a:pt x="48" y="620"/>
                    <a:pt x="107" y="620"/>
                  </a:cubicBezTo>
                  <a:cubicBezTo>
                    <a:pt x="126" y="620"/>
                    <a:pt x="144" y="614"/>
                    <a:pt x="159" y="602"/>
                  </a:cubicBezTo>
                  <a:cubicBezTo>
                    <a:pt x="159" y="628"/>
                    <a:pt x="159" y="628"/>
                    <a:pt x="159" y="628"/>
                  </a:cubicBezTo>
                  <a:cubicBezTo>
                    <a:pt x="149" y="739"/>
                    <a:pt x="149" y="739"/>
                    <a:pt x="149" y="739"/>
                  </a:cubicBezTo>
                  <a:cubicBezTo>
                    <a:pt x="53" y="843"/>
                    <a:pt x="53" y="843"/>
                    <a:pt x="53" y="843"/>
                  </a:cubicBezTo>
                  <a:cubicBezTo>
                    <a:pt x="37" y="860"/>
                    <a:pt x="38" y="886"/>
                    <a:pt x="55" y="902"/>
                  </a:cubicBezTo>
                  <a:cubicBezTo>
                    <a:pt x="72" y="918"/>
                    <a:pt x="98" y="917"/>
                    <a:pt x="114" y="900"/>
                  </a:cubicBezTo>
                  <a:cubicBezTo>
                    <a:pt x="220" y="785"/>
                    <a:pt x="220" y="785"/>
                    <a:pt x="220" y="785"/>
                  </a:cubicBezTo>
                  <a:cubicBezTo>
                    <a:pt x="226" y="778"/>
                    <a:pt x="230" y="770"/>
                    <a:pt x="231" y="761"/>
                  </a:cubicBezTo>
                  <a:cubicBezTo>
                    <a:pt x="240" y="657"/>
                    <a:pt x="240" y="657"/>
                    <a:pt x="240" y="657"/>
                  </a:cubicBezTo>
                  <a:cubicBezTo>
                    <a:pt x="255" y="657"/>
                    <a:pt x="255" y="657"/>
                    <a:pt x="255" y="657"/>
                  </a:cubicBezTo>
                  <a:cubicBezTo>
                    <a:pt x="281" y="769"/>
                    <a:pt x="281" y="769"/>
                    <a:pt x="281" y="769"/>
                  </a:cubicBezTo>
                  <a:cubicBezTo>
                    <a:pt x="261" y="914"/>
                    <a:pt x="261" y="914"/>
                    <a:pt x="261" y="914"/>
                  </a:cubicBezTo>
                  <a:cubicBezTo>
                    <a:pt x="258" y="936"/>
                    <a:pt x="274" y="957"/>
                    <a:pt x="296" y="961"/>
                  </a:cubicBezTo>
                  <a:cubicBezTo>
                    <a:pt x="319" y="964"/>
                    <a:pt x="340" y="948"/>
                    <a:pt x="343" y="925"/>
                  </a:cubicBezTo>
                  <a:cubicBezTo>
                    <a:pt x="365" y="773"/>
                    <a:pt x="365" y="773"/>
                    <a:pt x="365" y="773"/>
                  </a:cubicBezTo>
                  <a:cubicBezTo>
                    <a:pt x="365" y="768"/>
                    <a:pt x="365" y="763"/>
                    <a:pt x="364" y="758"/>
                  </a:cubicBezTo>
                  <a:cubicBezTo>
                    <a:pt x="340" y="657"/>
                    <a:pt x="340" y="657"/>
                    <a:pt x="340" y="657"/>
                  </a:cubicBezTo>
                  <a:cubicBezTo>
                    <a:pt x="343" y="540"/>
                    <a:pt x="343" y="540"/>
                    <a:pt x="343" y="540"/>
                  </a:cubicBezTo>
                  <a:cubicBezTo>
                    <a:pt x="233" y="455"/>
                    <a:pt x="233" y="455"/>
                    <a:pt x="233" y="455"/>
                  </a:cubicBezTo>
                  <a:cubicBezTo>
                    <a:pt x="366" y="512"/>
                    <a:pt x="366" y="512"/>
                    <a:pt x="366" y="512"/>
                  </a:cubicBezTo>
                  <a:cubicBezTo>
                    <a:pt x="373" y="514"/>
                    <a:pt x="380" y="515"/>
                    <a:pt x="386" y="514"/>
                  </a:cubicBezTo>
                  <a:cubicBezTo>
                    <a:pt x="509" y="498"/>
                    <a:pt x="509" y="498"/>
                    <a:pt x="509" y="498"/>
                  </a:cubicBezTo>
                  <a:cubicBezTo>
                    <a:pt x="521" y="497"/>
                    <a:pt x="531" y="490"/>
                    <a:pt x="537" y="480"/>
                  </a:cubicBezTo>
                  <a:cubicBezTo>
                    <a:pt x="542" y="482"/>
                    <a:pt x="548" y="483"/>
                    <a:pt x="553" y="483"/>
                  </a:cubicBezTo>
                  <a:cubicBezTo>
                    <a:pt x="572" y="483"/>
                    <a:pt x="589" y="472"/>
                    <a:pt x="597" y="454"/>
                  </a:cubicBezTo>
                  <a:cubicBezTo>
                    <a:pt x="673" y="268"/>
                    <a:pt x="673" y="268"/>
                    <a:pt x="673" y="268"/>
                  </a:cubicBezTo>
                  <a:cubicBezTo>
                    <a:pt x="821" y="90"/>
                    <a:pt x="818" y="95"/>
                    <a:pt x="821" y="90"/>
                  </a:cubicBezTo>
                  <a:cubicBezTo>
                    <a:pt x="718" y="288"/>
                    <a:pt x="718" y="288"/>
                    <a:pt x="718" y="288"/>
                  </a:cubicBezTo>
                  <a:cubicBezTo>
                    <a:pt x="660" y="460"/>
                    <a:pt x="660" y="460"/>
                    <a:pt x="660" y="460"/>
                  </a:cubicBezTo>
                  <a:cubicBezTo>
                    <a:pt x="689" y="645"/>
                    <a:pt x="689" y="645"/>
                    <a:pt x="689" y="645"/>
                  </a:cubicBezTo>
                  <a:cubicBezTo>
                    <a:pt x="599" y="884"/>
                    <a:pt x="599" y="884"/>
                    <a:pt x="599" y="884"/>
                  </a:cubicBezTo>
                  <a:cubicBezTo>
                    <a:pt x="587" y="914"/>
                    <a:pt x="602" y="946"/>
                    <a:pt x="632" y="957"/>
                  </a:cubicBezTo>
                  <a:cubicBezTo>
                    <a:pt x="661" y="968"/>
                    <a:pt x="694" y="954"/>
                    <a:pt x="705" y="924"/>
                  </a:cubicBezTo>
                  <a:cubicBezTo>
                    <a:pt x="800" y="671"/>
                    <a:pt x="800" y="671"/>
                    <a:pt x="800" y="671"/>
                  </a:cubicBezTo>
                  <a:cubicBezTo>
                    <a:pt x="804" y="662"/>
                    <a:pt x="805" y="652"/>
                    <a:pt x="803" y="642"/>
                  </a:cubicBezTo>
                  <a:cubicBezTo>
                    <a:pt x="797" y="600"/>
                    <a:pt x="778" y="479"/>
                    <a:pt x="771" y="437"/>
                  </a:cubicBezTo>
                  <a:cubicBezTo>
                    <a:pt x="801" y="440"/>
                    <a:pt x="801" y="440"/>
                    <a:pt x="801" y="440"/>
                  </a:cubicBezTo>
                  <a:cubicBezTo>
                    <a:pt x="891" y="640"/>
                    <a:pt x="891" y="640"/>
                    <a:pt x="891" y="640"/>
                  </a:cubicBezTo>
                  <a:cubicBezTo>
                    <a:pt x="954" y="917"/>
                    <a:pt x="954" y="917"/>
                    <a:pt x="954" y="917"/>
                  </a:cubicBezTo>
                  <a:cubicBezTo>
                    <a:pt x="961" y="947"/>
                    <a:pt x="992" y="967"/>
                    <a:pt x="1022" y="960"/>
                  </a:cubicBezTo>
                  <a:cubicBezTo>
                    <a:pt x="1053" y="953"/>
                    <a:pt x="1072" y="922"/>
                    <a:pt x="1065" y="892"/>
                  </a:cubicBezTo>
                  <a:cubicBezTo>
                    <a:pt x="1000" y="609"/>
                    <a:pt x="1000" y="609"/>
                    <a:pt x="1000" y="609"/>
                  </a:cubicBezTo>
                  <a:cubicBezTo>
                    <a:pt x="1000" y="605"/>
                    <a:pt x="998" y="602"/>
                    <a:pt x="997" y="598"/>
                  </a:cubicBezTo>
                  <a:cubicBezTo>
                    <a:pt x="919" y="426"/>
                    <a:pt x="919" y="426"/>
                    <a:pt x="919" y="426"/>
                  </a:cubicBezTo>
                  <a:cubicBezTo>
                    <a:pt x="921" y="402"/>
                    <a:pt x="927" y="331"/>
                    <a:pt x="929" y="307"/>
                  </a:cubicBezTo>
                  <a:cubicBezTo>
                    <a:pt x="1068" y="421"/>
                    <a:pt x="1068" y="421"/>
                    <a:pt x="1068" y="421"/>
                  </a:cubicBezTo>
                  <a:cubicBezTo>
                    <a:pt x="1088" y="438"/>
                    <a:pt x="1118" y="435"/>
                    <a:pt x="1134" y="415"/>
                  </a:cubicBezTo>
                  <a:cubicBezTo>
                    <a:pt x="1151" y="395"/>
                    <a:pt x="1148" y="366"/>
                    <a:pt x="1128" y="349"/>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p:cNvSpPr>
              <a:spLocks/>
            </p:cNvSpPr>
            <p:nvPr/>
          </p:nvSpPr>
          <p:spPr bwMode="auto">
            <a:xfrm>
              <a:off x="2618" y="1755"/>
              <a:ext cx="110" cy="110"/>
            </a:xfrm>
            <a:custGeom>
              <a:avLst/>
              <a:gdLst>
                <a:gd name="T0" fmla="*/ 99 w 217"/>
                <a:gd name="T1" fmla="*/ 212 h 217"/>
                <a:gd name="T2" fmla="*/ 212 w 217"/>
                <a:gd name="T3" fmla="*/ 117 h 217"/>
                <a:gd name="T4" fmla="*/ 117 w 217"/>
                <a:gd name="T5" fmla="*/ 5 h 217"/>
                <a:gd name="T6" fmla="*/ 5 w 217"/>
                <a:gd name="T7" fmla="*/ 100 h 217"/>
                <a:gd name="T8" fmla="*/ 99 w 217"/>
                <a:gd name="T9" fmla="*/ 212 h 217"/>
              </a:gdLst>
              <a:ahLst/>
              <a:cxnLst>
                <a:cxn ang="0">
                  <a:pos x="T0" y="T1"/>
                </a:cxn>
                <a:cxn ang="0">
                  <a:pos x="T2" y="T3"/>
                </a:cxn>
                <a:cxn ang="0">
                  <a:pos x="T4" y="T5"/>
                </a:cxn>
                <a:cxn ang="0">
                  <a:pos x="T6" y="T7"/>
                </a:cxn>
                <a:cxn ang="0">
                  <a:pos x="T8" y="T9"/>
                </a:cxn>
              </a:cxnLst>
              <a:rect l="0" t="0" r="r" b="b"/>
              <a:pathLst>
                <a:path w="217" h="217">
                  <a:moveTo>
                    <a:pt x="99" y="212"/>
                  </a:moveTo>
                  <a:cubicBezTo>
                    <a:pt x="157" y="217"/>
                    <a:pt x="207" y="175"/>
                    <a:pt x="212" y="117"/>
                  </a:cubicBezTo>
                  <a:cubicBezTo>
                    <a:pt x="217" y="60"/>
                    <a:pt x="175" y="10"/>
                    <a:pt x="117" y="5"/>
                  </a:cubicBezTo>
                  <a:cubicBezTo>
                    <a:pt x="60" y="0"/>
                    <a:pt x="9" y="42"/>
                    <a:pt x="5" y="100"/>
                  </a:cubicBezTo>
                  <a:cubicBezTo>
                    <a:pt x="0" y="157"/>
                    <a:pt x="43" y="207"/>
                    <a:pt x="99" y="212"/>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41"/>
          <p:cNvGrpSpPr>
            <a:grpSpLocks noChangeAspect="1"/>
          </p:cNvGrpSpPr>
          <p:nvPr/>
        </p:nvGrpSpPr>
        <p:grpSpPr bwMode="auto">
          <a:xfrm>
            <a:off x="9652000" y="2779713"/>
            <a:ext cx="1077913" cy="911225"/>
            <a:chOff x="6080" y="1751"/>
            <a:chExt cx="679" cy="574"/>
          </a:xfrm>
        </p:grpSpPr>
        <p:sp>
          <p:nvSpPr>
            <p:cNvPr id="63" name="AutoShape 40"/>
            <p:cNvSpPr>
              <a:spLocks noChangeAspect="1" noChangeArrowheads="1" noTextEdit="1"/>
            </p:cNvSpPr>
            <p:nvPr/>
          </p:nvSpPr>
          <p:spPr bwMode="auto">
            <a:xfrm>
              <a:off x="6080" y="1751"/>
              <a:ext cx="679"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42"/>
            <p:cNvSpPr>
              <a:spLocks noChangeArrowheads="1"/>
            </p:cNvSpPr>
            <p:nvPr/>
          </p:nvSpPr>
          <p:spPr bwMode="auto">
            <a:xfrm>
              <a:off x="6227" y="1751"/>
              <a:ext cx="119" cy="120"/>
            </a:xfrm>
            <a:prstGeom prst="ellipse">
              <a:avLst/>
            </a:pr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noEditPoints="1"/>
            </p:cNvSpPr>
            <p:nvPr/>
          </p:nvSpPr>
          <p:spPr bwMode="auto">
            <a:xfrm>
              <a:off x="6078" y="1892"/>
              <a:ext cx="683" cy="435"/>
            </a:xfrm>
            <a:custGeom>
              <a:avLst/>
              <a:gdLst>
                <a:gd name="T0" fmla="*/ 1971 w 2062"/>
                <a:gd name="T1" fmla="*/ 45 h 1313"/>
                <a:gd name="T2" fmla="*/ 1108 w 2062"/>
                <a:gd name="T3" fmla="*/ 232 h 1313"/>
                <a:gd name="T4" fmla="*/ 1029 w 2062"/>
                <a:gd name="T5" fmla="*/ 97 h 1313"/>
                <a:gd name="T6" fmla="*/ 950 w 2062"/>
                <a:gd name="T7" fmla="*/ 140 h 1313"/>
                <a:gd name="T8" fmla="*/ 797 w 2062"/>
                <a:gd name="T9" fmla="*/ 194 h 1313"/>
                <a:gd name="T10" fmla="*/ 716 w 2062"/>
                <a:gd name="T11" fmla="*/ 100 h 1313"/>
                <a:gd name="T12" fmla="*/ 460 w 2062"/>
                <a:gd name="T13" fmla="*/ 0 h 1313"/>
                <a:gd name="T14" fmla="*/ 323 w 2062"/>
                <a:gd name="T15" fmla="*/ 602 h 1313"/>
                <a:gd name="T16" fmla="*/ 429 w 2062"/>
                <a:gd name="T17" fmla="*/ 736 h 1313"/>
                <a:gd name="T18" fmla="*/ 140 w 2062"/>
                <a:gd name="T19" fmla="*/ 142 h 1313"/>
                <a:gd name="T20" fmla="*/ 7 w 2062"/>
                <a:gd name="T21" fmla="*/ 168 h 1313"/>
                <a:gd name="T22" fmla="*/ 201 w 2062"/>
                <a:gd name="T23" fmla="*/ 871 h 1313"/>
                <a:gd name="T24" fmla="*/ 386 w 2062"/>
                <a:gd name="T25" fmla="*/ 1107 h 1313"/>
                <a:gd name="T26" fmla="*/ 159 w 2062"/>
                <a:gd name="T27" fmla="*/ 1283 h 1313"/>
                <a:gd name="T28" fmla="*/ 431 w 2062"/>
                <a:gd name="T29" fmla="*/ 1185 h 1313"/>
                <a:gd name="T30" fmla="*/ 703 w 2062"/>
                <a:gd name="T31" fmla="*/ 1283 h 1313"/>
                <a:gd name="T32" fmla="*/ 476 w 2062"/>
                <a:gd name="T33" fmla="*/ 1107 h 1313"/>
                <a:gd name="T34" fmla="*/ 675 w 2062"/>
                <a:gd name="T35" fmla="*/ 871 h 1313"/>
                <a:gd name="T36" fmla="*/ 715 w 2062"/>
                <a:gd name="T37" fmla="*/ 748 h 1313"/>
                <a:gd name="T38" fmla="*/ 778 w 2062"/>
                <a:gd name="T39" fmla="*/ 1208 h 1313"/>
                <a:gd name="T40" fmla="*/ 974 w 2062"/>
                <a:gd name="T41" fmla="*/ 1208 h 1313"/>
                <a:gd name="T42" fmla="*/ 898 w 2062"/>
                <a:gd name="T43" fmla="*/ 590 h 1313"/>
                <a:gd name="T44" fmla="*/ 877 w 2062"/>
                <a:gd name="T45" fmla="*/ 576 h 1313"/>
                <a:gd name="T46" fmla="*/ 1065 w 2062"/>
                <a:gd name="T47" fmla="*/ 1239 h 1313"/>
                <a:gd name="T48" fmla="*/ 1133 w 2062"/>
                <a:gd name="T49" fmla="*/ 1307 h 1313"/>
                <a:gd name="T50" fmla="*/ 1201 w 2062"/>
                <a:gd name="T51" fmla="*/ 587 h 1313"/>
                <a:gd name="T52" fmla="*/ 1857 w 2062"/>
                <a:gd name="T53" fmla="*/ 1239 h 1313"/>
                <a:gd name="T54" fmla="*/ 1925 w 2062"/>
                <a:gd name="T55" fmla="*/ 1307 h 1313"/>
                <a:gd name="T56" fmla="*/ 1993 w 2062"/>
                <a:gd name="T57" fmla="*/ 518 h 1313"/>
                <a:gd name="T58" fmla="*/ 1925 w 2062"/>
                <a:gd name="T59" fmla="*/ 452 h 1313"/>
                <a:gd name="T60" fmla="*/ 2013 w 2062"/>
                <a:gd name="T61" fmla="*/ 161 h 1313"/>
                <a:gd name="T62" fmla="*/ 835 w 2062"/>
                <a:gd name="T63" fmla="*/ 460 h 1313"/>
                <a:gd name="T64" fmla="*/ 828 w 2062"/>
                <a:gd name="T65" fmla="*/ 573 h 1313"/>
                <a:gd name="T66" fmla="*/ 717 w 2062"/>
                <a:gd name="T67" fmla="*/ 401 h 1313"/>
                <a:gd name="T68" fmla="*/ 723 w 2062"/>
                <a:gd name="T69" fmla="*/ 341 h 1313"/>
                <a:gd name="T70" fmla="*/ 1034 w 2062"/>
                <a:gd name="T71" fmla="*/ 388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62" h="1313">
                  <a:moveTo>
                    <a:pt x="2050" y="82"/>
                  </a:moveTo>
                  <a:cubicBezTo>
                    <a:pt x="2039" y="50"/>
                    <a:pt x="2003" y="34"/>
                    <a:pt x="1971" y="45"/>
                  </a:cubicBezTo>
                  <a:cubicBezTo>
                    <a:pt x="1752" y="125"/>
                    <a:pt x="1260" y="305"/>
                    <a:pt x="1177" y="335"/>
                  </a:cubicBezTo>
                  <a:cubicBezTo>
                    <a:pt x="1191" y="286"/>
                    <a:pt x="1157" y="238"/>
                    <a:pt x="1108" y="232"/>
                  </a:cubicBezTo>
                  <a:cubicBezTo>
                    <a:pt x="1094" y="230"/>
                    <a:pt x="1094" y="230"/>
                    <a:pt x="1094" y="230"/>
                  </a:cubicBezTo>
                  <a:cubicBezTo>
                    <a:pt x="1057" y="155"/>
                    <a:pt x="1065" y="171"/>
                    <a:pt x="1029" y="97"/>
                  </a:cubicBezTo>
                  <a:cubicBezTo>
                    <a:pt x="1018" y="75"/>
                    <a:pt x="991" y="65"/>
                    <a:pt x="968" y="76"/>
                  </a:cubicBezTo>
                  <a:cubicBezTo>
                    <a:pt x="948" y="86"/>
                    <a:pt x="935" y="111"/>
                    <a:pt x="950" y="140"/>
                  </a:cubicBezTo>
                  <a:cubicBezTo>
                    <a:pt x="987" y="217"/>
                    <a:pt x="987" y="217"/>
                    <a:pt x="987" y="217"/>
                  </a:cubicBezTo>
                  <a:cubicBezTo>
                    <a:pt x="797" y="194"/>
                    <a:pt x="797" y="194"/>
                    <a:pt x="797" y="194"/>
                  </a:cubicBezTo>
                  <a:cubicBezTo>
                    <a:pt x="596" y="61"/>
                    <a:pt x="596" y="61"/>
                    <a:pt x="596" y="61"/>
                  </a:cubicBezTo>
                  <a:cubicBezTo>
                    <a:pt x="716" y="100"/>
                    <a:pt x="716" y="100"/>
                    <a:pt x="716" y="100"/>
                  </a:cubicBezTo>
                  <a:cubicBezTo>
                    <a:pt x="699" y="42"/>
                    <a:pt x="646" y="2"/>
                    <a:pt x="586" y="1"/>
                  </a:cubicBezTo>
                  <a:cubicBezTo>
                    <a:pt x="460" y="0"/>
                    <a:pt x="460" y="0"/>
                    <a:pt x="460" y="0"/>
                  </a:cubicBezTo>
                  <a:cubicBezTo>
                    <a:pt x="383" y="0"/>
                    <a:pt x="321" y="62"/>
                    <a:pt x="322" y="138"/>
                  </a:cubicBezTo>
                  <a:cubicBezTo>
                    <a:pt x="323" y="602"/>
                    <a:pt x="323" y="602"/>
                    <a:pt x="323" y="602"/>
                  </a:cubicBezTo>
                  <a:cubicBezTo>
                    <a:pt x="323" y="639"/>
                    <a:pt x="338" y="674"/>
                    <a:pt x="363" y="699"/>
                  </a:cubicBezTo>
                  <a:cubicBezTo>
                    <a:pt x="382" y="718"/>
                    <a:pt x="405" y="730"/>
                    <a:pt x="429" y="736"/>
                  </a:cubicBezTo>
                  <a:cubicBezTo>
                    <a:pt x="257" y="736"/>
                    <a:pt x="257" y="736"/>
                    <a:pt x="257" y="736"/>
                  </a:cubicBezTo>
                  <a:cubicBezTo>
                    <a:pt x="140" y="142"/>
                    <a:pt x="140" y="142"/>
                    <a:pt x="140" y="142"/>
                  </a:cubicBezTo>
                  <a:cubicBezTo>
                    <a:pt x="133" y="105"/>
                    <a:pt x="97" y="81"/>
                    <a:pt x="61" y="88"/>
                  </a:cubicBezTo>
                  <a:cubicBezTo>
                    <a:pt x="24" y="95"/>
                    <a:pt x="0" y="131"/>
                    <a:pt x="7" y="168"/>
                  </a:cubicBezTo>
                  <a:cubicBezTo>
                    <a:pt x="135" y="816"/>
                    <a:pt x="135" y="816"/>
                    <a:pt x="135" y="816"/>
                  </a:cubicBezTo>
                  <a:cubicBezTo>
                    <a:pt x="141" y="848"/>
                    <a:pt x="169" y="871"/>
                    <a:pt x="201" y="871"/>
                  </a:cubicBezTo>
                  <a:cubicBezTo>
                    <a:pt x="386" y="871"/>
                    <a:pt x="386" y="871"/>
                    <a:pt x="386" y="871"/>
                  </a:cubicBezTo>
                  <a:cubicBezTo>
                    <a:pt x="386" y="1107"/>
                    <a:pt x="386" y="1107"/>
                    <a:pt x="386" y="1107"/>
                  </a:cubicBezTo>
                  <a:cubicBezTo>
                    <a:pt x="177" y="1222"/>
                    <a:pt x="177" y="1222"/>
                    <a:pt x="177" y="1222"/>
                  </a:cubicBezTo>
                  <a:cubicBezTo>
                    <a:pt x="155" y="1234"/>
                    <a:pt x="147" y="1261"/>
                    <a:pt x="159" y="1283"/>
                  </a:cubicBezTo>
                  <a:cubicBezTo>
                    <a:pt x="171" y="1305"/>
                    <a:pt x="198" y="1313"/>
                    <a:pt x="220" y="1301"/>
                  </a:cubicBezTo>
                  <a:cubicBezTo>
                    <a:pt x="431" y="1185"/>
                    <a:pt x="431" y="1185"/>
                    <a:pt x="431" y="1185"/>
                  </a:cubicBezTo>
                  <a:cubicBezTo>
                    <a:pt x="642" y="1301"/>
                    <a:pt x="642" y="1301"/>
                    <a:pt x="642" y="1301"/>
                  </a:cubicBezTo>
                  <a:cubicBezTo>
                    <a:pt x="664" y="1313"/>
                    <a:pt x="691" y="1305"/>
                    <a:pt x="703" y="1283"/>
                  </a:cubicBezTo>
                  <a:cubicBezTo>
                    <a:pt x="715" y="1261"/>
                    <a:pt x="707" y="1234"/>
                    <a:pt x="685" y="1222"/>
                  </a:cubicBezTo>
                  <a:cubicBezTo>
                    <a:pt x="476" y="1107"/>
                    <a:pt x="476" y="1107"/>
                    <a:pt x="476" y="1107"/>
                  </a:cubicBezTo>
                  <a:cubicBezTo>
                    <a:pt x="476" y="871"/>
                    <a:pt x="476" y="871"/>
                    <a:pt x="476" y="871"/>
                  </a:cubicBezTo>
                  <a:cubicBezTo>
                    <a:pt x="675" y="871"/>
                    <a:pt x="675" y="871"/>
                    <a:pt x="675" y="871"/>
                  </a:cubicBezTo>
                  <a:cubicBezTo>
                    <a:pt x="713" y="871"/>
                    <a:pt x="743" y="841"/>
                    <a:pt x="743" y="803"/>
                  </a:cubicBezTo>
                  <a:cubicBezTo>
                    <a:pt x="743" y="781"/>
                    <a:pt x="732" y="761"/>
                    <a:pt x="715" y="748"/>
                  </a:cubicBezTo>
                  <a:cubicBezTo>
                    <a:pt x="778" y="763"/>
                    <a:pt x="778" y="763"/>
                    <a:pt x="778" y="763"/>
                  </a:cubicBezTo>
                  <a:cubicBezTo>
                    <a:pt x="778" y="1208"/>
                    <a:pt x="778" y="1208"/>
                    <a:pt x="778" y="1208"/>
                  </a:cubicBezTo>
                  <a:cubicBezTo>
                    <a:pt x="778" y="1263"/>
                    <a:pt x="822" y="1307"/>
                    <a:pt x="876" y="1307"/>
                  </a:cubicBezTo>
                  <a:cubicBezTo>
                    <a:pt x="930" y="1307"/>
                    <a:pt x="974" y="1263"/>
                    <a:pt x="974" y="1208"/>
                  </a:cubicBezTo>
                  <a:cubicBezTo>
                    <a:pt x="974" y="685"/>
                    <a:pt x="974" y="685"/>
                    <a:pt x="974" y="685"/>
                  </a:cubicBezTo>
                  <a:cubicBezTo>
                    <a:pt x="974" y="640"/>
                    <a:pt x="943" y="600"/>
                    <a:pt x="898" y="590"/>
                  </a:cubicBezTo>
                  <a:cubicBezTo>
                    <a:pt x="857" y="580"/>
                    <a:pt x="857" y="580"/>
                    <a:pt x="857" y="580"/>
                  </a:cubicBezTo>
                  <a:cubicBezTo>
                    <a:pt x="864" y="580"/>
                    <a:pt x="871" y="579"/>
                    <a:pt x="877" y="576"/>
                  </a:cubicBezTo>
                  <a:cubicBezTo>
                    <a:pt x="1065" y="508"/>
                    <a:pt x="1065" y="508"/>
                    <a:pt x="1065" y="508"/>
                  </a:cubicBezTo>
                  <a:cubicBezTo>
                    <a:pt x="1065" y="542"/>
                    <a:pt x="1065" y="1198"/>
                    <a:pt x="1065" y="1239"/>
                  </a:cubicBezTo>
                  <a:cubicBezTo>
                    <a:pt x="1065" y="1276"/>
                    <a:pt x="1095" y="1307"/>
                    <a:pt x="1133" y="1307"/>
                  </a:cubicBezTo>
                  <a:cubicBezTo>
                    <a:pt x="1133" y="1307"/>
                    <a:pt x="1133" y="1307"/>
                    <a:pt x="1133" y="1307"/>
                  </a:cubicBezTo>
                  <a:cubicBezTo>
                    <a:pt x="1170" y="1307"/>
                    <a:pt x="1201" y="1276"/>
                    <a:pt x="1201" y="1239"/>
                  </a:cubicBezTo>
                  <a:cubicBezTo>
                    <a:pt x="1201" y="587"/>
                    <a:pt x="1201" y="587"/>
                    <a:pt x="1201" y="587"/>
                  </a:cubicBezTo>
                  <a:cubicBezTo>
                    <a:pt x="1857" y="587"/>
                    <a:pt x="1857" y="587"/>
                    <a:pt x="1857" y="587"/>
                  </a:cubicBezTo>
                  <a:cubicBezTo>
                    <a:pt x="1857" y="1239"/>
                    <a:pt x="1857" y="1239"/>
                    <a:pt x="1857" y="1239"/>
                  </a:cubicBezTo>
                  <a:cubicBezTo>
                    <a:pt x="1857" y="1276"/>
                    <a:pt x="1888" y="1307"/>
                    <a:pt x="1925" y="1307"/>
                  </a:cubicBezTo>
                  <a:cubicBezTo>
                    <a:pt x="1925" y="1307"/>
                    <a:pt x="1925" y="1307"/>
                    <a:pt x="1925" y="1307"/>
                  </a:cubicBezTo>
                  <a:cubicBezTo>
                    <a:pt x="1963" y="1307"/>
                    <a:pt x="1993" y="1276"/>
                    <a:pt x="1993" y="1239"/>
                  </a:cubicBezTo>
                  <a:cubicBezTo>
                    <a:pt x="1993" y="518"/>
                    <a:pt x="1993" y="518"/>
                    <a:pt x="1993" y="518"/>
                  </a:cubicBezTo>
                  <a:cubicBezTo>
                    <a:pt x="1993" y="518"/>
                    <a:pt x="1993" y="518"/>
                    <a:pt x="1993" y="518"/>
                  </a:cubicBezTo>
                  <a:cubicBezTo>
                    <a:pt x="1992" y="481"/>
                    <a:pt x="1962" y="452"/>
                    <a:pt x="1925" y="452"/>
                  </a:cubicBezTo>
                  <a:cubicBezTo>
                    <a:pt x="1218" y="452"/>
                    <a:pt x="1218" y="452"/>
                    <a:pt x="1218" y="452"/>
                  </a:cubicBezTo>
                  <a:cubicBezTo>
                    <a:pt x="2013" y="161"/>
                    <a:pt x="2013" y="161"/>
                    <a:pt x="2013" y="161"/>
                  </a:cubicBezTo>
                  <a:cubicBezTo>
                    <a:pt x="2045" y="150"/>
                    <a:pt x="2062" y="114"/>
                    <a:pt x="2050" y="82"/>
                  </a:cubicBezTo>
                  <a:close/>
                  <a:moveTo>
                    <a:pt x="835" y="460"/>
                  </a:moveTo>
                  <a:cubicBezTo>
                    <a:pt x="803" y="472"/>
                    <a:pt x="787" y="507"/>
                    <a:pt x="798" y="539"/>
                  </a:cubicBezTo>
                  <a:cubicBezTo>
                    <a:pt x="804" y="555"/>
                    <a:pt x="815" y="566"/>
                    <a:pt x="828" y="573"/>
                  </a:cubicBezTo>
                  <a:cubicBezTo>
                    <a:pt x="715" y="547"/>
                    <a:pt x="715" y="547"/>
                    <a:pt x="715" y="547"/>
                  </a:cubicBezTo>
                  <a:cubicBezTo>
                    <a:pt x="717" y="401"/>
                    <a:pt x="717" y="401"/>
                    <a:pt x="717" y="401"/>
                  </a:cubicBezTo>
                  <a:cubicBezTo>
                    <a:pt x="530" y="213"/>
                    <a:pt x="530" y="213"/>
                    <a:pt x="530" y="213"/>
                  </a:cubicBezTo>
                  <a:cubicBezTo>
                    <a:pt x="723" y="341"/>
                    <a:pt x="723" y="341"/>
                    <a:pt x="723" y="341"/>
                  </a:cubicBezTo>
                  <a:cubicBezTo>
                    <a:pt x="733" y="348"/>
                    <a:pt x="745" y="353"/>
                    <a:pt x="758" y="354"/>
                  </a:cubicBezTo>
                  <a:cubicBezTo>
                    <a:pt x="1034" y="388"/>
                    <a:pt x="1034" y="388"/>
                    <a:pt x="1034" y="388"/>
                  </a:cubicBezTo>
                  <a:cubicBezTo>
                    <a:pt x="879" y="444"/>
                    <a:pt x="907" y="434"/>
                    <a:pt x="835" y="460"/>
                  </a:cubicBezTo>
                  <a:close/>
                </a:path>
              </a:pathLst>
            </a:custGeom>
            <a:solidFill>
              <a:srgbClr val="029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6" name="TextBox 65"/>
          <p:cNvSpPr txBox="1"/>
          <p:nvPr/>
        </p:nvSpPr>
        <p:spPr>
          <a:xfrm>
            <a:off x="1321034" y="4389005"/>
            <a:ext cx="1087157"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Học sinh</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68" name="TextBox 67"/>
          <p:cNvSpPr txBox="1"/>
          <p:nvPr/>
        </p:nvSpPr>
        <p:spPr>
          <a:xfrm>
            <a:off x="3416534" y="4389005"/>
            <a:ext cx="1257075"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Phụ huynh</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69" name="TextBox 68"/>
          <p:cNvSpPr txBox="1"/>
          <p:nvPr/>
        </p:nvSpPr>
        <p:spPr>
          <a:xfrm>
            <a:off x="5734009" y="4389005"/>
            <a:ext cx="1104790"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Sinh viên</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70" name="TextBox 69"/>
          <p:cNvSpPr txBox="1"/>
          <p:nvPr/>
        </p:nvSpPr>
        <p:spPr>
          <a:xfrm>
            <a:off x="7517442" y="4389005"/>
            <a:ext cx="1173719" cy="369332"/>
          </a:xfrm>
          <a:prstGeom prst="rect">
            <a:avLst/>
          </a:prstGeom>
          <a:noFill/>
        </p:spPr>
        <p:txBody>
          <a:bodyPr wrap="none" rtlCol="0">
            <a:spAutoFit/>
          </a:bodyPr>
          <a:lstStyle/>
          <a:p>
            <a:r>
              <a:rPr lang="en-US" smtClean="0">
                <a:latin typeface="Roboto" panose="02000000000000000000" pitchFamily="2" charset="0"/>
                <a:ea typeface="Roboto" panose="02000000000000000000" pitchFamily="2" charset="0"/>
                <a:cs typeface="Roboto" panose="02000000000000000000" pitchFamily="2" charset="0"/>
              </a:rPr>
              <a:t>Giáo viên</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71" name="TextBox 70"/>
          <p:cNvSpPr txBox="1"/>
          <p:nvPr/>
        </p:nvSpPr>
        <p:spPr>
          <a:xfrm>
            <a:off x="9435142" y="4389005"/>
            <a:ext cx="173797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Đ</a:t>
            </a:r>
            <a:r>
              <a:rPr lang="en-US" smtClean="0">
                <a:latin typeface="Roboto" panose="02000000000000000000" pitchFamily="2" charset="0"/>
                <a:ea typeface="Roboto" panose="02000000000000000000" pitchFamily="2" charset="0"/>
                <a:cs typeface="Roboto" panose="02000000000000000000" pitchFamily="2" charset="0"/>
              </a:rPr>
              <a:t>ối tượng khác</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6651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2282997" cy="369332"/>
          </a:xfrm>
          <a:prstGeom prst="rect">
            <a:avLst/>
          </a:prstGeom>
          <a:noFill/>
        </p:spPr>
        <p:txBody>
          <a:bodyPr wrap="none" rtlCol="0">
            <a:spAutoFit/>
          </a:bodyPr>
          <a:lstStyle/>
          <a:p>
            <a:r>
              <a:rPr lang="en-US" smtClean="0">
                <a:latin typeface="Montserrat" panose="00000500000000000000" pitchFamily="2" charset="0"/>
              </a:rPr>
              <a:t>GIỚI THIỆU ĐỀ TÀI</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125536" y="1273720"/>
            <a:ext cx="9757449" cy="1285511"/>
            <a:chOff x="1125536" y="1464220"/>
            <a:chExt cx="9757449" cy="1285511"/>
          </a:xfrm>
        </p:grpSpPr>
        <p:sp>
          <p:nvSpPr>
            <p:cNvPr id="13" name="Freeform 5"/>
            <p:cNvSpPr>
              <a:spLocks/>
            </p:cNvSpPr>
            <p:nvPr/>
          </p:nvSpPr>
          <p:spPr bwMode="auto">
            <a:xfrm>
              <a:off x="1125536" y="15768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464220"/>
              <a:ext cx="4301177" cy="369332"/>
            </a:xfrm>
            <a:prstGeom prst="rect">
              <a:avLst/>
            </a:prstGeom>
            <a:noFill/>
          </p:spPr>
          <p:txBody>
            <a:bodyPr wrap="none" rtlCol="0">
              <a:spAutoFit/>
            </a:bodyPr>
            <a:lstStyle/>
            <a:p>
              <a:r>
                <a:rPr lang="en-US" smtClean="0">
                  <a:latin typeface="Montserrat" panose="00000500000000000000" pitchFamily="2" charset="0"/>
                </a:rPr>
                <a:t>MATHOVER GIẢI QUYẾT VẤN ĐỀ GÌ?</a:t>
              </a:r>
              <a:endParaRPr lang="en-US">
                <a:latin typeface="Montserrat" panose="00000500000000000000" pitchFamily="2" charset="0"/>
              </a:endParaRPr>
            </a:p>
          </p:txBody>
        </p:sp>
        <p:sp>
          <p:nvSpPr>
            <p:cNvPr id="25" name="TextBox 24"/>
            <p:cNvSpPr txBox="1"/>
            <p:nvPr/>
          </p:nvSpPr>
          <p:spPr>
            <a:xfrm>
              <a:off x="1540975" y="1878812"/>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Giúp người dùng tìm kiếm chuyên gia toán phổ thông</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9" name="TextBox 28"/>
            <p:cNvSpPr txBox="1"/>
            <p:nvPr/>
          </p:nvSpPr>
          <p:spPr>
            <a:xfrm>
              <a:off x="1540975" y="2380399"/>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Giúp người dùng kết nối trực tiếp với chuyên gia</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9" name="Group 8"/>
            <p:cNvGrpSpPr>
              <a:grpSpLocks noChangeAspect="1"/>
            </p:cNvGrpSpPr>
            <p:nvPr/>
          </p:nvGrpSpPr>
          <p:grpSpPr bwMode="auto">
            <a:xfrm>
              <a:off x="1411288" y="1989138"/>
              <a:ext cx="141287" cy="122237"/>
              <a:chOff x="889" y="1253"/>
              <a:chExt cx="89" cy="77"/>
            </a:xfrm>
          </p:grpSpPr>
          <p:sp>
            <p:nvSpPr>
              <p:cNvPr id="34"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a:grpSpLocks noChangeAspect="1"/>
            </p:cNvGrpSpPr>
            <p:nvPr/>
          </p:nvGrpSpPr>
          <p:grpSpPr bwMode="auto">
            <a:xfrm>
              <a:off x="1411288" y="2498726"/>
              <a:ext cx="141287" cy="122237"/>
              <a:chOff x="889" y="1253"/>
              <a:chExt cx="89" cy="77"/>
            </a:xfrm>
          </p:grpSpPr>
          <p:sp>
            <p:nvSpPr>
              <p:cNvPr id="37"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7" name="Group 66"/>
          <p:cNvGrpSpPr/>
          <p:nvPr/>
        </p:nvGrpSpPr>
        <p:grpSpPr>
          <a:xfrm>
            <a:off x="1125536" y="2844895"/>
            <a:ext cx="9757449" cy="3228881"/>
            <a:chOff x="1125536" y="3035395"/>
            <a:chExt cx="9757449" cy="3228881"/>
          </a:xfrm>
        </p:grpSpPr>
        <p:sp>
          <p:nvSpPr>
            <p:cNvPr id="18" name="Freeform 5"/>
            <p:cNvSpPr>
              <a:spLocks/>
            </p:cNvSpPr>
            <p:nvPr/>
          </p:nvSpPr>
          <p:spPr bwMode="auto">
            <a:xfrm>
              <a:off x="1125536" y="3110021"/>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1266131" y="3035395"/>
              <a:ext cx="3732112" cy="369332"/>
            </a:xfrm>
            <a:prstGeom prst="rect">
              <a:avLst/>
            </a:prstGeom>
            <a:noFill/>
          </p:spPr>
          <p:txBody>
            <a:bodyPr wrap="none" rtlCol="0">
              <a:spAutoFit/>
            </a:bodyPr>
            <a:lstStyle/>
            <a:p>
              <a:r>
                <a:rPr lang="en-US" smtClean="0">
                  <a:latin typeface="Montserrat" panose="00000500000000000000" pitchFamily="2" charset="0"/>
                </a:rPr>
                <a:t>CÁC TRƯỜNG HỢP ỨNG DỤNG</a:t>
              </a:r>
              <a:endParaRPr lang="en-US">
                <a:latin typeface="Montserrat" panose="00000500000000000000" pitchFamily="2" charset="0"/>
              </a:endParaRPr>
            </a:p>
          </p:txBody>
        </p:sp>
        <p:sp>
          <p:nvSpPr>
            <p:cNvPr id="14" name="TextBox 13"/>
            <p:cNvSpPr txBox="1"/>
            <p:nvPr/>
          </p:nvSpPr>
          <p:spPr>
            <a:xfrm>
              <a:off x="1540975" y="3453612"/>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học sinh, bạn gặp khó khăn trong việc giải toán và cần được người khác giải đáp giúp mình.</a:t>
              </a:r>
            </a:p>
          </p:txBody>
        </p:sp>
        <p:sp>
          <p:nvSpPr>
            <p:cNvPr id="17" name="TextBox 16"/>
            <p:cNvSpPr txBox="1"/>
            <p:nvPr/>
          </p:nvSpPr>
          <p:spPr>
            <a:xfrm>
              <a:off x="1540975" y="4183799"/>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phụ huynh, bạn muốn tìm gia sư riêng cho con mình. </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1" name="TextBox 20"/>
            <p:cNvSpPr txBox="1"/>
            <p:nvPr/>
          </p:nvSpPr>
          <p:spPr>
            <a:xfrm>
              <a:off x="1540975" y="4673671"/>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sinh viên, giảng viên, người có kiến thức tốt về toán, muốn tìm việc gia sư để kiếm thêm thu nhập. </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1" name="TextBox 30"/>
            <p:cNvSpPr txBox="1"/>
            <p:nvPr/>
          </p:nvSpPr>
          <p:spPr>
            <a:xfrm>
              <a:off x="1540975" y="5422971"/>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Bạn là người đi làm, công việc của bạn đang gặp khó khăn khi phải giải quyết các vấn đề có liên quan đến tính toán và bạn cần tham vấn người có chuyên môn cao về môn toán.</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39" name="Group 38"/>
            <p:cNvGrpSpPr>
              <a:grpSpLocks noChangeAspect="1"/>
            </p:cNvGrpSpPr>
            <p:nvPr/>
          </p:nvGrpSpPr>
          <p:grpSpPr bwMode="auto">
            <a:xfrm>
              <a:off x="1411288" y="3579814"/>
              <a:ext cx="141287" cy="122237"/>
              <a:chOff x="889" y="1253"/>
              <a:chExt cx="89" cy="77"/>
            </a:xfrm>
          </p:grpSpPr>
          <p:sp>
            <p:nvSpPr>
              <p:cNvPr id="40"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a:grpSpLocks noChangeAspect="1"/>
            </p:cNvGrpSpPr>
            <p:nvPr/>
          </p:nvGrpSpPr>
          <p:grpSpPr bwMode="auto">
            <a:xfrm>
              <a:off x="1411288" y="4313239"/>
              <a:ext cx="141287" cy="122237"/>
              <a:chOff x="889" y="1253"/>
              <a:chExt cx="89" cy="77"/>
            </a:xfrm>
          </p:grpSpPr>
          <p:sp>
            <p:nvSpPr>
              <p:cNvPr id="43"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a:grpSpLocks noChangeAspect="1"/>
            </p:cNvGrpSpPr>
            <p:nvPr/>
          </p:nvGrpSpPr>
          <p:grpSpPr bwMode="auto">
            <a:xfrm>
              <a:off x="1411288" y="4803776"/>
              <a:ext cx="141287" cy="122237"/>
              <a:chOff x="889" y="1253"/>
              <a:chExt cx="89" cy="77"/>
            </a:xfrm>
          </p:grpSpPr>
          <p:sp>
            <p:nvSpPr>
              <p:cNvPr id="46"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a:grpSpLocks noChangeAspect="1"/>
            </p:cNvGrpSpPr>
            <p:nvPr/>
          </p:nvGrpSpPr>
          <p:grpSpPr bwMode="auto">
            <a:xfrm>
              <a:off x="1411288" y="5541964"/>
              <a:ext cx="141287" cy="122237"/>
              <a:chOff x="889" y="1253"/>
              <a:chExt cx="89" cy="77"/>
            </a:xfrm>
          </p:grpSpPr>
          <p:sp>
            <p:nvSpPr>
              <p:cNvPr id="49"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Oval 51"/>
            <p:cNvSpPr/>
            <p:nvPr/>
          </p:nvSpPr>
          <p:spPr>
            <a:xfrm>
              <a:off x="1649731" y="62096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752125" y="62096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44994" y="62096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952150" y="62096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049781" y="6209683"/>
              <a:ext cx="45719" cy="45719"/>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a:grpSpLocks noChangeAspect="1"/>
            </p:cNvGrpSpPr>
            <p:nvPr/>
          </p:nvGrpSpPr>
          <p:grpSpPr bwMode="auto">
            <a:xfrm>
              <a:off x="1411288" y="6142039"/>
              <a:ext cx="141287" cy="122237"/>
              <a:chOff x="889" y="1253"/>
              <a:chExt cx="89" cy="77"/>
            </a:xfrm>
          </p:grpSpPr>
          <p:sp>
            <p:nvSpPr>
              <p:cNvPr id="64" name="AutoShape 7"/>
              <p:cNvSpPr>
                <a:spLocks noChangeAspect="1" noChangeArrowheads="1" noTextEdit="1"/>
              </p:cNvSpPr>
              <p:nvPr/>
            </p:nvSpPr>
            <p:spPr bwMode="auto">
              <a:xfrm>
                <a:off x="889" y="1253"/>
                <a:ext cx="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
              <p:cNvSpPr>
                <a:spLocks/>
              </p:cNvSpPr>
              <p:nvPr/>
            </p:nvSpPr>
            <p:spPr bwMode="auto">
              <a:xfrm>
                <a:off x="889" y="1252"/>
                <a:ext cx="89" cy="78"/>
              </a:xfrm>
              <a:custGeom>
                <a:avLst/>
                <a:gdLst>
                  <a:gd name="T0" fmla="*/ 1891 w 1968"/>
                  <a:gd name="T1" fmla="*/ 120 h 1714"/>
                  <a:gd name="T2" fmla="*/ 1838 w 1968"/>
                  <a:gd name="T3" fmla="*/ 75 h 1714"/>
                  <a:gd name="T4" fmla="*/ 1543 w 1968"/>
                  <a:gd name="T5" fmla="*/ 93 h 1714"/>
                  <a:gd name="T6" fmla="*/ 665 w 1968"/>
                  <a:gd name="T7" fmla="*/ 1068 h 1714"/>
                  <a:gd name="T8" fmla="*/ 399 w 1968"/>
                  <a:gd name="T9" fmla="*/ 839 h 1714"/>
                  <a:gd name="T10" fmla="*/ 104 w 1968"/>
                  <a:gd name="T11" fmla="*/ 858 h 1714"/>
                  <a:gd name="T12" fmla="*/ 58 w 1968"/>
                  <a:gd name="T13" fmla="*/ 909 h 1714"/>
                  <a:gd name="T14" fmla="*/ 3 w 1968"/>
                  <a:gd name="T15" fmla="*/ 1062 h 1714"/>
                  <a:gd name="T16" fmla="*/ 73 w 1968"/>
                  <a:gd name="T17" fmla="*/ 1208 h 1714"/>
                  <a:gd name="T18" fmla="*/ 559 w 1968"/>
                  <a:gd name="T19" fmla="*/ 1653 h 1714"/>
                  <a:gd name="T20" fmla="*/ 715 w 1968"/>
                  <a:gd name="T21" fmla="*/ 1711 h 1714"/>
                  <a:gd name="T22" fmla="*/ 865 w 1968"/>
                  <a:gd name="T23" fmla="*/ 1637 h 1714"/>
                  <a:gd name="T24" fmla="*/ 1913 w 1968"/>
                  <a:gd name="T25" fmla="*/ 418 h 1714"/>
                  <a:gd name="T26" fmla="*/ 1964 w 1968"/>
                  <a:gd name="T27" fmla="*/ 264 h 1714"/>
                  <a:gd name="T28" fmla="*/ 1891 w 1968"/>
                  <a:gd name="T29" fmla="*/ 12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8" h="1714">
                    <a:moveTo>
                      <a:pt x="1891" y="120"/>
                    </a:moveTo>
                    <a:cubicBezTo>
                      <a:pt x="1838" y="75"/>
                      <a:pt x="1838" y="75"/>
                      <a:pt x="1838" y="75"/>
                    </a:cubicBezTo>
                    <a:cubicBezTo>
                      <a:pt x="1751" y="0"/>
                      <a:pt x="1620" y="8"/>
                      <a:pt x="1543" y="93"/>
                    </a:cubicBezTo>
                    <a:cubicBezTo>
                      <a:pt x="665" y="1068"/>
                      <a:pt x="665" y="1068"/>
                      <a:pt x="665" y="1068"/>
                    </a:cubicBezTo>
                    <a:cubicBezTo>
                      <a:pt x="399" y="839"/>
                      <a:pt x="399" y="839"/>
                      <a:pt x="399" y="839"/>
                    </a:cubicBezTo>
                    <a:cubicBezTo>
                      <a:pt x="312" y="764"/>
                      <a:pt x="181" y="772"/>
                      <a:pt x="104" y="858"/>
                    </a:cubicBezTo>
                    <a:cubicBezTo>
                      <a:pt x="58" y="909"/>
                      <a:pt x="58" y="909"/>
                      <a:pt x="58" y="909"/>
                    </a:cubicBezTo>
                    <a:cubicBezTo>
                      <a:pt x="20" y="951"/>
                      <a:pt x="0" y="1006"/>
                      <a:pt x="3" y="1062"/>
                    </a:cubicBezTo>
                    <a:cubicBezTo>
                      <a:pt x="6" y="1118"/>
                      <a:pt x="31" y="1171"/>
                      <a:pt x="73" y="1208"/>
                    </a:cubicBezTo>
                    <a:cubicBezTo>
                      <a:pt x="559" y="1653"/>
                      <a:pt x="559" y="1653"/>
                      <a:pt x="559" y="1653"/>
                    </a:cubicBezTo>
                    <a:cubicBezTo>
                      <a:pt x="601" y="1693"/>
                      <a:pt x="658" y="1714"/>
                      <a:pt x="715" y="1711"/>
                    </a:cubicBezTo>
                    <a:cubicBezTo>
                      <a:pt x="773" y="1707"/>
                      <a:pt x="827" y="1681"/>
                      <a:pt x="865" y="1637"/>
                    </a:cubicBezTo>
                    <a:cubicBezTo>
                      <a:pt x="1913" y="418"/>
                      <a:pt x="1913" y="418"/>
                      <a:pt x="1913" y="418"/>
                    </a:cubicBezTo>
                    <a:cubicBezTo>
                      <a:pt x="1950" y="376"/>
                      <a:pt x="1968" y="320"/>
                      <a:pt x="1964" y="264"/>
                    </a:cubicBezTo>
                    <a:cubicBezTo>
                      <a:pt x="1960" y="208"/>
                      <a:pt x="1934" y="156"/>
                      <a:pt x="1891" y="120"/>
                    </a:cubicBezTo>
                    <a:close/>
                  </a:path>
                </a:pathLst>
              </a:custGeom>
              <a:solidFill>
                <a:srgbClr val="F370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34646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14350"/>
            <a:ext cx="2282997" cy="369332"/>
          </a:xfrm>
          <a:prstGeom prst="rect">
            <a:avLst/>
          </a:prstGeom>
          <a:noFill/>
        </p:spPr>
        <p:txBody>
          <a:bodyPr wrap="none" rtlCol="0">
            <a:spAutoFit/>
          </a:bodyPr>
          <a:lstStyle/>
          <a:p>
            <a:r>
              <a:rPr lang="en-US" smtClean="0">
                <a:latin typeface="Montserrat" panose="00000500000000000000" pitchFamily="2" charset="0"/>
              </a:rPr>
              <a:t>GIỚI THIỆU ĐỀ TÀI</a:t>
            </a:r>
            <a:endParaRPr lang="en-US">
              <a:latin typeface="Montserrat" panose="00000500000000000000" pitchFamily="2" charset="0"/>
            </a:endParaRPr>
          </a:p>
        </p:txBody>
      </p:sp>
      <p:cxnSp>
        <p:nvCxnSpPr>
          <p:cNvPr id="6" name="Straight Connector 5"/>
          <p:cNvCxnSpPr/>
          <p:nvPr/>
        </p:nvCxnSpPr>
        <p:spPr>
          <a:xfrm>
            <a:off x="1076325" y="971550"/>
            <a:ext cx="428625" cy="0"/>
          </a:xfrm>
          <a:prstGeom prst="line">
            <a:avLst/>
          </a:prstGeom>
          <a:ln w="50800">
            <a:solidFill>
              <a:srgbClr val="029486"/>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1125536" y="1665713"/>
            <a:ext cx="140595" cy="161897"/>
          </a:xfrm>
          <a:custGeom>
            <a:avLst/>
            <a:gdLst>
              <a:gd name="T0" fmla="*/ 0 w 198"/>
              <a:gd name="T1" fmla="*/ 0 h 228"/>
              <a:gd name="T2" fmla="*/ 0 w 198"/>
              <a:gd name="T3" fmla="*/ 228 h 228"/>
              <a:gd name="T4" fmla="*/ 198 w 198"/>
              <a:gd name="T5" fmla="*/ 114 h 228"/>
              <a:gd name="T6" fmla="*/ 0 w 198"/>
              <a:gd name="T7" fmla="*/ 0 h 228"/>
            </a:gdLst>
            <a:ahLst/>
            <a:cxnLst>
              <a:cxn ang="0">
                <a:pos x="T0" y="T1"/>
              </a:cxn>
              <a:cxn ang="0">
                <a:pos x="T2" y="T3"/>
              </a:cxn>
              <a:cxn ang="0">
                <a:pos x="T4" y="T5"/>
              </a:cxn>
              <a:cxn ang="0">
                <a:pos x="T6" y="T7"/>
              </a:cxn>
            </a:cxnLst>
            <a:rect l="0" t="0" r="r" b="b"/>
            <a:pathLst>
              <a:path w="198" h="228">
                <a:moveTo>
                  <a:pt x="0" y="0"/>
                </a:moveTo>
                <a:lnTo>
                  <a:pt x="0" y="228"/>
                </a:lnTo>
                <a:lnTo>
                  <a:pt x="198" y="114"/>
                </a:lnTo>
                <a:lnTo>
                  <a:pt x="0" y="0"/>
                </a:lnTo>
                <a:close/>
              </a:path>
            </a:pathLst>
          </a:custGeom>
          <a:solidFill>
            <a:srgbClr val="02948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266131" y="1553120"/>
            <a:ext cx="7505581" cy="369332"/>
          </a:xfrm>
          <a:prstGeom prst="rect">
            <a:avLst/>
          </a:prstGeom>
          <a:noFill/>
        </p:spPr>
        <p:txBody>
          <a:bodyPr wrap="none" rtlCol="0">
            <a:spAutoFit/>
          </a:bodyPr>
          <a:lstStyle/>
          <a:p>
            <a:r>
              <a:rPr lang="en-US" smtClean="0">
                <a:latin typeface="Montserrat" panose="00000500000000000000" pitchFamily="2" charset="0"/>
              </a:rPr>
              <a:t>MATHOVER GIẢI QUYẾT NHỮNG VẤN ĐỀ NÀY BẰNG CÁCH NÀO</a:t>
            </a:r>
            <a:endParaRPr lang="en-US">
              <a:latin typeface="Montserrat" panose="00000500000000000000" pitchFamily="2" charset="0"/>
            </a:endParaRPr>
          </a:p>
        </p:txBody>
      </p:sp>
      <p:sp>
        <p:nvSpPr>
          <p:cNvPr id="14" name="TextBox 13"/>
          <p:cNvSpPr txBox="1"/>
          <p:nvPr/>
        </p:nvSpPr>
        <p:spPr>
          <a:xfrm>
            <a:off x="1502875" y="2945612"/>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Tìm kiếm câu hỏi và chuyên gia tương ứng theo từ khóa</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7" name="TextBox 16"/>
          <p:cNvSpPr txBox="1"/>
          <p:nvPr/>
        </p:nvSpPr>
        <p:spPr>
          <a:xfrm>
            <a:off x="1502875" y="3434499"/>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Phân phối và kết nối hỏi đáp tức thời</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1" name="TextBox 20"/>
          <p:cNvSpPr txBox="1"/>
          <p:nvPr/>
        </p:nvSpPr>
        <p:spPr>
          <a:xfrm>
            <a:off x="1502875" y="3924371"/>
            <a:ext cx="9342010" cy="369332"/>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Quản lý và kiểm soát nội dung hỏi đáp</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412341" y="3079677"/>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12341" y="3563071"/>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412341" y="4058371"/>
            <a:ext cx="90534" cy="90534"/>
          </a:xfrm>
          <a:prstGeom prst="ellipse">
            <a:avLst/>
          </a:prstGeom>
          <a:solidFill>
            <a:srgbClr val="029486"/>
          </a:solidFill>
          <a:ln>
            <a:solidFill>
              <a:srgbClr val="03B9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48875" y="2056612"/>
            <a:ext cx="9342010" cy="646331"/>
          </a:xfrm>
          <a:prstGeom prst="rect">
            <a:avLst/>
          </a:prstGeom>
          <a:noFill/>
        </p:spPr>
        <p:txBody>
          <a:bodyPr wrap="square" rtlCol="0">
            <a:spAutoFit/>
          </a:bodyPr>
          <a:lstStyle/>
          <a:p>
            <a:pPr algn="just"/>
            <a:r>
              <a:rPr lang="en-US" smtClean="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Để giải quyết vấn đề tìm kiếm và kết nối chuyên gia toán phổ thông, về mặt kĩ thuật thực chất quy về giải quyết các bài toán sau:</a:t>
            </a:r>
            <a:endParaRPr lang="en-US">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11534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1233</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Montserrat</vt:lpstr>
      <vt:lpstr>Roboto</vt:lpstr>
      <vt:lpstr>Office Theme</vt:lpstr>
      <vt:lpstr>HỆ THỐNG HỎI ĐÁP VÀ TÌM KIẾM CHUYÊN GIA TOÁN PHỔ THÔNG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HỎI ĐÁP VÀ TÌM KIẾM  CHUYÊN GIA TOÁN PHỔ THÔNG</dc:title>
  <dc:creator>Sunchelsea</dc:creator>
  <cp:lastModifiedBy>Sunchelsea</cp:lastModifiedBy>
  <cp:revision>45</cp:revision>
  <dcterms:created xsi:type="dcterms:W3CDTF">2018-01-01T12:37:55Z</dcterms:created>
  <dcterms:modified xsi:type="dcterms:W3CDTF">2018-02-05T14:28:23Z</dcterms:modified>
</cp:coreProperties>
</file>