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70"/>
  </p:notesMasterIdLst>
  <p:sldIdLst>
    <p:sldId id="265" r:id="rId2"/>
    <p:sldId id="648" r:id="rId3"/>
    <p:sldId id="647" r:id="rId4"/>
    <p:sldId id="267" r:id="rId5"/>
    <p:sldId id="268" r:id="rId6"/>
    <p:sldId id="269" r:id="rId7"/>
    <p:sldId id="270" r:id="rId8"/>
    <p:sldId id="271" r:id="rId9"/>
    <p:sldId id="334" r:id="rId10"/>
    <p:sldId id="335" r:id="rId11"/>
    <p:sldId id="336"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264"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4" autoAdjust="0"/>
    <p:restoredTop sz="95988" autoAdjust="0"/>
  </p:normalViewPr>
  <p:slideViewPr>
    <p:cSldViewPr>
      <p:cViewPr varScale="1">
        <p:scale>
          <a:sx n="117" d="100"/>
          <a:sy n="117" d="100"/>
        </p:scale>
        <p:origin x="1792"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DA2F5-780C-4090-BBED-716E9681FB97}" type="datetimeFigureOut">
              <a:rPr lang="zh-CN" altLang="en-US" smtClean="0"/>
              <a:pPr/>
              <a:t>2021/5/15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DDA5B1-D4FB-4D90-94E1-3CBD2F3EF7E3}" type="slidenum">
              <a:rPr lang="zh-CN" altLang="en-US" smtClean="0"/>
              <a:pPr/>
              <a:t>‹#›</a:t>
            </a:fld>
            <a:endParaRPr lang="zh-CN" altLang="en-US"/>
          </a:p>
        </p:txBody>
      </p:sp>
    </p:spTree>
    <p:extLst>
      <p:ext uri="{BB962C8B-B14F-4D97-AF65-F5344CB8AC3E}">
        <p14:creationId xmlns:p14="http://schemas.microsoft.com/office/powerpoint/2010/main" val="378881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0AD23F-AE0E-4F34-BC3D-0464CD96A145}" type="slidenum">
              <a:rPr lang="zh-CN" altLang="en-US" smtClean="0"/>
              <a:t>3</a:t>
            </a:fld>
            <a:endParaRPr lang="zh-CN" altLang="en-US"/>
          </a:p>
        </p:txBody>
      </p:sp>
    </p:spTree>
    <p:extLst>
      <p:ext uri="{BB962C8B-B14F-4D97-AF65-F5344CB8AC3E}">
        <p14:creationId xmlns:p14="http://schemas.microsoft.com/office/powerpoint/2010/main" val="3942145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EF39B5C-C09E-41E3-9473-266B2C92D8B5}" type="slidenum">
              <a:rPr lang="en-US" altLang="zh-CN">
                <a:solidFill>
                  <a:prstClr val="black"/>
                </a:solidFill>
              </a:rPr>
              <a:pPr>
                <a:defRPr/>
              </a:pPr>
              <a:t>13</a:t>
            </a:fld>
            <a:endParaRPr lang="en-US" altLang="zh-CN">
              <a:solidFill>
                <a:prstClr val="black"/>
              </a:solidFill>
            </a:endParaRPr>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130407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0FE9E17-7998-4986-BC44-E5FAA525FD7C}" type="slidenum">
              <a:rPr lang="en-US" altLang="zh-CN">
                <a:solidFill>
                  <a:prstClr val="black"/>
                </a:solidFill>
              </a:rPr>
              <a:pPr>
                <a:defRPr/>
              </a:pPr>
              <a:t>14</a:t>
            </a:fld>
            <a:endParaRPr lang="en-US" altLang="zh-CN">
              <a:solidFill>
                <a:prstClr val="black"/>
              </a:solidFill>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6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1336107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2B73314-FAFF-4D13-AEFA-722462073C59}" type="slidenum">
              <a:rPr lang="en-US" altLang="zh-CN">
                <a:solidFill>
                  <a:prstClr val="black"/>
                </a:solidFill>
              </a:rPr>
              <a:pPr>
                <a:defRPr/>
              </a:pPr>
              <a:t>16</a:t>
            </a:fld>
            <a:endParaRPr lang="en-US" altLang="zh-CN">
              <a:solidFill>
                <a:prstClr val="black"/>
              </a:solidFill>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2615860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14712D9-5941-468F-94EA-713B11B22C7F}" type="slidenum">
              <a:rPr lang="en-US" altLang="zh-CN">
                <a:solidFill>
                  <a:prstClr val="black"/>
                </a:solidFill>
              </a:rPr>
              <a:pPr>
                <a:defRPr/>
              </a:pPr>
              <a:t>18</a:t>
            </a:fld>
            <a:endParaRPr lang="en-US" altLang="zh-CN">
              <a:solidFill>
                <a:prstClr val="black"/>
              </a:solidFill>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3860398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6FCEC2A-D93B-4C38-A55C-6786A64B4C73}" type="slidenum">
              <a:rPr lang="en-US" altLang="zh-CN">
                <a:solidFill>
                  <a:prstClr val="black"/>
                </a:solidFill>
              </a:rPr>
              <a:pPr>
                <a:defRPr/>
              </a:pPr>
              <a:t>19</a:t>
            </a:fld>
            <a:endParaRPr lang="en-US" altLang="zh-CN">
              <a:solidFill>
                <a:prstClr val="black"/>
              </a:solidFill>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2725577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C5EA678-A4E3-4DF6-B26E-E3F8EA3A1061}" type="slidenum">
              <a:rPr lang="en-US" altLang="zh-CN">
                <a:solidFill>
                  <a:prstClr val="black"/>
                </a:solidFill>
              </a:rPr>
              <a:pPr>
                <a:defRPr/>
              </a:pPr>
              <a:t>21</a:t>
            </a:fld>
            <a:endParaRPr lang="en-US" altLang="zh-CN">
              <a:solidFill>
                <a:prstClr val="black"/>
              </a:solidFill>
            </a:endParaRPr>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1222236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61A181C-E329-44F6-948B-43DF4A98EC7C}" type="slidenum">
              <a:rPr lang="en-US" altLang="zh-CN">
                <a:solidFill>
                  <a:prstClr val="black"/>
                </a:solidFill>
              </a:rPr>
              <a:pPr>
                <a:defRPr/>
              </a:pPr>
              <a:t>23</a:t>
            </a:fld>
            <a:endParaRPr lang="en-US" altLang="zh-CN">
              <a:solidFill>
                <a:prstClr val="black"/>
              </a:solidFill>
            </a:endParaRPr>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2585666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1F9EC98-ACA8-4BB4-9178-CE9B29075071}" type="slidenum">
              <a:rPr lang="en-US" altLang="zh-CN">
                <a:solidFill>
                  <a:prstClr val="black"/>
                </a:solidFill>
              </a:rPr>
              <a:pPr>
                <a:defRPr/>
              </a:pPr>
              <a:t>24</a:t>
            </a:fld>
            <a:endParaRPr lang="en-US" altLang="zh-CN">
              <a:solidFill>
                <a:prstClr val="black"/>
              </a:solidFill>
            </a:endParaRPr>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209682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6102DF3-B51E-4946-B1D5-B05E1BC9759C}" type="slidenum">
              <a:rPr lang="en-US" altLang="zh-CN">
                <a:solidFill>
                  <a:prstClr val="black"/>
                </a:solidFill>
              </a:rPr>
              <a:pPr>
                <a:defRPr/>
              </a:pPr>
              <a:t>25</a:t>
            </a:fld>
            <a:endParaRPr lang="en-US" altLang="zh-CN">
              <a:solidFill>
                <a:prstClr val="black"/>
              </a:solidFill>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3797493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4D1247C-3ED4-4136-8741-2D11B5F40ECC}" type="slidenum">
              <a:rPr lang="en-US" altLang="zh-CN">
                <a:solidFill>
                  <a:prstClr val="black"/>
                </a:solidFill>
              </a:rPr>
              <a:pPr>
                <a:defRPr/>
              </a:pPr>
              <a:t>26</a:t>
            </a:fld>
            <a:endParaRPr lang="en-US" altLang="zh-CN">
              <a:solidFill>
                <a:prstClr val="black"/>
              </a:solidFill>
            </a:endParaRPr>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2608105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154E87B-D7A5-4382-B1DD-8DE901F7ACBA}" type="slidenum">
              <a:rPr lang="en-US" altLang="zh-CN">
                <a:solidFill>
                  <a:prstClr val="black"/>
                </a:solidFill>
              </a:rPr>
              <a:pPr>
                <a:defRPr/>
              </a:pPr>
              <a:t>4</a:t>
            </a:fld>
            <a:endParaRPr lang="en-US" altLang="zh-CN">
              <a:solidFill>
                <a:prstClr val="black"/>
              </a:solidFill>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998032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5FBEA85-429E-407C-BD32-CC3DEF934177}" type="slidenum">
              <a:rPr lang="en-US" altLang="zh-CN">
                <a:solidFill>
                  <a:prstClr val="black"/>
                </a:solidFill>
              </a:rPr>
              <a:pPr>
                <a:defRPr/>
              </a:pPr>
              <a:t>29</a:t>
            </a:fld>
            <a:endParaRPr lang="en-US" altLang="zh-CN">
              <a:solidFill>
                <a:prstClr val="black"/>
              </a:solidFill>
            </a:endParaRPr>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987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859050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F7B14AE-BED3-4AF2-ABFC-29041BAE9972}" type="slidenum">
              <a:rPr lang="en-US" altLang="zh-CN">
                <a:solidFill>
                  <a:prstClr val="black"/>
                </a:solidFill>
              </a:rPr>
              <a:pPr>
                <a:defRPr/>
              </a:pPr>
              <a:t>30</a:t>
            </a:fld>
            <a:endParaRPr lang="en-US" altLang="zh-CN">
              <a:solidFill>
                <a:prstClr val="black"/>
              </a:solidFill>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090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2850173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7B9BA08-25B3-4BDD-801E-AB49A9D454D6}" type="slidenum">
              <a:rPr lang="en-US" altLang="zh-CN">
                <a:solidFill>
                  <a:prstClr val="black"/>
                </a:solidFill>
              </a:rPr>
              <a:pPr>
                <a:defRPr/>
              </a:pPr>
              <a:t>32</a:t>
            </a:fld>
            <a:endParaRPr lang="en-US" altLang="zh-CN">
              <a:solidFill>
                <a:prstClr val="black"/>
              </a:solidFill>
            </a:endParaRPr>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3901612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970E3BF-C497-47FF-993C-6F696212F1D7}" type="slidenum">
              <a:rPr lang="en-US" altLang="zh-CN">
                <a:solidFill>
                  <a:prstClr val="black"/>
                </a:solidFill>
              </a:rPr>
              <a:pPr>
                <a:defRPr/>
              </a:pPr>
              <a:t>33</a:t>
            </a:fld>
            <a:endParaRPr lang="en-US" altLang="zh-CN">
              <a:solidFill>
                <a:prstClr val="black"/>
              </a:solidFill>
            </a:endParaRPr>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1931109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C565C10-E968-4096-BCE8-39662AADF4A6}" type="slidenum">
              <a:rPr lang="en-US" altLang="zh-CN">
                <a:solidFill>
                  <a:prstClr val="black"/>
                </a:solidFill>
              </a:rPr>
              <a:pPr>
                <a:defRPr/>
              </a:pPr>
              <a:t>34</a:t>
            </a:fld>
            <a:endParaRPr lang="en-US" altLang="zh-CN">
              <a:solidFill>
                <a:prstClr val="black"/>
              </a:solidFill>
            </a:endParaRPr>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397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2974150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185DBF0-0427-4CCC-9C30-E1EC427F59C5}" type="slidenum">
              <a:rPr lang="en-US" altLang="zh-CN">
                <a:solidFill>
                  <a:prstClr val="black"/>
                </a:solidFill>
              </a:rPr>
              <a:pPr>
                <a:defRPr/>
              </a:pPr>
              <a:t>35</a:t>
            </a:fld>
            <a:endParaRPr lang="en-US" altLang="zh-CN">
              <a:solidFill>
                <a:prstClr val="black"/>
              </a:solidFill>
            </a:endParaRPr>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3816645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ABFB4DA-0EED-4FD1-91D0-AF5D19C81712}" type="slidenum">
              <a:rPr lang="en-US" altLang="zh-CN">
                <a:solidFill>
                  <a:prstClr val="black"/>
                </a:solidFill>
              </a:rPr>
              <a:pPr>
                <a:defRPr/>
              </a:pPr>
              <a:t>36</a:t>
            </a:fld>
            <a:endParaRPr lang="en-US" altLang="zh-CN">
              <a:solidFill>
                <a:prstClr val="black"/>
              </a:solidFill>
            </a:endParaRPr>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2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2870463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4E3CFB5-6AF6-4A7C-9ACA-1C3C1F03122A}" type="slidenum">
              <a:rPr lang="en-US" altLang="zh-CN">
                <a:solidFill>
                  <a:prstClr val="black"/>
                </a:solidFill>
              </a:rPr>
              <a:pPr>
                <a:defRPr/>
              </a:pPr>
              <a:t>37</a:t>
            </a:fld>
            <a:endParaRPr lang="en-US" altLang="zh-CN">
              <a:solidFill>
                <a:prstClr val="black"/>
              </a:solidFill>
            </a:endParaRPr>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2283043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003FA4B-D5F5-4B56-85DE-0CBC24736F13}" type="slidenum">
              <a:rPr lang="en-US" altLang="zh-CN">
                <a:solidFill>
                  <a:prstClr val="black"/>
                </a:solidFill>
              </a:rPr>
              <a:pPr>
                <a:defRPr/>
              </a:pPr>
              <a:t>38</a:t>
            </a:fld>
            <a:endParaRPr lang="en-US" altLang="zh-CN">
              <a:solidFill>
                <a:prstClr val="black"/>
              </a:solidFill>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2908996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4FFA6F-3722-4500-A478-1421B1840D9B}" type="slidenum">
              <a:rPr lang="en-US" altLang="zh-CN">
                <a:solidFill>
                  <a:prstClr val="black"/>
                </a:solidFill>
              </a:rPr>
              <a:pPr>
                <a:defRPr/>
              </a:pPr>
              <a:t>39</a:t>
            </a:fld>
            <a:endParaRPr lang="en-US" altLang="zh-CN">
              <a:solidFill>
                <a:prstClr val="black"/>
              </a:solidFill>
            </a:endParaRPr>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3274013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154E87B-D7A5-4382-B1DD-8DE901F7ACBA}" type="slidenum">
              <a:rPr lang="en-US" altLang="zh-CN">
                <a:solidFill>
                  <a:prstClr val="black"/>
                </a:solidFill>
              </a:rPr>
              <a:pPr>
                <a:defRPr/>
              </a:pPr>
              <a:t>5</a:t>
            </a:fld>
            <a:endParaRPr lang="en-US" altLang="zh-CN">
              <a:solidFill>
                <a:prstClr val="black"/>
              </a:solidFill>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1823208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A588F27-6DBE-4EFD-A3AF-8F619FCF19CC}" type="slidenum">
              <a:rPr lang="en-US" altLang="zh-CN">
                <a:solidFill>
                  <a:prstClr val="black"/>
                </a:solidFill>
              </a:rPr>
              <a:pPr>
                <a:defRPr/>
              </a:pPr>
              <a:t>40</a:t>
            </a:fld>
            <a:endParaRPr lang="en-US" altLang="zh-CN">
              <a:solidFill>
                <a:prstClr val="black"/>
              </a:solidFill>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011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24837482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8C05671-7589-4254-B00C-FB8E6BEB2429}" type="slidenum">
              <a:rPr lang="en-US" altLang="zh-CN">
                <a:solidFill>
                  <a:prstClr val="black"/>
                </a:solidFill>
              </a:rPr>
              <a:pPr>
                <a:defRPr/>
              </a:pPr>
              <a:t>41</a:t>
            </a:fld>
            <a:endParaRPr lang="en-US" altLang="zh-CN">
              <a:solidFill>
                <a:prstClr val="black"/>
              </a:solidFill>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114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6064666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C6D2F3A-CB59-46FB-98B0-F6187E27D3F3}" type="slidenum">
              <a:rPr lang="en-US" altLang="zh-CN">
                <a:solidFill>
                  <a:prstClr val="black"/>
                </a:solidFill>
              </a:rPr>
              <a:pPr>
                <a:defRPr/>
              </a:pPr>
              <a:t>42</a:t>
            </a:fld>
            <a:endParaRPr lang="en-US" altLang="zh-CN">
              <a:solidFill>
                <a:prstClr val="black"/>
              </a:solidFill>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7800073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8CFEA6B-00BC-4053-B80A-9751C6449BDC}" type="slidenum">
              <a:rPr lang="en-US" altLang="zh-CN">
                <a:solidFill>
                  <a:prstClr val="black"/>
                </a:solidFill>
              </a:rPr>
              <a:pPr>
                <a:defRPr/>
              </a:pPr>
              <a:t>43</a:t>
            </a:fld>
            <a:endParaRPr lang="en-US" altLang="zh-CN">
              <a:solidFill>
                <a:prstClr val="black"/>
              </a:solidFill>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32314672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864C4EF-0DDC-407F-AFE5-F7FC46FDB1C7}" type="slidenum">
              <a:rPr lang="en-US" altLang="zh-CN">
                <a:solidFill>
                  <a:prstClr val="black"/>
                </a:solidFill>
              </a:rPr>
              <a:pPr>
                <a:defRPr/>
              </a:pPr>
              <a:t>44</a:t>
            </a:fld>
            <a:endParaRPr lang="en-US" altLang="zh-CN">
              <a:solidFill>
                <a:prstClr val="black"/>
              </a:solidFill>
            </a:endParaRPr>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9762802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1A1B121-BD06-4E9A-A1CD-E7CAB07532E7}" type="slidenum">
              <a:rPr lang="en-US" altLang="zh-CN">
                <a:solidFill>
                  <a:prstClr val="black"/>
                </a:solidFill>
              </a:rPr>
              <a:pPr>
                <a:defRPr/>
              </a:pPr>
              <a:t>45</a:t>
            </a:fld>
            <a:endParaRPr lang="en-US" altLang="zh-CN">
              <a:solidFill>
                <a:prstClr val="black"/>
              </a:solidFill>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5199533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AC1A582-B162-465B-9E6B-1EB7861E1426}" type="slidenum">
              <a:rPr lang="en-US" altLang="zh-CN">
                <a:solidFill>
                  <a:prstClr val="black"/>
                </a:solidFill>
              </a:rPr>
              <a:pPr>
                <a:defRPr/>
              </a:pPr>
              <a:t>46</a:t>
            </a:fld>
            <a:endParaRPr lang="en-US" altLang="zh-CN">
              <a:solidFill>
                <a:prstClr val="black"/>
              </a:solidFill>
            </a:endParaRPr>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6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30250508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0E56981-E74B-4B73-806A-7332A693C138}" type="slidenum">
              <a:rPr lang="en-US" altLang="zh-CN">
                <a:solidFill>
                  <a:prstClr val="black"/>
                </a:solidFill>
              </a:rPr>
              <a:pPr>
                <a:defRPr/>
              </a:pPr>
              <a:t>47</a:t>
            </a:fld>
            <a:endParaRPr lang="en-US" altLang="zh-CN">
              <a:solidFill>
                <a:prstClr val="black"/>
              </a:solidFill>
            </a:endParaRPr>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10261558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C2EF50B-CD87-4A35-B5B2-C8234AA181AA}" type="slidenum">
              <a:rPr lang="en-US" altLang="zh-CN">
                <a:solidFill>
                  <a:prstClr val="black"/>
                </a:solidFill>
              </a:rPr>
              <a:pPr>
                <a:defRPr/>
              </a:pPr>
              <a:t>48</a:t>
            </a:fld>
            <a:endParaRPr lang="en-US" altLang="zh-CN">
              <a:solidFill>
                <a:prstClr val="black"/>
              </a:solidFill>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27011862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B65FF5E-7F62-4CF4-B8E3-6565AFDEAC93}" type="slidenum">
              <a:rPr lang="en-US" altLang="zh-CN">
                <a:solidFill>
                  <a:prstClr val="black"/>
                </a:solidFill>
              </a:rPr>
              <a:pPr>
                <a:defRPr/>
              </a:pPr>
              <a:t>52</a:t>
            </a:fld>
            <a:endParaRPr lang="en-US" altLang="zh-CN">
              <a:solidFill>
                <a:prstClr val="black"/>
              </a:solidFill>
            </a:endParaRPr>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2848937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C74F308-8700-4077-BECD-D922D21B54CB}" type="slidenum">
              <a:rPr lang="en-US" altLang="zh-CN">
                <a:solidFill>
                  <a:prstClr val="black"/>
                </a:solidFill>
              </a:rPr>
              <a:pPr>
                <a:defRPr/>
              </a:pPr>
              <a:t>6</a:t>
            </a:fld>
            <a:endParaRPr lang="en-US" altLang="zh-CN">
              <a:solidFill>
                <a:prstClr val="black"/>
              </a:solidFill>
            </a:endParaRPr>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400050" lvl="1" indent="0">
              <a:lnSpc>
                <a:spcPct val="150000"/>
              </a:lnSpc>
              <a:buNone/>
            </a:pPr>
            <a:r>
              <a:rPr lang="zh-CN" altLang="en-US" sz="2000" dirty="0"/>
              <a:t>举例说明两者的差异。当集团中的</a:t>
            </a:r>
            <a:r>
              <a:rPr lang="en-US" altLang="zh-CN" sz="2000" dirty="0"/>
              <a:t>A</a:t>
            </a:r>
            <a:r>
              <a:rPr lang="zh-CN" altLang="en-US" sz="2000" dirty="0"/>
              <a:t>公司与</a:t>
            </a:r>
            <a:r>
              <a:rPr lang="en-US" altLang="zh-CN" sz="2000" dirty="0"/>
              <a:t>B</a:t>
            </a:r>
            <a:r>
              <a:rPr lang="zh-CN" altLang="en-US" sz="2000" dirty="0"/>
              <a:t>公司要进行业务合作时，在层级组织中要经过小总部与大总部的参与、同意。而在宏基的联网组织中，</a:t>
            </a:r>
            <a:r>
              <a:rPr lang="en-US" altLang="zh-CN" sz="2000" dirty="0"/>
              <a:t>A</a:t>
            </a:r>
            <a:r>
              <a:rPr lang="zh-CN" altLang="en-US" sz="2000" dirty="0"/>
              <a:t>、</a:t>
            </a:r>
            <a:r>
              <a:rPr lang="en-US" altLang="zh-CN" sz="2000" dirty="0"/>
              <a:t>B</a:t>
            </a:r>
            <a:r>
              <a:rPr lang="zh-CN" altLang="en-US" sz="2000" dirty="0"/>
              <a:t>两家公司直接沟通，遵循集团的协议做事情。</a:t>
            </a:r>
            <a:endParaRPr lang="en-US" altLang="zh-CN" sz="2000" dirty="0"/>
          </a:p>
          <a:p>
            <a:pPr marL="400050" lvl="1" indent="0">
              <a:lnSpc>
                <a:spcPct val="150000"/>
              </a:lnSpc>
              <a:buNone/>
            </a:pPr>
            <a:r>
              <a:rPr lang="zh-CN" altLang="en-US" sz="2000" dirty="0"/>
              <a:t>假设</a:t>
            </a:r>
            <a:r>
              <a:rPr lang="en-US" altLang="zh-CN" sz="2000" dirty="0"/>
              <a:t>C</a:t>
            </a:r>
            <a:r>
              <a:rPr lang="zh-CN" altLang="en-US" sz="2000" dirty="0"/>
              <a:t>公司要进行改变、或人事变动，在层级组织中需要总部的参与、签核；但在联网组织里，</a:t>
            </a:r>
            <a:r>
              <a:rPr lang="en-US" altLang="zh-CN" sz="2000" dirty="0"/>
              <a:t>C</a:t>
            </a:r>
            <a:r>
              <a:rPr lang="zh-CN" altLang="en-US" sz="2000" dirty="0"/>
              <a:t>公司可以自己做决定。以宏基的做法，每个公司尽量让母公司拥有的股权不超过</a:t>
            </a:r>
            <a:r>
              <a:rPr lang="en-US" altLang="zh-CN" sz="2000" dirty="0"/>
              <a:t>50</a:t>
            </a:r>
            <a:r>
              <a:rPr lang="zh-CN" altLang="en-US" sz="2000" dirty="0"/>
              <a:t>％，而在一般组织中，母公司都想拥有</a:t>
            </a:r>
            <a:r>
              <a:rPr lang="en-US" altLang="zh-CN" sz="2000" dirty="0"/>
              <a:t>50﹪</a:t>
            </a:r>
            <a:r>
              <a:rPr lang="zh-CN" altLang="en-US" sz="2000" dirty="0"/>
              <a:t>以上的股权，以便进行控制。联网组织不是靠股权进行控制，而是靠共同的利益与组织的协议</a:t>
            </a:r>
            <a:r>
              <a:rPr lang="zh-CN" altLang="en-US" sz="1400" dirty="0"/>
              <a:t>。 </a:t>
            </a:r>
          </a:p>
          <a:p>
            <a:endParaRPr lang="zh-CN" altLang="zh-CN" dirty="0"/>
          </a:p>
        </p:txBody>
      </p:sp>
    </p:spTree>
    <p:extLst>
      <p:ext uri="{BB962C8B-B14F-4D97-AF65-F5344CB8AC3E}">
        <p14:creationId xmlns:p14="http://schemas.microsoft.com/office/powerpoint/2010/main" val="28312979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0CDED09-C6E9-4AB2-88B4-05E1412A1A71}" type="slidenum">
              <a:rPr lang="en-US" altLang="zh-CN">
                <a:solidFill>
                  <a:prstClr val="black"/>
                </a:solidFill>
              </a:rPr>
              <a:pPr>
                <a:defRPr/>
              </a:pPr>
              <a:t>53</a:t>
            </a:fld>
            <a:endParaRPr lang="en-US" altLang="zh-CN">
              <a:solidFill>
                <a:prstClr val="black"/>
              </a:solidFill>
            </a:endParaRPr>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334350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4FCE2DE-FC77-4376-B628-0E7B4ABDF829}" type="slidenum">
              <a:rPr lang="en-US" altLang="zh-CN">
                <a:solidFill>
                  <a:prstClr val="black"/>
                </a:solidFill>
              </a:rPr>
              <a:pPr>
                <a:defRPr/>
              </a:pPr>
              <a:t>54</a:t>
            </a:fld>
            <a:endParaRPr lang="en-US" altLang="zh-CN">
              <a:solidFill>
                <a:prstClr val="black"/>
              </a:solidFill>
            </a:endParaRPr>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138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32610255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BA45C7-2FEB-4BC6-BB51-C88D364F8FDD}" type="slidenum">
              <a:rPr lang="en-US" altLang="zh-CN">
                <a:solidFill>
                  <a:prstClr val="black"/>
                </a:solidFill>
              </a:rPr>
              <a:pPr>
                <a:defRPr/>
              </a:pPr>
              <a:t>55</a:t>
            </a:fld>
            <a:endParaRPr lang="en-US" altLang="zh-CN">
              <a:solidFill>
                <a:prstClr val="black"/>
              </a:solidFill>
            </a:endParaRPr>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28888351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DE973BB-4E78-49E5-8661-9B79CED41787}" type="slidenum">
              <a:rPr lang="en-US" altLang="zh-CN">
                <a:solidFill>
                  <a:prstClr val="black"/>
                </a:solidFill>
              </a:rPr>
              <a:pPr>
                <a:defRPr/>
              </a:pPr>
              <a:t>56</a:t>
            </a:fld>
            <a:endParaRPr lang="en-US" altLang="zh-CN">
              <a:solidFill>
                <a:prstClr val="black"/>
              </a:solidFill>
            </a:endParaRPr>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4056909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6AEE1E4-230C-45BF-9A72-D958A158094A}" type="slidenum">
              <a:rPr lang="en-US" altLang="zh-CN">
                <a:solidFill>
                  <a:prstClr val="black"/>
                </a:solidFill>
              </a:rPr>
              <a:pPr>
                <a:defRPr/>
              </a:pPr>
              <a:t>57</a:t>
            </a:fld>
            <a:endParaRPr lang="en-US" altLang="zh-CN">
              <a:solidFill>
                <a:prstClr val="black"/>
              </a:solidFill>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8330098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FEF0856-D105-40D0-BE76-DF53B6B6FA19}" type="slidenum">
              <a:rPr lang="en-US" altLang="zh-CN">
                <a:solidFill>
                  <a:prstClr val="black"/>
                </a:solidFill>
              </a:rPr>
              <a:pPr>
                <a:defRPr/>
              </a:pPr>
              <a:t>59</a:t>
            </a:fld>
            <a:endParaRPr lang="en-US" altLang="zh-CN">
              <a:solidFill>
                <a:prstClr val="black"/>
              </a:solidFill>
            </a:endParaRPr>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4016635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95F6909-A418-4BB2-A559-F11A5A0BC03D}" type="slidenum">
              <a:rPr lang="en-US" altLang="zh-CN">
                <a:solidFill>
                  <a:prstClr val="black"/>
                </a:solidFill>
              </a:rPr>
              <a:pPr>
                <a:defRPr/>
              </a:pPr>
              <a:t>60</a:t>
            </a:fld>
            <a:endParaRPr lang="en-US" altLang="zh-CN">
              <a:solidFill>
                <a:prstClr val="black"/>
              </a:solidFill>
            </a:endParaRPr>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650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37439015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12B5AD5-4796-4674-8468-939FFB7D538C}" type="slidenum">
              <a:rPr lang="en-US" altLang="zh-CN">
                <a:solidFill>
                  <a:prstClr val="black"/>
                </a:solidFill>
              </a:rPr>
              <a:pPr>
                <a:defRPr/>
              </a:pPr>
              <a:t>61</a:t>
            </a:fld>
            <a:endParaRPr lang="en-US" altLang="zh-CN">
              <a:solidFill>
                <a:prstClr val="black"/>
              </a:solidFill>
            </a:endParaRPr>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3764090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C9FD438-C878-452C-8D14-F7BD0269AA22}" type="slidenum">
              <a:rPr lang="en-US" altLang="zh-CN">
                <a:solidFill>
                  <a:prstClr val="black"/>
                </a:solidFill>
              </a:rPr>
              <a:pPr>
                <a:defRPr/>
              </a:pPr>
              <a:t>62</a:t>
            </a:fld>
            <a:endParaRPr lang="en-US" altLang="zh-CN">
              <a:solidFill>
                <a:prstClr val="black"/>
              </a:solidFill>
            </a:endParaRPr>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3124881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F842632-D9D8-4C43-ABE5-505CF068D79B}" type="slidenum">
              <a:rPr lang="en-US" altLang="zh-CN">
                <a:solidFill>
                  <a:prstClr val="black"/>
                </a:solidFill>
              </a:rPr>
              <a:pPr>
                <a:defRPr/>
              </a:pPr>
              <a:t>63</a:t>
            </a:fld>
            <a:endParaRPr lang="en-US" altLang="zh-CN">
              <a:solidFill>
                <a:prstClr val="black"/>
              </a:solidFill>
            </a:endParaRPr>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4091319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E6411D2-B42E-45AA-853D-ADF84455CC49}" type="slidenum">
              <a:rPr lang="en-US" altLang="zh-CN">
                <a:solidFill>
                  <a:prstClr val="black"/>
                </a:solidFill>
              </a:rPr>
              <a:pPr>
                <a:defRPr/>
              </a:pPr>
              <a:t>7</a:t>
            </a:fld>
            <a:endParaRPr lang="en-US" altLang="zh-CN">
              <a:solidFill>
                <a:prstClr val="black"/>
              </a:solidFill>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20742129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608752E-ECF4-427B-9278-4D2A86F91E74}" type="slidenum">
              <a:rPr lang="en-US" altLang="zh-CN">
                <a:solidFill>
                  <a:prstClr val="black"/>
                </a:solidFill>
              </a:rPr>
              <a:pPr>
                <a:defRPr/>
              </a:pPr>
              <a:t>64</a:t>
            </a:fld>
            <a:endParaRPr lang="en-US" altLang="zh-CN">
              <a:solidFill>
                <a:prstClr val="black"/>
              </a:solidFill>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0596"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16868386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50891A-2B9C-452D-B178-531BFFD536B6}" type="slidenum">
              <a:rPr lang="en-US" altLang="zh-CN">
                <a:solidFill>
                  <a:prstClr val="black"/>
                </a:solidFill>
              </a:rPr>
              <a:pPr>
                <a:defRPr/>
              </a:pPr>
              <a:t>65</a:t>
            </a:fld>
            <a:endParaRPr lang="en-US" altLang="zh-CN">
              <a:solidFill>
                <a:prstClr val="black"/>
              </a:solidFill>
            </a:endParaRPr>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162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31595471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F32D273-CB47-4ABD-9387-DE297A27EFE6}" type="slidenum">
              <a:rPr lang="en-US" altLang="zh-CN">
                <a:solidFill>
                  <a:prstClr val="black"/>
                </a:solidFill>
              </a:rPr>
              <a:pPr>
                <a:defRPr/>
              </a:pPr>
              <a:t>66</a:t>
            </a:fld>
            <a:endParaRPr lang="en-US" altLang="zh-CN">
              <a:solidFill>
                <a:prstClr val="black"/>
              </a:solidFill>
            </a:endParaRPr>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264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2788729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65B873F-EEEC-4463-9D30-B35A87791840}" type="slidenum">
              <a:rPr lang="en-US" altLang="zh-CN">
                <a:solidFill>
                  <a:prstClr val="black"/>
                </a:solidFill>
              </a:rPr>
              <a:pPr>
                <a:defRPr/>
              </a:pPr>
              <a:t>67</a:t>
            </a:fld>
            <a:endParaRPr lang="en-US" altLang="zh-CN">
              <a:solidFill>
                <a:prstClr val="black"/>
              </a:solidFill>
            </a:endParaRPr>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253822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AB9638F-D7BA-40E3-B5E2-F446E0D5E4F2}" type="slidenum">
              <a:rPr lang="en-US" altLang="zh-CN">
                <a:solidFill>
                  <a:prstClr val="black"/>
                </a:solidFill>
              </a:rPr>
              <a:pPr>
                <a:defRPr/>
              </a:pPr>
              <a:t>8</a:t>
            </a:fld>
            <a:endParaRPr lang="en-US" altLang="zh-CN">
              <a:solidFill>
                <a:prstClr val="black"/>
              </a:solidFill>
            </a:endParaRPr>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8"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1867057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a:solidFill>
                  <a:srgbClr val="FF0000"/>
                </a:solidFill>
                <a:latin typeface="+mn-lt"/>
                <a:ea typeface="+mn-ea"/>
                <a:cs typeface="+mn-cs"/>
              </a:rPr>
              <a:t>华为</a:t>
            </a:r>
            <a:r>
              <a:rPr lang="zh-CN" altLang="en-US" sz="1200" b="0" i="0" kern="1200" dirty="0">
                <a:solidFill>
                  <a:schemeClr val="tx1"/>
                </a:solidFill>
                <a:latin typeface="+mn-lt"/>
                <a:ea typeface="+mn-ea"/>
                <a:cs typeface="+mn-cs"/>
              </a:rPr>
              <a:t>与很多强调组织结构稳定的企业不同，华为建立的是一种</a:t>
            </a:r>
            <a:r>
              <a:rPr lang="zh-CN" altLang="en-US" sz="1200" b="1" i="0" kern="1200" dirty="0">
                <a:solidFill>
                  <a:schemeClr val="tx1"/>
                </a:solidFill>
                <a:latin typeface="+mn-lt"/>
                <a:ea typeface="+mn-ea"/>
                <a:cs typeface="+mn-cs"/>
              </a:rPr>
              <a:t>可以有所变化的矩阵结构</a:t>
            </a:r>
            <a:r>
              <a:rPr lang="zh-CN" altLang="en-US" sz="1200" b="0" i="0" kern="1200" dirty="0">
                <a:solidFill>
                  <a:schemeClr val="tx1"/>
                </a:solidFill>
                <a:latin typeface="+mn-lt"/>
                <a:ea typeface="+mn-ea"/>
                <a:cs typeface="+mn-cs"/>
              </a:rPr>
              <a:t>。换句话说，华为每次的产品创新都肯定伴随组织架构的变化，而在华为每</a:t>
            </a:r>
            <a:r>
              <a:rPr lang="en-US" altLang="zh-CN" sz="1200" b="0" i="0" kern="1200" dirty="0">
                <a:solidFill>
                  <a:schemeClr val="tx1"/>
                </a:solidFill>
                <a:latin typeface="+mn-lt"/>
                <a:ea typeface="+mn-ea"/>
                <a:cs typeface="+mn-cs"/>
              </a:rPr>
              <a:t>3</a:t>
            </a:r>
            <a:r>
              <a:rPr lang="zh-CN" altLang="en-US" sz="1200" b="0" i="0" kern="1200" dirty="0">
                <a:solidFill>
                  <a:schemeClr val="tx1"/>
                </a:solidFill>
                <a:latin typeface="+mn-lt"/>
                <a:ea typeface="+mn-ea"/>
                <a:cs typeface="+mn-cs"/>
              </a:rPr>
              <a:t>个月就会发生一次大的技术创新。这更类似于某种</a:t>
            </a:r>
            <a:r>
              <a:rPr lang="zh-CN" altLang="en-US" sz="1200" b="1" i="0" kern="1200" dirty="0">
                <a:solidFill>
                  <a:schemeClr val="tx1"/>
                </a:solidFill>
                <a:latin typeface="+mn-lt"/>
                <a:ea typeface="+mn-ea"/>
                <a:cs typeface="+mn-cs"/>
              </a:rPr>
              <a:t>进退自如的创业管理机制</a:t>
            </a:r>
            <a:r>
              <a:rPr lang="zh-CN" altLang="en-US" sz="1200" b="0" i="0" kern="1200" dirty="0">
                <a:solidFill>
                  <a:schemeClr val="tx1"/>
                </a:solidFill>
                <a:latin typeface="+mn-lt"/>
                <a:ea typeface="+mn-ea"/>
                <a:cs typeface="+mn-cs"/>
              </a:rPr>
              <a:t>。一旦出现机遇，相应的部门便迅速出击、抓住机遇。在这个部门的牵动下，公司的组织结构发生一定的变形</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流程没有变化，只是部门与部门之间联系的次数和内容发生了变化。但这种变形是暂时的，当阶段性的任务完成后，整个组织结构又会恢复到常态。</a:t>
            </a:r>
            <a:endParaRPr lang="en-US" altLang="zh-CN" sz="1200" b="0" i="0" kern="1200" dirty="0">
              <a:solidFill>
                <a:schemeClr val="tx1"/>
              </a:solidFill>
              <a:latin typeface="+mn-lt"/>
              <a:ea typeface="+mn-ea"/>
              <a:cs typeface="+mn-cs"/>
            </a:endParaRPr>
          </a:p>
          <a:p>
            <a:r>
              <a:rPr lang="zh-CN" altLang="en-US" sz="1200" b="1" i="0" kern="1200" dirty="0">
                <a:solidFill>
                  <a:schemeClr val="tx1"/>
                </a:solidFill>
                <a:latin typeface="+mn-lt"/>
                <a:ea typeface="+mn-ea"/>
                <a:cs typeface="+mn-cs"/>
              </a:rPr>
              <a:t>阿里巴巴</a:t>
            </a:r>
            <a:r>
              <a:rPr lang="zh-CN" altLang="en-US" sz="1200" b="0" i="0" kern="1200" dirty="0">
                <a:solidFill>
                  <a:schemeClr val="tx1"/>
                </a:solidFill>
                <a:latin typeface="+mn-lt"/>
                <a:ea typeface="+mn-ea"/>
                <a:cs typeface="+mn-cs"/>
              </a:rPr>
              <a:t>你能想象没有马云的阿里巴巴吗？尽管</a:t>
            </a:r>
            <a:r>
              <a:rPr lang="en-US" altLang="zh-CN" sz="1200" b="0" i="0" kern="1200" dirty="0">
                <a:solidFill>
                  <a:schemeClr val="tx1"/>
                </a:solidFill>
                <a:latin typeface="+mn-lt"/>
                <a:ea typeface="+mn-ea"/>
                <a:cs typeface="+mn-cs"/>
              </a:rPr>
              <a:t>2007</a:t>
            </a:r>
            <a:r>
              <a:rPr lang="zh-CN" altLang="en-US" sz="1200" b="0" i="0" kern="1200" dirty="0">
                <a:solidFill>
                  <a:schemeClr val="tx1"/>
                </a:solidFill>
                <a:latin typeface="+mn-lt"/>
                <a:ea typeface="+mn-ea"/>
                <a:cs typeface="+mn-cs"/>
              </a:rPr>
              <a:t>年阿里巴巴</a:t>
            </a:r>
            <a:r>
              <a:rPr lang="en-US" altLang="zh-CN" sz="1200" b="0" i="0" kern="1200" dirty="0">
                <a:solidFill>
                  <a:schemeClr val="tx1"/>
                </a:solidFill>
                <a:latin typeface="+mn-lt"/>
                <a:ea typeface="+mn-ea"/>
                <a:cs typeface="+mn-cs"/>
              </a:rPr>
              <a:t>B2B</a:t>
            </a:r>
            <a:r>
              <a:rPr lang="zh-CN" altLang="en-US" sz="1200" b="0" i="0" kern="1200" dirty="0">
                <a:solidFill>
                  <a:schemeClr val="tx1"/>
                </a:solidFill>
                <a:latin typeface="+mn-lt"/>
                <a:ea typeface="+mn-ea"/>
                <a:cs typeface="+mn-cs"/>
              </a:rPr>
              <a:t>业务上市后，马云开始练太极、习道学、悟阴阳，但是，在阿里巴巴马云的影子似乎无时无处不在。现在，他又向公众展示了一条完美的产业链。万网提供域名，并量身定制出两套网站</a:t>
            </a:r>
            <a:r>
              <a:rPr lang="en-US" altLang="zh-CN" sz="1200" b="0" i="0" kern="1200" dirty="0">
                <a:solidFill>
                  <a:schemeClr val="tx1"/>
                </a:solidFill>
                <a:latin typeface="+mn-lt"/>
                <a:ea typeface="+mn-ea"/>
                <a:cs typeface="+mn-cs"/>
              </a:rPr>
              <a:t>—B2B</a:t>
            </a:r>
            <a:r>
              <a:rPr lang="zh-CN" altLang="en-US" sz="1200" b="0" i="0" kern="1200" dirty="0">
                <a:solidFill>
                  <a:schemeClr val="tx1"/>
                </a:solidFill>
                <a:latin typeface="+mn-lt"/>
                <a:ea typeface="+mn-ea"/>
                <a:cs typeface="+mn-cs"/>
              </a:rPr>
              <a:t>和</a:t>
            </a:r>
            <a:r>
              <a:rPr lang="en-US" altLang="zh-CN" sz="1200" b="0" i="0" kern="1200" dirty="0">
                <a:solidFill>
                  <a:schemeClr val="tx1"/>
                </a:solidFill>
                <a:latin typeface="+mn-lt"/>
                <a:ea typeface="+mn-ea"/>
                <a:cs typeface="+mn-cs"/>
              </a:rPr>
              <a:t>B2C</a:t>
            </a:r>
            <a:r>
              <a:rPr lang="zh-CN" altLang="en-US" sz="1200" b="0" i="0" kern="1200" dirty="0">
                <a:solidFill>
                  <a:schemeClr val="tx1"/>
                </a:solidFill>
                <a:latin typeface="+mn-lt"/>
                <a:ea typeface="+mn-ea"/>
                <a:cs typeface="+mn-cs"/>
              </a:rPr>
              <a:t>，再通过阿里巴巴网站和淘宝商城、淘宝集市三大平台，精确对接细分用户。散在全国的</a:t>
            </a:r>
            <a:r>
              <a:rPr lang="en-US" altLang="zh-CN" sz="1200" b="0" i="0" kern="1200" dirty="0">
                <a:solidFill>
                  <a:schemeClr val="tx1"/>
                </a:solidFill>
                <a:latin typeface="+mn-lt"/>
                <a:ea typeface="+mn-ea"/>
                <a:cs typeface="+mn-cs"/>
              </a:rPr>
              <a:t>7</a:t>
            </a:r>
            <a:r>
              <a:rPr lang="zh-CN" altLang="en-US" sz="1200" b="0" i="0" kern="1200" dirty="0">
                <a:solidFill>
                  <a:schemeClr val="tx1"/>
                </a:solidFill>
                <a:latin typeface="+mn-lt"/>
                <a:ea typeface="+mn-ea"/>
                <a:cs typeface="+mn-cs"/>
              </a:rPr>
              <a:t>个百万平方米以上的阿里大仓、若干个小仓，由物流宝打通的从供应商到阿里大小仓直至用户之间的物流数据流，囊括大阿里战略中所有的业务。而马云，正如他自己所说，“已经融化在这家公司里。”</a:t>
            </a:r>
            <a:endParaRPr lang="zh-CN" altLang="en-US" dirty="0"/>
          </a:p>
        </p:txBody>
      </p:sp>
      <p:sp>
        <p:nvSpPr>
          <p:cNvPr id="4" name="灯片编号占位符 3"/>
          <p:cNvSpPr>
            <a:spLocks noGrp="1"/>
          </p:cNvSpPr>
          <p:nvPr>
            <p:ph type="sldNum" sz="quarter" idx="10"/>
          </p:nvPr>
        </p:nvSpPr>
        <p:spPr/>
        <p:txBody>
          <a:bodyPr/>
          <a:lstStyle/>
          <a:p>
            <a:fld id="{7BDDA5B1-D4FB-4D90-94E1-3CBD2F3EF7E3}" type="slidenum">
              <a:rPr lang="zh-CN" altLang="en-US" smtClean="0"/>
              <a:pPr/>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zh-CN" altLang="en-US" sz="1200" b="1" i="0" kern="1200" dirty="0">
                <a:solidFill>
                  <a:schemeClr val="tx1"/>
                </a:solidFill>
                <a:latin typeface="+mn-lt"/>
                <a:ea typeface="+mn-ea"/>
                <a:cs typeface="+mn-cs"/>
              </a:rPr>
              <a:t>百度</a:t>
            </a:r>
            <a:r>
              <a:rPr lang="zh-CN" altLang="en-US" sz="1200" b="0" i="0" kern="1200" dirty="0">
                <a:solidFill>
                  <a:schemeClr val="tx1"/>
                </a:solidFill>
                <a:latin typeface="+mn-lt"/>
                <a:ea typeface="+mn-ea"/>
                <a:cs typeface="+mn-cs"/>
              </a:rPr>
              <a:t>前任</a:t>
            </a:r>
            <a:r>
              <a:rPr lang="en-US" altLang="zh-CN" sz="1200" b="0" i="0" kern="1200" dirty="0">
                <a:solidFill>
                  <a:schemeClr val="tx1"/>
                </a:solidFill>
                <a:latin typeface="+mn-lt"/>
                <a:ea typeface="+mn-ea"/>
                <a:cs typeface="+mn-cs"/>
              </a:rPr>
              <a:t>COO(</a:t>
            </a:r>
            <a:r>
              <a:rPr lang="zh-CN" altLang="en-US" sz="1200" b="0" i="0" kern="1200" dirty="0">
                <a:solidFill>
                  <a:schemeClr val="tx1"/>
                </a:solidFill>
                <a:latin typeface="+mn-lt"/>
                <a:ea typeface="+mn-ea"/>
                <a:cs typeface="+mn-cs"/>
              </a:rPr>
              <a:t>首席运营官</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叶朋称，“百度崇尚简单”。这话同样可以套用在百度的组织结构上</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百度看上去是一家只需要</a:t>
            </a:r>
            <a:r>
              <a:rPr lang="en-US" altLang="zh-CN" sz="1200" b="0" i="0" kern="1200" dirty="0">
                <a:solidFill>
                  <a:schemeClr val="tx1"/>
                </a:solidFill>
                <a:latin typeface="+mn-lt"/>
                <a:ea typeface="+mn-ea"/>
                <a:cs typeface="+mn-cs"/>
              </a:rPr>
              <a:t>CEO</a:t>
            </a:r>
            <a:r>
              <a:rPr lang="zh-CN" altLang="en-US" sz="1200" b="0" i="0" kern="1200" dirty="0">
                <a:solidFill>
                  <a:schemeClr val="tx1"/>
                </a:solidFill>
                <a:latin typeface="+mn-lt"/>
                <a:ea typeface="+mn-ea"/>
                <a:cs typeface="+mn-cs"/>
              </a:rPr>
              <a:t>就够了的公司。在叶朋</a:t>
            </a:r>
            <a:r>
              <a:rPr lang="en-US" altLang="zh-CN" sz="1200" b="0" i="0" kern="1200" dirty="0">
                <a:solidFill>
                  <a:schemeClr val="tx1"/>
                </a:solidFill>
                <a:latin typeface="+mn-lt"/>
                <a:ea typeface="+mn-ea"/>
                <a:cs typeface="+mn-cs"/>
              </a:rPr>
              <a:t>2008</a:t>
            </a:r>
            <a:r>
              <a:rPr lang="zh-CN" altLang="en-US" sz="1200" b="0" i="0" kern="1200" dirty="0">
                <a:solidFill>
                  <a:schemeClr val="tx1"/>
                </a:solidFill>
                <a:latin typeface="+mn-lt"/>
                <a:ea typeface="+mn-ea"/>
                <a:cs typeface="+mn-cs"/>
              </a:rPr>
              <a:t>年</a:t>
            </a:r>
            <a:r>
              <a:rPr lang="en-US" altLang="zh-CN" sz="1200" b="0" i="0" kern="1200" dirty="0">
                <a:solidFill>
                  <a:schemeClr val="tx1"/>
                </a:solidFill>
                <a:latin typeface="+mn-lt"/>
                <a:ea typeface="+mn-ea"/>
                <a:cs typeface="+mn-cs"/>
              </a:rPr>
              <a:t>4</a:t>
            </a:r>
            <a:r>
              <a:rPr lang="zh-CN" altLang="en-US" sz="1200" b="0" i="0" kern="1200" dirty="0">
                <a:solidFill>
                  <a:schemeClr val="tx1"/>
                </a:solidFill>
                <a:latin typeface="+mn-lt"/>
                <a:ea typeface="+mn-ea"/>
                <a:cs typeface="+mn-cs"/>
              </a:rPr>
              <a:t>月担任</a:t>
            </a:r>
            <a:r>
              <a:rPr lang="en-US" altLang="zh-CN" sz="1200" b="0" i="0" kern="1200" dirty="0">
                <a:solidFill>
                  <a:schemeClr val="tx1"/>
                </a:solidFill>
                <a:latin typeface="+mn-lt"/>
                <a:ea typeface="+mn-ea"/>
                <a:cs typeface="+mn-cs"/>
              </a:rPr>
              <a:t>COO</a:t>
            </a:r>
            <a:r>
              <a:rPr lang="zh-CN" altLang="en-US" sz="1200" b="0" i="0" kern="1200" dirty="0">
                <a:solidFill>
                  <a:schemeClr val="tx1"/>
                </a:solidFill>
                <a:latin typeface="+mn-lt"/>
                <a:ea typeface="+mn-ea"/>
                <a:cs typeface="+mn-cs"/>
              </a:rPr>
              <a:t>之前，这个职位空了一年之久。当他</a:t>
            </a:r>
            <a:r>
              <a:rPr lang="en-US" altLang="zh-CN" sz="1200" b="0" i="0" kern="1200" dirty="0">
                <a:solidFill>
                  <a:schemeClr val="tx1"/>
                </a:solidFill>
                <a:latin typeface="+mn-lt"/>
                <a:ea typeface="+mn-ea"/>
                <a:cs typeface="+mn-cs"/>
              </a:rPr>
              <a:t>2010</a:t>
            </a:r>
            <a:r>
              <a:rPr lang="zh-CN" altLang="en-US" sz="1200" b="0" i="0" kern="1200" dirty="0">
                <a:solidFill>
                  <a:schemeClr val="tx1"/>
                </a:solidFill>
                <a:latin typeface="+mn-lt"/>
                <a:ea typeface="+mn-ea"/>
                <a:cs typeface="+mn-cs"/>
              </a:rPr>
              <a:t>年离职后，这个职位一直空缺至今。而回过头去看百度的发展历史，</a:t>
            </a:r>
            <a:r>
              <a:rPr lang="en-US" altLang="zh-CN" sz="1200" b="0" i="0" kern="1200" dirty="0">
                <a:solidFill>
                  <a:schemeClr val="tx1"/>
                </a:solidFill>
                <a:latin typeface="+mn-lt"/>
                <a:ea typeface="+mn-ea"/>
                <a:cs typeface="+mn-cs"/>
              </a:rPr>
              <a:t>COO</a:t>
            </a:r>
            <a:r>
              <a:rPr lang="zh-CN" altLang="en-US" sz="1200" b="0" i="0" kern="1200" dirty="0">
                <a:solidFill>
                  <a:schemeClr val="tx1"/>
                </a:solidFill>
                <a:latin typeface="+mn-lt"/>
                <a:ea typeface="+mn-ea"/>
                <a:cs typeface="+mn-cs"/>
              </a:rPr>
              <a:t>职位已经出现三次为期不短的真空期了。同样的遭遇也发生在</a:t>
            </a:r>
            <a:r>
              <a:rPr lang="en-US" altLang="zh-CN" sz="1200" b="0" i="0" kern="1200" dirty="0">
                <a:solidFill>
                  <a:schemeClr val="tx1"/>
                </a:solidFill>
                <a:latin typeface="+mn-lt"/>
                <a:ea typeface="+mn-ea"/>
                <a:cs typeface="+mn-cs"/>
              </a:rPr>
              <a:t>CTO</a:t>
            </a:r>
            <a:r>
              <a:rPr lang="zh-CN" altLang="en-US" sz="1200" b="0" i="0" kern="1200" dirty="0">
                <a:solidFill>
                  <a:schemeClr val="tx1"/>
                </a:solidFill>
                <a:latin typeface="+mn-lt"/>
                <a:ea typeface="+mn-ea"/>
                <a:cs typeface="+mn-cs"/>
              </a:rPr>
              <a:t>职位上。而在</a:t>
            </a:r>
            <a:r>
              <a:rPr lang="en-US" altLang="zh-CN" sz="1200" b="0" i="0" kern="1200" dirty="0">
                <a:solidFill>
                  <a:schemeClr val="tx1"/>
                </a:solidFill>
                <a:latin typeface="+mn-lt"/>
                <a:ea typeface="+mn-ea"/>
                <a:cs typeface="+mn-cs"/>
              </a:rPr>
              <a:t>2008</a:t>
            </a:r>
            <a:r>
              <a:rPr lang="zh-CN" altLang="en-US" sz="1200" b="0" i="0" kern="1200" dirty="0">
                <a:solidFill>
                  <a:schemeClr val="tx1"/>
                </a:solidFill>
                <a:latin typeface="+mn-lt"/>
                <a:ea typeface="+mn-ea"/>
                <a:cs typeface="+mn-cs"/>
              </a:rPr>
              <a:t>年，这家公司竟然同时缺失</a:t>
            </a:r>
            <a:r>
              <a:rPr lang="en-US" altLang="zh-CN" sz="1200" b="0" i="0" kern="1200" dirty="0">
                <a:solidFill>
                  <a:schemeClr val="tx1"/>
                </a:solidFill>
                <a:latin typeface="+mn-lt"/>
                <a:ea typeface="+mn-ea"/>
                <a:cs typeface="+mn-cs"/>
              </a:rPr>
              <a:t>COO</a:t>
            </a:r>
            <a:r>
              <a:rPr lang="zh-CN" altLang="en-US" sz="1200" b="0" i="0" kern="1200" dirty="0">
                <a:solidFill>
                  <a:schemeClr val="tx1"/>
                </a:solidFill>
                <a:latin typeface="+mn-lt"/>
                <a:ea typeface="+mn-ea"/>
                <a:cs typeface="+mn-cs"/>
              </a:rPr>
              <a:t>、</a:t>
            </a:r>
            <a:r>
              <a:rPr lang="en-US" altLang="zh-CN" sz="1200" b="0" i="0" kern="1200" dirty="0">
                <a:solidFill>
                  <a:schemeClr val="tx1"/>
                </a:solidFill>
                <a:latin typeface="+mn-lt"/>
                <a:ea typeface="+mn-ea"/>
                <a:cs typeface="+mn-cs"/>
              </a:rPr>
              <a:t>CFO(</a:t>
            </a:r>
            <a:r>
              <a:rPr lang="zh-CN" altLang="en-US" sz="1200" b="0" i="0" kern="1200" dirty="0">
                <a:solidFill>
                  <a:schemeClr val="tx1"/>
                </a:solidFill>
                <a:latin typeface="+mn-lt"/>
                <a:ea typeface="+mn-ea"/>
                <a:cs typeface="+mn-cs"/>
              </a:rPr>
              <a:t>首席财务官</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和</a:t>
            </a:r>
            <a:r>
              <a:rPr lang="en-US" altLang="zh-CN" sz="1200" b="0" i="0" kern="1200" dirty="0">
                <a:solidFill>
                  <a:schemeClr val="tx1"/>
                </a:solidFill>
                <a:latin typeface="+mn-lt"/>
                <a:ea typeface="+mn-ea"/>
                <a:cs typeface="+mn-cs"/>
              </a:rPr>
              <a:t>CTO(</a:t>
            </a:r>
            <a:r>
              <a:rPr lang="zh-CN" altLang="en-US" sz="1200" b="0" i="0" kern="1200" dirty="0">
                <a:solidFill>
                  <a:schemeClr val="tx1"/>
                </a:solidFill>
                <a:latin typeface="+mn-lt"/>
                <a:ea typeface="+mn-ea"/>
                <a:cs typeface="+mn-cs"/>
              </a:rPr>
              <a:t>首席技术官</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一些分析师认为，出现这种情况，是因为内部清洗和股票禁售到期两股力量同时夹击。但是互联网观察家谢文却认为，百度在找高管方面“判断有些失误”，他建议百度应该下决心把管理班子弄好，它还是需要一个</a:t>
            </a:r>
            <a:r>
              <a:rPr lang="en-US" altLang="zh-CN" sz="1200" b="0" i="0" kern="1200" dirty="0">
                <a:solidFill>
                  <a:schemeClr val="tx1"/>
                </a:solidFill>
                <a:latin typeface="+mn-lt"/>
                <a:ea typeface="+mn-ea"/>
                <a:cs typeface="+mn-cs"/>
              </a:rPr>
              <a:t>5</a:t>
            </a:r>
            <a:r>
              <a:rPr lang="zh-CN" altLang="en-US" sz="1200" b="0" i="0" kern="1200" dirty="0">
                <a:solidFill>
                  <a:schemeClr val="tx1"/>
                </a:solidFill>
                <a:latin typeface="+mn-lt"/>
                <a:ea typeface="+mn-ea"/>
                <a:cs typeface="+mn-cs"/>
              </a:rPr>
              <a:t>到</a:t>
            </a:r>
            <a:r>
              <a:rPr lang="en-US" altLang="zh-CN" sz="1200" b="0" i="0" kern="1200" dirty="0">
                <a:solidFill>
                  <a:schemeClr val="tx1"/>
                </a:solidFill>
                <a:latin typeface="+mn-lt"/>
                <a:ea typeface="+mn-ea"/>
                <a:cs typeface="+mn-cs"/>
              </a:rPr>
              <a:t>7</a:t>
            </a:r>
            <a:r>
              <a:rPr lang="zh-CN" altLang="en-US" sz="1200" b="0" i="0" kern="1200" dirty="0">
                <a:solidFill>
                  <a:schemeClr val="tx1"/>
                </a:solidFill>
                <a:latin typeface="+mn-lt"/>
                <a:ea typeface="+mn-ea"/>
                <a:cs typeface="+mn-cs"/>
              </a:rPr>
              <a:t>人、各有专长的核心高管团队。</a:t>
            </a:r>
            <a:endParaRPr lang="en-US" altLang="zh-CN" sz="1200" b="0" i="0" kern="1200" dirty="0">
              <a:solidFill>
                <a:schemeClr val="tx1"/>
              </a:solidFill>
              <a:latin typeface="+mn-lt"/>
              <a:ea typeface="+mn-ea"/>
              <a:cs typeface="+mn-cs"/>
            </a:endParaRPr>
          </a:p>
          <a:p>
            <a:r>
              <a:rPr lang="zh-CN" altLang="en-US" sz="1200" b="1" i="0" kern="1200" dirty="0">
                <a:solidFill>
                  <a:schemeClr val="tx1"/>
                </a:solidFill>
                <a:latin typeface="+mn-lt"/>
                <a:ea typeface="+mn-ea"/>
                <a:cs typeface="+mn-cs"/>
              </a:rPr>
              <a:t>腾讯</a:t>
            </a:r>
            <a:r>
              <a:rPr lang="zh-CN" altLang="en-US" sz="1200" b="0" i="0" kern="1200" dirty="0">
                <a:solidFill>
                  <a:schemeClr val="tx1"/>
                </a:solidFill>
                <a:latin typeface="+mn-lt"/>
                <a:ea typeface="+mn-ea"/>
                <a:cs typeface="+mn-cs"/>
              </a:rPr>
              <a:t>是个令人费解的内外两重世界，就像一堵围墙，墙内的人觉得公司简单欢快如大学校园，墙外的人却觉得企鹅彪悍且来势汹汹。反映在腾讯的业务和组织架构，这种矛盾性也处处存在。经过几次大大小小的架构调整，腾讯将不断增设的新部门重新归类后细分为八大单元。其中，根据业务体系划分出四个业务系统</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无线业务、互联网业务、互娱业务、网络媒体业务；另外，根据公司日常运转划分出四个支持系统</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运营支持、平台研发、行政等职能系统及企业发展系统。</a:t>
            </a:r>
            <a:endParaRPr lang="en-US" altLang="zh-CN" sz="1200" b="0" i="0" kern="1200" dirty="0">
              <a:solidFill>
                <a:schemeClr val="tx1"/>
              </a:solidFill>
              <a:latin typeface="+mn-lt"/>
              <a:ea typeface="+mn-ea"/>
              <a:cs typeface="+mn-cs"/>
            </a:endParaRPr>
          </a:p>
          <a:p>
            <a:r>
              <a:rPr lang="zh-CN" altLang="en-US" sz="1200" b="0" i="0" kern="1200" dirty="0">
                <a:solidFill>
                  <a:schemeClr val="tx1"/>
                </a:solidFill>
                <a:latin typeface="+mn-lt"/>
                <a:ea typeface="+mn-ea"/>
                <a:cs typeface="+mn-cs"/>
              </a:rPr>
              <a:t>可是当找出腾讯的产品与服务结构图来比较就会发现，腾讯产品与部门之间有着千丝万缕的关系。因为，作为腾讯盈利的法宝，</a:t>
            </a:r>
            <a:r>
              <a:rPr lang="en-US" altLang="zh-CN" sz="1200" b="0" i="0" kern="1200" dirty="0">
                <a:solidFill>
                  <a:schemeClr val="tx1"/>
                </a:solidFill>
                <a:latin typeface="+mn-lt"/>
                <a:ea typeface="+mn-ea"/>
                <a:cs typeface="+mn-cs"/>
              </a:rPr>
              <a:t>QQ</a:t>
            </a:r>
            <a:r>
              <a:rPr lang="zh-CN" altLang="en-US" sz="1200" b="0" i="0" kern="1200" dirty="0">
                <a:solidFill>
                  <a:schemeClr val="tx1"/>
                </a:solidFill>
                <a:latin typeface="+mn-lt"/>
                <a:ea typeface="+mn-ea"/>
                <a:cs typeface="+mn-cs"/>
              </a:rPr>
              <a:t>不仅是即时通信平台的核心，也搭载或捆绑着腾讯诸多产品与服务。想了解这一点？打开任何一个</a:t>
            </a:r>
            <a:r>
              <a:rPr lang="en-US" altLang="zh-CN" sz="1200" b="0" i="0" kern="1200" dirty="0">
                <a:solidFill>
                  <a:schemeClr val="tx1"/>
                </a:solidFill>
                <a:latin typeface="+mn-lt"/>
                <a:ea typeface="+mn-ea"/>
                <a:cs typeface="+mn-cs"/>
              </a:rPr>
              <a:t>QQ</a:t>
            </a:r>
            <a:r>
              <a:rPr lang="zh-CN" altLang="en-US" sz="1200" b="0" i="0" kern="1200" dirty="0">
                <a:solidFill>
                  <a:schemeClr val="tx1"/>
                </a:solidFill>
                <a:latin typeface="+mn-lt"/>
                <a:ea typeface="+mn-ea"/>
                <a:cs typeface="+mn-cs"/>
              </a:rPr>
              <a:t>互联网端界面就知道了。</a:t>
            </a:r>
            <a:endParaRPr lang="zh-CN" altLang="en-US" dirty="0"/>
          </a:p>
        </p:txBody>
      </p:sp>
      <p:sp>
        <p:nvSpPr>
          <p:cNvPr id="4" name="灯片编号占位符 3"/>
          <p:cNvSpPr>
            <a:spLocks noGrp="1"/>
          </p:cNvSpPr>
          <p:nvPr>
            <p:ph type="sldNum" sz="quarter" idx="10"/>
          </p:nvPr>
        </p:nvSpPr>
        <p:spPr/>
        <p:txBody>
          <a:bodyPr/>
          <a:lstStyle/>
          <a:p>
            <a:fld id="{7BDDA5B1-D4FB-4D90-94E1-3CBD2F3EF7E3}" type="slidenum">
              <a:rPr lang="zh-CN" altLang="en-US" smtClean="0"/>
              <a:pPr/>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BF0CF69-F50F-4916-9CA1-E1C38184BB24}" type="slidenum">
              <a:rPr lang="en-US" altLang="zh-CN">
                <a:solidFill>
                  <a:prstClr val="black"/>
                </a:solidFill>
              </a:rPr>
              <a:pPr>
                <a:defRPr/>
              </a:pPr>
              <a:t>12</a:t>
            </a:fld>
            <a:endParaRPr lang="en-US" altLang="zh-CN">
              <a:solidFill>
                <a:prstClr val="black"/>
              </a:solidFill>
            </a:endParaRPr>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zh-CN" altLang="zh-CN"/>
          </a:p>
        </p:txBody>
      </p:sp>
    </p:spTree>
    <p:extLst>
      <p:ext uri="{BB962C8B-B14F-4D97-AF65-F5344CB8AC3E}">
        <p14:creationId xmlns:p14="http://schemas.microsoft.com/office/powerpoint/2010/main" val="3464817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页-标题居中">
    <p:spTree>
      <p:nvGrpSpPr>
        <p:cNvPr id="1" name=""/>
        <p:cNvGrpSpPr/>
        <p:nvPr/>
      </p:nvGrpSpPr>
      <p:grpSpPr>
        <a:xfrm>
          <a:off x="0" y="0"/>
          <a:ext cx="0" cy="0"/>
          <a:chOff x="0" y="0"/>
          <a:chExt cx="0" cy="0"/>
        </a:xfrm>
      </p:grpSpPr>
      <p:pic>
        <p:nvPicPr>
          <p:cNvPr id="4" name="Picture 2" descr="E:\Z_20141020浙大应用项调整\PPT-10.23\PPT源文件-10.23-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477838"/>
            <a:ext cx="256222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E:\Z_20141020浙大应用项调整\PPT-10.23\PPT源文件-10.23-0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2975" y="5764213"/>
            <a:ext cx="2692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E:\Z_20141020浙大应用项调整\PPT-10.23\PPT源文件-10.23-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102225"/>
            <a:ext cx="91805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E:\Z_20141020浙大应用项调整\PPT-10.23\PPT源文件-10.23-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975" y="5133975"/>
            <a:ext cx="41243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5794375"/>
            <a:ext cx="3176587"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331640" y="1772816"/>
            <a:ext cx="6766520" cy="938535"/>
          </a:xfrm>
        </p:spPr>
        <p:txBody>
          <a:bodyPr>
            <a:normAutofit/>
          </a:bodyPr>
          <a:lstStyle>
            <a:lvl1pPr algn="ctr">
              <a:defRPr sz="3600" b="1">
                <a:solidFill>
                  <a:schemeClr val="tx2">
                    <a:lumMod val="75000"/>
                  </a:schemeClr>
                </a:solidFill>
                <a:latin typeface="微软雅黑" pitchFamily="34" charset="-122"/>
                <a:ea typeface="微软雅黑" pitchFamily="34" charset="-122"/>
                <a:cs typeface="Kalinga" pitchFamily="34" charset="0"/>
              </a:defRPr>
            </a:lvl1pPr>
          </a:lstStyle>
          <a:p>
            <a:r>
              <a:rPr lang="zh-CN" altLang="en-US"/>
              <a:t>单击此处编辑母版标题样式</a:t>
            </a:r>
            <a:endParaRPr lang="en-US" altLang="zh-CN" dirty="0"/>
          </a:p>
        </p:txBody>
      </p:sp>
      <p:sp>
        <p:nvSpPr>
          <p:cNvPr id="3" name="副标题 2"/>
          <p:cNvSpPr>
            <a:spLocks noGrp="1"/>
          </p:cNvSpPr>
          <p:nvPr>
            <p:ph type="subTitle" idx="1"/>
          </p:nvPr>
        </p:nvSpPr>
        <p:spPr>
          <a:xfrm>
            <a:off x="2267744" y="3284984"/>
            <a:ext cx="4824536" cy="504056"/>
          </a:xfrm>
        </p:spPr>
        <p:txBody>
          <a:bodyPr/>
          <a:lstStyle>
            <a:lvl1pPr marL="0" indent="0" algn="ctr">
              <a:buNone/>
              <a:defRPr sz="2800">
                <a:solidFill>
                  <a:schemeClr val="tx2">
                    <a:lumMod val="75000"/>
                  </a:schemeClr>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altLang="zh-CN" dirty="0"/>
          </a:p>
        </p:txBody>
      </p:sp>
    </p:spTree>
    <p:extLst>
      <p:ext uri="{BB962C8B-B14F-4D97-AF65-F5344CB8AC3E}">
        <p14:creationId xmlns:p14="http://schemas.microsoft.com/office/powerpoint/2010/main" val="1520928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图片">
    <p:spTree>
      <p:nvGrpSpPr>
        <p:cNvPr id="1" name=""/>
        <p:cNvGrpSpPr/>
        <p:nvPr/>
      </p:nvGrpSpPr>
      <p:grpSpPr>
        <a:xfrm>
          <a:off x="0" y="0"/>
          <a:ext cx="0" cy="0"/>
          <a:chOff x="0" y="0"/>
          <a:chExt cx="0" cy="0"/>
        </a:xfrm>
      </p:grpSpPr>
      <p:pic>
        <p:nvPicPr>
          <p:cNvPr id="4" name="Picture 7" descr="E:\Z_20141020浙大应用项调整\PPT-10.23\PPT源文件-10.23-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214313"/>
            <a:ext cx="2692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E:\Z_20141020浙大应用项调整\PPT-10.23\PPT源文件-10.23-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89713"/>
            <a:ext cx="91805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E:\Z_20141020浙大应用项调整\PPT-10.23\PPT源文件-10.23-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6621463"/>
            <a:ext cx="41243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图片占位符 2"/>
          <p:cNvSpPr>
            <a:spLocks noGrp="1"/>
          </p:cNvSpPr>
          <p:nvPr>
            <p:ph type="pic" idx="1"/>
          </p:nvPr>
        </p:nvSpPr>
        <p:spPr>
          <a:xfrm>
            <a:off x="538536" y="980729"/>
            <a:ext cx="8065912" cy="5616624"/>
          </a:xfrm>
        </p:spPr>
        <p:txBody>
          <a:bodyPr rtlCol="0">
            <a:normAutofit/>
          </a:bodyPr>
          <a:lstStyle>
            <a:lvl1pPr marL="0" indent="0">
              <a:buNone/>
              <a:defRPr sz="3200">
                <a:solidFill>
                  <a:schemeClr val="tx2">
                    <a:lumMod val="75000"/>
                  </a:schemeClr>
                </a:solidFill>
                <a:latin typeface="微软雅黑" pitchFamily="34" charset="-122"/>
                <a:ea typeface="微软雅黑"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dirty="0"/>
          </a:p>
        </p:txBody>
      </p:sp>
    </p:spTree>
    <p:extLst>
      <p:ext uri="{BB962C8B-B14F-4D97-AF65-F5344CB8AC3E}">
        <p14:creationId xmlns:p14="http://schemas.microsoft.com/office/powerpoint/2010/main" val="3181037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4" name="Picture 7" descr="E:\Z_20141020浙大应用项调整\PPT-10.23\PPT源文件-10.23-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214313"/>
            <a:ext cx="2692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E:\Z_20141020浙大应用项调整\PPT-10.23\PPT源文件-10.23-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89713"/>
            <a:ext cx="91805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E:\Z_20141020浙大应用项调整\PPT-10.23\PPT源文件-10.23-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6621463"/>
            <a:ext cx="41243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7884368" y="980728"/>
            <a:ext cx="802432" cy="5616624"/>
          </a:xfrm>
        </p:spPr>
        <p:txBody>
          <a:bodyPr vert="eaVert"/>
          <a:lstStyle>
            <a:lvl1pPr algn="l">
              <a:defRPr sz="3200" b="1">
                <a:solidFill>
                  <a:schemeClr val="tx2">
                    <a:lumMod val="75000"/>
                  </a:schemeClr>
                </a:solidFill>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457200" y="980728"/>
            <a:ext cx="7427168" cy="5616624"/>
          </a:xfrm>
        </p:spPr>
        <p:txBody>
          <a:bodyPr vert="eaVert"/>
          <a:lstStyle>
            <a:lvl1pPr>
              <a:lnSpc>
                <a:spcPct val="125000"/>
              </a:lnSpc>
              <a:spcBef>
                <a:spcPts val="0"/>
              </a:spcBef>
              <a:buClr>
                <a:schemeClr val="accent1"/>
              </a:buClr>
              <a:buFont typeface="Wingdings" pitchFamily="2" charset="2"/>
              <a:buChar char="n"/>
              <a:defRPr sz="2800">
                <a:solidFill>
                  <a:schemeClr val="tx2">
                    <a:lumMod val="75000"/>
                  </a:schemeClr>
                </a:solidFill>
                <a:latin typeface="微软雅黑" pitchFamily="34" charset="-122"/>
                <a:ea typeface="微软雅黑" pitchFamily="34" charset="-122"/>
              </a:defRPr>
            </a:lvl1pPr>
            <a:lvl2pPr>
              <a:lnSpc>
                <a:spcPct val="125000"/>
              </a:lnSpc>
              <a:spcBef>
                <a:spcPts val="0"/>
              </a:spcBef>
              <a:buClr>
                <a:schemeClr val="accent1"/>
              </a:buClr>
              <a:defRPr sz="2400">
                <a:solidFill>
                  <a:schemeClr val="tx2">
                    <a:lumMod val="75000"/>
                  </a:schemeClr>
                </a:solidFill>
                <a:latin typeface="微软雅黑" pitchFamily="34" charset="-122"/>
                <a:ea typeface="微软雅黑" pitchFamily="34" charset="-122"/>
              </a:defRPr>
            </a:lvl2pPr>
            <a:lvl3pPr marL="1143000" indent="-228600">
              <a:lnSpc>
                <a:spcPct val="125000"/>
              </a:lnSpc>
              <a:spcBef>
                <a:spcPts val="0"/>
              </a:spcBef>
              <a:buClr>
                <a:schemeClr val="accent1"/>
              </a:buClr>
              <a:buFont typeface="Wingdings" charset="2"/>
              <a:buChar char="Ø"/>
              <a:defRPr sz="2000">
                <a:solidFill>
                  <a:schemeClr val="tx2">
                    <a:lumMod val="75000"/>
                  </a:schemeClr>
                </a:solidFill>
                <a:latin typeface="微软雅黑" pitchFamily="34" charset="-122"/>
                <a:ea typeface="微软雅黑" pitchFamily="34" charset="-122"/>
              </a:defRPr>
            </a:lvl3pPr>
            <a:lvl4pPr marL="1600200" indent="-228600">
              <a:lnSpc>
                <a:spcPct val="125000"/>
              </a:lnSpc>
              <a:spcBef>
                <a:spcPts val="0"/>
              </a:spcBef>
              <a:buClr>
                <a:schemeClr val="accent1"/>
              </a:buClr>
              <a:buFont typeface="Wingdings" charset="2"/>
              <a:buChar char="l"/>
              <a:defRPr>
                <a:solidFill>
                  <a:schemeClr val="tx2">
                    <a:lumMod val="75000"/>
                  </a:schemeClr>
                </a:solidFill>
                <a:latin typeface="微软雅黑" pitchFamily="34" charset="-122"/>
                <a:ea typeface="微软雅黑" pitchFamily="34" charset="-122"/>
              </a:defRPr>
            </a:lvl4pPr>
            <a:lvl5pPr marL="1828800" indent="0">
              <a:lnSpc>
                <a:spcPct val="150000"/>
              </a:lnSpc>
              <a:buNone/>
              <a:defRPr>
                <a:solidFill>
                  <a:schemeClr val="tx2">
                    <a:lumMod val="75000"/>
                  </a:schemeClr>
                </a:solidFill>
                <a:latin typeface="微软雅黑" pitchFamily="34" charset="-122"/>
                <a:ea typeface="微软雅黑"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Tree>
    <p:extLst>
      <p:ext uri="{BB962C8B-B14F-4D97-AF65-F5344CB8AC3E}">
        <p14:creationId xmlns:p14="http://schemas.microsoft.com/office/powerpoint/2010/main" val="3301010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竖排文字">
    <p:spTree>
      <p:nvGrpSpPr>
        <p:cNvPr id="1" name=""/>
        <p:cNvGrpSpPr/>
        <p:nvPr/>
      </p:nvGrpSpPr>
      <p:grpSpPr>
        <a:xfrm>
          <a:off x="0" y="0"/>
          <a:ext cx="0" cy="0"/>
          <a:chOff x="0" y="0"/>
          <a:chExt cx="0" cy="0"/>
        </a:xfrm>
      </p:grpSpPr>
      <p:pic>
        <p:nvPicPr>
          <p:cNvPr id="4" name="Picture 7" descr="E:\Z_20141020浙大应用项调整\PPT-10.23\PPT源文件-10.23-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214313"/>
            <a:ext cx="2692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E:\Z_20141020浙大应用项调整\PPT-10.23\PPT源文件-10.23-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89713"/>
            <a:ext cx="91805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E:\Z_20141020浙大应用项调整\PPT-10.23\PPT源文件-10.23-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6621463"/>
            <a:ext cx="41243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竖排文字占位符 2"/>
          <p:cNvSpPr>
            <a:spLocks noGrp="1"/>
          </p:cNvSpPr>
          <p:nvPr>
            <p:ph type="body" orient="vert" idx="1"/>
          </p:nvPr>
        </p:nvSpPr>
        <p:spPr>
          <a:xfrm>
            <a:off x="457200" y="980728"/>
            <a:ext cx="8229600" cy="5616624"/>
          </a:xfrm>
        </p:spPr>
        <p:txBody>
          <a:bodyPr vert="eaVert"/>
          <a:lstStyle>
            <a:lvl1pPr>
              <a:lnSpc>
                <a:spcPct val="125000"/>
              </a:lnSpc>
              <a:spcBef>
                <a:spcPts val="0"/>
              </a:spcBef>
              <a:buClr>
                <a:schemeClr val="accent1"/>
              </a:buClr>
              <a:buFont typeface="Wingdings" pitchFamily="2" charset="2"/>
              <a:buChar char="n"/>
              <a:defRPr sz="2800">
                <a:solidFill>
                  <a:schemeClr val="tx2">
                    <a:lumMod val="75000"/>
                  </a:schemeClr>
                </a:solidFill>
                <a:latin typeface="微软雅黑" pitchFamily="34" charset="-122"/>
                <a:ea typeface="微软雅黑" pitchFamily="34" charset="-122"/>
              </a:defRPr>
            </a:lvl1pPr>
            <a:lvl2pPr>
              <a:lnSpc>
                <a:spcPct val="125000"/>
              </a:lnSpc>
              <a:spcBef>
                <a:spcPts val="0"/>
              </a:spcBef>
              <a:buClr>
                <a:schemeClr val="accent1"/>
              </a:buClr>
              <a:defRPr sz="2400">
                <a:solidFill>
                  <a:schemeClr val="tx2">
                    <a:lumMod val="75000"/>
                  </a:schemeClr>
                </a:solidFill>
                <a:latin typeface="微软雅黑" pitchFamily="34" charset="-122"/>
                <a:ea typeface="微软雅黑" pitchFamily="34" charset="-122"/>
              </a:defRPr>
            </a:lvl2pPr>
            <a:lvl3pPr marL="1143000" indent="-228600">
              <a:lnSpc>
                <a:spcPct val="125000"/>
              </a:lnSpc>
              <a:spcBef>
                <a:spcPts val="0"/>
              </a:spcBef>
              <a:buClr>
                <a:schemeClr val="accent1"/>
              </a:buClr>
              <a:buFont typeface="Wingdings" charset="2"/>
              <a:buChar char="Ø"/>
              <a:defRPr sz="2000">
                <a:solidFill>
                  <a:schemeClr val="tx2">
                    <a:lumMod val="75000"/>
                  </a:schemeClr>
                </a:solidFill>
                <a:latin typeface="微软雅黑" pitchFamily="34" charset="-122"/>
                <a:ea typeface="微软雅黑" pitchFamily="34" charset="-122"/>
              </a:defRPr>
            </a:lvl3pPr>
            <a:lvl4pPr marL="1600200" indent="-228600">
              <a:lnSpc>
                <a:spcPct val="125000"/>
              </a:lnSpc>
              <a:spcBef>
                <a:spcPts val="0"/>
              </a:spcBef>
              <a:buClr>
                <a:schemeClr val="accent1"/>
              </a:buClr>
              <a:buFont typeface="Wingdings" charset="2"/>
              <a:buChar char="l"/>
              <a:defRPr>
                <a:solidFill>
                  <a:schemeClr val="tx2">
                    <a:lumMod val="75000"/>
                  </a:schemeClr>
                </a:solidFill>
                <a:latin typeface="微软雅黑" pitchFamily="34" charset="-122"/>
                <a:ea typeface="微软雅黑" pitchFamily="34" charset="-122"/>
              </a:defRPr>
            </a:lvl4pPr>
            <a:lvl5pPr marL="1828800" indent="0">
              <a:lnSpc>
                <a:spcPct val="125000"/>
              </a:lnSpc>
              <a:spcBef>
                <a:spcPts val="0"/>
              </a:spcBef>
              <a:buClr>
                <a:schemeClr val="accent1"/>
              </a:buClr>
              <a:buNone/>
              <a:defRPr>
                <a:solidFill>
                  <a:schemeClr val="tx2">
                    <a:lumMod val="75000"/>
                  </a:schemeClr>
                </a:solidFill>
                <a:latin typeface="微软雅黑" pitchFamily="34" charset="-122"/>
                <a:ea typeface="微软雅黑"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Tree>
    <p:extLst>
      <p:ext uri="{BB962C8B-B14F-4D97-AF65-F5344CB8AC3E}">
        <p14:creationId xmlns:p14="http://schemas.microsoft.com/office/powerpoint/2010/main" val="2826804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结束页-图片">
    <p:spTree>
      <p:nvGrpSpPr>
        <p:cNvPr id="1" name=""/>
        <p:cNvGrpSpPr/>
        <p:nvPr/>
      </p:nvGrpSpPr>
      <p:grpSpPr>
        <a:xfrm>
          <a:off x="0" y="0"/>
          <a:ext cx="0" cy="0"/>
          <a:chOff x="0" y="0"/>
          <a:chExt cx="0" cy="0"/>
        </a:xfrm>
      </p:grpSpPr>
      <p:pic>
        <p:nvPicPr>
          <p:cNvPr id="3" name="Picture 2" descr="E:\Z_20141020浙大应用项调整\PPT-10.23\PPT源文件-10.23-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477838"/>
            <a:ext cx="256222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descr="E:\Z_20141020浙大应用项调整\PPT-10.23\PPT源文件-10.23-0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2975" y="5764213"/>
            <a:ext cx="2692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E:\Z_20141020浙大应用项调整\PPT-10.23\PPT源文件-10.23-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102225"/>
            <a:ext cx="91805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E:\Z_20141020浙大应用项调整\PPT-10.23\PPT源文件-10.23-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975" y="5133975"/>
            <a:ext cx="41243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9" descr="鸟瞰紫金港.jpg"/>
          <p:cNvPicPr>
            <a:picLocks noChangeAspect="1"/>
          </p:cNvPicPr>
          <p:nvPr/>
        </p:nvPicPr>
        <p:blipFill>
          <a:blip r:embed="rId6">
            <a:extLst>
              <a:ext uri="{28A0092B-C50C-407E-A947-70E740481C1C}">
                <a14:useLocalDpi xmlns:a14="http://schemas.microsoft.com/office/drawing/2010/main" val="0"/>
              </a:ext>
            </a:extLst>
          </a:blip>
          <a:srcRect l="95" t="5594" r="-146" b="3558"/>
          <a:stretch>
            <a:fillRect/>
          </a:stretch>
        </p:blipFill>
        <p:spPr bwMode="auto">
          <a:xfrm>
            <a:off x="0" y="2619375"/>
            <a:ext cx="91440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5794375"/>
            <a:ext cx="3176587"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331640" y="1772816"/>
            <a:ext cx="6766520" cy="938535"/>
          </a:xfrm>
        </p:spPr>
        <p:txBody>
          <a:bodyPr>
            <a:normAutofit/>
          </a:bodyPr>
          <a:lstStyle>
            <a:lvl1pPr algn="ctr">
              <a:defRPr sz="3600" b="1">
                <a:solidFill>
                  <a:schemeClr val="tx2">
                    <a:lumMod val="75000"/>
                  </a:schemeClr>
                </a:solidFill>
                <a:latin typeface="微软雅黑" pitchFamily="34" charset="-122"/>
                <a:ea typeface="微软雅黑" pitchFamily="34" charset="-122"/>
                <a:cs typeface="Kalinga" pitchFamily="34" charset="0"/>
              </a:defRPr>
            </a:lvl1pPr>
          </a:lstStyle>
          <a:p>
            <a:r>
              <a:rPr lang="zh-CN" altLang="en-US"/>
              <a:t>单击此处编辑母版标题样式</a:t>
            </a:r>
            <a:endParaRPr lang="en-US" altLang="zh-CN" dirty="0"/>
          </a:p>
        </p:txBody>
      </p:sp>
    </p:spTree>
    <p:extLst>
      <p:ext uri="{BB962C8B-B14F-4D97-AF65-F5344CB8AC3E}">
        <p14:creationId xmlns:p14="http://schemas.microsoft.com/office/powerpoint/2010/main" val="77235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结束页-无图片">
    <p:spTree>
      <p:nvGrpSpPr>
        <p:cNvPr id="1" name=""/>
        <p:cNvGrpSpPr/>
        <p:nvPr/>
      </p:nvGrpSpPr>
      <p:grpSpPr>
        <a:xfrm>
          <a:off x="0" y="0"/>
          <a:ext cx="0" cy="0"/>
          <a:chOff x="0" y="0"/>
          <a:chExt cx="0" cy="0"/>
        </a:xfrm>
      </p:grpSpPr>
      <p:pic>
        <p:nvPicPr>
          <p:cNvPr id="3" name="Picture 2" descr="E:\Z_20141020浙大应用项调整\PPT-10.23\PPT源文件-10.23-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477838"/>
            <a:ext cx="256222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descr="E:\Z_20141020浙大应用项调整\PPT-10.23\PPT源文件-10.23-0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2975" y="5764213"/>
            <a:ext cx="2692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E:\Z_20141020浙大应用项调整\PPT-10.23\PPT源文件-10.23-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102225"/>
            <a:ext cx="91805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E:\Z_20141020浙大应用项调整\PPT-10.23\PPT源文件-10.23-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975" y="5133975"/>
            <a:ext cx="41243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5794375"/>
            <a:ext cx="3176587"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331640" y="1772816"/>
            <a:ext cx="6766520" cy="938535"/>
          </a:xfrm>
        </p:spPr>
        <p:txBody>
          <a:bodyPr>
            <a:normAutofit/>
          </a:bodyPr>
          <a:lstStyle>
            <a:lvl1pPr algn="ctr">
              <a:defRPr sz="4000" b="1">
                <a:solidFill>
                  <a:schemeClr val="tx2">
                    <a:lumMod val="75000"/>
                  </a:schemeClr>
                </a:solidFill>
                <a:latin typeface="微软雅黑" pitchFamily="34" charset="-122"/>
                <a:ea typeface="微软雅黑" pitchFamily="34" charset="-122"/>
                <a:cs typeface="Kalinga" pitchFamily="34" charset="0"/>
              </a:defRPr>
            </a:lvl1pPr>
          </a:lstStyle>
          <a:p>
            <a:r>
              <a:rPr lang="zh-CN" altLang="en-US"/>
              <a:t>单击此处编辑母版标题样式</a:t>
            </a:r>
            <a:endParaRPr lang="en-US" altLang="zh-CN" dirty="0"/>
          </a:p>
        </p:txBody>
      </p:sp>
    </p:spTree>
    <p:extLst>
      <p:ext uri="{BB962C8B-B14F-4D97-AF65-F5344CB8AC3E}">
        <p14:creationId xmlns:p14="http://schemas.microsoft.com/office/powerpoint/2010/main" val="3580170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Picture 2" descr="C:\Users\LEO\Desktop\ppppp\浙大PPT修改及名片-10.9-01.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2434990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xbwu@zju.edu.cn</a:t>
            </a:r>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pPr>
              <a:defRPr/>
            </a:pPr>
            <a:fld id="{F10812C6-C055-4D98-BC8C-8E52B2E248C2}" type="slidenum">
              <a:rPr lang="en-US" altLang="zh-CN" smtClean="0"/>
              <a:pPr>
                <a:defRPr/>
              </a:pPr>
              <a:t>‹#›</a:t>
            </a:fld>
            <a:endParaRPr lang="en-US" altLang="zh-CN"/>
          </a:p>
        </p:txBody>
      </p:sp>
    </p:spTree>
    <p:extLst>
      <p:ext uri="{BB962C8B-B14F-4D97-AF65-F5344CB8AC3E}">
        <p14:creationId xmlns:p14="http://schemas.microsoft.com/office/powerpoint/2010/main" val="2093341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2" name="Picture 2" descr="C:\Users\LEO\Desktop\ppppp\浙大PPT修改及名片-10.9-01.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6940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封页-标题左">
    <p:spTree>
      <p:nvGrpSpPr>
        <p:cNvPr id="1" name=""/>
        <p:cNvGrpSpPr/>
        <p:nvPr/>
      </p:nvGrpSpPr>
      <p:grpSpPr>
        <a:xfrm>
          <a:off x="0" y="0"/>
          <a:ext cx="0" cy="0"/>
          <a:chOff x="0" y="0"/>
          <a:chExt cx="0" cy="0"/>
        </a:xfrm>
      </p:grpSpPr>
      <p:pic>
        <p:nvPicPr>
          <p:cNvPr id="4" name="Picture 2" descr="E:\Z_20141020浙大应用项调整\PPT-10.23\PPT源文件-10.23-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477838"/>
            <a:ext cx="256222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E:\Z_20141020浙大应用项调整\PPT-10.23\PPT源文件-10.23-0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2975" y="5764213"/>
            <a:ext cx="2692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E:\Z_20141020浙大应用项调整\PPT-10.23\PPT源文件-10.23-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102225"/>
            <a:ext cx="91805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E:\Z_20141020浙大应用项调整\PPT-10.23\PPT源文件-10.23-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975" y="5133975"/>
            <a:ext cx="41243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5794375"/>
            <a:ext cx="3176587"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539552" y="1772816"/>
            <a:ext cx="6766520" cy="938535"/>
          </a:xfrm>
        </p:spPr>
        <p:txBody>
          <a:bodyPr>
            <a:normAutofit/>
          </a:bodyPr>
          <a:lstStyle>
            <a:lvl1pPr algn="l">
              <a:defRPr sz="3600" b="1">
                <a:solidFill>
                  <a:schemeClr val="tx2">
                    <a:lumMod val="75000"/>
                  </a:schemeClr>
                </a:solidFill>
                <a:latin typeface="微软雅黑" pitchFamily="34" charset="-122"/>
                <a:ea typeface="微软雅黑" pitchFamily="34" charset="-122"/>
                <a:cs typeface="Kalinga" pitchFamily="34" charset="0"/>
              </a:defRPr>
            </a:lvl1pPr>
          </a:lstStyle>
          <a:p>
            <a:r>
              <a:rPr lang="zh-CN" altLang="en-US"/>
              <a:t>单击此处编辑母版标题样式</a:t>
            </a:r>
            <a:endParaRPr lang="en-US" altLang="zh-CN" dirty="0"/>
          </a:p>
        </p:txBody>
      </p:sp>
      <p:sp>
        <p:nvSpPr>
          <p:cNvPr id="3" name="副标题 2"/>
          <p:cNvSpPr>
            <a:spLocks noGrp="1"/>
          </p:cNvSpPr>
          <p:nvPr>
            <p:ph type="subTitle" idx="1"/>
          </p:nvPr>
        </p:nvSpPr>
        <p:spPr>
          <a:xfrm>
            <a:off x="539552" y="3284984"/>
            <a:ext cx="4824536" cy="504056"/>
          </a:xfrm>
        </p:spPr>
        <p:txBody>
          <a:bodyPr/>
          <a:lstStyle>
            <a:lvl1pPr marL="0" indent="0" algn="l">
              <a:buNone/>
              <a:defRPr sz="2800">
                <a:solidFill>
                  <a:schemeClr val="tx2">
                    <a:lumMod val="75000"/>
                  </a:schemeClr>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altLang="zh-CN" dirty="0"/>
          </a:p>
        </p:txBody>
      </p:sp>
    </p:spTree>
    <p:extLst>
      <p:ext uri="{BB962C8B-B14F-4D97-AF65-F5344CB8AC3E}">
        <p14:creationId xmlns:p14="http://schemas.microsoft.com/office/powerpoint/2010/main" val="377028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E:\Z_20141020浙大应用项调整\PPT-10.23\PPT源文件-10.23-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477838"/>
            <a:ext cx="256222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E:\Z_20141020浙大应用项调整\PPT-10.23\PPT源文件-10.23-0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2975" y="5764213"/>
            <a:ext cx="2692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E:\Z_20141020浙大应用项调整\PPT-10.23\PPT源文件-10.23-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102225"/>
            <a:ext cx="91805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E:\Z_20141020浙大应用项调整\PPT-10.23\PPT源文件-10.23-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975" y="5133975"/>
            <a:ext cx="41243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5794375"/>
            <a:ext cx="3176587"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539552" y="1772816"/>
            <a:ext cx="6766520" cy="938535"/>
          </a:xfrm>
        </p:spPr>
        <p:txBody>
          <a:bodyPr>
            <a:normAutofit/>
          </a:bodyPr>
          <a:lstStyle>
            <a:lvl1pPr algn="l">
              <a:defRPr sz="3600" b="1">
                <a:solidFill>
                  <a:schemeClr val="tx2">
                    <a:lumMod val="75000"/>
                  </a:schemeClr>
                </a:solidFill>
                <a:latin typeface="微软雅黑" pitchFamily="34" charset="-122"/>
                <a:ea typeface="微软雅黑" pitchFamily="34" charset="-122"/>
                <a:cs typeface="Kalinga" pitchFamily="34" charset="0"/>
              </a:defRPr>
            </a:lvl1pPr>
          </a:lstStyle>
          <a:p>
            <a:r>
              <a:rPr lang="zh-CN" altLang="en-US"/>
              <a:t>单击此处编辑母版标题样式</a:t>
            </a:r>
            <a:endParaRPr lang="en-US" altLang="zh-CN" dirty="0"/>
          </a:p>
        </p:txBody>
      </p:sp>
      <p:sp>
        <p:nvSpPr>
          <p:cNvPr id="3" name="副标题 2"/>
          <p:cNvSpPr>
            <a:spLocks noGrp="1"/>
          </p:cNvSpPr>
          <p:nvPr>
            <p:ph type="subTitle" idx="1"/>
          </p:nvPr>
        </p:nvSpPr>
        <p:spPr>
          <a:xfrm>
            <a:off x="539552" y="3284984"/>
            <a:ext cx="4824536" cy="504056"/>
          </a:xfrm>
        </p:spPr>
        <p:txBody>
          <a:bodyPr/>
          <a:lstStyle>
            <a:lvl1pPr marL="0" indent="0" algn="l">
              <a:buNone/>
              <a:defRPr sz="2800">
                <a:solidFill>
                  <a:schemeClr val="tx2">
                    <a:lumMod val="75000"/>
                  </a:schemeClr>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altLang="zh-CN" dirty="0"/>
          </a:p>
        </p:txBody>
      </p:sp>
    </p:spTree>
    <p:extLst>
      <p:ext uri="{BB962C8B-B14F-4D97-AF65-F5344CB8AC3E}">
        <p14:creationId xmlns:p14="http://schemas.microsoft.com/office/powerpoint/2010/main" val="741202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页">
    <p:spTree>
      <p:nvGrpSpPr>
        <p:cNvPr id="1" name=""/>
        <p:cNvGrpSpPr/>
        <p:nvPr/>
      </p:nvGrpSpPr>
      <p:grpSpPr>
        <a:xfrm>
          <a:off x="0" y="0"/>
          <a:ext cx="0" cy="0"/>
          <a:chOff x="0" y="0"/>
          <a:chExt cx="0" cy="0"/>
        </a:xfrm>
      </p:grpSpPr>
      <p:pic>
        <p:nvPicPr>
          <p:cNvPr id="3" name="Picture 4" descr="E:\Z_20141020浙大应用项调整\PPT-10.23\PPT源文件-10.23-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6613525"/>
            <a:ext cx="520223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descr="E:\Z_20141020浙大应用项调整\PPT-10.23\PPT源文件-10.23-0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313" y="214313"/>
            <a:ext cx="2692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E:\Z_20141020浙大应用项调整\PPT-10.23\PPT源文件-10.23-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589713"/>
            <a:ext cx="91805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E:\Z_20141020浙大应用项调整\PPT-10.23\PPT源文件-10.23-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975" y="6621463"/>
            <a:ext cx="41243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副标题 2"/>
          <p:cNvSpPr>
            <a:spLocks noGrp="1"/>
          </p:cNvSpPr>
          <p:nvPr>
            <p:ph type="subTitle" idx="1"/>
          </p:nvPr>
        </p:nvSpPr>
        <p:spPr>
          <a:xfrm>
            <a:off x="1403648" y="2276872"/>
            <a:ext cx="6400800" cy="648072"/>
          </a:xfrm>
        </p:spPr>
        <p:txBody>
          <a:bodyPr>
            <a:normAutofit/>
          </a:bodyPr>
          <a:lstStyle>
            <a:lvl1pPr marL="0" indent="0" algn="ctr">
              <a:buNone/>
              <a:defRPr sz="3200" b="1">
                <a:solidFill>
                  <a:schemeClr val="tx2">
                    <a:lumMod val="75000"/>
                  </a:schemeClr>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spTree>
    <p:extLst>
      <p:ext uri="{BB962C8B-B14F-4D97-AF65-F5344CB8AC3E}">
        <p14:creationId xmlns:p14="http://schemas.microsoft.com/office/powerpoint/2010/main" val="114177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左）和内容">
    <p:spTree>
      <p:nvGrpSpPr>
        <p:cNvPr id="1" name=""/>
        <p:cNvGrpSpPr/>
        <p:nvPr/>
      </p:nvGrpSpPr>
      <p:grpSpPr>
        <a:xfrm>
          <a:off x="0" y="0"/>
          <a:ext cx="0" cy="0"/>
          <a:chOff x="0" y="0"/>
          <a:chExt cx="0" cy="0"/>
        </a:xfrm>
      </p:grpSpPr>
      <p:pic>
        <p:nvPicPr>
          <p:cNvPr id="4" name="Picture 7" descr="E:\Z_20141020浙大应用项调整\PPT-10.23\PPT源文件-10.23-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214313"/>
            <a:ext cx="2692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E:\Z_20141020浙大应用项调整\PPT-10.23\PPT源文件-10.23-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89713"/>
            <a:ext cx="91805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E:\Z_20141020浙大应用项调整\PPT-10.23\PPT源文件-10.23-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6621463"/>
            <a:ext cx="41243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457200" y="1700808"/>
            <a:ext cx="8229600" cy="4896544"/>
          </a:xfrm>
        </p:spPr>
        <p:txBody>
          <a:bodyPr/>
          <a:lstStyle>
            <a:lvl1pPr>
              <a:lnSpc>
                <a:spcPct val="125000"/>
              </a:lnSpc>
              <a:spcBef>
                <a:spcPts val="0"/>
              </a:spcBef>
              <a:buClr>
                <a:schemeClr val="tx2">
                  <a:lumMod val="60000"/>
                  <a:lumOff val="40000"/>
                </a:schemeClr>
              </a:buClr>
              <a:buFont typeface="Wingdings" pitchFamily="2" charset="2"/>
              <a:buChar char="n"/>
              <a:defRPr sz="2800">
                <a:solidFill>
                  <a:schemeClr val="tx2">
                    <a:lumMod val="75000"/>
                  </a:schemeClr>
                </a:solidFill>
                <a:latin typeface="微软雅黑" pitchFamily="34" charset="-122"/>
                <a:ea typeface="微软雅黑" pitchFamily="34" charset="-122"/>
              </a:defRPr>
            </a:lvl1pPr>
            <a:lvl2pPr>
              <a:lnSpc>
                <a:spcPct val="125000"/>
              </a:lnSpc>
              <a:spcBef>
                <a:spcPts val="0"/>
              </a:spcBef>
              <a:buClr>
                <a:schemeClr val="accent1"/>
              </a:buClr>
              <a:defRPr sz="2400">
                <a:solidFill>
                  <a:schemeClr val="tx2">
                    <a:lumMod val="75000"/>
                  </a:schemeClr>
                </a:solidFill>
                <a:latin typeface="微软雅黑" pitchFamily="34" charset="-122"/>
                <a:ea typeface="微软雅黑" pitchFamily="34" charset="-122"/>
              </a:defRPr>
            </a:lvl2pPr>
            <a:lvl3pPr marL="1143000" indent="-228600">
              <a:lnSpc>
                <a:spcPct val="125000"/>
              </a:lnSpc>
              <a:spcBef>
                <a:spcPts val="0"/>
              </a:spcBef>
              <a:buClr>
                <a:schemeClr val="accent1"/>
              </a:buClr>
              <a:buFont typeface="Wingdings" charset="2"/>
              <a:buChar char="Ø"/>
              <a:defRPr sz="2000">
                <a:solidFill>
                  <a:schemeClr val="tx2">
                    <a:lumMod val="75000"/>
                  </a:schemeClr>
                </a:solidFill>
                <a:latin typeface="微软雅黑" pitchFamily="34" charset="-122"/>
                <a:ea typeface="微软雅黑" pitchFamily="34" charset="-122"/>
              </a:defRPr>
            </a:lvl3pPr>
            <a:lvl4pPr marL="1600200" indent="-228600">
              <a:lnSpc>
                <a:spcPct val="125000"/>
              </a:lnSpc>
              <a:spcBef>
                <a:spcPts val="0"/>
              </a:spcBef>
              <a:buClr>
                <a:schemeClr val="accent1"/>
              </a:buClr>
              <a:buFont typeface="Wingdings" charset="2"/>
              <a:buChar char="l"/>
              <a:defRPr sz="1600">
                <a:solidFill>
                  <a:schemeClr val="tx2">
                    <a:lumMod val="75000"/>
                  </a:schemeClr>
                </a:solidFill>
                <a:latin typeface="微软雅黑" pitchFamily="34" charset="-122"/>
                <a:ea typeface="微软雅黑" pitchFamily="34" charset="-122"/>
              </a:defRPr>
            </a:lvl4pPr>
            <a:lvl5pPr marL="1828800" indent="0">
              <a:lnSpc>
                <a:spcPct val="125000"/>
              </a:lnSpc>
              <a:spcBef>
                <a:spcPts val="0"/>
              </a:spcBef>
              <a:buNone/>
              <a:defRPr sz="1200">
                <a:solidFill>
                  <a:schemeClr val="tx2">
                    <a:lumMod val="75000"/>
                  </a:schemeClr>
                </a:solidFill>
                <a:latin typeface="微软雅黑" pitchFamily="34" charset="-122"/>
                <a:ea typeface="微软雅黑"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7" name="标题 1"/>
          <p:cNvSpPr>
            <a:spLocks noGrp="1"/>
          </p:cNvSpPr>
          <p:nvPr>
            <p:ph type="title"/>
          </p:nvPr>
        </p:nvSpPr>
        <p:spPr>
          <a:xfrm>
            <a:off x="457200" y="980728"/>
            <a:ext cx="8229600" cy="720080"/>
          </a:xfrm>
        </p:spPr>
        <p:txBody>
          <a:bodyPr>
            <a:normAutofit/>
          </a:bodyPr>
          <a:lstStyle>
            <a:lvl1pPr algn="l">
              <a:defRPr sz="3200" b="1">
                <a:solidFill>
                  <a:srgbClr val="002060"/>
                </a:solidFill>
                <a:latin typeface="微软雅黑" pitchFamily="34" charset="-122"/>
                <a:ea typeface="微软雅黑" pitchFamily="34"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246902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中）和内容">
    <p:spTree>
      <p:nvGrpSpPr>
        <p:cNvPr id="1" name=""/>
        <p:cNvGrpSpPr/>
        <p:nvPr/>
      </p:nvGrpSpPr>
      <p:grpSpPr>
        <a:xfrm>
          <a:off x="0" y="0"/>
          <a:ext cx="0" cy="0"/>
          <a:chOff x="0" y="0"/>
          <a:chExt cx="0" cy="0"/>
        </a:xfrm>
      </p:grpSpPr>
      <p:pic>
        <p:nvPicPr>
          <p:cNvPr id="4" name="Picture 7" descr="E:\Z_20141020浙大应用项调整\PPT-10.23\PPT源文件-10.23-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214313"/>
            <a:ext cx="2692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E:\Z_20141020浙大应用项调整\PPT-10.23\PPT源文件-10.23-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89713"/>
            <a:ext cx="91805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E:\Z_20141020浙大应用项调整\PPT-10.23\PPT源文件-10.23-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6621463"/>
            <a:ext cx="41243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457200" y="1700808"/>
            <a:ext cx="8229600" cy="4896544"/>
          </a:xfrm>
        </p:spPr>
        <p:txBody>
          <a:bodyPr/>
          <a:lstStyle>
            <a:lvl1pPr>
              <a:lnSpc>
                <a:spcPct val="125000"/>
              </a:lnSpc>
              <a:spcBef>
                <a:spcPts val="0"/>
              </a:spcBef>
              <a:buClr>
                <a:schemeClr val="tx2">
                  <a:lumMod val="60000"/>
                  <a:lumOff val="40000"/>
                </a:schemeClr>
              </a:buClr>
              <a:buFont typeface="Wingdings" pitchFamily="2" charset="2"/>
              <a:buChar char="n"/>
              <a:defRPr sz="2800">
                <a:solidFill>
                  <a:schemeClr val="tx2">
                    <a:lumMod val="75000"/>
                  </a:schemeClr>
                </a:solidFill>
                <a:latin typeface="微软雅黑" pitchFamily="34" charset="-122"/>
                <a:ea typeface="微软雅黑" pitchFamily="34" charset="-122"/>
              </a:defRPr>
            </a:lvl1pPr>
            <a:lvl2pPr>
              <a:lnSpc>
                <a:spcPct val="125000"/>
              </a:lnSpc>
              <a:spcBef>
                <a:spcPts val="0"/>
              </a:spcBef>
              <a:buClr>
                <a:schemeClr val="accent1"/>
              </a:buClr>
              <a:defRPr sz="2400">
                <a:solidFill>
                  <a:schemeClr val="tx2">
                    <a:lumMod val="75000"/>
                  </a:schemeClr>
                </a:solidFill>
                <a:latin typeface="微软雅黑" pitchFamily="34" charset="-122"/>
                <a:ea typeface="微软雅黑" pitchFamily="34" charset="-122"/>
              </a:defRPr>
            </a:lvl2pPr>
            <a:lvl3pPr marL="1143000" indent="-228600">
              <a:lnSpc>
                <a:spcPct val="125000"/>
              </a:lnSpc>
              <a:spcBef>
                <a:spcPts val="0"/>
              </a:spcBef>
              <a:buClr>
                <a:schemeClr val="accent1"/>
              </a:buClr>
              <a:buFont typeface="Wingdings" charset="2"/>
              <a:buChar char="Ø"/>
              <a:defRPr sz="2000">
                <a:solidFill>
                  <a:schemeClr val="tx2">
                    <a:lumMod val="75000"/>
                  </a:schemeClr>
                </a:solidFill>
                <a:latin typeface="微软雅黑" pitchFamily="34" charset="-122"/>
                <a:ea typeface="微软雅黑" pitchFamily="34" charset="-122"/>
              </a:defRPr>
            </a:lvl3pPr>
            <a:lvl4pPr marL="1600200" indent="-228600">
              <a:lnSpc>
                <a:spcPct val="125000"/>
              </a:lnSpc>
              <a:spcBef>
                <a:spcPts val="0"/>
              </a:spcBef>
              <a:buClr>
                <a:schemeClr val="accent1"/>
              </a:buClr>
              <a:buFont typeface="Wingdings" charset="2"/>
              <a:buChar char="l"/>
              <a:defRPr sz="1600">
                <a:solidFill>
                  <a:schemeClr val="tx2">
                    <a:lumMod val="75000"/>
                  </a:schemeClr>
                </a:solidFill>
                <a:latin typeface="微软雅黑" pitchFamily="34" charset="-122"/>
                <a:ea typeface="微软雅黑" pitchFamily="34" charset="-122"/>
              </a:defRPr>
            </a:lvl4pPr>
            <a:lvl5pPr marL="1828800" indent="0">
              <a:lnSpc>
                <a:spcPct val="125000"/>
              </a:lnSpc>
              <a:spcBef>
                <a:spcPts val="0"/>
              </a:spcBef>
              <a:buNone/>
              <a:defRPr sz="1200">
                <a:solidFill>
                  <a:schemeClr val="tx2">
                    <a:lumMod val="75000"/>
                  </a:schemeClr>
                </a:solidFill>
                <a:latin typeface="微软雅黑" pitchFamily="34" charset="-122"/>
                <a:ea typeface="微软雅黑"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7" name="标题 1"/>
          <p:cNvSpPr>
            <a:spLocks noGrp="1"/>
          </p:cNvSpPr>
          <p:nvPr>
            <p:ph type="title"/>
          </p:nvPr>
        </p:nvSpPr>
        <p:spPr>
          <a:xfrm>
            <a:off x="457200" y="980728"/>
            <a:ext cx="8229600" cy="720080"/>
          </a:xfrm>
        </p:spPr>
        <p:txBody>
          <a:bodyPr>
            <a:normAutofit/>
          </a:bodyPr>
          <a:lstStyle>
            <a:lvl1pPr algn="ctr">
              <a:defRPr sz="3200" b="1">
                <a:solidFill>
                  <a:srgbClr val="002060"/>
                </a:solidFill>
                <a:latin typeface="微软雅黑" pitchFamily="34" charset="-122"/>
                <a:ea typeface="微软雅黑" pitchFamily="34"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751960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pic>
        <p:nvPicPr>
          <p:cNvPr id="4" name="Picture 7" descr="E:\Z_20141020浙大应用项调整\PPT-10.23\PPT源文件-10.23-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214313"/>
            <a:ext cx="2692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E:\Z_20141020浙大应用项调整\PPT-10.23\PPT源文件-10.23-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89713"/>
            <a:ext cx="91805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E:\Z_20141020浙大应用项调整\PPT-10.23\PPT源文件-10.23-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6621463"/>
            <a:ext cx="41243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sz="half" idx="1"/>
          </p:nvPr>
        </p:nvSpPr>
        <p:spPr>
          <a:xfrm>
            <a:off x="457200" y="980728"/>
            <a:ext cx="4038600" cy="5616624"/>
          </a:xfrm>
        </p:spPr>
        <p:txBody>
          <a:bodyPr/>
          <a:lstStyle>
            <a:lvl1pPr>
              <a:lnSpc>
                <a:spcPct val="125000"/>
              </a:lnSpc>
              <a:spcBef>
                <a:spcPts val="0"/>
              </a:spcBef>
              <a:buClr>
                <a:schemeClr val="accent1"/>
              </a:buClr>
              <a:buFont typeface="Wingdings" pitchFamily="2" charset="2"/>
              <a:buChar char="n"/>
              <a:defRPr sz="2800">
                <a:solidFill>
                  <a:schemeClr val="tx2">
                    <a:lumMod val="75000"/>
                  </a:schemeClr>
                </a:solidFill>
                <a:latin typeface="微软雅黑" pitchFamily="34" charset="-122"/>
                <a:ea typeface="微软雅黑" pitchFamily="34" charset="-122"/>
              </a:defRPr>
            </a:lvl1pPr>
            <a:lvl2pPr>
              <a:lnSpc>
                <a:spcPct val="125000"/>
              </a:lnSpc>
              <a:spcBef>
                <a:spcPts val="0"/>
              </a:spcBef>
              <a:buClr>
                <a:schemeClr val="accent1"/>
              </a:buClr>
              <a:defRPr sz="2400">
                <a:solidFill>
                  <a:schemeClr val="tx2">
                    <a:lumMod val="75000"/>
                  </a:schemeClr>
                </a:solidFill>
                <a:latin typeface="微软雅黑" pitchFamily="34" charset="-122"/>
                <a:ea typeface="微软雅黑" pitchFamily="34" charset="-122"/>
              </a:defRPr>
            </a:lvl2pPr>
            <a:lvl3pPr marL="1143000" indent="-228600">
              <a:lnSpc>
                <a:spcPct val="125000"/>
              </a:lnSpc>
              <a:spcBef>
                <a:spcPts val="0"/>
              </a:spcBef>
              <a:buClr>
                <a:schemeClr val="accent1"/>
              </a:buClr>
              <a:buFont typeface="Wingdings" charset="2"/>
              <a:buChar char="Ø"/>
              <a:defRPr sz="2000">
                <a:solidFill>
                  <a:schemeClr val="tx2">
                    <a:lumMod val="75000"/>
                  </a:schemeClr>
                </a:solidFill>
                <a:latin typeface="微软雅黑" pitchFamily="34" charset="-122"/>
                <a:ea typeface="微软雅黑" pitchFamily="34" charset="-122"/>
              </a:defRPr>
            </a:lvl3pPr>
            <a:lvl4pPr marL="1600200" indent="-228600">
              <a:lnSpc>
                <a:spcPct val="125000"/>
              </a:lnSpc>
              <a:spcBef>
                <a:spcPts val="0"/>
              </a:spcBef>
              <a:buClr>
                <a:schemeClr val="accent1"/>
              </a:buClr>
              <a:buFont typeface="Wingdings" charset="2"/>
              <a:buChar char="l"/>
              <a:defRPr sz="1800">
                <a:solidFill>
                  <a:schemeClr val="tx2">
                    <a:lumMod val="75000"/>
                  </a:schemeClr>
                </a:solidFill>
                <a:latin typeface="微软雅黑" pitchFamily="34" charset="-122"/>
                <a:ea typeface="微软雅黑" pitchFamily="34" charset="-122"/>
              </a:defRPr>
            </a:lvl4pPr>
            <a:lvl5pPr marL="1828800" indent="0">
              <a:lnSpc>
                <a:spcPct val="125000"/>
              </a:lnSpc>
              <a:spcBef>
                <a:spcPts val="0"/>
              </a:spcBef>
              <a:buNone/>
              <a:defRPr sz="1800">
                <a:solidFill>
                  <a:schemeClr val="tx2">
                    <a:lumMod val="75000"/>
                  </a:schemeClr>
                </a:solidFill>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8" name="内容占位符 2"/>
          <p:cNvSpPr>
            <a:spLocks noGrp="1"/>
          </p:cNvSpPr>
          <p:nvPr>
            <p:ph sz="half" idx="10"/>
          </p:nvPr>
        </p:nvSpPr>
        <p:spPr>
          <a:xfrm>
            <a:off x="4716016" y="980728"/>
            <a:ext cx="4038600" cy="5616624"/>
          </a:xfrm>
        </p:spPr>
        <p:txBody>
          <a:bodyPr/>
          <a:lstStyle>
            <a:lvl1pPr>
              <a:lnSpc>
                <a:spcPct val="125000"/>
              </a:lnSpc>
              <a:spcBef>
                <a:spcPts val="0"/>
              </a:spcBef>
              <a:buClr>
                <a:schemeClr val="accent1"/>
              </a:buClr>
              <a:buFont typeface="Wingdings" pitchFamily="2" charset="2"/>
              <a:buChar char="n"/>
              <a:defRPr sz="2800">
                <a:solidFill>
                  <a:schemeClr val="tx2">
                    <a:lumMod val="75000"/>
                  </a:schemeClr>
                </a:solidFill>
                <a:latin typeface="微软雅黑" pitchFamily="34" charset="-122"/>
                <a:ea typeface="微软雅黑" pitchFamily="34" charset="-122"/>
              </a:defRPr>
            </a:lvl1pPr>
            <a:lvl2pPr>
              <a:lnSpc>
                <a:spcPct val="125000"/>
              </a:lnSpc>
              <a:spcBef>
                <a:spcPts val="0"/>
              </a:spcBef>
              <a:buClr>
                <a:schemeClr val="accent1"/>
              </a:buClr>
              <a:defRPr sz="2400">
                <a:solidFill>
                  <a:schemeClr val="tx2">
                    <a:lumMod val="75000"/>
                  </a:schemeClr>
                </a:solidFill>
                <a:latin typeface="微软雅黑" pitchFamily="34" charset="-122"/>
                <a:ea typeface="微软雅黑" pitchFamily="34" charset="-122"/>
              </a:defRPr>
            </a:lvl2pPr>
            <a:lvl3pPr marL="1143000" indent="-228600">
              <a:lnSpc>
                <a:spcPct val="125000"/>
              </a:lnSpc>
              <a:spcBef>
                <a:spcPts val="0"/>
              </a:spcBef>
              <a:buClr>
                <a:schemeClr val="accent1"/>
              </a:buClr>
              <a:buFont typeface="Wingdings" charset="2"/>
              <a:buChar char="Ø"/>
              <a:defRPr sz="2000">
                <a:solidFill>
                  <a:schemeClr val="tx2">
                    <a:lumMod val="75000"/>
                  </a:schemeClr>
                </a:solidFill>
                <a:latin typeface="微软雅黑" pitchFamily="34" charset="-122"/>
                <a:ea typeface="微软雅黑" pitchFamily="34" charset="-122"/>
              </a:defRPr>
            </a:lvl3pPr>
            <a:lvl4pPr marL="1600200" indent="-228600">
              <a:lnSpc>
                <a:spcPct val="125000"/>
              </a:lnSpc>
              <a:spcBef>
                <a:spcPts val="0"/>
              </a:spcBef>
              <a:buClr>
                <a:schemeClr val="accent1"/>
              </a:buClr>
              <a:buFont typeface="Wingdings" charset="2"/>
              <a:buChar char="l"/>
              <a:defRPr sz="1800">
                <a:solidFill>
                  <a:schemeClr val="tx2">
                    <a:lumMod val="75000"/>
                  </a:schemeClr>
                </a:solidFill>
                <a:latin typeface="微软雅黑" pitchFamily="34" charset="-122"/>
                <a:ea typeface="微软雅黑" pitchFamily="34" charset="-122"/>
              </a:defRPr>
            </a:lvl4pPr>
            <a:lvl5pPr marL="1828800" indent="0">
              <a:lnSpc>
                <a:spcPct val="125000"/>
              </a:lnSpc>
              <a:spcBef>
                <a:spcPts val="0"/>
              </a:spcBef>
              <a:buNone/>
              <a:defRPr sz="1800">
                <a:solidFill>
                  <a:schemeClr val="tx2">
                    <a:lumMod val="75000"/>
                  </a:schemeClr>
                </a:solidFill>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Tree>
    <p:extLst>
      <p:ext uri="{BB962C8B-B14F-4D97-AF65-F5344CB8AC3E}">
        <p14:creationId xmlns:p14="http://schemas.microsoft.com/office/powerpoint/2010/main" val="564742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两栏标题和内容">
    <p:spTree>
      <p:nvGrpSpPr>
        <p:cNvPr id="1" name=""/>
        <p:cNvGrpSpPr/>
        <p:nvPr/>
      </p:nvGrpSpPr>
      <p:grpSpPr>
        <a:xfrm>
          <a:off x="0" y="0"/>
          <a:ext cx="0" cy="0"/>
          <a:chOff x="0" y="0"/>
          <a:chExt cx="0" cy="0"/>
        </a:xfrm>
      </p:grpSpPr>
      <p:pic>
        <p:nvPicPr>
          <p:cNvPr id="6" name="Picture 7" descr="E:\Z_20141020浙大应用项调整\PPT-10.23\PPT源文件-10.23-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214313"/>
            <a:ext cx="2692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E:\Z_20141020浙大应用项调整\PPT-10.23\PPT源文件-10.23-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89713"/>
            <a:ext cx="91805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E:\Z_20141020浙大应用项调整\PPT-10.23\PPT源文件-10.23-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6621463"/>
            <a:ext cx="41243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占位符 2"/>
          <p:cNvSpPr>
            <a:spLocks noGrp="1"/>
          </p:cNvSpPr>
          <p:nvPr>
            <p:ph type="body" idx="1"/>
          </p:nvPr>
        </p:nvSpPr>
        <p:spPr>
          <a:xfrm>
            <a:off x="457200" y="989038"/>
            <a:ext cx="4040188" cy="639762"/>
          </a:xfrm>
        </p:spPr>
        <p:txBody>
          <a:bodyPr anchor="b"/>
          <a:lstStyle>
            <a:lvl1pPr marL="0" indent="0">
              <a:buNone/>
              <a:defRPr sz="3200" b="1">
                <a:solidFill>
                  <a:schemeClr val="tx2">
                    <a:lumMod val="75000"/>
                  </a:schemeClr>
                </a:solidFill>
                <a:latin typeface="微软雅黑" pitchFamily="34" charset="-122"/>
                <a:ea typeface="微软雅黑"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1628800"/>
            <a:ext cx="4040188" cy="4968552"/>
          </a:xfrm>
        </p:spPr>
        <p:txBody>
          <a:bodyPr/>
          <a:lstStyle>
            <a:lvl1pPr>
              <a:lnSpc>
                <a:spcPct val="125000"/>
              </a:lnSpc>
              <a:spcBef>
                <a:spcPts val="0"/>
              </a:spcBef>
              <a:buClr>
                <a:schemeClr val="accent1"/>
              </a:buClr>
              <a:buFont typeface="Wingdings" pitchFamily="2" charset="2"/>
              <a:buChar char="n"/>
              <a:defRPr sz="2800">
                <a:solidFill>
                  <a:schemeClr val="tx2">
                    <a:lumMod val="75000"/>
                  </a:schemeClr>
                </a:solidFill>
                <a:latin typeface="微软雅黑" pitchFamily="34" charset="-122"/>
                <a:ea typeface="微软雅黑" pitchFamily="34" charset="-122"/>
              </a:defRPr>
            </a:lvl1pPr>
            <a:lvl2pPr>
              <a:lnSpc>
                <a:spcPct val="125000"/>
              </a:lnSpc>
              <a:spcBef>
                <a:spcPts val="0"/>
              </a:spcBef>
              <a:buClr>
                <a:schemeClr val="accent1"/>
              </a:buClr>
              <a:defRPr sz="2400">
                <a:solidFill>
                  <a:schemeClr val="tx2">
                    <a:lumMod val="75000"/>
                  </a:schemeClr>
                </a:solidFill>
                <a:latin typeface="微软雅黑" pitchFamily="34" charset="-122"/>
                <a:ea typeface="微软雅黑" pitchFamily="34" charset="-122"/>
              </a:defRPr>
            </a:lvl2pPr>
            <a:lvl3pPr marL="1143000" indent="-228600">
              <a:lnSpc>
                <a:spcPct val="125000"/>
              </a:lnSpc>
              <a:spcBef>
                <a:spcPts val="0"/>
              </a:spcBef>
              <a:buClr>
                <a:schemeClr val="accent1"/>
              </a:buClr>
              <a:buFont typeface="Wingdings" charset="2"/>
              <a:buChar char="Ø"/>
              <a:defRPr sz="2000">
                <a:solidFill>
                  <a:schemeClr val="tx2">
                    <a:lumMod val="75000"/>
                  </a:schemeClr>
                </a:solidFill>
                <a:latin typeface="微软雅黑" pitchFamily="34" charset="-122"/>
                <a:ea typeface="微软雅黑" pitchFamily="34" charset="-122"/>
              </a:defRPr>
            </a:lvl3pPr>
            <a:lvl4pPr marL="1600200" indent="-228600">
              <a:lnSpc>
                <a:spcPct val="125000"/>
              </a:lnSpc>
              <a:spcBef>
                <a:spcPts val="0"/>
              </a:spcBef>
              <a:buClr>
                <a:schemeClr val="accent1"/>
              </a:buClr>
              <a:buFont typeface="Wingdings" charset="2"/>
              <a:buChar char="l"/>
              <a:defRPr sz="1600">
                <a:solidFill>
                  <a:schemeClr val="tx2">
                    <a:lumMod val="75000"/>
                  </a:schemeClr>
                </a:solidFill>
                <a:latin typeface="微软雅黑" pitchFamily="34" charset="-122"/>
                <a:ea typeface="微软雅黑" pitchFamily="34" charset="-122"/>
              </a:defRPr>
            </a:lvl4pPr>
            <a:lvl5pPr marL="1828800" indent="0">
              <a:lnSpc>
                <a:spcPct val="150000"/>
              </a:lnSpc>
              <a:buNone/>
              <a:defRPr sz="1600">
                <a:solidFill>
                  <a:schemeClr val="tx2">
                    <a:lumMod val="75000"/>
                  </a:schemeClr>
                </a:solidFill>
                <a:latin typeface="微软雅黑" pitchFamily="34" charset="-122"/>
                <a:ea typeface="微软雅黑" pitchFamily="34" charset="-122"/>
              </a:defRPr>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5" name="文本占位符 4"/>
          <p:cNvSpPr>
            <a:spLocks noGrp="1"/>
          </p:cNvSpPr>
          <p:nvPr>
            <p:ph type="body" sz="quarter" idx="3"/>
          </p:nvPr>
        </p:nvSpPr>
        <p:spPr>
          <a:xfrm>
            <a:off x="4645025" y="989038"/>
            <a:ext cx="4041775" cy="639762"/>
          </a:xfrm>
        </p:spPr>
        <p:txBody>
          <a:bodyPr anchor="b"/>
          <a:lstStyle>
            <a:lvl1pPr marL="0" indent="0">
              <a:buNone/>
              <a:defRPr sz="3200" b="1">
                <a:solidFill>
                  <a:schemeClr val="tx2">
                    <a:lumMod val="75000"/>
                  </a:schemeClr>
                </a:solidFill>
                <a:latin typeface="微软雅黑" pitchFamily="34" charset="-122"/>
                <a:ea typeface="微软雅黑"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内容占位符 3"/>
          <p:cNvSpPr>
            <a:spLocks noGrp="1"/>
          </p:cNvSpPr>
          <p:nvPr>
            <p:ph sz="half" idx="10"/>
          </p:nvPr>
        </p:nvSpPr>
        <p:spPr>
          <a:xfrm>
            <a:off x="4644008" y="1628800"/>
            <a:ext cx="4040188" cy="4968552"/>
          </a:xfrm>
        </p:spPr>
        <p:txBody>
          <a:bodyPr/>
          <a:lstStyle>
            <a:lvl1pPr>
              <a:lnSpc>
                <a:spcPct val="125000"/>
              </a:lnSpc>
              <a:spcBef>
                <a:spcPts val="0"/>
              </a:spcBef>
              <a:buClr>
                <a:schemeClr val="accent1"/>
              </a:buClr>
              <a:buFont typeface="Wingdings" pitchFamily="2" charset="2"/>
              <a:buChar char="n"/>
              <a:defRPr sz="2800">
                <a:solidFill>
                  <a:schemeClr val="tx2">
                    <a:lumMod val="75000"/>
                  </a:schemeClr>
                </a:solidFill>
                <a:latin typeface="微软雅黑" pitchFamily="34" charset="-122"/>
                <a:ea typeface="微软雅黑" pitchFamily="34" charset="-122"/>
              </a:defRPr>
            </a:lvl1pPr>
            <a:lvl2pPr>
              <a:lnSpc>
                <a:spcPct val="125000"/>
              </a:lnSpc>
              <a:spcBef>
                <a:spcPts val="0"/>
              </a:spcBef>
              <a:buClr>
                <a:schemeClr val="accent1"/>
              </a:buClr>
              <a:defRPr sz="2400">
                <a:solidFill>
                  <a:schemeClr val="tx2">
                    <a:lumMod val="75000"/>
                  </a:schemeClr>
                </a:solidFill>
                <a:latin typeface="微软雅黑" pitchFamily="34" charset="-122"/>
                <a:ea typeface="微软雅黑" pitchFamily="34" charset="-122"/>
              </a:defRPr>
            </a:lvl2pPr>
            <a:lvl3pPr marL="1143000" indent="-228600">
              <a:lnSpc>
                <a:spcPct val="125000"/>
              </a:lnSpc>
              <a:spcBef>
                <a:spcPts val="0"/>
              </a:spcBef>
              <a:buClr>
                <a:schemeClr val="accent1"/>
              </a:buClr>
              <a:buFont typeface="Wingdings" charset="2"/>
              <a:buChar char="Ø"/>
              <a:defRPr sz="2000">
                <a:solidFill>
                  <a:schemeClr val="tx2">
                    <a:lumMod val="75000"/>
                  </a:schemeClr>
                </a:solidFill>
                <a:latin typeface="微软雅黑" pitchFamily="34" charset="-122"/>
                <a:ea typeface="微软雅黑" pitchFamily="34" charset="-122"/>
              </a:defRPr>
            </a:lvl3pPr>
            <a:lvl4pPr marL="1600200" indent="-228600">
              <a:lnSpc>
                <a:spcPct val="125000"/>
              </a:lnSpc>
              <a:spcBef>
                <a:spcPts val="0"/>
              </a:spcBef>
              <a:buClr>
                <a:schemeClr val="accent1"/>
              </a:buClr>
              <a:buFont typeface="Wingdings" charset="2"/>
              <a:buChar char="l"/>
              <a:defRPr sz="1600">
                <a:solidFill>
                  <a:schemeClr val="tx2">
                    <a:lumMod val="75000"/>
                  </a:schemeClr>
                </a:solidFill>
                <a:latin typeface="微软雅黑" pitchFamily="34" charset="-122"/>
                <a:ea typeface="微软雅黑" pitchFamily="34" charset="-122"/>
              </a:defRPr>
            </a:lvl4pPr>
            <a:lvl5pPr marL="1828800" indent="0">
              <a:lnSpc>
                <a:spcPct val="150000"/>
              </a:lnSpc>
              <a:buNone/>
              <a:defRPr sz="1600">
                <a:solidFill>
                  <a:schemeClr val="tx2">
                    <a:lumMod val="75000"/>
                  </a:schemeClr>
                </a:solidFill>
                <a:latin typeface="微软雅黑" pitchFamily="34" charset="-122"/>
                <a:ea typeface="微软雅黑" pitchFamily="34" charset="-122"/>
              </a:defRPr>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Tree>
    <p:extLst>
      <p:ext uri="{BB962C8B-B14F-4D97-AF65-F5344CB8AC3E}">
        <p14:creationId xmlns:p14="http://schemas.microsoft.com/office/powerpoint/2010/main" val="2463624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大小分栏-内容与标题">
    <p:spTree>
      <p:nvGrpSpPr>
        <p:cNvPr id="1" name=""/>
        <p:cNvGrpSpPr/>
        <p:nvPr/>
      </p:nvGrpSpPr>
      <p:grpSpPr>
        <a:xfrm>
          <a:off x="0" y="0"/>
          <a:ext cx="0" cy="0"/>
          <a:chOff x="0" y="0"/>
          <a:chExt cx="0" cy="0"/>
        </a:xfrm>
      </p:grpSpPr>
      <p:pic>
        <p:nvPicPr>
          <p:cNvPr id="5" name="Picture 7" descr="E:\Z_20141020浙大应用项调整\PPT-10.23\PPT源文件-10.23-0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313" y="214313"/>
            <a:ext cx="2692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E:\Z_20141020浙大应用项调整\PPT-10.23\PPT源文件-10.23-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89713"/>
            <a:ext cx="91805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E:\Z_20141020浙大应用项调整\PPT-10.23\PPT源文件-10.23-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6621463"/>
            <a:ext cx="41243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980729"/>
            <a:ext cx="3008313" cy="792088"/>
          </a:xfrm>
        </p:spPr>
        <p:txBody>
          <a:bodyPr anchor="b"/>
          <a:lstStyle>
            <a:lvl1pPr algn="l">
              <a:defRPr sz="2000" b="1">
                <a:solidFill>
                  <a:schemeClr val="tx2">
                    <a:lumMod val="75000"/>
                  </a:schemeClr>
                </a:solidFill>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3575050" y="980728"/>
            <a:ext cx="5111750" cy="5616624"/>
          </a:xfrm>
        </p:spPr>
        <p:txBody>
          <a:bodyPr/>
          <a:lstStyle>
            <a:lvl1pPr>
              <a:lnSpc>
                <a:spcPct val="125000"/>
              </a:lnSpc>
              <a:spcBef>
                <a:spcPts val="0"/>
              </a:spcBef>
              <a:buClr>
                <a:schemeClr val="accent1"/>
              </a:buClr>
              <a:buFont typeface="Wingdings" pitchFamily="2" charset="2"/>
              <a:buChar char="n"/>
              <a:defRPr sz="2800">
                <a:solidFill>
                  <a:schemeClr val="tx2">
                    <a:lumMod val="75000"/>
                  </a:schemeClr>
                </a:solidFill>
                <a:latin typeface="微软雅黑" pitchFamily="34" charset="-122"/>
                <a:ea typeface="微软雅黑" pitchFamily="34" charset="-122"/>
              </a:defRPr>
            </a:lvl1pPr>
            <a:lvl2pPr>
              <a:lnSpc>
                <a:spcPct val="125000"/>
              </a:lnSpc>
              <a:spcBef>
                <a:spcPts val="0"/>
              </a:spcBef>
              <a:buClr>
                <a:schemeClr val="accent1"/>
              </a:buClr>
              <a:defRPr sz="2800">
                <a:solidFill>
                  <a:schemeClr val="tx2">
                    <a:lumMod val="75000"/>
                  </a:schemeClr>
                </a:solidFill>
                <a:latin typeface="微软雅黑" pitchFamily="34" charset="-122"/>
                <a:ea typeface="微软雅黑" pitchFamily="34" charset="-122"/>
              </a:defRPr>
            </a:lvl2pPr>
            <a:lvl3pPr marL="1143000" indent="-228600">
              <a:lnSpc>
                <a:spcPct val="125000"/>
              </a:lnSpc>
              <a:spcBef>
                <a:spcPts val="0"/>
              </a:spcBef>
              <a:buClr>
                <a:schemeClr val="accent1"/>
              </a:buClr>
              <a:buFont typeface="Wingdings" charset="2"/>
              <a:buChar char="Ø"/>
              <a:defRPr sz="2400">
                <a:solidFill>
                  <a:schemeClr val="tx2">
                    <a:lumMod val="75000"/>
                  </a:schemeClr>
                </a:solidFill>
                <a:latin typeface="微软雅黑" pitchFamily="34" charset="-122"/>
                <a:ea typeface="微软雅黑" pitchFamily="34" charset="-122"/>
              </a:defRPr>
            </a:lvl3pPr>
            <a:lvl4pPr marL="1600200" indent="-228600">
              <a:lnSpc>
                <a:spcPct val="125000"/>
              </a:lnSpc>
              <a:spcBef>
                <a:spcPts val="0"/>
              </a:spcBef>
              <a:buClr>
                <a:schemeClr val="accent1"/>
              </a:buClr>
              <a:buFont typeface="Wingdings" charset="2"/>
              <a:buChar char="l"/>
              <a:defRPr sz="2000">
                <a:solidFill>
                  <a:schemeClr val="tx2">
                    <a:lumMod val="75000"/>
                  </a:schemeClr>
                </a:solidFill>
                <a:latin typeface="微软雅黑" pitchFamily="34" charset="-122"/>
                <a:ea typeface="微软雅黑" pitchFamily="34" charset="-122"/>
              </a:defRPr>
            </a:lvl4pPr>
            <a:lvl5pPr>
              <a:lnSpc>
                <a:spcPct val="125000"/>
              </a:lnSpc>
              <a:spcBef>
                <a:spcPts val="0"/>
              </a:spcBef>
              <a:buClr>
                <a:schemeClr val="accent1"/>
              </a:buClr>
              <a:defRPr sz="2000">
                <a:solidFill>
                  <a:schemeClr val="tx2">
                    <a:lumMod val="75000"/>
                  </a:schemeClr>
                </a:solidFill>
                <a:latin typeface="微软雅黑" pitchFamily="34" charset="-122"/>
                <a:ea typeface="微软雅黑" pitchFamily="34" charset="-122"/>
              </a:defRPr>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57200" y="1772816"/>
            <a:ext cx="3008313" cy="4824536"/>
          </a:xfrm>
        </p:spPr>
        <p:txBody>
          <a:bodyPr/>
          <a:lstStyle>
            <a:lvl1pPr marL="0" indent="0">
              <a:buNone/>
              <a:defRPr sz="1400">
                <a:solidFill>
                  <a:schemeClr val="tx2">
                    <a:lumMod val="75000"/>
                  </a:schemeClr>
                </a:solidFill>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extLst>
      <p:ext uri="{BB962C8B-B14F-4D97-AF65-F5344CB8AC3E}">
        <p14:creationId xmlns:p14="http://schemas.microsoft.com/office/powerpoint/2010/main" val="168365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6E9B5AF5-7B7A-4E65-B83F-4E6DB69E928B}" type="datetimeFigureOut">
              <a:rPr lang="zh-CN" altLang="en-US" smtClean="0"/>
              <a:pPr/>
              <a:t>2021/5/15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B63403C8-194D-4408-9D63-C47F851A5086}" type="slidenum">
              <a:rPr lang="zh-CN" altLang="en-US" smtClean="0"/>
              <a:pPr/>
              <a:t>‹#›</a:t>
            </a:fld>
            <a:endParaRPr lang="zh-CN" altLang="en-US"/>
          </a:p>
        </p:txBody>
      </p:sp>
    </p:spTree>
    <p:extLst>
      <p:ext uri="{BB962C8B-B14F-4D97-AF65-F5344CB8AC3E}">
        <p14:creationId xmlns:p14="http://schemas.microsoft.com/office/powerpoint/2010/main" val="44429972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txStyles>
    <p:titleStyle>
      <a:lvl1pPr algn="ctr" rtl="0" eaLnBrk="1" fontAlgn="base" hangingPunct="1">
        <a:spcBef>
          <a:spcPct val="0"/>
        </a:spcBef>
        <a:spcAft>
          <a:spcPct val="0"/>
        </a:spcAft>
        <a:defRPr kumimoji="1" sz="4400" kern="1200">
          <a:solidFill>
            <a:schemeClr val="tx1"/>
          </a:solidFill>
          <a:latin typeface="+mj-lt"/>
          <a:ea typeface="+mj-ea"/>
          <a:cs typeface="宋体" charset="0"/>
        </a:defRPr>
      </a:lvl1pPr>
      <a:lvl2pPr algn="ctr" rtl="0" eaLnBrk="1" fontAlgn="base" hangingPunct="1">
        <a:spcBef>
          <a:spcPct val="0"/>
        </a:spcBef>
        <a:spcAft>
          <a:spcPct val="0"/>
        </a:spcAft>
        <a:defRPr kumimoji="1" sz="4400">
          <a:solidFill>
            <a:schemeClr val="tx1"/>
          </a:solidFill>
          <a:latin typeface="Calibri" pitchFamily="34" charset="0"/>
          <a:ea typeface="宋体" charset="-122"/>
          <a:cs typeface="宋体" charset="0"/>
        </a:defRPr>
      </a:lvl2pPr>
      <a:lvl3pPr algn="ctr" rtl="0" eaLnBrk="1" fontAlgn="base" hangingPunct="1">
        <a:spcBef>
          <a:spcPct val="0"/>
        </a:spcBef>
        <a:spcAft>
          <a:spcPct val="0"/>
        </a:spcAft>
        <a:defRPr kumimoji="1" sz="4400">
          <a:solidFill>
            <a:schemeClr val="tx1"/>
          </a:solidFill>
          <a:latin typeface="Calibri" pitchFamily="34" charset="0"/>
          <a:ea typeface="宋体" charset="-122"/>
          <a:cs typeface="宋体" charset="0"/>
        </a:defRPr>
      </a:lvl3pPr>
      <a:lvl4pPr algn="ctr" rtl="0" eaLnBrk="1" fontAlgn="base" hangingPunct="1">
        <a:spcBef>
          <a:spcPct val="0"/>
        </a:spcBef>
        <a:spcAft>
          <a:spcPct val="0"/>
        </a:spcAft>
        <a:defRPr kumimoji="1" sz="4400">
          <a:solidFill>
            <a:schemeClr val="tx1"/>
          </a:solidFill>
          <a:latin typeface="Calibri" pitchFamily="34" charset="0"/>
          <a:ea typeface="宋体" charset="-122"/>
          <a:cs typeface="宋体" charset="0"/>
        </a:defRPr>
      </a:lvl4pPr>
      <a:lvl5pPr algn="ctr" rtl="0" eaLnBrk="1" fontAlgn="base" hangingPunct="1">
        <a:spcBef>
          <a:spcPct val="0"/>
        </a:spcBef>
        <a:spcAft>
          <a:spcPct val="0"/>
        </a:spcAft>
        <a:defRPr kumimoji="1" sz="4400">
          <a:solidFill>
            <a:schemeClr val="tx1"/>
          </a:solidFill>
          <a:latin typeface="Calibri" pitchFamily="34" charset="0"/>
          <a:ea typeface="宋体" charset="-122"/>
          <a:cs typeface="宋体" charset="0"/>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mn-lt"/>
          <a:ea typeface="+mn-ea"/>
          <a:cs typeface="宋体" charset="0"/>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pPr>
              <a:lnSpc>
                <a:spcPct val="150000"/>
              </a:lnSpc>
            </a:pPr>
            <a:r>
              <a:rPr lang="zh-CN" altLang="en-US" sz="4000" dirty="0"/>
              <a:t> 第五讲  </a:t>
            </a:r>
            <a:br>
              <a:rPr lang="zh-CN" altLang="en-US" sz="4000" dirty="0"/>
            </a:br>
            <a:r>
              <a:rPr lang="zh-CN" altLang="en-US" sz="4000" dirty="0"/>
              <a:t>组织设计与权力配置</a:t>
            </a:r>
            <a:endParaRPr lang="zh-SG" altLang="en-US" sz="4000" dirty="0"/>
          </a:p>
        </p:txBody>
      </p:sp>
      <p:sp>
        <p:nvSpPr>
          <p:cNvPr id="3" name="副标题 2"/>
          <p:cNvSpPr>
            <a:spLocks noGrp="1"/>
          </p:cNvSpPr>
          <p:nvPr>
            <p:ph type="subTitle" idx="1"/>
          </p:nvPr>
        </p:nvSpPr>
        <p:spPr/>
        <p:txBody>
          <a:bodyPr/>
          <a:lstStyle/>
          <a:p>
            <a:pPr>
              <a:lnSpc>
                <a:spcPct val="150000"/>
              </a:lnSpc>
            </a:pPr>
            <a:r>
              <a:rPr lang="zh-CN" altLang="en-US" sz="1800" b="1" dirty="0"/>
              <a:t>浙江大学管理学院</a:t>
            </a:r>
          </a:p>
          <a:p>
            <a:pPr>
              <a:lnSpc>
                <a:spcPct val="150000"/>
              </a:lnSpc>
            </a:pPr>
            <a:r>
              <a:rPr lang="zh-CN" altLang="en-US" sz="1800" b="1" dirty="0"/>
              <a:t>吴晓波  教授</a:t>
            </a:r>
          </a:p>
          <a:p>
            <a:pPr>
              <a:lnSpc>
                <a:spcPct val="150000"/>
              </a:lnSpc>
            </a:pPr>
            <a:r>
              <a:rPr lang="en-US" altLang="zh-CN" sz="1800" b="1" dirty="0"/>
              <a:t>xbwu@zju.edu.cn</a:t>
            </a:r>
            <a:endParaRPr lang="zh-SG" altLang="en-US" sz="1800" b="1" dirty="0"/>
          </a:p>
        </p:txBody>
      </p:sp>
      <p:sp>
        <p:nvSpPr>
          <p:cNvPr id="5" name="TextBox 7"/>
          <p:cNvSpPr txBox="1"/>
          <p:nvPr/>
        </p:nvSpPr>
        <p:spPr>
          <a:xfrm>
            <a:off x="539552" y="908720"/>
            <a:ext cx="2808312"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创新与创业管理强化班</a:t>
            </a:r>
          </a:p>
        </p:txBody>
      </p:sp>
    </p:spTree>
    <p:extLst>
      <p:ext uri="{BB962C8B-B14F-4D97-AF65-F5344CB8AC3E}">
        <p14:creationId xmlns:p14="http://schemas.microsoft.com/office/powerpoint/2010/main" val="2823948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3929058" y="1142984"/>
            <a:ext cx="4724400" cy="2219325"/>
          </a:xfrm>
          <a:prstGeom prst="rect">
            <a:avLst/>
          </a:prstGeom>
          <a:noFill/>
          <a:ln w="9525">
            <a:noFill/>
            <a:miter lim="800000"/>
            <a:headEnd/>
            <a:tailEnd/>
          </a:ln>
          <a:effectLst/>
        </p:spPr>
      </p:pic>
      <p:pic>
        <p:nvPicPr>
          <p:cNvPr id="2051" name="Picture 3" descr="C:\Users\Se7ven\Desktop\2012121294240934.jpg"/>
          <p:cNvPicPr>
            <a:picLocks noChangeAspect="1" noChangeArrowheads="1"/>
          </p:cNvPicPr>
          <p:nvPr/>
        </p:nvPicPr>
        <p:blipFill>
          <a:blip r:embed="rId4"/>
          <a:srcRect/>
          <a:stretch>
            <a:fillRect/>
          </a:stretch>
        </p:blipFill>
        <p:spPr bwMode="auto">
          <a:xfrm>
            <a:off x="785786" y="1142984"/>
            <a:ext cx="2594321" cy="1943115"/>
          </a:xfrm>
          <a:prstGeom prst="rect">
            <a:avLst/>
          </a:prstGeom>
          <a:noFill/>
        </p:spPr>
      </p:pic>
      <p:pic>
        <p:nvPicPr>
          <p:cNvPr id="2052" name="Picture 4"/>
          <p:cNvPicPr>
            <a:picLocks noChangeAspect="1" noChangeArrowheads="1"/>
          </p:cNvPicPr>
          <p:nvPr/>
        </p:nvPicPr>
        <p:blipFill>
          <a:blip r:embed="rId5"/>
          <a:srcRect/>
          <a:stretch>
            <a:fillRect/>
          </a:stretch>
        </p:blipFill>
        <p:spPr bwMode="auto">
          <a:xfrm>
            <a:off x="285721" y="3862845"/>
            <a:ext cx="4000528" cy="2566530"/>
          </a:xfrm>
          <a:prstGeom prst="rect">
            <a:avLst/>
          </a:prstGeom>
          <a:noFill/>
          <a:ln w="9525">
            <a:noFill/>
            <a:miter lim="800000"/>
            <a:headEnd/>
            <a:tailEnd/>
          </a:ln>
          <a:effectLst/>
        </p:spPr>
      </p:pic>
      <p:pic>
        <p:nvPicPr>
          <p:cNvPr id="2053" name="Picture 5" descr="C:\Users\Se7ven\Desktop\2010121083152701.jpg"/>
          <p:cNvPicPr>
            <a:picLocks noChangeAspect="1" noChangeArrowheads="1"/>
          </p:cNvPicPr>
          <p:nvPr/>
        </p:nvPicPr>
        <p:blipFill>
          <a:blip r:embed="rId6"/>
          <a:srcRect/>
          <a:stretch>
            <a:fillRect/>
          </a:stretch>
        </p:blipFill>
        <p:spPr bwMode="auto">
          <a:xfrm>
            <a:off x="5143504" y="4114264"/>
            <a:ext cx="3286148" cy="181506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e7ven\Desktop\20300542906611141990944699605.jpg"/>
          <p:cNvPicPr>
            <a:picLocks noChangeAspect="1" noChangeArrowheads="1"/>
          </p:cNvPicPr>
          <p:nvPr/>
        </p:nvPicPr>
        <p:blipFill>
          <a:blip r:embed="rId3"/>
          <a:srcRect/>
          <a:stretch>
            <a:fillRect/>
          </a:stretch>
        </p:blipFill>
        <p:spPr bwMode="auto">
          <a:xfrm>
            <a:off x="4714876" y="1071546"/>
            <a:ext cx="3449689" cy="2466968"/>
          </a:xfrm>
          <a:prstGeom prst="rect">
            <a:avLst/>
          </a:prstGeom>
          <a:noFill/>
        </p:spPr>
      </p:pic>
      <p:pic>
        <p:nvPicPr>
          <p:cNvPr id="3075" name="Picture 3"/>
          <p:cNvPicPr>
            <a:picLocks noChangeAspect="1" noChangeArrowheads="1"/>
          </p:cNvPicPr>
          <p:nvPr/>
        </p:nvPicPr>
        <p:blipFill>
          <a:blip r:embed="rId4"/>
          <a:srcRect/>
          <a:stretch>
            <a:fillRect/>
          </a:stretch>
        </p:blipFill>
        <p:spPr bwMode="auto">
          <a:xfrm>
            <a:off x="571472" y="928670"/>
            <a:ext cx="3214678" cy="2866545"/>
          </a:xfrm>
          <a:prstGeom prst="rect">
            <a:avLst/>
          </a:prstGeom>
          <a:noFill/>
          <a:ln w="9525">
            <a:noFill/>
            <a:miter lim="800000"/>
            <a:headEnd/>
            <a:tailEnd/>
          </a:ln>
          <a:effectLst/>
        </p:spPr>
      </p:pic>
      <p:pic>
        <p:nvPicPr>
          <p:cNvPr id="3076" name="Picture 4" descr="C:\Users\Se7ven\Desktop\u=4290600093,2798899823&amp;fm=206&amp;gp=0.jpg"/>
          <p:cNvPicPr>
            <a:picLocks noChangeAspect="1" noChangeArrowheads="1"/>
          </p:cNvPicPr>
          <p:nvPr/>
        </p:nvPicPr>
        <p:blipFill>
          <a:blip r:embed="rId5"/>
          <a:srcRect/>
          <a:stretch>
            <a:fillRect/>
          </a:stretch>
        </p:blipFill>
        <p:spPr bwMode="auto">
          <a:xfrm>
            <a:off x="714348" y="4071942"/>
            <a:ext cx="2800350" cy="2095500"/>
          </a:xfrm>
          <a:prstGeom prst="rect">
            <a:avLst/>
          </a:prstGeom>
          <a:noFill/>
        </p:spPr>
      </p:pic>
      <p:pic>
        <p:nvPicPr>
          <p:cNvPr id="3077" name="Picture 5"/>
          <p:cNvPicPr>
            <a:picLocks noChangeAspect="1" noChangeArrowheads="1"/>
          </p:cNvPicPr>
          <p:nvPr/>
        </p:nvPicPr>
        <p:blipFill>
          <a:blip r:embed="rId6"/>
          <a:srcRect/>
          <a:stretch>
            <a:fillRect/>
          </a:stretch>
        </p:blipFill>
        <p:spPr bwMode="auto">
          <a:xfrm>
            <a:off x="5286380" y="3071810"/>
            <a:ext cx="2857520" cy="352870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9603" name="Rectangle 3"/>
          <p:cNvSpPr>
            <a:spLocks noGrp="1" noChangeArrowheads="1"/>
          </p:cNvSpPr>
          <p:nvPr>
            <p:ph idx="1"/>
          </p:nvPr>
        </p:nvSpPr>
        <p:spPr/>
        <p:txBody>
          <a:bodyPr>
            <a:normAutofit/>
          </a:bodyPr>
          <a:lstStyle/>
          <a:p>
            <a:pPr marL="342900" lvl="1" indent="-342900" algn="just">
              <a:lnSpc>
                <a:spcPct val="150000"/>
              </a:lnSpc>
              <a:buFont typeface="Wingdings" pitchFamily="2" charset="2"/>
              <a:buChar char="n"/>
            </a:pPr>
            <a:r>
              <a:rPr lang="zh-CN" altLang="en-US" sz="2000" dirty="0">
                <a:latin typeface="Times New Roman" pitchFamily="18" charset="0"/>
              </a:rPr>
              <a:t>组织结构：三个方面</a:t>
            </a:r>
          </a:p>
          <a:p>
            <a:pPr lvl="1">
              <a:lnSpc>
                <a:spcPct val="150000"/>
              </a:lnSpc>
              <a:buFontTx/>
              <a:buChar char="-"/>
            </a:pPr>
            <a:r>
              <a:rPr lang="zh-CN" altLang="en-US" sz="2000" b="1" dirty="0"/>
              <a:t>复杂性</a:t>
            </a:r>
            <a:r>
              <a:rPr lang="zh-CN" altLang="en-US" sz="2000" dirty="0"/>
              <a:t>：组织的分工程度（纵向与横向）</a:t>
            </a:r>
          </a:p>
          <a:p>
            <a:pPr lvl="3">
              <a:lnSpc>
                <a:spcPct val="150000"/>
              </a:lnSpc>
            </a:pPr>
            <a:r>
              <a:rPr lang="zh-CN" altLang="en-US" sz="2000" dirty="0"/>
              <a:t> 复杂性越强，协调就越难。</a:t>
            </a:r>
          </a:p>
          <a:p>
            <a:pPr lvl="1">
              <a:lnSpc>
                <a:spcPct val="150000"/>
              </a:lnSpc>
              <a:buFontTx/>
              <a:buChar char="-"/>
            </a:pPr>
            <a:r>
              <a:rPr lang="zh-CN" altLang="en-US" sz="2000" b="1" dirty="0"/>
              <a:t>正规化</a:t>
            </a:r>
            <a:r>
              <a:rPr lang="zh-CN" altLang="en-US" sz="2000" dirty="0"/>
              <a:t>：组织依靠规章制度引导、规范员工行为的程度</a:t>
            </a:r>
          </a:p>
          <a:p>
            <a:pPr lvl="3">
              <a:lnSpc>
                <a:spcPct val="150000"/>
              </a:lnSpc>
            </a:pPr>
            <a:r>
              <a:rPr lang="zh-CN" altLang="en-US" sz="2000" dirty="0"/>
              <a:t> 规章制度越多，组织结构就越正规化。</a:t>
            </a:r>
          </a:p>
          <a:p>
            <a:pPr lvl="1">
              <a:lnSpc>
                <a:spcPct val="150000"/>
              </a:lnSpc>
              <a:buFontTx/>
              <a:buChar char="-"/>
            </a:pPr>
            <a:r>
              <a:rPr lang="zh-CN" altLang="en-US" sz="2000" b="1" dirty="0"/>
              <a:t>集权度</a:t>
            </a:r>
            <a:r>
              <a:rPr lang="zh-CN" altLang="en-US" sz="2000" dirty="0"/>
              <a:t>：决策权的授权程度</a:t>
            </a:r>
          </a:p>
          <a:p>
            <a:pPr lvl="3">
              <a:lnSpc>
                <a:spcPct val="150000"/>
              </a:lnSpc>
            </a:pPr>
            <a:r>
              <a:rPr lang="zh-CN" altLang="en-US" sz="2000" dirty="0"/>
              <a:t> 集权与分权的平衡</a:t>
            </a:r>
          </a:p>
          <a:p>
            <a:pPr marL="342900" lvl="1" indent="-342900" algn="just">
              <a:lnSpc>
                <a:spcPct val="150000"/>
              </a:lnSpc>
              <a:buFont typeface="Wingdings" pitchFamily="2" charset="2"/>
              <a:buChar char="n"/>
            </a:pPr>
            <a:r>
              <a:rPr lang="zh-CN" altLang="en-US" sz="2000" dirty="0">
                <a:latin typeface="Times New Roman" pitchFamily="18" charset="0"/>
              </a:rPr>
              <a:t>组织设计：通过上述三方面的结合和匹配设立或改变一个组织的结构。</a:t>
            </a:r>
          </a:p>
        </p:txBody>
      </p:sp>
      <p:sp>
        <p:nvSpPr>
          <p:cNvPr id="9218" name="Rectangle 2"/>
          <p:cNvSpPr>
            <a:spLocks noGrp="1" noChangeArrowheads="1"/>
          </p:cNvSpPr>
          <p:nvPr>
            <p:ph type="title"/>
          </p:nvPr>
        </p:nvSpPr>
        <p:spPr/>
        <p:txBody>
          <a:bodyPr>
            <a:normAutofit/>
          </a:bodyPr>
          <a:lstStyle/>
          <a:p>
            <a:r>
              <a:rPr lang="zh-CN" altLang="en-US" sz="3400" dirty="0">
                <a:latin typeface="微软雅黑" panose="020B0503020204020204" pitchFamily="34" charset="-122"/>
                <a:ea typeface="微软雅黑" panose="020B0503020204020204" pitchFamily="34" charset="-122"/>
              </a:rPr>
              <a:t>组织结构与组织设计的定义</a:t>
            </a:r>
          </a:p>
        </p:txBody>
      </p:sp>
    </p:spTree>
    <p:extLst>
      <p:ext uri="{BB962C8B-B14F-4D97-AF65-F5344CB8AC3E}">
        <p14:creationId xmlns:p14="http://schemas.microsoft.com/office/powerpoint/2010/main" val="166070012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1651" name="Rectangle 3"/>
          <p:cNvSpPr>
            <a:spLocks noGrp="1" noChangeArrowheads="1"/>
          </p:cNvSpPr>
          <p:nvPr>
            <p:ph idx="1"/>
          </p:nvPr>
        </p:nvSpPr>
        <p:spPr>
          <a:xfrm>
            <a:off x="827584" y="1700808"/>
            <a:ext cx="7859216" cy="4896544"/>
          </a:xfrm>
        </p:spPr>
        <p:txBody>
          <a:bodyPr/>
          <a:lstStyle/>
          <a:p>
            <a:pPr marL="342900" lvl="1" indent="-342900" algn="just">
              <a:lnSpc>
                <a:spcPct val="150000"/>
              </a:lnSpc>
              <a:buFont typeface="Wingdings" pitchFamily="2" charset="2"/>
              <a:buChar char="n"/>
              <a:defRPr/>
            </a:pPr>
            <a:r>
              <a:rPr lang="zh-CN" altLang="en-US" sz="2800" dirty="0">
                <a:latin typeface="Times New Roman" pitchFamily="18" charset="0"/>
                <a:cs typeface="+mn-cs"/>
              </a:rPr>
              <a:t> 劳动分工</a:t>
            </a:r>
          </a:p>
          <a:p>
            <a:pPr marL="342900" lvl="1" indent="-342900" algn="just">
              <a:lnSpc>
                <a:spcPct val="150000"/>
              </a:lnSpc>
              <a:buFont typeface="Wingdings" pitchFamily="2" charset="2"/>
              <a:buChar char="n"/>
              <a:defRPr/>
            </a:pPr>
            <a:r>
              <a:rPr lang="zh-CN" altLang="en-US" sz="2800" dirty="0">
                <a:latin typeface="Times New Roman" pitchFamily="18" charset="0"/>
                <a:cs typeface="+mn-cs"/>
              </a:rPr>
              <a:t> 统一指挥</a:t>
            </a:r>
          </a:p>
          <a:p>
            <a:pPr marL="342900" lvl="1" indent="-342900" algn="just">
              <a:lnSpc>
                <a:spcPct val="150000"/>
              </a:lnSpc>
              <a:buFont typeface="Wingdings" pitchFamily="2" charset="2"/>
              <a:buChar char="n"/>
              <a:defRPr/>
            </a:pPr>
            <a:r>
              <a:rPr lang="zh-CN" altLang="en-US" sz="2800" dirty="0">
                <a:latin typeface="Times New Roman" pitchFamily="18" charset="0"/>
                <a:cs typeface="+mn-cs"/>
              </a:rPr>
              <a:t> 职权与职责</a:t>
            </a:r>
          </a:p>
          <a:p>
            <a:pPr marL="342900" lvl="1" indent="-342900" algn="just">
              <a:lnSpc>
                <a:spcPct val="150000"/>
              </a:lnSpc>
              <a:buFont typeface="Wingdings" pitchFamily="2" charset="2"/>
              <a:buChar char="n"/>
              <a:defRPr/>
            </a:pPr>
            <a:r>
              <a:rPr lang="zh-CN" altLang="en-US" sz="2800" dirty="0">
                <a:latin typeface="Times New Roman" pitchFamily="18" charset="0"/>
                <a:cs typeface="+mn-cs"/>
              </a:rPr>
              <a:t> 管理辖度</a:t>
            </a:r>
          </a:p>
          <a:p>
            <a:pPr marL="342900" lvl="1" indent="-342900" algn="just">
              <a:lnSpc>
                <a:spcPct val="150000"/>
              </a:lnSpc>
              <a:buFont typeface="Wingdings" pitchFamily="2" charset="2"/>
              <a:buChar char="n"/>
              <a:defRPr/>
            </a:pPr>
            <a:r>
              <a:rPr lang="zh-CN" altLang="en-US" sz="2800" dirty="0">
                <a:latin typeface="Times New Roman" pitchFamily="18" charset="0"/>
                <a:cs typeface="+mn-cs"/>
              </a:rPr>
              <a:t> 部门化</a:t>
            </a:r>
          </a:p>
        </p:txBody>
      </p:sp>
      <p:sp>
        <p:nvSpPr>
          <p:cNvPr id="10242" name="Rectangle 2"/>
          <p:cNvSpPr>
            <a:spLocks noGrp="1" noChangeArrowheads="1"/>
          </p:cNvSpPr>
          <p:nvPr>
            <p:ph type="title"/>
          </p:nvPr>
        </p:nvSpPr>
        <p:spPr/>
        <p:txBody>
          <a:bodyPr>
            <a:normAutofit/>
          </a:bodyPr>
          <a:lstStyle/>
          <a:p>
            <a:r>
              <a:rPr lang="zh-CN" altLang="en-US" sz="3400" dirty="0">
                <a:latin typeface="微软雅黑" panose="020B0503020204020204" pitchFamily="34" charset="-122"/>
                <a:ea typeface="微软雅黑" panose="020B0503020204020204" pitchFamily="34" charset="-122"/>
              </a:rPr>
              <a:t>组织设计的五条基本原则</a:t>
            </a:r>
          </a:p>
        </p:txBody>
      </p:sp>
      <p:pic>
        <p:nvPicPr>
          <p:cNvPr id="10244" name="Picture 4" descr="C:\Users\gaoyu\Desktop\助教\素材\渐变类商务png图片coquette-icons系列png\渐变类商务png图片coquette-icons系列png\渐变类商务png图片（锐普PPT论坛www.rapidbbs.cn） (28).png"/>
          <p:cNvPicPr>
            <a:picLocks noChangeAspect="1" noChangeArrowheads="1"/>
          </p:cNvPicPr>
          <p:nvPr/>
        </p:nvPicPr>
        <p:blipFill>
          <a:blip r:embed="rId3" cstate="print"/>
          <a:srcRect/>
          <a:stretch>
            <a:fillRect/>
          </a:stretch>
        </p:blipFill>
        <p:spPr bwMode="auto">
          <a:xfrm>
            <a:off x="4139952" y="1340768"/>
            <a:ext cx="3991024" cy="3991024"/>
          </a:xfrm>
          <a:prstGeom prst="rect">
            <a:avLst/>
          </a:prstGeom>
          <a:noFill/>
        </p:spPr>
      </p:pic>
    </p:spTree>
    <p:extLst>
      <p:ext uri="{BB962C8B-B14F-4D97-AF65-F5344CB8AC3E}">
        <p14:creationId xmlns:p14="http://schemas.microsoft.com/office/powerpoint/2010/main" val="37278389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1651">
                                            <p:txEl>
                                              <p:pRg st="0" end="0"/>
                                            </p:txEl>
                                          </p:spTgt>
                                        </p:tgtEl>
                                        <p:attrNameLst>
                                          <p:attrName>style.visibility</p:attrName>
                                        </p:attrNameLst>
                                      </p:cBhvr>
                                      <p:to>
                                        <p:strVal val="visible"/>
                                      </p:to>
                                    </p:set>
                                    <p:animEffect transition="in" filter="wipe(left)">
                                      <p:cBhvr>
                                        <p:cTn id="7" dur="500"/>
                                        <p:tgtEl>
                                          <p:spTgt spid="105165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51651">
                                            <p:txEl>
                                              <p:pRg st="1" end="1"/>
                                            </p:txEl>
                                          </p:spTgt>
                                        </p:tgtEl>
                                        <p:attrNameLst>
                                          <p:attrName>style.visibility</p:attrName>
                                        </p:attrNameLst>
                                      </p:cBhvr>
                                      <p:to>
                                        <p:strVal val="visible"/>
                                      </p:to>
                                    </p:set>
                                    <p:animEffect transition="in" filter="wipe(left)">
                                      <p:cBhvr>
                                        <p:cTn id="10" dur="500"/>
                                        <p:tgtEl>
                                          <p:spTgt spid="105165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51651">
                                            <p:txEl>
                                              <p:pRg st="2" end="2"/>
                                            </p:txEl>
                                          </p:spTgt>
                                        </p:tgtEl>
                                        <p:attrNameLst>
                                          <p:attrName>style.visibility</p:attrName>
                                        </p:attrNameLst>
                                      </p:cBhvr>
                                      <p:to>
                                        <p:strVal val="visible"/>
                                      </p:to>
                                    </p:set>
                                    <p:animEffect transition="in" filter="wipe(left)">
                                      <p:cBhvr>
                                        <p:cTn id="13" dur="500"/>
                                        <p:tgtEl>
                                          <p:spTgt spid="105165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51651">
                                            <p:txEl>
                                              <p:pRg st="3" end="3"/>
                                            </p:txEl>
                                          </p:spTgt>
                                        </p:tgtEl>
                                        <p:attrNameLst>
                                          <p:attrName>style.visibility</p:attrName>
                                        </p:attrNameLst>
                                      </p:cBhvr>
                                      <p:to>
                                        <p:strVal val="visible"/>
                                      </p:to>
                                    </p:set>
                                    <p:animEffect transition="in" filter="wipe(left)">
                                      <p:cBhvr>
                                        <p:cTn id="16" dur="500"/>
                                        <p:tgtEl>
                                          <p:spTgt spid="105165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51651">
                                            <p:txEl>
                                              <p:pRg st="4" end="4"/>
                                            </p:txEl>
                                          </p:spTgt>
                                        </p:tgtEl>
                                        <p:attrNameLst>
                                          <p:attrName>style.visibility</p:attrName>
                                        </p:attrNameLst>
                                      </p:cBhvr>
                                      <p:to>
                                        <p:strVal val="visible"/>
                                      </p:to>
                                    </p:set>
                                    <p:animEffect transition="in" filter="wipe(left)">
                                      <p:cBhvr>
                                        <p:cTn id="19" dur="500"/>
                                        <p:tgtEl>
                                          <p:spTgt spid="1051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5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3699" name="Rectangle 3"/>
          <p:cNvSpPr>
            <a:spLocks noGrp="1" noChangeArrowheads="1"/>
          </p:cNvSpPr>
          <p:nvPr>
            <p:ph idx="1"/>
          </p:nvPr>
        </p:nvSpPr>
        <p:spPr/>
        <p:txBody>
          <a:bodyPr>
            <a:normAutofit/>
          </a:bodyPr>
          <a:lstStyle/>
          <a:p>
            <a:pPr marL="342900" lvl="1" indent="-342900" algn="just">
              <a:lnSpc>
                <a:spcPct val="150000"/>
              </a:lnSpc>
              <a:buFont typeface="Wingdings" pitchFamily="2" charset="2"/>
              <a:buChar char="n"/>
              <a:defRPr/>
            </a:pPr>
            <a:r>
              <a:rPr lang="zh-CN" altLang="en-US" sz="2400" dirty="0"/>
              <a:t>传统观点</a:t>
            </a:r>
            <a:endParaRPr lang="en-US" altLang="zh-CN" sz="2400" dirty="0"/>
          </a:p>
          <a:p>
            <a:pPr lvl="1">
              <a:lnSpc>
                <a:spcPct val="150000"/>
              </a:lnSpc>
              <a:buFontTx/>
              <a:buChar char="-"/>
              <a:defRPr/>
            </a:pPr>
            <a:r>
              <a:rPr lang="zh-CN" altLang="en-US" sz="2400" dirty="0"/>
              <a:t>个人专门从事某一部分的活动而不是全部活动。它使不同工人持有的多样技能得到有效的利用。为什么？</a:t>
            </a:r>
          </a:p>
          <a:p>
            <a:pPr marL="342900" lvl="1" indent="-342900" algn="just">
              <a:lnSpc>
                <a:spcPct val="150000"/>
              </a:lnSpc>
              <a:buFont typeface="Wingdings" pitchFamily="2" charset="2"/>
              <a:buChar char="n"/>
              <a:defRPr/>
            </a:pPr>
            <a:r>
              <a:rPr lang="zh-CN" altLang="en-US" sz="2400" dirty="0"/>
              <a:t>现代观点</a:t>
            </a:r>
            <a:endParaRPr lang="en-US" altLang="zh-CN" sz="2400" dirty="0"/>
          </a:p>
          <a:p>
            <a:pPr lvl="1">
              <a:lnSpc>
                <a:spcPct val="150000"/>
              </a:lnSpc>
              <a:buFontTx/>
              <a:buChar char="-"/>
              <a:defRPr/>
            </a:pPr>
            <a:r>
              <a:rPr lang="zh-CN" altLang="en-US" sz="2400" dirty="0"/>
              <a:t>物极必反。在某一点上，由于劳动分工所产生的非经济性会超过专业化的经济优势。如，厌倦、疲劳、压力、劣质品增加、旷工、高离职率等。</a:t>
            </a:r>
          </a:p>
        </p:txBody>
      </p:sp>
      <p:sp>
        <p:nvSpPr>
          <p:cNvPr id="11266" name="Rectangle 2"/>
          <p:cNvSpPr>
            <a:spLocks noGrp="1" noChangeArrowheads="1"/>
          </p:cNvSpPr>
          <p:nvPr>
            <p:ph type="title"/>
          </p:nvPr>
        </p:nvSpPr>
        <p:spPr/>
        <p:txBody>
          <a:bodyPr/>
          <a:lstStyle/>
          <a:p>
            <a:r>
              <a:rPr lang="en-US" altLang="zh-CN" sz="3400" dirty="0">
                <a:latin typeface="微软雅黑" panose="020B0503020204020204" pitchFamily="34" charset="-122"/>
                <a:ea typeface="微软雅黑" panose="020B0503020204020204" pitchFamily="34" charset="-122"/>
              </a:rPr>
              <a:t>(1) </a:t>
            </a:r>
            <a:r>
              <a:rPr lang="zh-CN" altLang="en-US" sz="3400" dirty="0">
                <a:latin typeface="微软雅黑" panose="020B0503020204020204" pitchFamily="34" charset="-122"/>
                <a:ea typeface="微软雅黑" panose="020B0503020204020204" pitchFamily="34" charset="-122"/>
              </a:rPr>
              <a:t>劳动分工</a:t>
            </a:r>
          </a:p>
        </p:txBody>
      </p:sp>
    </p:spTree>
    <p:extLst>
      <p:ext uri="{BB962C8B-B14F-4D97-AF65-F5344CB8AC3E}">
        <p14:creationId xmlns:p14="http://schemas.microsoft.com/office/powerpoint/2010/main" val="38153715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4400" y="1869082"/>
            <a:ext cx="7402513" cy="4440238"/>
            <a:chOff x="576" y="1177"/>
            <a:chExt cx="4663" cy="2797"/>
          </a:xfrm>
        </p:grpSpPr>
        <p:grpSp>
          <p:nvGrpSpPr>
            <p:cNvPr id="3" name="Group 3"/>
            <p:cNvGrpSpPr>
              <a:grpSpLocks/>
            </p:cNvGrpSpPr>
            <p:nvPr/>
          </p:nvGrpSpPr>
          <p:grpSpPr bwMode="auto">
            <a:xfrm>
              <a:off x="576" y="1177"/>
              <a:ext cx="4663" cy="2706"/>
              <a:chOff x="576" y="1177"/>
              <a:chExt cx="4663" cy="2706"/>
            </a:xfrm>
          </p:grpSpPr>
          <p:grpSp>
            <p:nvGrpSpPr>
              <p:cNvPr id="4" name="Group 4"/>
              <p:cNvGrpSpPr>
                <a:grpSpLocks/>
              </p:cNvGrpSpPr>
              <p:nvPr/>
            </p:nvGrpSpPr>
            <p:grpSpPr bwMode="auto">
              <a:xfrm>
                <a:off x="929" y="1298"/>
                <a:ext cx="3737" cy="2359"/>
                <a:chOff x="2912" y="2007"/>
                <a:chExt cx="5208" cy="2359"/>
              </a:xfrm>
            </p:grpSpPr>
            <p:sp>
              <p:nvSpPr>
                <p:cNvPr id="12305" name="Line 5"/>
                <p:cNvSpPr>
                  <a:spLocks noChangeShapeType="1"/>
                </p:cNvSpPr>
                <p:nvPr/>
              </p:nvSpPr>
              <p:spPr bwMode="auto">
                <a:xfrm>
                  <a:off x="2920" y="4366"/>
                  <a:ext cx="5200" cy="0"/>
                </a:xfrm>
                <a:prstGeom prst="line">
                  <a:avLst/>
                </a:prstGeom>
                <a:noFill/>
                <a:ln w="9525">
                  <a:solidFill>
                    <a:schemeClr val="tx1"/>
                  </a:solidFill>
                  <a:round/>
                  <a:headEnd/>
                  <a:tailEnd/>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2306" name="Line 6"/>
                <p:cNvSpPr>
                  <a:spLocks noChangeShapeType="1"/>
                </p:cNvSpPr>
                <p:nvPr/>
              </p:nvSpPr>
              <p:spPr bwMode="auto">
                <a:xfrm flipH="1" flipV="1">
                  <a:off x="2912" y="2007"/>
                  <a:ext cx="1" cy="2359"/>
                </a:xfrm>
                <a:prstGeom prst="line">
                  <a:avLst/>
                </a:prstGeom>
                <a:noFill/>
                <a:ln w="9525">
                  <a:solidFill>
                    <a:schemeClr val="tx1"/>
                  </a:solidFill>
                  <a:round/>
                  <a:headEnd/>
                  <a:tailEnd/>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grpSp>
          <p:sp>
            <p:nvSpPr>
              <p:cNvPr id="12296" name="Freeform 7"/>
              <p:cNvSpPr>
                <a:spLocks/>
              </p:cNvSpPr>
              <p:nvPr/>
            </p:nvSpPr>
            <p:spPr bwMode="auto">
              <a:xfrm>
                <a:off x="1121" y="1177"/>
                <a:ext cx="3386" cy="1973"/>
              </a:xfrm>
              <a:custGeom>
                <a:avLst/>
                <a:gdLst>
                  <a:gd name="T0" fmla="*/ 0 w 4720"/>
                  <a:gd name="T1" fmla="*/ 2250 h 2250"/>
                  <a:gd name="T2" fmla="*/ 600 w 4720"/>
                  <a:gd name="T3" fmla="*/ 2150 h 2250"/>
                  <a:gd name="T4" fmla="*/ 840 w 4720"/>
                  <a:gd name="T5" fmla="*/ 2030 h 2250"/>
                  <a:gd name="T6" fmla="*/ 1060 w 4720"/>
                  <a:gd name="T7" fmla="*/ 1930 h 2250"/>
                  <a:gd name="T8" fmla="*/ 1420 w 4720"/>
                  <a:gd name="T9" fmla="*/ 1630 h 2250"/>
                  <a:gd name="T10" fmla="*/ 2020 w 4720"/>
                  <a:gd name="T11" fmla="*/ 1030 h 2250"/>
                  <a:gd name="T12" fmla="*/ 2480 w 4720"/>
                  <a:gd name="T13" fmla="*/ 510 h 2250"/>
                  <a:gd name="T14" fmla="*/ 2880 w 4720"/>
                  <a:gd name="T15" fmla="*/ 150 h 2250"/>
                  <a:gd name="T16" fmla="*/ 3160 w 4720"/>
                  <a:gd name="T17" fmla="*/ 30 h 2250"/>
                  <a:gd name="T18" fmla="*/ 3400 w 4720"/>
                  <a:gd name="T19" fmla="*/ 10 h 2250"/>
                  <a:gd name="T20" fmla="*/ 3700 w 4720"/>
                  <a:gd name="T21" fmla="*/ 90 h 2250"/>
                  <a:gd name="T22" fmla="*/ 3940 w 4720"/>
                  <a:gd name="T23" fmla="*/ 370 h 2250"/>
                  <a:gd name="T24" fmla="*/ 4140 w 4720"/>
                  <a:gd name="T25" fmla="*/ 750 h 2250"/>
                  <a:gd name="T26" fmla="*/ 4520 w 4720"/>
                  <a:gd name="T27" fmla="*/ 1210 h 2250"/>
                  <a:gd name="T28" fmla="*/ 4720 w 4720"/>
                  <a:gd name="T29" fmla="*/ 1370 h 22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20"/>
                  <a:gd name="T46" fmla="*/ 0 h 2250"/>
                  <a:gd name="T47" fmla="*/ 4720 w 4720"/>
                  <a:gd name="T48" fmla="*/ 2250 h 22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20" h="2250">
                    <a:moveTo>
                      <a:pt x="0" y="2250"/>
                    </a:moveTo>
                    <a:cubicBezTo>
                      <a:pt x="230" y="2218"/>
                      <a:pt x="460" y="2187"/>
                      <a:pt x="600" y="2150"/>
                    </a:cubicBezTo>
                    <a:cubicBezTo>
                      <a:pt x="740" y="2113"/>
                      <a:pt x="763" y="2067"/>
                      <a:pt x="840" y="2030"/>
                    </a:cubicBezTo>
                    <a:cubicBezTo>
                      <a:pt x="917" y="1993"/>
                      <a:pt x="963" y="1997"/>
                      <a:pt x="1060" y="1930"/>
                    </a:cubicBezTo>
                    <a:cubicBezTo>
                      <a:pt x="1157" y="1863"/>
                      <a:pt x="1260" y="1780"/>
                      <a:pt x="1420" y="1630"/>
                    </a:cubicBezTo>
                    <a:cubicBezTo>
                      <a:pt x="1580" y="1480"/>
                      <a:pt x="1843" y="1217"/>
                      <a:pt x="2020" y="1030"/>
                    </a:cubicBezTo>
                    <a:cubicBezTo>
                      <a:pt x="2197" y="843"/>
                      <a:pt x="2337" y="657"/>
                      <a:pt x="2480" y="510"/>
                    </a:cubicBezTo>
                    <a:cubicBezTo>
                      <a:pt x="2623" y="363"/>
                      <a:pt x="2767" y="230"/>
                      <a:pt x="2880" y="150"/>
                    </a:cubicBezTo>
                    <a:cubicBezTo>
                      <a:pt x="2993" y="70"/>
                      <a:pt x="3073" y="53"/>
                      <a:pt x="3160" y="30"/>
                    </a:cubicBezTo>
                    <a:cubicBezTo>
                      <a:pt x="3247" y="7"/>
                      <a:pt x="3310" y="0"/>
                      <a:pt x="3400" y="10"/>
                    </a:cubicBezTo>
                    <a:cubicBezTo>
                      <a:pt x="3490" y="20"/>
                      <a:pt x="3610" y="30"/>
                      <a:pt x="3700" y="90"/>
                    </a:cubicBezTo>
                    <a:cubicBezTo>
                      <a:pt x="3790" y="150"/>
                      <a:pt x="3867" y="260"/>
                      <a:pt x="3940" y="370"/>
                    </a:cubicBezTo>
                    <a:cubicBezTo>
                      <a:pt x="4013" y="480"/>
                      <a:pt x="4043" y="610"/>
                      <a:pt x="4140" y="750"/>
                    </a:cubicBezTo>
                    <a:cubicBezTo>
                      <a:pt x="4237" y="890"/>
                      <a:pt x="4423" y="1107"/>
                      <a:pt x="4520" y="1210"/>
                    </a:cubicBezTo>
                    <a:cubicBezTo>
                      <a:pt x="4617" y="1313"/>
                      <a:pt x="4668" y="1341"/>
                      <a:pt x="4720" y="1370"/>
                    </a:cubicBezTo>
                  </a:path>
                </a:pathLst>
              </a:custGeom>
              <a:noFill/>
              <a:ln w="9525">
                <a:solidFill>
                  <a:schemeClr val="tx1"/>
                </a:solidFill>
                <a:round/>
                <a:headEnd/>
                <a:tailEnd/>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2297" name="Text Box 8"/>
              <p:cNvSpPr txBox="1">
                <a:spLocks noChangeArrowheads="1"/>
              </p:cNvSpPr>
              <p:nvPr/>
            </p:nvSpPr>
            <p:spPr bwMode="auto">
              <a:xfrm>
                <a:off x="904" y="2420"/>
                <a:ext cx="953" cy="562"/>
              </a:xfrm>
              <a:prstGeom prst="rect">
                <a:avLst/>
              </a:prstGeom>
              <a:noFill/>
              <a:ln w="9525">
                <a:noFill/>
                <a:miter lim="800000"/>
                <a:headEnd/>
                <a:tailEnd/>
              </a:ln>
            </p:spPr>
            <p:txBody>
              <a:bodyPr lIns="0" tIns="0" rIns="0" bIns="0"/>
              <a:lstStyle/>
              <a:p>
                <a:pPr algn="ctr" fontAlgn="base">
                  <a:spcBef>
                    <a:spcPct val="0"/>
                  </a:spcBef>
                  <a:spcAft>
                    <a:spcPct val="0"/>
                  </a:spcAft>
                </a:pPr>
                <a:r>
                  <a:rPr lang="zh-CN" altLang="en-US" sz="2800" b="1" dirty="0">
                    <a:solidFill>
                      <a:schemeClr val="accent1">
                        <a:lumMod val="75000"/>
                      </a:schemeClr>
                    </a:solidFill>
                    <a:latin typeface="微软雅黑" panose="020B0503020204020204" pitchFamily="34" charset="-122"/>
                    <a:ea typeface="微软雅黑" panose="020B0503020204020204" pitchFamily="34" charset="-122"/>
                  </a:rPr>
                  <a:t>专业化</a:t>
                </a:r>
              </a:p>
              <a:p>
                <a:pPr algn="ctr" fontAlgn="base">
                  <a:spcBef>
                    <a:spcPct val="0"/>
                  </a:spcBef>
                  <a:spcAft>
                    <a:spcPct val="0"/>
                  </a:spcAft>
                </a:pPr>
                <a:r>
                  <a:rPr lang="zh-CN" altLang="en-US" sz="2800" b="1" dirty="0">
                    <a:solidFill>
                      <a:schemeClr val="accent1">
                        <a:lumMod val="75000"/>
                      </a:schemeClr>
                    </a:solidFill>
                    <a:latin typeface="微软雅黑" panose="020B0503020204020204" pitchFamily="34" charset="-122"/>
                    <a:ea typeface="微软雅黑" panose="020B0503020204020204" pitchFamily="34" charset="-122"/>
                  </a:rPr>
                  <a:t>经济影响</a:t>
                </a:r>
              </a:p>
            </p:txBody>
          </p:sp>
          <p:sp>
            <p:nvSpPr>
              <p:cNvPr id="12298" name="Line 9"/>
              <p:cNvSpPr>
                <a:spLocks noChangeShapeType="1"/>
              </p:cNvSpPr>
              <p:nvPr/>
            </p:nvSpPr>
            <p:spPr bwMode="auto">
              <a:xfrm flipV="1">
                <a:off x="1810" y="2589"/>
                <a:ext cx="158" cy="140"/>
              </a:xfrm>
              <a:prstGeom prst="line">
                <a:avLst/>
              </a:prstGeom>
              <a:noFill/>
              <a:ln w="9525">
                <a:solidFill>
                  <a:schemeClr val="tx1"/>
                </a:solidFill>
                <a:round/>
                <a:headEnd/>
                <a:tailEnd type="triangle" w="sm" len="sm"/>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2299" name="Line 10"/>
              <p:cNvSpPr>
                <a:spLocks noChangeShapeType="1"/>
              </p:cNvSpPr>
              <p:nvPr/>
            </p:nvSpPr>
            <p:spPr bwMode="auto">
              <a:xfrm flipV="1">
                <a:off x="2197" y="2130"/>
                <a:ext cx="144" cy="175"/>
              </a:xfrm>
              <a:prstGeom prst="line">
                <a:avLst/>
              </a:prstGeom>
              <a:noFill/>
              <a:ln w="9525">
                <a:solidFill>
                  <a:schemeClr val="tx1"/>
                </a:solidFill>
                <a:round/>
                <a:headEnd/>
                <a:tailEnd type="triangle" w="sm" len="sm"/>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2300" name="Line 11"/>
              <p:cNvSpPr>
                <a:spLocks noChangeShapeType="1"/>
              </p:cNvSpPr>
              <p:nvPr/>
            </p:nvSpPr>
            <p:spPr bwMode="auto">
              <a:xfrm>
                <a:off x="3962" y="1291"/>
                <a:ext cx="86" cy="210"/>
              </a:xfrm>
              <a:prstGeom prst="line">
                <a:avLst/>
              </a:prstGeom>
              <a:noFill/>
              <a:ln w="9525">
                <a:solidFill>
                  <a:schemeClr val="tx1"/>
                </a:solidFill>
                <a:round/>
                <a:headEnd/>
                <a:tailEnd type="triangle" w="sm" len="sm"/>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2301" name="Line 12"/>
              <p:cNvSpPr>
                <a:spLocks noChangeShapeType="1"/>
              </p:cNvSpPr>
              <p:nvPr/>
            </p:nvSpPr>
            <p:spPr bwMode="auto">
              <a:xfrm>
                <a:off x="4177" y="1764"/>
                <a:ext cx="86" cy="158"/>
              </a:xfrm>
              <a:prstGeom prst="line">
                <a:avLst/>
              </a:prstGeom>
              <a:noFill/>
              <a:ln w="9525">
                <a:solidFill>
                  <a:schemeClr val="tx1"/>
                </a:solidFill>
                <a:round/>
                <a:headEnd/>
                <a:tailEnd type="triangle" w="sm" len="sm"/>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2302" name="Text Box 13"/>
              <p:cNvSpPr txBox="1">
                <a:spLocks noChangeArrowheads="1"/>
              </p:cNvSpPr>
              <p:nvPr/>
            </p:nvSpPr>
            <p:spPr bwMode="auto">
              <a:xfrm>
                <a:off x="4286" y="1659"/>
                <a:ext cx="953" cy="561"/>
              </a:xfrm>
              <a:prstGeom prst="rect">
                <a:avLst/>
              </a:prstGeom>
              <a:noFill/>
              <a:ln w="9525">
                <a:noFill/>
                <a:miter lim="800000"/>
                <a:headEnd/>
                <a:tailEnd/>
              </a:ln>
            </p:spPr>
            <p:txBody>
              <a:bodyPr lIns="0" tIns="0" rIns="0" bIns="0"/>
              <a:lstStyle/>
              <a:p>
                <a:pPr algn="ctr"/>
                <a:r>
                  <a:rPr lang="zh-CN" altLang="en-US" sz="2800" b="1" dirty="0">
                    <a:solidFill>
                      <a:schemeClr val="accent1">
                        <a:lumMod val="75000"/>
                      </a:schemeClr>
                    </a:solidFill>
                    <a:latin typeface="微软雅黑" panose="020B0503020204020204" pitchFamily="34" charset="-122"/>
                    <a:ea typeface="微软雅黑" panose="020B0503020204020204" pitchFamily="34" charset="-122"/>
                  </a:rPr>
                  <a:t>人员非</a:t>
                </a:r>
              </a:p>
              <a:p>
                <a:pPr algn="ctr"/>
                <a:r>
                  <a:rPr lang="zh-CN" altLang="en-US" sz="2800" b="1" dirty="0">
                    <a:solidFill>
                      <a:schemeClr val="accent1">
                        <a:lumMod val="75000"/>
                      </a:schemeClr>
                    </a:solidFill>
                    <a:latin typeface="微软雅黑" panose="020B0503020204020204" pitchFamily="34" charset="-122"/>
                    <a:ea typeface="微软雅黑" panose="020B0503020204020204" pitchFamily="34" charset="-122"/>
                  </a:rPr>
                  <a:t>经济影响</a:t>
                </a:r>
              </a:p>
            </p:txBody>
          </p:sp>
          <p:sp>
            <p:nvSpPr>
              <p:cNvPr id="12303" name="Text Box 14"/>
              <p:cNvSpPr txBox="1">
                <a:spLocks noChangeArrowheads="1"/>
              </p:cNvSpPr>
              <p:nvPr/>
            </p:nvSpPr>
            <p:spPr bwMode="auto">
              <a:xfrm>
                <a:off x="576" y="1203"/>
                <a:ext cx="313" cy="2680"/>
              </a:xfrm>
              <a:prstGeom prst="rect">
                <a:avLst/>
              </a:prstGeom>
              <a:noFill/>
              <a:ln w="9525">
                <a:noFill/>
                <a:miter lim="800000"/>
                <a:headEnd/>
                <a:tailEnd/>
              </a:ln>
            </p:spPr>
            <p:txBody>
              <a:bodyPr lIns="0" tIns="0" rIns="0" bIns="0"/>
              <a:lstStyle/>
              <a:p>
                <a:pPr algn="ctr"/>
                <a:r>
                  <a:rPr lang="zh-CN" altLang="en-US" sz="2800" dirty="0">
                    <a:solidFill>
                      <a:prstClr val="black"/>
                    </a:solidFill>
                    <a:latin typeface="微软雅黑" panose="020B0503020204020204" pitchFamily="34" charset="-122"/>
                    <a:ea typeface="微软雅黑" panose="020B0503020204020204" pitchFamily="34" charset="-122"/>
                  </a:rPr>
                  <a:t>高</a:t>
                </a:r>
              </a:p>
              <a:p>
                <a:pPr algn="ctr" fontAlgn="base">
                  <a:spcBef>
                    <a:spcPct val="0"/>
                  </a:spcBef>
                  <a:spcAft>
                    <a:spcPct val="0"/>
                  </a:spcAft>
                </a:pPr>
                <a:endParaRPr lang="zh-CN" altLang="en-US" sz="2800" b="1" dirty="0">
                  <a:solidFill>
                    <a:prstClr val="black"/>
                  </a:solidFill>
                  <a:latin typeface="微软雅黑" panose="020B0503020204020204" pitchFamily="34" charset="-122"/>
                  <a:ea typeface="微软雅黑" panose="020B0503020204020204" pitchFamily="34" charset="-122"/>
                </a:endParaRPr>
              </a:p>
              <a:p>
                <a:pPr algn="ctr" fontAlgn="base">
                  <a:spcBef>
                    <a:spcPct val="0"/>
                  </a:spcBef>
                  <a:spcAft>
                    <a:spcPct val="0"/>
                  </a:spcAft>
                </a:pPr>
                <a:endParaRPr lang="zh-CN" altLang="en-US" sz="2800" b="1" dirty="0">
                  <a:solidFill>
                    <a:prstClr val="black"/>
                  </a:solidFill>
                  <a:latin typeface="微软雅黑" panose="020B0503020204020204" pitchFamily="34" charset="-122"/>
                  <a:ea typeface="微软雅黑" panose="020B0503020204020204" pitchFamily="34" charset="-122"/>
                </a:endParaRPr>
              </a:p>
              <a:p>
                <a:pPr algn="ctr"/>
                <a:r>
                  <a:rPr lang="zh-CN" altLang="en-US" sz="2800" b="1" dirty="0">
                    <a:solidFill>
                      <a:prstClr val="black"/>
                    </a:solidFill>
                    <a:latin typeface="微软雅黑" panose="020B0503020204020204" pitchFamily="34" charset="-122"/>
                    <a:ea typeface="微软雅黑" panose="020B0503020204020204" pitchFamily="34" charset="-122"/>
                  </a:rPr>
                  <a:t>生</a:t>
                </a:r>
              </a:p>
              <a:p>
                <a:pPr algn="ctr"/>
                <a:r>
                  <a:rPr lang="zh-CN" altLang="en-US" sz="2800" b="1" dirty="0">
                    <a:solidFill>
                      <a:prstClr val="black"/>
                    </a:solidFill>
                    <a:latin typeface="微软雅黑" panose="020B0503020204020204" pitchFamily="34" charset="-122"/>
                    <a:ea typeface="微软雅黑" panose="020B0503020204020204" pitchFamily="34" charset="-122"/>
                  </a:rPr>
                  <a:t>产</a:t>
                </a:r>
              </a:p>
              <a:p>
                <a:pPr algn="ctr"/>
                <a:r>
                  <a:rPr lang="zh-CN" altLang="en-US" sz="2800" b="1" dirty="0">
                    <a:solidFill>
                      <a:prstClr val="black"/>
                    </a:solidFill>
                    <a:latin typeface="微软雅黑" panose="020B0503020204020204" pitchFamily="34" charset="-122"/>
                    <a:ea typeface="微软雅黑" panose="020B0503020204020204" pitchFamily="34" charset="-122"/>
                  </a:rPr>
                  <a:t>化</a:t>
                </a:r>
              </a:p>
              <a:p>
                <a:pPr algn="ctr"/>
                <a:endParaRPr lang="zh-CN" altLang="en-US" sz="2800" b="1" dirty="0">
                  <a:solidFill>
                    <a:prstClr val="black"/>
                  </a:solidFill>
                  <a:latin typeface="微软雅黑" panose="020B0503020204020204" pitchFamily="34" charset="-122"/>
                  <a:ea typeface="微软雅黑" panose="020B0503020204020204" pitchFamily="34" charset="-122"/>
                </a:endParaRPr>
              </a:p>
              <a:p>
                <a:pPr algn="ctr"/>
                <a:endParaRPr lang="zh-CN" altLang="en-US" sz="2800" b="1" dirty="0">
                  <a:solidFill>
                    <a:prstClr val="black"/>
                  </a:solidFill>
                  <a:latin typeface="微软雅黑" panose="020B0503020204020204" pitchFamily="34" charset="-122"/>
                  <a:ea typeface="微软雅黑" panose="020B0503020204020204" pitchFamily="34" charset="-122"/>
                </a:endParaRPr>
              </a:p>
              <a:p>
                <a:pPr algn="ctr"/>
                <a:r>
                  <a:rPr lang="zh-CN" altLang="en-US" sz="2800" dirty="0">
                    <a:solidFill>
                      <a:prstClr val="black"/>
                    </a:solidFill>
                    <a:latin typeface="微软雅黑" panose="020B0503020204020204" pitchFamily="34" charset="-122"/>
                    <a:ea typeface="微软雅黑" panose="020B0503020204020204" pitchFamily="34" charset="-122"/>
                  </a:rPr>
                  <a:t>低</a:t>
                </a:r>
              </a:p>
            </p:txBody>
          </p:sp>
          <p:sp>
            <p:nvSpPr>
              <p:cNvPr id="12304" name="Text Box 15"/>
              <p:cNvSpPr txBox="1">
                <a:spLocks noChangeArrowheads="1"/>
              </p:cNvSpPr>
              <p:nvPr/>
            </p:nvSpPr>
            <p:spPr bwMode="auto">
              <a:xfrm>
                <a:off x="906" y="3378"/>
                <a:ext cx="4061" cy="263"/>
              </a:xfrm>
              <a:prstGeom prst="rect">
                <a:avLst/>
              </a:prstGeom>
              <a:noFill/>
              <a:ln w="9525">
                <a:noFill/>
                <a:miter lim="800000"/>
                <a:headEnd/>
                <a:tailEnd/>
              </a:ln>
            </p:spPr>
            <p:txBody>
              <a:bodyPr lIns="0" tIns="0" rIns="0" bIns="0"/>
              <a:lstStyle/>
              <a:p>
                <a:pPr algn="ctr"/>
                <a:r>
                  <a:rPr lang="zh-CN" altLang="en-US" sz="2800" dirty="0">
                    <a:solidFill>
                      <a:prstClr val="black"/>
                    </a:solidFill>
                    <a:latin typeface="微软雅黑" panose="020B0503020204020204" pitchFamily="34" charset="-122"/>
                    <a:ea typeface="微软雅黑" panose="020B0503020204020204" pitchFamily="34" charset="-122"/>
                  </a:rPr>
                  <a:t>低</a:t>
                </a:r>
                <a:r>
                  <a:rPr lang="zh-CN" altLang="en-US" sz="2800" b="1" dirty="0">
                    <a:solidFill>
                      <a:prstClr val="black"/>
                    </a:solidFill>
                    <a:latin typeface="微软雅黑" panose="020B0503020204020204" pitchFamily="34" charset="-122"/>
                    <a:ea typeface="微软雅黑" panose="020B0503020204020204" pitchFamily="34" charset="-122"/>
                  </a:rPr>
                  <a:t>          劳动分工          </a:t>
                </a:r>
                <a:r>
                  <a:rPr lang="zh-CN" altLang="en-US" sz="2800" dirty="0">
                    <a:solidFill>
                      <a:prstClr val="black"/>
                    </a:solidFill>
                    <a:latin typeface="微软雅黑" panose="020B0503020204020204" pitchFamily="34" charset="-122"/>
                    <a:ea typeface="微软雅黑" panose="020B0503020204020204" pitchFamily="34" charset="-122"/>
                  </a:rPr>
                  <a:t>高</a:t>
                </a:r>
              </a:p>
            </p:txBody>
          </p:sp>
        </p:grpSp>
        <p:sp>
          <p:nvSpPr>
            <p:cNvPr id="12294" name="Text Box 16"/>
            <p:cNvSpPr txBox="1">
              <a:spLocks noChangeArrowheads="1"/>
            </p:cNvSpPr>
            <p:nvPr/>
          </p:nvSpPr>
          <p:spPr bwMode="auto">
            <a:xfrm>
              <a:off x="997" y="3711"/>
              <a:ext cx="3744" cy="263"/>
            </a:xfrm>
            <a:prstGeom prst="rect">
              <a:avLst/>
            </a:prstGeom>
            <a:noFill/>
            <a:ln w="9525">
              <a:noFill/>
              <a:miter lim="800000"/>
              <a:headEnd/>
              <a:tailEnd/>
            </a:ln>
          </p:spPr>
          <p:txBody>
            <a:bodyPr lIns="0" tIns="0" rIns="0" bIns="0"/>
            <a:lstStyle/>
            <a:p>
              <a:pPr algn="ctr" fontAlgn="base">
                <a:spcBef>
                  <a:spcPct val="0"/>
                </a:spcBef>
                <a:spcAft>
                  <a:spcPct val="0"/>
                </a:spcAft>
              </a:pPr>
              <a:r>
                <a:rPr lang="zh-CN" altLang="en-US" sz="2800" b="1" dirty="0">
                  <a:solidFill>
                    <a:prstClr val="black"/>
                  </a:solidFill>
                  <a:latin typeface="微软雅黑" panose="020B0503020204020204" pitchFamily="34" charset="-122"/>
                  <a:ea typeface="微软雅黑" panose="020B0503020204020204" pitchFamily="34" charset="-122"/>
                </a:rPr>
                <a:t>劳动分工的经济性与非经济性</a:t>
              </a:r>
            </a:p>
          </p:txBody>
        </p:sp>
      </p:grpSp>
      <p:sp>
        <p:nvSpPr>
          <p:cNvPr id="12292" name="Text Box 17"/>
          <p:cNvSpPr txBox="1">
            <a:spLocks noChangeArrowheads="1"/>
          </p:cNvSpPr>
          <p:nvPr/>
        </p:nvSpPr>
        <p:spPr bwMode="auto">
          <a:xfrm>
            <a:off x="5418584" y="1413371"/>
            <a:ext cx="377552" cy="492443"/>
          </a:xfrm>
          <a:prstGeom prst="rect">
            <a:avLst/>
          </a:prstGeom>
          <a:noFill/>
          <a:ln w="9525">
            <a:noFill/>
            <a:miter lim="800000"/>
            <a:headEnd/>
            <a:tailEnd/>
          </a:ln>
        </p:spPr>
        <p:txBody>
          <a:bodyPr wrap="square" lIns="0" tIns="0" rIns="0" bIns="0">
            <a:spAutoFit/>
          </a:bodyPr>
          <a:lstStyle/>
          <a:p>
            <a:pPr algn="just" fontAlgn="base">
              <a:spcBef>
                <a:spcPct val="0"/>
              </a:spcBef>
              <a:spcAft>
                <a:spcPct val="0"/>
              </a:spcAft>
            </a:pPr>
            <a:r>
              <a:rPr lang="en-US" altLang="zh-CN" sz="3200" dirty="0">
                <a:solidFill>
                  <a:srgbClr val="1F497D"/>
                </a:solidFill>
                <a:latin typeface="Times New Roman" pitchFamily="18" charset="0"/>
              </a:rPr>
              <a:t>A</a:t>
            </a:r>
            <a:endParaRPr lang="en-US" altLang="zh-CN" sz="3200" dirty="0">
              <a:solidFill>
                <a:srgbClr val="6600FF"/>
              </a:solidFill>
              <a:latin typeface="Times New Roman" pitchFamily="18" charset="0"/>
            </a:endParaRPr>
          </a:p>
        </p:txBody>
      </p:sp>
      <p:sp>
        <p:nvSpPr>
          <p:cNvPr id="18" name="矩形 17"/>
          <p:cNvSpPr/>
          <p:nvPr/>
        </p:nvSpPr>
        <p:spPr>
          <a:xfrm>
            <a:off x="395536" y="908720"/>
            <a:ext cx="8424936" cy="535531"/>
          </a:xfrm>
          <a:prstGeom prst="rect">
            <a:avLst/>
          </a:prstGeom>
        </p:spPr>
        <p:txBody>
          <a:bodyPr wrap="square">
            <a:spAutoFit/>
          </a:bodyPr>
          <a:lstStyle/>
          <a:p>
            <a:pPr marL="0" lvl="1" algn="just" fontAlgn="ctr">
              <a:lnSpc>
                <a:spcPct val="120000"/>
              </a:lnSpc>
              <a:spcBef>
                <a:spcPct val="20000"/>
              </a:spcBef>
              <a:buClr>
                <a:srgbClr val="E46B1F"/>
              </a:buClr>
              <a:buSzPct val="80000"/>
              <a:defRPr/>
            </a:pPr>
            <a:r>
              <a:rPr lang="zh-CN" altLang="en-US" sz="2400" b="1" dirty="0">
                <a:solidFill>
                  <a:srgbClr val="000080"/>
                </a:solidFill>
                <a:latin typeface="微软雅黑" panose="020B0503020204020204" pitchFamily="34" charset="-122"/>
                <a:ea typeface="微软雅黑" panose="020B0503020204020204" pitchFamily="34" charset="-122"/>
              </a:rPr>
              <a:t>显然，过了</a:t>
            </a:r>
            <a:r>
              <a:rPr lang="en-US" altLang="zh-CN" sz="2400" b="1" dirty="0">
                <a:solidFill>
                  <a:srgbClr val="000080"/>
                </a:solidFill>
                <a:latin typeface="微软雅黑" panose="020B0503020204020204" pitchFamily="34" charset="-122"/>
                <a:ea typeface="微软雅黑" panose="020B0503020204020204" pitchFamily="34" charset="-122"/>
              </a:rPr>
              <a:t>A</a:t>
            </a:r>
            <a:r>
              <a:rPr lang="zh-CN" altLang="en-US" sz="2400" b="1" dirty="0">
                <a:solidFill>
                  <a:srgbClr val="000080"/>
                </a:solidFill>
                <a:latin typeface="微软雅黑" panose="020B0503020204020204" pitchFamily="34" charset="-122"/>
                <a:ea typeface="微软雅黑" panose="020B0503020204020204" pitchFamily="34" charset="-122"/>
              </a:rPr>
              <a:t>点后，应反过来通过扩大工作范围来提高生产率</a:t>
            </a:r>
          </a:p>
        </p:txBody>
      </p:sp>
    </p:spTree>
    <p:extLst>
      <p:ext uri="{BB962C8B-B14F-4D97-AF65-F5344CB8AC3E}">
        <p14:creationId xmlns:p14="http://schemas.microsoft.com/office/powerpoint/2010/main" val="3815407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7795" name="Rectangle 3"/>
          <p:cNvSpPr>
            <a:spLocks noGrp="1" noChangeArrowheads="1"/>
          </p:cNvSpPr>
          <p:nvPr>
            <p:ph idx="1"/>
          </p:nvPr>
        </p:nvSpPr>
        <p:spPr/>
        <p:txBody>
          <a:bodyPr>
            <a:normAutofit/>
          </a:bodyPr>
          <a:lstStyle/>
          <a:p>
            <a:pPr marL="342900" lvl="1" indent="-342900" algn="just">
              <a:lnSpc>
                <a:spcPct val="150000"/>
              </a:lnSpc>
              <a:buFont typeface="Wingdings" pitchFamily="2" charset="2"/>
              <a:buChar char="n"/>
              <a:defRPr/>
            </a:pPr>
            <a:r>
              <a:rPr lang="zh-CN" altLang="en-US" sz="2400" dirty="0">
                <a:latin typeface="Times New Roman" pitchFamily="18" charset="0"/>
              </a:rPr>
              <a:t>传统观点</a:t>
            </a:r>
            <a:endParaRPr lang="en-US" altLang="zh-CN" sz="2400" dirty="0">
              <a:latin typeface="Times New Roman" pitchFamily="18" charset="0"/>
            </a:endParaRPr>
          </a:p>
          <a:p>
            <a:pPr lvl="1">
              <a:lnSpc>
                <a:spcPct val="150000"/>
              </a:lnSpc>
              <a:buFontTx/>
              <a:buChar char="-"/>
              <a:defRPr/>
            </a:pPr>
            <a:r>
              <a:rPr lang="zh-CN" altLang="en-US" sz="2400" dirty="0"/>
              <a:t>每一个下属应当而且只能向一个上级主管直接负责。</a:t>
            </a:r>
            <a:endParaRPr lang="zh-CN" altLang="en-US" sz="2400" dirty="0">
              <a:latin typeface="+mj-ea"/>
              <a:ea typeface="+mj-ea"/>
            </a:endParaRPr>
          </a:p>
          <a:p>
            <a:pPr marL="342900" lvl="1" indent="-342900" algn="just">
              <a:lnSpc>
                <a:spcPct val="150000"/>
              </a:lnSpc>
              <a:buFont typeface="Wingdings" pitchFamily="2" charset="2"/>
              <a:buChar char="n"/>
              <a:defRPr/>
            </a:pPr>
            <a:r>
              <a:rPr lang="zh-CN" altLang="en-US" sz="2400" dirty="0">
                <a:latin typeface="Times New Roman" pitchFamily="18" charset="0"/>
              </a:rPr>
              <a:t>现代观点</a:t>
            </a:r>
            <a:endParaRPr lang="en-US" altLang="zh-CN" sz="2400" dirty="0">
              <a:latin typeface="Times New Roman" pitchFamily="18" charset="0"/>
            </a:endParaRPr>
          </a:p>
          <a:p>
            <a:pPr lvl="1">
              <a:lnSpc>
                <a:spcPct val="150000"/>
              </a:lnSpc>
              <a:buFontTx/>
              <a:buChar char="-"/>
              <a:defRPr/>
            </a:pPr>
            <a:r>
              <a:rPr lang="zh-CN" altLang="en-US" sz="2400" dirty="0"/>
              <a:t>在大多数情况下（尤其当组织相对简单时），上一概念是合乎逻辑的。但有时它也因过于僵化而会造成某种程度的不适应性，妨碍组织取得良好的绩效。</a:t>
            </a:r>
          </a:p>
        </p:txBody>
      </p:sp>
      <p:sp>
        <p:nvSpPr>
          <p:cNvPr id="13314" name="Rectangle 2"/>
          <p:cNvSpPr>
            <a:spLocks noGrp="1" noChangeArrowheads="1"/>
          </p:cNvSpPr>
          <p:nvPr>
            <p:ph type="title"/>
          </p:nvPr>
        </p:nvSpPr>
        <p:spPr/>
        <p:txBody>
          <a:bodyPr/>
          <a:lstStyle/>
          <a:p>
            <a:r>
              <a:rPr lang="en-US" altLang="zh-CN" sz="3400" dirty="0">
                <a:latin typeface="微软雅黑" panose="020B0503020204020204" pitchFamily="34" charset="-122"/>
                <a:ea typeface="微软雅黑" panose="020B0503020204020204" pitchFamily="34" charset="-122"/>
              </a:rPr>
              <a:t>(2) </a:t>
            </a:r>
            <a:r>
              <a:rPr lang="zh-CN" altLang="en-US" sz="3400" dirty="0">
                <a:latin typeface="微软雅黑" panose="020B0503020204020204" pitchFamily="34" charset="-122"/>
                <a:ea typeface="微软雅黑" panose="020B0503020204020204" pitchFamily="34" charset="-122"/>
              </a:rPr>
              <a:t>统一指挥</a:t>
            </a:r>
          </a:p>
        </p:txBody>
      </p:sp>
    </p:spTree>
    <p:extLst>
      <p:ext uri="{BB962C8B-B14F-4D97-AF65-F5344CB8AC3E}">
        <p14:creationId xmlns:p14="http://schemas.microsoft.com/office/powerpoint/2010/main" val="29160994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7795">
                                            <p:txEl>
                                              <p:pRg st="0" end="0"/>
                                            </p:txEl>
                                          </p:spTgt>
                                        </p:tgtEl>
                                        <p:attrNameLst>
                                          <p:attrName>style.visibility</p:attrName>
                                        </p:attrNameLst>
                                      </p:cBhvr>
                                      <p:to>
                                        <p:strVal val="visible"/>
                                      </p:to>
                                    </p:set>
                                    <p:animEffect transition="in" filter="wipe(left)">
                                      <p:cBhvr>
                                        <p:cTn id="7" dur="500"/>
                                        <p:tgtEl>
                                          <p:spTgt spid="105779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57795">
                                            <p:txEl>
                                              <p:pRg st="1" end="1"/>
                                            </p:txEl>
                                          </p:spTgt>
                                        </p:tgtEl>
                                        <p:attrNameLst>
                                          <p:attrName>style.visibility</p:attrName>
                                        </p:attrNameLst>
                                      </p:cBhvr>
                                      <p:to>
                                        <p:strVal val="visible"/>
                                      </p:to>
                                    </p:set>
                                    <p:animEffect transition="in" filter="wipe(left)">
                                      <p:cBhvr>
                                        <p:cTn id="10" dur="500"/>
                                        <p:tgtEl>
                                          <p:spTgt spid="105779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57795">
                                            <p:txEl>
                                              <p:pRg st="2" end="2"/>
                                            </p:txEl>
                                          </p:spTgt>
                                        </p:tgtEl>
                                        <p:attrNameLst>
                                          <p:attrName>style.visibility</p:attrName>
                                        </p:attrNameLst>
                                      </p:cBhvr>
                                      <p:to>
                                        <p:strVal val="visible"/>
                                      </p:to>
                                    </p:set>
                                    <p:animEffect transition="in" filter="wipe(left)">
                                      <p:cBhvr>
                                        <p:cTn id="13" dur="500"/>
                                        <p:tgtEl>
                                          <p:spTgt spid="105779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57795">
                                            <p:txEl>
                                              <p:pRg st="3" end="3"/>
                                            </p:txEl>
                                          </p:spTgt>
                                        </p:tgtEl>
                                        <p:attrNameLst>
                                          <p:attrName>style.visibility</p:attrName>
                                        </p:attrNameLst>
                                      </p:cBhvr>
                                      <p:to>
                                        <p:strVal val="visible"/>
                                      </p:to>
                                    </p:set>
                                    <p:animEffect transition="in" filter="wipe(left)">
                                      <p:cBhvr>
                                        <p:cTn id="16" dur="500"/>
                                        <p:tgtEl>
                                          <p:spTgt spid="1057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85750" y="1230784"/>
            <a:ext cx="8669338" cy="4860020"/>
            <a:chOff x="942" y="283"/>
            <a:chExt cx="8812" cy="3901"/>
          </a:xfrm>
        </p:grpSpPr>
        <p:sp>
          <p:nvSpPr>
            <p:cNvPr id="14340" name="Text Box 3"/>
            <p:cNvSpPr txBox="1">
              <a:spLocks noChangeArrowheads="1"/>
            </p:cNvSpPr>
            <p:nvPr/>
          </p:nvSpPr>
          <p:spPr bwMode="auto">
            <a:xfrm>
              <a:off x="4406" y="4013"/>
              <a:ext cx="2017" cy="171"/>
            </a:xfrm>
            <a:prstGeom prst="rect">
              <a:avLst/>
            </a:prstGeom>
            <a:noFill/>
            <a:ln w="9525">
              <a:noFill/>
              <a:miter lim="800000"/>
              <a:headEnd/>
              <a:tailEnd/>
            </a:ln>
          </p:spPr>
          <p:txBody>
            <a:bodyPr lIns="0" tIns="0" rIns="0" bIns="0"/>
            <a:lstStyle/>
            <a:p>
              <a:pPr algn="ctr" fontAlgn="base">
                <a:spcBef>
                  <a:spcPct val="0"/>
                </a:spcBef>
                <a:spcAft>
                  <a:spcPct val="0"/>
                </a:spcAft>
              </a:pP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组织的指挥链</a:t>
              </a:r>
            </a:p>
          </p:txBody>
        </p:sp>
        <p:grpSp>
          <p:nvGrpSpPr>
            <p:cNvPr id="3" name="Group 4"/>
            <p:cNvGrpSpPr>
              <a:grpSpLocks/>
            </p:cNvGrpSpPr>
            <p:nvPr/>
          </p:nvGrpSpPr>
          <p:grpSpPr bwMode="auto">
            <a:xfrm>
              <a:off x="942" y="283"/>
              <a:ext cx="8812" cy="3468"/>
              <a:chOff x="1288" y="5890"/>
              <a:chExt cx="8812" cy="5675"/>
            </a:xfrm>
          </p:grpSpPr>
          <p:sp>
            <p:nvSpPr>
              <p:cNvPr id="14342" name="Line 5"/>
              <p:cNvSpPr>
                <a:spLocks noChangeShapeType="1"/>
              </p:cNvSpPr>
              <p:nvPr/>
            </p:nvSpPr>
            <p:spPr bwMode="auto">
              <a:xfrm>
                <a:off x="4615" y="10290"/>
                <a:ext cx="0" cy="360"/>
              </a:xfrm>
              <a:prstGeom prst="line">
                <a:avLst/>
              </a:prstGeom>
              <a:noFill/>
              <a:ln w="28575">
                <a:solidFill>
                  <a:schemeClr val="tx2"/>
                </a:solidFill>
                <a:round/>
                <a:headEnd/>
                <a:tailEnd/>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43" name="Line 6"/>
              <p:cNvSpPr>
                <a:spLocks noChangeShapeType="1"/>
              </p:cNvSpPr>
              <p:nvPr/>
            </p:nvSpPr>
            <p:spPr bwMode="auto">
              <a:xfrm>
                <a:off x="7580" y="9120"/>
                <a:ext cx="0" cy="360"/>
              </a:xfrm>
              <a:prstGeom prst="line">
                <a:avLst/>
              </a:prstGeom>
              <a:noFill/>
              <a:ln w="28575">
                <a:solidFill>
                  <a:schemeClr val="tx2"/>
                </a:solidFill>
                <a:round/>
                <a:headEnd/>
                <a:tailEnd/>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44" name="Text Box 7"/>
              <p:cNvSpPr txBox="1">
                <a:spLocks noChangeArrowheads="1"/>
              </p:cNvSpPr>
              <p:nvPr/>
            </p:nvSpPr>
            <p:spPr bwMode="auto">
              <a:xfrm>
                <a:off x="2740" y="8580"/>
                <a:ext cx="980"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sz="1600" b="1">
                    <a:solidFill>
                      <a:schemeClr val="accent1">
                        <a:lumMod val="75000"/>
                      </a:schemeClr>
                    </a:solidFill>
                    <a:latin typeface="微软雅黑" panose="020B0503020204020204" pitchFamily="34" charset="-122"/>
                    <a:ea typeface="微软雅黑" panose="020B0503020204020204" pitchFamily="34" charset="-122"/>
                  </a:rPr>
                  <a:t>副总裁</a:t>
                </a:r>
              </a:p>
            </p:txBody>
          </p:sp>
          <p:sp>
            <p:nvSpPr>
              <p:cNvPr id="14345" name="Text Box 8"/>
              <p:cNvSpPr txBox="1">
                <a:spLocks noChangeArrowheads="1"/>
              </p:cNvSpPr>
              <p:nvPr/>
            </p:nvSpPr>
            <p:spPr bwMode="auto">
              <a:xfrm>
                <a:off x="4200" y="8580"/>
                <a:ext cx="980"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sz="1600" b="1">
                    <a:solidFill>
                      <a:schemeClr val="accent1">
                        <a:lumMod val="75000"/>
                      </a:schemeClr>
                    </a:solidFill>
                    <a:latin typeface="微软雅黑" panose="020B0503020204020204" pitchFamily="34" charset="-122"/>
                    <a:ea typeface="微软雅黑" panose="020B0503020204020204" pitchFamily="34" charset="-122"/>
                  </a:rPr>
                  <a:t>副总裁</a:t>
                </a:r>
              </a:p>
            </p:txBody>
          </p:sp>
          <p:sp>
            <p:nvSpPr>
              <p:cNvPr id="14346" name="Text Box 9"/>
              <p:cNvSpPr txBox="1">
                <a:spLocks noChangeArrowheads="1"/>
              </p:cNvSpPr>
              <p:nvPr/>
            </p:nvSpPr>
            <p:spPr bwMode="auto">
              <a:xfrm>
                <a:off x="5645" y="8580"/>
                <a:ext cx="980"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sz="1600" b="1">
                    <a:solidFill>
                      <a:schemeClr val="accent1">
                        <a:lumMod val="75000"/>
                      </a:schemeClr>
                    </a:solidFill>
                    <a:latin typeface="微软雅黑" panose="020B0503020204020204" pitchFamily="34" charset="-122"/>
                    <a:ea typeface="微软雅黑" panose="020B0503020204020204" pitchFamily="34" charset="-122"/>
                  </a:rPr>
                  <a:t>副总裁</a:t>
                </a:r>
              </a:p>
            </p:txBody>
          </p:sp>
          <p:sp>
            <p:nvSpPr>
              <p:cNvPr id="14347" name="Text Box 10"/>
              <p:cNvSpPr txBox="1">
                <a:spLocks noChangeArrowheads="1"/>
              </p:cNvSpPr>
              <p:nvPr/>
            </p:nvSpPr>
            <p:spPr bwMode="auto">
              <a:xfrm>
                <a:off x="8635" y="8580"/>
                <a:ext cx="980"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sz="1600" b="1">
                    <a:solidFill>
                      <a:schemeClr val="accent1">
                        <a:lumMod val="75000"/>
                      </a:schemeClr>
                    </a:solidFill>
                    <a:latin typeface="微软雅黑" panose="020B0503020204020204" pitchFamily="34" charset="-122"/>
                    <a:ea typeface="微软雅黑" panose="020B0503020204020204" pitchFamily="34" charset="-122"/>
                  </a:rPr>
                  <a:t>副总裁</a:t>
                </a:r>
              </a:p>
            </p:txBody>
          </p:sp>
          <p:sp>
            <p:nvSpPr>
              <p:cNvPr id="14348" name="Text Box 11"/>
              <p:cNvSpPr txBox="1">
                <a:spLocks noChangeArrowheads="1"/>
              </p:cNvSpPr>
              <p:nvPr/>
            </p:nvSpPr>
            <p:spPr bwMode="auto">
              <a:xfrm>
                <a:off x="7090" y="8580"/>
                <a:ext cx="1080"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sz="1600" b="1">
                    <a:solidFill>
                      <a:schemeClr val="accent1">
                        <a:lumMod val="75000"/>
                      </a:schemeClr>
                    </a:solidFill>
                    <a:latin typeface="微软雅黑" panose="020B0503020204020204" pitchFamily="34" charset="-122"/>
                    <a:ea typeface="微软雅黑" panose="020B0503020204020204" pitchFamily="34" charset="-122"/>
                  </a:rPr>
                  <a:t>副总裁</a:t>
                </a:r>
              </a:p>
            </p:txBody>
          </p:sp>
          <p:grpSp>
            <p:nvGrpSpPr>
              <p:cNvPr id="4" name="Group 12"/>
              <p:cNvGrpSpPr>
                <a:grpSpLocks/>
              </p:cNvGrpSpPr>
              <p:nvPr/>
            </p:nvGrpSpPr>
            <p:grpSpPr bwMode="auto">
              <a:xfrm>
                <a:off x="3260" y="7790"/>
                <a:ext cx="5790" cy="740"/>
                <a:chOff x="3260" y="7790"/>
                <a:chExt cx="5790" cy="740"/>
              </a:xfrm>
            </p:grpSpPr>
            <p:sp>
              <p:nvSpPr>
                <p:cNvPr id="14390" name="Line 13"/>
                <p:cNvSpPr>
                  <a:spLocks noChangeShapeType="1"/>
                </p:cNvSpPr>
                <p:nvPr/>
              </p:nvSpPr>
              <p:spPr bwMode="auto">
                <a:xfrm>
                  <a:off x="6050" y="7790"/>
                  <a:ext cx="0" cy="360"/>
                </a:xfrm>
                <a:prstGeom prst="line">
                  <a:avLst/>
                </a:prstGeom>
                <a:noFill/>
                <a:ln w="28575">
                  <a:solidFill>
                    <a:schemeClr val="tx2"/>
                  </a:solidFill>
                  <a:round/>
                  <a:headEnd/>
                  <a:tailEnd/>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91" name="Line 14"/>
                <p:cNvSpPr>
                  <a:spLocks noChangeShapeType="1"/>
                </p:cNvSpPr>
                <p:nvPr/>
              </p:nvSpPr>
              <p:spPr bwMode="auto">
                <a:xfrm>
                  <a:off x="3260" y="8140"/>
                  <a:ext cx="5790" cy="10"/>
                </a:xfrm>
                <a:prstGeom prst="line">
                  <a:avLst/>
                </a:prstGeom>
                <a:noFill/>
                <a:ln w="28575">
                  <a:solidFill>
                    <a:schemeClr val="tx2"/>
                  </a:solidFill>
                  <a:round/>
                  <a:headEnd/>
                  <a:tailEnd/>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92" name="Line 15"/>
                <p:cNvSpPr>
                  <a:spLocks noChangeShapeType="1"/>
                </p:cNvSpPr>
                <p:nvPr/>
              </p:nvSpPr>
              <p:spPr bwMode="auto">
                <a:xfrm>
                  <a:off x="3280" y="8160"/>
                  <a:ext cx="0" cy="360"/>
                </a:xfrm>
                <a:prstGeom prst="line">
                  <a:avLst/>
                </a:prstGeom>
                <a:noFill/>
                <a:ln w="28575">
                  <a:solidFill>
                    <a:schemeClr val="tx2"/>
                  </a:solidFill>
                  <a:round/>
                  <a:headEnd/>
                  <a:tailEnd type="triangle" w="sm" len="sm"/>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93" name="Line 16"/>
                <p:cNvSpPr>
                  <a:spLocks noChangeShapeType="1"/>
                </p:cNvSpPr>
                <p:nvPr/>
              </p:nvSpPr>
              <p:spPr bwMode="auto">
                <a:xfrm>
                  <a:off x="7597" y="8170"/>
                  <a:ext cx="0" cy="360"/>
                </a:xfrm>
                <a:prstGeom prst="line">
                  <a:avLst/>
                </a:prstGeom>
                <a:noFill/>
                <a:ln w="28575">
                  <a:solidFill>
                    <a:schemeClr val="tx2"/>
                  </a:solidFill>
                  <a:round/>
                  <a:headEnd/>
                  <a:tailEnd type="triangle" w="sm" len="sm"/>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94" name="Line 17"/>
                <p:cNvSpPr>
                  <a:spLocks noChangeShapeType="1"/>
                </p:cNvSpPr>
                <p:nvPr/>
              </p:nvSpPr>
              <p:spPr bwMode="auto">
                <a:xfrm>
                  <a:off x="9020" y="8150"/>
                  <a:ext cx="0" cy="360"/>
                </a:xfrm>
                <a:prstGeom prst="line">
                  <a:avLst/>
                </a:prstGeom>
                <a:noFill/>
                <a:ln w="28575">
                  <a:solidFill>
                    <a:schemeClr val="tx2"/>
                  </a:solidFill>
                  <a:round/>
                  <a:headEnd/>
                  <a:tailEnd type="triangle" w="sm" len="sm"/>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95" name="Line 18"/>
                <p:cNvSpPr>
                  <a:spLocks noChangeShapeType="1"/>
                </p:cNvSpPr>
                <p:nvPr/>
              </p:nvSpPr>
              <p:spPr bwMode="auto">
                <a:xfrm>
                  <a:off x="6065" y="8150"/>
                  <a:ext cx="0" cy="360"/>
                </a:xfrm>
                <a:prstGeom prst="line">
                  <a:avLst/>
                </a:prstGeom>
                <a:noFill/>
                <a:ln w="28575">
                  <a:solidFill>
                    <a:schemeClr val="tx2"/>
                  </a:solidFill>
                  <a:round/>
                  <a:headEnd/>
                  <a:tailEnd type="triangle" w="sm" len="sm"/>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96" name="Line 19"/>
                <p:cNvSpPr>
                  <a:spLocks noChangeShapeType="1"/>
                </p:cNvSpPr>
                <p:nvPr/>
              </p:nvSpPr>
              <p:spPr bwMode="auto">
                <a:xfrm>
                  <a:off x="4632" y="8150"/>
                  <a:ext cx="0" cy="360"/>
                </a:xfrm>
                <a:prstGeom prst="line">
                  <a:avLst/>
                </a:prstGeom>
                <a:noFill/>
                <a:ln w="28575">
                  <a:solidFill>
                    <a:schemeClr val="tx2"/>
                  </a:solidFill>
                  <a:round/>
                  <a:headEnd/>
                  <a:tailEnd type="triangle" w="sm" len="sm"/>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grpSp>
          <p:sp>
            <p:nvSpPr>
              <p:cNvPr id="14350" name="Text Box 20"/>
              <p:cNvSpPr txBox="1">
                <a:spLocks noChangeArrowheads="1"/>
              </p:cNvSpPr>
              <p:nvPr/>
            </p:nvSpPr>
            <p:spPr bwMode="auto">
              <a:xfrm>
                <a:off x="3570" y="7220"/>
                <a:ext cx="1240" cy="6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0" rIns="0" bIns="0">
                <a:flatTx/>
              </a:bodyPr>
              <a:lstStyle/>
              <a:p>
                <a:pPr algn="ctr" fontAlgn="base">
                  <a:spcBef>
                    <a:spcPct val="0"/>
                  </a:spcBef>
                  <a:spcAft>
                    <a:spcPct val="0"/>
                  </a:spcAft>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执行</a:t>
                </a:r>
              </a:p>
              <a:p>
                <a:pPr algn="ctr" fontAlgn="base">
                  <a:spcBef>
                    <a:spcPct val="0"/>
                  </a:spcBef>
                  <a:spcAft>
                    <a:spcPct val="0"/>
                  </a:spcAft>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副总裁</a:t>
                </a:r>
              </a:p>
            </p:txBody>
          </p:sp>
          <p:sp>
            <p:nvSpPr>
              <p:cNvPr id="14351" name="Text Box 21"/>
              <p:cNvSpPr txBox="1">
                <a:spLocks noChangeArrowheads="1"/>
              </p:cNvSpPr>
              <p:nvPr/>
            </p:nvSpPr>
            <p:spPr bwMode="auto">
              <a:xfrm>
                <a:off x="7270" y="7220"/>
                <a:ext cx="1240" cy="6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0" rIns="0" bIns="0">
                <a:flatTx/>
              </a:bodyPr>
              <a:lstStyle/>
              <a:p>
                <a:pPr algn="ctr" fontAlgn="base">
                  <a:spcBef>
                    <a:spcPct val="0"/>
                  </a:spcBef>
                  <a:spcAft>
                    <a:spcPct val="0"/>
                  </a:spcAft>
                </a:pPr>
                <a:r>
                  <a:rPr lang="zh-CN" altLang="en-US" sz="1600" b="1">
                    <a:solidFill>
                      <a:schemeClr val="accent1">
                        <a:lumMod val="75000"/>
                      </a:schemeClr>
                    </a:solidFill>
                    <a:latin typeface="微软雅黑" panose="020B0503020204020204" pitchFamily="34" charset="-122"/>
                    <a:ea typeface="微软雅黑" panose="020B0503020204020204" pitchFamily="34" charset="-122"/>
                  </a:rPr>
                  <a:t>执行</a:t>
                </a:r>
              </a:p>
              <a:p>
                <a:pPr algn="ctr" fontAlgn="base">
                  <a:spcBef>
                    <a:spcPct val="0"/>
                  </a:spcBef>
                  <a:spcAft>
                    <a:spcPct val="0"/>
                  </a:spcAft>
                </a:pPr>
                <a:r>
                  <a:rPr lang="zh-CN" altLang="en-US" sz="1600" b="1">
                    <a:solidFill>
                      <a:schemeClr val="accent1">
                        <a:lumMod val="75000"/>
                      </a:schemeClr>
                    </a:solidFill>
                    <a:latin typeface="微软雅黑" panose="020B0503020204020204" pitchFamily="34" charset="-122"/>
                    <a:ea typeface="微软雅黑" panose="020B0503020204020204" pitchFamily="34" charset="-122"/>
                  </a:rPr>
                  <a:t>副总裁</a:t>
                </a:r>
              </a:p>
            </p:txBody>
          </p:sp>
          <p:sp>
            <p:nvSpPr>
              <p:cNvPr id="14352" name="Text Box 22"/>
              <p:cNvSpPr txBox="1">
                <a:spLocks noChangeArrowheads="1"/>
              </p:cNvSpPr>
              <p:nvPr/>
            </p:nvSpPr>
            <p:spPr bwMode="auto">
              <a:xfrm>
                <a:off x="5417" y="7220"/>
                <a:ext cx="1240" cy="6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108000" rIns="0" bIns="0">
                <a:flatTx/>
              </a:bodyPr>
              <a:lstStyle/>
              <a:p>
                <a:pPr algn="ctr" fontAlgn="base">
                  <a:spcBef>
                    <a:spcPct val="0"/>
                  </a:spcBef>
                  <a:spcAft>
                    <a:spcPct val="0"/>
                  </a:spcAft>
                </a:pPr>
                <a:r>
                  <a:rPr lang="zh-CN" altLang="en-US" sz="1600" b="1">
                    <a:solidFill>
                      <a:schemeClr val="accent1">
                        <a:lumMod val="75000"/>
                      </a:schemeClr>
                    </a:solidFill>
                    <a:latin typeface="微软雅黑" panose="020B0503020204020204" pitchFamily="34" charset="-122"/>
                    <a:ea typeface="微软雅黑" panose="020B0503020204020204" pitchFamily="34" charset="-122"/>
                  </a:rPr>
                  <a:t>总裁</a:t>
                </a:r>
              </a:p>
            </p:txBody>
          </p:sp>
          <p:sp>
            <p:nvSpPr>
              <p:cNvPr id="14353" name="Text Box 23"/>
              <p:cNvSpPr txBox="1">
                <a:spLocks noChangeArrowheads="1"/>
              </p:cNvSpPr>
              <p:nvPr/>
            </p:nvSpPr>
            <p:spPr bwMode="auto">
              <a:xfrm>
                <a:off x="5410" y="5890"/>
                <a:ext cx="1240" cy="6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0" rIns="0" bIns="0">
                <a:flatTx/>
              </a:bodyPr>
              <a:lstStyle/>
              <a:p>
                <a:pPr algn="ctr" fontAlgn="base">
                  <a:spcBef>
                    <a:spcPct val="0"/>
                  </a:spcBef>
                  <a:spcAft>
                    <a:spcPct val="0"/>
                  </a:spcAft>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首席</a:t>
                </a:r>
              </a:p>
              <a:p>
                <a:pPr algn="ctr" fontAlgn="base">
                  <a:spcBef>
                    <a:spcPct val="0"/>
                  </a:spcBef>
                  <a:spcAft>
                    <a:spcPct val="0"/>
                  </a:spcAft>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执行官</a:t>
                </a:r>
              </a:p>
            </p:txBody>
          </p:sp>
          <p:grpSp>
            <p:nvGrpSpPr>
              <p:cNvPr id="5" name="Group 24"/>
              <p:cNvGrpSpPr>
                <a:grpSpLocks/>
              </p:cNvGrpSpPr>
              <p:nvPr/>
            </p:nvGrpSpPr>
            <p:grpSpPr bwMode="auto">
              <a:xfrm>
                <a:off x="4190" y="6530"/>
                <a:ext cx="3660" cy="620"/>
                <a:chOff x="3780" y="12320"/>
                <a:chExt cx="3660" cy="620"/>
              </a:xfrm>
            </p:grpSpPr>
            <p:sp>
              <p:nvSpPr>
                <p:cNvPr id="14385" name="Line 25"/>
                <p:cNvSpPr>
                  <a:spLocks noChangeShapeType="1"/>
                </p:cNvSpPr>
                <p:nvPr/>
              </p:nvSpPr>
              <p:spPr bwMode="auto">
                <a:xfrm>
                  <a:off x="3780" y="12580"/>
                  <a:ext cx="3660" cy="0"/>
                </a:xfrm>
                <a:prstGeom prst="line">
                  <a:avLst/>
                </a:prstGeom>
                <a:noFill/>
                <a:ln w="28575">
                  <a:solidFill>
                    <a:schemeClr val="tx2"/>
                  </a:solidFill>
                  <a:round/>
                  <a:headEnd/>
                  <a:tailEnd/>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86" name="Line 26"/>
                <p:cNvSpPr>
                  <a:spLocks noChangeShapeType="1"/>
                </p:cNvSpPr>
                <p:nvPr/>
              </p:nvSpPr>
              <p:spPr bwMode="auto">
                <a:xfrm>
                  <a:off x="3780" y="12580"/>
                  <a:ext cx="0" cy="340"/>
                </a:xfrm>
                <a:prstGeom prst="line">
                  <a:avLst/>
                </a:prstGeom>
                <a:noFill/>
                <a:ln w="28575">
                  <a:solidFill>
                    <a:schemeClr val="tx2"/>
                  </a:solidFill>
                  <a:round/>
                  <a:headEnd/>
                  <a:tailEnd type="triangle" w="sm" len="sm"/>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87" name="Line 27"/>
                <p:cNvSpPr>
                  <a:spLocks noChangeShapeType="1"/>
                </p:cNvSpPr>
                <p:nvPr/>
              </p:nvSpPr>
              <p:spPr bwMode="auto">
                <a:xfrm>
                  <a:off x="7420" y="12600"/>
                  <a:ext cx="0" cy="340"/>
                </a:xfrm>
                <a:prstGeom prst="line">
                  <a:avLst/>
                </a:prstGeom>
                <a:noFill/>
                <a:ln w="28575">
                  <a:solidFill>
                    <a:schemeClr val="tx2"/>
                  </a:solidFill>
                  <a:round/>
                  <a:headEnd/>
                  <a:tailEnd type="triangle" w="sm" len="sm"/>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88" name="Line 28"/>
                <p:cNvSpPr>
                  <a:spLocks noChangeShapeType="1"/>
                </p:cNvSpPr>
                <p:nvPr/>
              </p:nvSpPr>
              <p:spPr bwMode="auto">
                <a:xfrm>
                  <a:off x="5600" y="12600"/>
                  <a:ext cx="0" cy="340"/>
                </a:xfrm>
                <a:prstGeom prst="line">
                  <a:avLst/>
                </a:prstGeom>
                <a:noFill/>
                <a:ln w="28575">
                  <a:solidFill>
                    <a:schemeClr val="tx2"/>
                  </a:solidFill>
                  <a:round/>
                  <a:headEnd/>
                  <a:tailEnd type="triangle" w="sm" len="sm"/>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89" name="Line 29"/>
                <p:cNvSpPr>
                  <a:spLocks noChangeShapeType="1"/>
                </p:cNvSpPr>
                <p:nvPr/>
              </p:nvSpPr>
              <p:spPr bwMode="auto">
                <a:xfrm>
                  <a:off x="5600" y="12320"/>
                  <a:ext cx="0" cy="260"/>
                </a:xfrm>
                <a:prstGeom prst="line">
                  <a:avLst/>
                </a:prstGeom>
                <a:noFill/>
                <a:ln w="28575">
                  <a:solidFill>
                    <a:schemeClr val="tx2"/>
                  </a:solidFill>
                  <a:round/>
                  <a:headEnd/>
                  <a:tailEnd/>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grpSp>
          <p:sp>
            <p:nvSpPr>
              <p:cNvPr id="14355" name="Text Box 30"/>
              <p:cNvSpPr txBox="1">
                <a:spLocks noChangeArrowheads="1"/>
              </p:cNvSpPr>
              <p:nvPr/>
            </p:nvSpPr>
            <p:spPr bwMode="auto">
              <a:xfrm>
                <a:off x="2730" y="9880"/>
                <a:ext cx="980"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sz="1600" b="1">
                    <a:solidFill>
                      <a:schemeClr val="accent1">
                        <a:lumMod val="75000"/>
                      </a:schemeClr>
                    </a:solidFill>
                    <a:latin typeface="微软雅黑" panose="020B0503020204020204" pitchFamily="34" charset="-122"/>
                    <a:ea typeface="微软雅黑" panose="020B0503020204020204" pitchFamily="34" charset="-122"/>
                  </a:rPr>
                  <a:t>地区</a:t>
                </a:r>
                <a:r>
                  <a:rPr lang="en-US" altLang="zh-CN" sz="1600" b="1">
                    <a:solidFill>
                      <a:schemeClr val="accent1">
                        <a:lumMod val="75000"/>
                      </a:schemeClr>
                    </a:solidFill>
                    <a:latin typeface="微软雅黑" panose="020B0503020204020204" pitchFamily="34" charset="-122"/>
                    <a:ea typeface="微软雅黑" panose="020B0503020204020204" pitchFamily="34" charset="-122"/>
                  </a:rPr>
                  <a:t>1</a:t>
                </a:r>
              </a:p>
            </p:txBody>
          </p:sp>
          <p:sp>
            <p:nvSpPr>
              <p:cNvPr id="14356" name="Text Box 31"/>
              <p:cNvSpPr txBox="1">
                <a:spLocks noChangeArrowheads="1"/>
              </p:cNvSpPr>
              <p:nvPr/>
            </p:nvSpPr>
            <p:spPr bwMode="auto">
              <a:xfrm>
                <a:off x="4190" y="9880"/>
                <a:ext cx="980"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sz="1600" b="1">
                    <a:solidFill>
                      <a:schemeClr val="accent1">
                        <a:lumMod val="75000"/>
                      </a:schemeClr>
                    </a:solidFill>
                    <a:latin typeface="微软雅黑" panose="020B0503020204020204" pitchFamily="34" charset="-122"/>
                    <a:ea typeface="微软雅黑" panose="020B0503020204020204" pitchFamily="34" charset="-122"/>
                  </a:rPr>
                  <a:t>地区</a:t>
                </a:r>
                <a:r>
                  <a:rPr lang="en-US" altLang="zh-CN" sz="1600" b="1">
                    <a:solidFill>
                      <a:schemeClr val="accent1">
                        <a:lumMod val="75000"/>
                      </a:schemeClr>
                    </a:solidFill>
                    <a:latin typeface="微软雅黑" panose="020B0503020204020204" pitchFamily="34" charset="-122"/>
                    <a:ea typeface="微软雅黑" panose="020B0503020204020204" pitchFamily="34" charset="-122"/>
                  </a:rPr>
                  <a:t>2</a:t>
                </a:r>
              </a:p>
            </p:txBody>
          </p:sp>
          <p:sp>
            <p:nvSpPr>
              <p:cNvPr id="14357" name="Text Box 32"/>
              <p:cNvSpPr txBox="1">
                <a:spLocks noChangeArrowheads="1"/>
              </p:cNvSpPr>
              <p:nvPr/>
            </p:nvSpPr>
            <p:spPr bwMode="auto">
              <a:xfrm>
                <a:off x="5635" y="9880"/>
                <a:ext cx="980"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sz="1600" b="1">
                    <a:solidFill>
                      <a:schemeClr val="accent1">
                        <a:lumMod val="75000"/>
                      </a:schemeClr>
                    </a:solidFill>
                    <a:latin typeface="微软雅黑" panose="020B0503020204020204" pitchFamily="34" charset="-122"/>
                    <a:ea typeface="微软雅黑" panose="020B0503020204020204" pitchFamily="34" charset="-122"/>
                  </a:rPr>
                  <a:t>地区</a:t>
                </a:r>
                <a:r>
                  <a:rPr lang="en-US" altLang="zh-CN" sz="1600" b="1">
                    <a:solidFill>
                      <a:schemeClr val="accent1">
                        <a:lumMod val="75000"/>
                      </a:schemeClr>
                    </a:solidFill>
                    <a:latin typeface="微软雅黑" panose="020B0503020204020204" pitchFamily="34" charset="-122"/>
                    <a:ea typeface="微软雅黑" panose="020B0503020204020204" pitchFamily="34" charset="-122"/>
                  </a:rPr>
                  <a:t>3</a:t>
                </a:r>
              </a:p>
            </p:txBody>
          </p:sp>
          <p:sp>
            <p:nvSpPr>
              <p:cNvPr id="14358" name="Text Box 33"/>
              <p:cNvSpPr txBox="1">
                <a:spLocks noChangeArrowheads="1"/>
              </p:cNvSpPr>
              <p:nvPr/>
            </p:nvSpPr>
            <p:spPr bwMode="auto">
              <a:xfrm>
                <a:off x="8625" y="9880"/>
                <a:ext cx="980"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sz="1600" b="1">
                    <a:solidFill>
                      <a:schemeClr val="accent1">
                        <a:lumMod val="75000"/>
                      </a:schemeClr>
                    </a:solidFill>
                    <a:latin typeface="微软雅黑" panose="020B0503020204020204" pitchFamily="34" charset="-122"/>
                    <a:ea typeface="微软雅黑" panose="020B0503020204020204" pitchFamily="34" charset="-122"/>
                  </a:rPr>
                  <a:t>地区</a:t>
                </a:r>
                <a:r>
                  <a:rPr lang="en-US" altLang="zh-CN" sz="1600" b="1">
                    <a:solidFill>
                      <a:schemeClr val="accent1">
                        <a:lumMod val="75000"/>
                      </a:schemeClr>
                    </a:solidFill>
                    <a:latin typeface="微软雅黑" panose="020B0503020204020204" pitchFamily="34" charset="-122"/>
                    <a:ea typeface="微软雅黑" panose="020B0503020204020204" pitchFamily="34" charset="-122"/>
                  </a:rPr>
                  <a:t>5</a:t>
                </a:r>
              </a:p>
            </p:txBody>
          </p:sp>
          <p:sp>
            <p:nvSpPr>
              <p:cNvPr id="14359" name="Text Box 34"/>
              <p:cNvSpPr txBox="1">
                <a:spLocks noChangeArrowheads="1"/>
              </p:cNvSpPr>
              <p:nvPr/>
            </p:nvSpPr>
            <p:spPr bwMode="auto">
              <a:xfrm>
                <a:off x="7080" y="9880"/>
                <a:ext cx="1080"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sz="1600" b="1">
                    <a:solidFill>
                      <a:schemeClr val="accent1">
                        <a:lumMod val="75000"/>
                      </a:schemeClr>
                    </a:solidFill>
                    <a:latin typeface="微软雅黑" panose="020B0503020204020204" pitchFamily="34" charset="-122"/>
                    <a:ea typeface="微软雅黑" panose="020B0503020204020204" pitchFamily="34" charset="-122"/>
                  </a:rPr>
                  <a:t>地区</a:t>
                </a:r>
                <a:r>
                  <a:rPr lang="en-US" altLang="zh-CN" sz="1600" b="1">
                    <a:solidFill>
                      <a:schemeClr val="accent1">
                        <a:lumMod val="75000"/>
                      </a:schemeClr>
                    </a:solidFill>
                    <a:latin typeface="微软雅黑" panose="020B0503020204020204" pitchFamily="34" charset="-122"/>
                    <a:ea typeface="微软雅黑" panose="020B0503020204020204" pitchFamily="34" charset="-122"/>
                  </a:rPr>
                  <a:t>4</a:t>
                </a:r>
              </a:p>
            </p:txBody>
          </p:sp>
          <p:sp>
            <p:nvSpPr>
              <p:cNvPr id="14360" name="Line 35"/>
              <p:cNvSpPr>
                <a:spLocks noChangeShapeType="1"/>
              </p:cNvSpPr>
              <p:nvPr/>
            </p:nvSpPr>
            <p:spPr bwMode="auto">
              <a:xfrm>
                <a:off x="3250" y="9440"/>
                <a:ext cx="5790" cy="10"/>
              </a:xfrm>
              <a:prstGeom prst="line">
                <a:avLst/>
              </a:prstGeom>
              <a:noFill/>
              <a:ln w="28575">
                <a:solidFill>
                  <a:schemeClr val="tx2"/>
                </a:solidFill>
                <a:round/>
                <a:headEnd/>
                <a:tailEnd/>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61" name="Line 36"/>
              <p:cNvSpPr>
                <a:spLocks noChangeShapeType="1"/>
              </p:cNvSpPr>
              <p:nvPr/>
            </p:nvSpPr>
            <p:spPr bwMode="auto">
              <a:xfrm>
                <a:off x="3270" y="9460"/>
                <a:ext cx="0" cy="360"/>
              </a:xfrm>
              <a:prstGeom prst="line">
                <a:avLst/>
              </a:prstGeom>
              <a:noFill/>
              <a:ln w="28575">
                <a:solidFill>
                  <a:schemeClr val="tx2"/>
                </a:solidFill>
                <a:round/>
                <a:headEnd/>
                <a:tailEnd type="triangle" w="sm" len="sm"/>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62" name="Line 37"/>
              <p:cNvSpPr>
                <a:spLocks noChangeShapeType="1"/>
              </p:cNvSpPr>
              <p:nvPr/>
            </p:nvSpPr>
            <p:spPr bwMode="auto">
              <a:xfrm>
                <a:off x="7587" y="9470"/>
                <a:ext cx="0" cy="360"/>
              </a:xfrm>
              <a:prstGeom prst="line">
                <a:avLst/>
              </a:prstGeom>
              <a:noFill/>
              <a:ln w="28575">
                <a:solidFill>
                  <a:schemeClr val="tx2"/>
                </a:solidFill>
                <a:round/>
                <a:headEnd/>
                <a:tailEnd type="triangle" w="sm" len="sm"/>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63" name="Line 38"/>
              <p:cNvSpPr>
                <a:spLocks noChangeShapeType="1"/>
              </p:cNvSpPr>
              <p:nvPr/>
            </p:nvSpPr>
            <p:spPr bwMode="auto">
              <a:xfrm>
                <a:off x="9010" y="9450"/>
                <a:ext cx="0" cy="360"/>
              </a:xfrm>
              <a:prstGeom prst="line">
                <a:avLst/>
              </a:prstGeom>
              <a:noFill/>
              <a:ln w="28575">
                <a:solidFill>
                  <a:schemeClr val="tx2"/>
                </a:solidFill>
                <a:round/>
                <a:headEnd/>
                <a:tailEnd type="triangle" w="sm" len="sm"/>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64" name="Line 39"/>
              <p:cNvSpPr>
                <a:spLocks noChangeShapeType="1"/>
              </p:cNvSpPr>
              <p:nvPr/>
            </p:nvSpPr>
            <p:spPr bwMode="auto">
              <a:xfrm>
                <a:off x="6055" y="9450"/>
                <a:ext cx="0" cy="360"/>
              </a:xfrm>
              <a:prstGeom prst="line">
                <a:avLst/>
              </a:prstGeom>
              <a:noFill/>
              <a:ln w="28575">
                <a:solidFill>
                  <a:schemeClr val="tx2"/>
                </a:solidFill>
                <a:round/>
                <a:headEnd/>
                <a:tailEnd type="triangle" w="sm" len="sm"/>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65" name="Line 40"/>
              <p:cNvSpPr>
                <a:spLocks noChangeShapeType="1"/>
              </p:cNvSpPr>
              <p:nvPr/>
            </p:nvSpPr>
            <p:spPr bwMode="auto">
              <a:xfrm>
                <a:off x="4622" y="9450"/>
                <a:ext cx="0" cy="360"/>
              </a:xfrm>
              <a:prstGeom prst="line">
                <a:avLst/>
              </a:prstGeom>
              <a:noFill/>
              <a:ln w="28575">
                <a:solidFill>
                  <a:schemeClr val="tx2"/>
                </a:solidFill>
                <a:round/>
                <a:headEnd/>
                <a:tailEnd type="triangle" w="sm" len="sm"/>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66" name="Text Box 41"/>
              <p:cNvSpPr txBox="1">
                <a:spLocks noChangeArrowheads="1"/>
              </p:cNvSpPr>
              <p:nvPr/>
            </p:nvSpPr>
            <p:spPr bwMode="auto">
              <a:xfrm>
                <a:off x="1288" y="11000"/>
                <a:ext cx="980"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sz="1600" b="1">
                    <a:solidFill>
                      <a:schemeClr val="accent1">
                        <a:lumMod val="75000"/>
                      </a:schemeClr>
                    </a:solidFill>
                    <a:latin typeface="微软雅黑" panose="020B0503020204020204" pitchFamily="34" charset="-122"/>
                    <a:ea typeface="微软雅黑" panose="020B0503020204020204" pitchFamily="34" charset="-122"/>
                  </a:rPr>
                  <a:t>区域</a:t>
                </a:r>
                <a:r>
                  <a:rPr lang="en-US" altLang="zh-CN" sz="1600" b="1">
                    <a:solidFill>
                      <a:schemeClr val="accent1">
                        <a:lumMod val="75000"/>
                      </a:schemeClr>
                    </a:solidFill>
                    <a:latin typeface="微软雅黑" panose="020B0503020204020204" pitchFamily="34" charset="-122"/>
                    <a:ea typeface="微软雅黑" panose="020B0503020204020204" pitchFamily="34" charset="-122"/>
                  </a:rPr>
                  <a:t>A</a:t>
                </a:r>
              </a:p>
            </p:txBody>
          </p:sp>
          <p:sp>
            <p:nvSpPr>
              <p:cNvPr id="14367" name="Text Box 42"/>
              <p:cNvSpPr txBox="1">
                <a:spLocks noChangeArrowheads="1"/>
              </p:cNvSpPr>
              <p:nvPr/>
            </p:nvSpPr>
            <p:spPr bwMode="auto">
              <a:xfrm>
                <a:off x="2558" y="11000"/>
                <a:ext cx="980"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sz="1600" b="1">
                    <a:solidFill>
                      <a:schemeClr val="accent1">
                        <a:lumMod val="75000"/>
                      </a:schemeClr>
                    </a:solidFill>
                    <a:latin typeface="微软雅黑" panose="020B0503020204020204" pitchFamily="34" charset="-122"/>
                    <a:ea typeface="微软雅黑" panose="020B0503020204020204" pitchFamily="34" charset="-122"/>
                  </a:rPr>
                  <a:t>区域</a:t>
                </a:r>
                <a:r>
                  <a:rPr lang="en-US" altLang="zh-CN" sz="1600" b="1">
                    <a:solidFill>
                      <a:schemeClr val="accent1">
                        <a:lumMod val="75000"/>
                      </a:schemeClr>
                    </a:solidFill>
                    <a:latin typeface="微软雅黑" panose="020B0503020204020204" pitchFamily="34" charset="-122"/>
                    <a:ea typeface="微软雅黑" panose="020B0503020204020204" pitchFamily="34" charset="-122"/>
                  </a:rPr>
                  <a:t>B</a:t>
                </a:r>
              </a:p>
            </p:txBody>
          </p:sp>
          <p:sp>
            <p:nvSpPr>
              <p:cNvPr id="14368" name="Text Box 43"/>
              <p:cNvSpPr txBox="1">
                <a:spLocks noChangeArrowheads="1"/>
              </p:cNvSpPr>
              <p:nvPr/>
            </p:nvSpPr>
            <p:spPr bwMode="auto">
              <a:xfrm>
                <a:off x="3829" y="11000"/>
                <a:ext cx="980"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sz="1600" b="1">
                    <a:solidFill>
                      <a:schemeClr val="accent1">
                        <a:lumMod val="75000"/>
                      </a:schemeClr>
                    </a:solidFill>
                    <a:latin typeface="微软雅黑" panose="020B0503020204020204" pitchFamily="34" charset="-122"/>
                    <a:ea typeface="微软雅黑" panose="020B0503020204020204" pitchFamily="34" charset="-122"/>
                  </a:rPr>
                  <a:t>区域</a:t>
                </a:r>
                <a:r>
                  <a:rPr lang="en-US" altLang="zh-CN" sz="1600" b="1">
                    <a:solidFill>
                      <a:schemeClr val="accent1">
                        <a:lumMod val="75000"/>
                      </a:schemeClr>
                    </a:solidFill>
                    <a:latin typeface="微软雅黑" panose="020B0503020204020204" pitchFamily="34" charset="-122"/>
                    <a:ea typeface="微软雅黑" panose="020B0503020204020204" pitchFamily="34" charset="-122"/>
                  </a:rPr>
                  <a:t>C</a:t>
                </a:r>
              </a:p>
            </p:txBody>
          </p:sp>
          <p:sp>
            <p:nvSpPr>
              <p:cNvPr id="14369" name="Text Box 44"/>
              <p:cNvSpPr txBox="1">
                <a:spLocks noChangeArrowheads="1"/>
              </p:cNvSpPr>
              <p:nvPr/>
            </p:nvSpPr>
            <p:spPr bwMode="auto">
              <a:xfrm>
                <a:off x="6471" y="11000"/>
                <a:ext cx="980"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sz="1600" b="1">
                    <a:solidFill>
                      <a:schemeClr val="accent1">
                        <a:lumMod val="75000"/>
                      </a:schemeClr>
                    </a:solidFill>
                    <a:latin typeface="微软雅黑" panose="020B0503020204020204" pitchFamily="34" charset="-122"/>
                    <a:ea typeface="微软雅黑" panose="020B0503020204020204" pitchFamily="34" charset="-122"/>
                  </a:rPr>
                  <a:t>区域</a:t>
                </a:r>
                <a:r>
                  <a:rPr lang="en-US" altLang="zh-CN" sz="1600" b="1">
                    <a:solidFill>
                      <a:schemeClr val="accent1">
                        <a:lumMod val="75000"/>
                      </a:schemeClr>
                    </a:solidFill>
                    <a:latin typeface="微软雅黑" panose="020B0503020204020204" pitchFamily="34" charset="-122"/>
                    <a:ea typeface="微软雅黑" panose="020B0503020204020204" pitchFamily="34" charset="-122"/>
                  </a:rPr>
                  <a:t>E</a:t>
                </a:r>
              </a:p>
            </p:txBody>
          </p:sp>
          <p:sp>
            <p:nvSpPr>
              <p:cNvPr id="14370" name="Text Box 45"/>
              <p:cNvSpPr txBox="1">
                <a:spLocks noChangeArrowheads="1"/>
              </p:cNvSpPr>
              <p:nvPr/>
            </p:nvSpPr>
            <p:spPr bwMode="auto">
              <a:xfrm>
                <a:off x="5100" y="11000"/>
                <a:ext cx="1080"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sz="1600" b="1">
                    <a:solidFill>
                      <a:schemeClr val="accent1">
                        <a:lumMod val="75000"/>
                      </a:schemeClr>
                    </a:solidFill>
                    <a:latin typeface="微软雅黑" panose="020B0503020204020204" pitchFamily="34" charset="-122"/>
                    <a:ea typeface="微软雅黑" panose="020B0503020204020204" pitchFamily="34" charset="-122"/>
                  </a:rPr>
                  <a:t>区域</a:t>
                </a:r>
                <a:r>
                  <a:rPr lang="en-US" altLang="zh-CN" sz="1600" b="1">
                    <a:solidFill>
                      <a:schemeClr val="accent1">
                        <a:lumMod val="75000"/>
                      </a:schemeClr>
                    </a:solidFill>
                    <a:latin typeface="微软雅黑" panose="020B0503020204020204" pitchFamily="34" charset="-122"/>
                    <a:ea typeface="微软雅黑" panose="020B0503020204020204" pitchFamily="34" charset="-122"/>
                  </a:rPr>
                  <a:t>D</a:t>
                </a:r>
              </a:p>
            </p:txBody>
          </p:sp>
          <p:grpSp>
            <p:nvGrpSpPr>
              <p:cNvPr id="6" name="Group 46"/>
              <p:cNvGrpSpPr>
                <a:grpSpLocks/>
              </p:cNvGrpSpPr>
              <p:nvPr/>
            </p:nvGrpSpPr>
            <p:grpSpPr bwMode="auto">
              <a:xfrm>
                <a:off x="1817" y="10600"/>
                <a:ext cx="5265" cy="390"/>
                <a:chOff x="1815" y="10610"/>
                <a:chExt cx="5790" cy="390"/>
              </a:xfrm>
            </p:grpSpPr>
            <p:sp>
              <p:nvSpPr>
                <p:cNvPr id="14379" name="Line 47"/>
                <p:cNvSpPr>
                  <a:spLocks noChangeShapeType="1"/>
                </p:cNvSpPr>
                <p:nvPr/>
              </p:nvSpPr>
              <p:spPr bwMode="auto">
                <a:xfrm>
                  <a:off x="1815" y="10610"/>
                  <a:ext cx="5790" cy="10"/>
                </a:xfrm>
                <a:prstGeom prst="line">
                  <a:avLst/>
                </a:prstGeom>
                <a:noFill/>
                <a:ln w="28575">
                  <a:solidFill>
                    <a:schemeClr val="tx2"/>
                  </a:solidFill>
                  <a:round/>
                  <a:headEnd/>
                  <a:tailEnd/>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80" name="Line 48"/>
                <p:cNvSpPr>
                  <a:spLocks noChangeShapeType="1"/>
                </p:cNvSpPr>
                <p:nvPr/>
              </p:nvSpPr>
              <p:spPr bwMode="auto">
                <a:xfrm>
                  <a:off x="1835" y="10630"/>
                  <a:ext cx="0" cy="360"/>
                </a:xfrm>
                <a:prstGeom prst="line">
                  <a:avLst/>
                </a:prstGeom>
                <a:noFill/>
                <a:ln w="28575">
                  <a:solidFill>
                    <a:schemeClr val="tx2"/>
                  </a:solidFill>
                  <a:round/>
                  <a:headEnd/>
                  <a:tailEnd type="triangle" w="sm" len="sm"/>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81" name="Line 49"/>
                <p:cNvSpPr>
                  <a:spLocks noChangeShapeType="1"/>
                </p:cNvSpPr>
                <p:nvPr/>
              </p:nvSpPr>
              <p:spPr bwMode="auto">
                <a:xfrm>
                  <a:off x="6152" y="10640"/>
                  <a:ext cx="0" cy="360"/>
                </a:xfrm>
                <a:prstGeom prst="line">
                  <a:avLst/>
                </a:prstGeom>
                <a:noFill/>
                <a:ln w="28575">
                  <a:solidFill>
                    <a:schemeClr val="tx2"/>
                  </a:solidFill>
                  <a:round/>
                  <a:headEnd/>
                  <a:tailEnd type="triangle" w="sm" len="sm"/>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82" name="Line 50"/>
                <p:cNvSpPr>
                  <a:spLocks noChangeShapeType="1"/>
                </p:cNvSpPr>
                <p:nvPr/>
              </p:nvSpPr>
              <p:spPr bwMode="auto">
                <a:xfrm>
                  <a:off x="7575" y="10620"/>
                  <a:ext cx="0" cy="360"/>
                </a:xfrm>
                <a:prstGeom prst="line">
                  <a:avLst/>
                </a:prstGeom>
                <a:noFill/>
                <a:ln w="28575">
                  <a:solidFill>
                    <a:schemeClr val="tx2"/>
                  </a:solidFill>
                  <a:round/>
                  <a:headEnd/>
                  <a:tailEnd type="triangle" w="sm" len="sm"/>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83" name="Line 51"/>
                <p:cNvSpPr>
                  <a:spLocks noChangeShapeType="1"/>
                </p:cNvSpPr>
                <p:nvPr/>
              </p:nvSpPr>
              <p:spPr bwMode="auto">
                <a:xfrm>
                  <a:off x="4620" y="10620"/>
                  <a:ext cx="0" cy="360"/>
                </a:xfrm>
                <a:prstGeom prst="line">
                  <a:avLst/>
                </a:prstGeom>
                <a:noFill/>
                <a:ln w="28575">
                  <a:solidFill>
                    <a:schemeClr val="tx2"/>
                  </a:solidFill>
                  <a:round/>
                  <a:headEnd/>
                  <a:tailEnd type="triangle" w="sm" len="sm"/>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384" name="Line 52"/>
                <p:cNvSpPr>
                  <a:spLocks noChangeShapeType="1"/>
                </p:cNvSpPr>
                <p:nvPr/>
              </p:nvSpPr>
              <p:spPr bwMode="auto">
                <a:xfrm>
                  <a:off x="3187" y="10620"/>
                  <a:ext cx="0" cy="360"/>
                </a:xfrm>
                <a:prstGeom prst="line">
                  <a:avLst/>
                </a:prstGeom>
                <a:noFill/>
                <a:ln w="28575">
                  <a:solidFill>
                    <a:schemeClr val="tx2"/>
                  </a:solidFill>
                  <a:round/>
                  <a:headEnd/>
                  <a:tailEnd type="triangle" w="sm" len="sm"/>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grpSp>
          <p:grpSp>
            <p:nvGrpSpPr>
              <p:cNvPr id="7" name="Group 53"/>
              <p:cNvGrpSpPr>
                <a:grpSpLocks/>
              </p:cNvGrpSpPr>
              <p:nvPr/>
            </p:nvGrpSpPr>
            <p:grpSpPr bwMode="auto">
              <a:xfrm>
                <a:off x="7749" y="10605"/>
                <a:ext cx="1080" cy="950"/>
                <a:chOff x="7820" y="10610"/>
                <a:chExt cx="1080" cy="950"/>
              </a:xfrm>
            </p:grpSpPr>
            <p:sp>
              <p:nvSpPr>
                <p:cNvPr id="14377" name="Text Box 54"/>
                <p:cNvSpPr txBox="1">
                  <a:spLocks noChangeArrowheads="1"/>
                </p:cNvSpPr>
                <p:nvPr/>
              </p:nvSpPr>
              <p:spPr bwMode="auto">
                <a:xfrm>
                  <a:off x="7820" y="11020"/>
                  <a:ext cx="1080"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sz="1600" b="1">
                      <a:solidFill>
                        <a:schemeClr val="accent1">
                          <a:lumMod val="75000"/>
                        </a:schemeClr>
                      </a:solidFill>
                      <a:latin typeface="微软雅黑" panose="020B0503020204020204" pitchFamily="34" charset="-122"/>
                      <a:ea typeface="微软雅黑" panose="020B0503020204020204" pitchFamily="34" charset="-122"/>
                    </a:rPr>
                    <a:t>区域</a:t>
                  </a:r>
                  <a:r>
                    <a:rPr lang="en-US" altLang="zh-CN" sz="1600" b="1">
                      <a:solidFill>
                        <a:schemeClr val="accent1">
                          <a:lumMod val="75000"/>
                        </a:schemeClr>
                      </a:solidFill>
                      <a:latin typeface="微软雅黑" panose="020B0503020204020204" pitchFamily="34" charset="-122"/>
                      <a:ea typeface="微软雅黑" panose="020B0503020204020204" pitchFamily="34" charset="-122"/>
                    </a:rPr>
                    <a:t>F</a:t>
                  </a:r>
                </a:p>
              </p:txBody>
            </p:sp>
            <p:sp>
              <p:nvSpPr>
                <p:cNvPr id="14378" name="Line 55"/>
                <p:cNvSpPr>
                  <a:spLocks noChangeShapeType="1"/>
                </p:cNvSpPr>
                <p:nvPr/>
              </p:nvSpPr>
              <p:spPr bwMode="auto">
                <a:xfrm>
                  <a:off x="8307" y="10610"/>
                  <a:ext cx="0" cy="360"/>
                </a:xfrm>
                <a:prstGeom prst="line">
                  <a:avLst/>
                </a:prstGeom>
                <a:noFill/>
                <a:ln w="28575">
                  <a:solidFill>
                    <a:schemeClr val="tx2"/>
                  </a:solidFill>
                  <a:round/>
                  <a:headEnd/>
                  <a:tailEnd type="triangle" w="sm" len="sm"/>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grpSp>
          <p:grpSp>
            <p:nvGrpSpPr>
              <p:cNvPr id="8" name="Group 56"/>
              <p:cNvGrpSpPr>
                <a:grpSpLocks/>
              </p:cNvGrpSpPr>
              <p:nvPr/>
            </p:nvGrpSpPr>
            <p:grpSpPr bwMode="auto">
              <a:xfrm>
                <a:off x="9120" y="10595"/>
                <a:ext cx="980" cy="970"/>
                <a:chOff x="9345" y="10590"/>
                <a:chExt cx="980" cy="970"/>
              </a:xfrm>
            </p:grpSpPr>
            <p:sp>
              <p:nvSpPr>
                <p:cNvPr id="14375" name="Text Box 57"/>
                <p:cNvSpPr txBox="1">
                  <a:spLocks noChangeArrowheads="1"/>
                </p:cNvSpPr>
                <p:nvPr/>
              </p:nvSpPr>
              <p:spPr bwMode="auto">
                <a:xfrm>
                  <a:off x="9345" y="11020"/>
                  <a:ext cx="980"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sz="1600" b="1">
                      <a:solidFill>
                        <a:schemeClr val="accent1">
                          <a:lumMod val="75000"/>
                        </a:schemeClr>
                      </a:solidFill>
                      <a:latin typeface="微软雅黑" panose="020B0503020204020204" pitchFamily="34" charset="-122"/>
                      <a:ea typeface="微软雅黑" panose="020B0503020204020204" pitchFamily="34" charset="-122"/>
                    </a:rPr>
                    <a:t>区域</a:t>
                  </a:r>
                  <a:r>
                    <a:rPr lang="en-US" altLang="zh-CN" sz="1600" b="1">
                      <a:solidFill>
                        <a:schemeClr val="accent1">
                          <a:lumMod val="75000"/>
                        </a:schemeClr>
                      </a:solidFill>
                      <a:latin typeface="微软雅黑" panose="020B0503020204020204" pitchFamily="34" charset="-122"/>
                      <a:ea typeface="微软雅黑" panose="020B0503020204020204" pitchFamily="34" charset="-122"/>
                    </a:rPr>
                    <a:t>G</a:t>
                  </a:r>
                </a:p>
              </p:txBody>
            </p:sp>
            <p:sp>
              <p:nvSpPr>
                <p:cNvPr id="14376" name="Line 58"/>
                <p:cNvSpPr>
                  <a:spLocks noChangeShapeType="1"/>
                </p:cNvSpPr>
                <p:nvPr/>
              </p:nvSpPr>
              <p:spPr bwMode="auto">
                <a:xfrm>
                  <a:off x="9730" y="10590"/>
                  <a:ext cx="0" cy="360"/>
                </a:xfrm>
                <a:prstGeom prst="line">
                  <a:avLst/>
                </a:prstGeom>
                <a:noFill/>
                <a:ln w="28575">
                  <a:solidFill>
                    <a:schemeClr val="tx2"/>
                  </a:solidFill>
                  <a:round/>
                  <a:headEnd/>
                  <a:tailEnd type="triangle" w="sm" len="sm"/>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grpSp>
          <p:sp>
            <p:nvSpPr>
              <p:cNvPr id="14374" name="Line 59"/>
              <p:cNvSpPr>
                <a:spLocks noChangeShapeType="1"/>
              </p:cNvSpPr>
              <p:nvPr/>
            </p:nvSpPr>
            <p:spPr bwMode="auto">
              <a:xfrm>
                <a:off x="7040" y="10600"/>
                <a:ext cx="2460" cy="0"/>
              </a:xfrm>
              <a:prstGeom prst="line">
                <a:avLst/>
              </a:prstGeom>
              <a:noFill/>
              <a:ln w="28575">
                <a:solidFill>
                  <a:schemeClr val="tx2"/>
                </a:solidFill>
                <a:round/>
                <a:headEnd/>
                <a:tailEnd/>
              </a:ln>
            </p:spPr>
            <p:txBody>
              <a:bodyPr/>
              <a:lstStyle/>
              <a:p>
                <a:pPr fontAlgn="base">
                  <a:spcBef>
                    <a:spcPct val="0"/>
                  </a:spcBef>
                  <a:spcAft>
                    <a:spcPct val="0"/>
                  </a:spcAft>
                </a:pPr>
                <a:endParaRPr lang="zh-CN" altLang="en-US" sz="1600" b="1">
                  <a:solidFill>
                    <a:schemeClr val="accent1">
                      <a:lumMod val="75000"/>
                    </a:schemeClr>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3582578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1891" name="Rectangle 3"/>
          <p:cNvSpPr>
            <a:spLocks noGrp="1" noChangeArrowheads="1"/>
          </p:cNvSpPr>
          <p:nvPr>
            <p:ph idx="1"/>
          </p:nvPr>
        </p:nvSpPr>
        <p:spPr/>
        <p:txBody>
          <a:bodyPr>
            <a:noAutofit/>
          </a:bodyPr>
          <a:lstStyle/>
          <a:p>
            <a:pPr marL="342900" lvl="1" indent="-342900" algn="just">
              <a:lnSpc>
                <a:spcPct val="150000"/>
              </a:lnSpc>
              <a:buFont typeface="Wingdings" pitchFamily="2" charset="2"/>
              <a:buChar char="n"/>
              <a:defRPr/>
            </a:pPr>
            <a:r>
              <a:rPr lang="zh-CN" altLang="en-US" sz="2400" dirty="0">
                <a:latin typeface="Times New Roman" pitchFamily="18" charset="0"/>
              </a:rPr>
              <a:t>传统观点：</a:t>
            </a:r>
            <a:endParaRPr lang="en-US" altLang="zh-CN" sz="2400" dirty="0">
              <a:latin typeface="Times New Roman" pitchFamily="18" charset="0"/>
            </a:endParaRPr>
          </a:p>
          <a:p>
            <a:pPr lvl="1">
              <a:lnSpc>
                <a:spcPct val="150000"/>
              </a:lnSpc>
              <a:buFontTx/>
              <a:buChar char="-"/>
              <a:defRPr/>
            </a:pPr>
            <a:r>
              <a:rPr lang="zh-CN" altLang="en-US" sz="2400" dirty="0"/>
              <a:t>职权：是管理职位所固有的发布命令和希望命令得到执行的权力</a:t>
            </a:r>
          </a:p>
          <a:p>
            <a:pPr lvl="1">
              <a:lnSpc>
                <a:spcPct val="150000"/>
              </a:lnSpc>
              <a:buFontTx/>
              <a:buChar char="-"/>
              <a:defRPr/>
            </a:pPr>
            <a:r>
              <a:rPr lang="zh-CN" altLang="en-US" sz="2400" dirty="0"/>
              <a:t>职责：是与职权相应的责任。</a:t>
            </a:r>
          </a:p>
          <a:p>
            <a:pPr lvl="2">
              <a:lnSpc>
                <a:spcPct val="150000"/>
              </a:lnSpc>
              <a:defRPr/>
            </a:pPr>
            <a:r>
              <a:rPr lang="zh-CN" altLang="en-US" dirty="0"/>
              <a:t>授权不授责必然导致职权的滥用</a:t>
            </a:r>
            <a:endParaRPr lang="en-US" altLang="zh-CN" dirty="0"/>
          </a:p>
          <a:p>
            <a:pPr lvl="2">
              <a:lnSpc>
                <a:spcPct val="150000"/>
              </a:lnSpc>
              <a:defRPr/>
            </a:pPr>
            <a:r>
              <a:rPr lang="zh-CN" altLang="en-US" dirty="0"/>
              <a:t>应区别两种不同形式的职责</a:t>
            </a:r>
          </a:p>
        </p:txBody>
      </p:sp>
      <p:sp>
        <p:nvSpPr>
          <p:cNvPr id="15362" name="Rectangle 2"/>
          <p:cNvSpPr>
            <a:spLocks noGrp="1" noChangeArrowheads="1"/>
          </p:cNvSpPr>
          <p:nvPr>
            <p:ph type="title"/>
          </p:nvPr>
        </p:nvSpPr>
        <p:spPr/>
        <p:txBody>
          <a:bodyPr/>
          <a:lstStyle/>
          <a:p>
            <a:r>
              <a:rPr lang="en-US" altLang="zh-CN" sz="3400" dirty="0">
                <a:latin typeface="微软雅黑" panose="020B0503020204020204" pitchFamily="34" charset="-122"/>
                <a:ea typeface="微软雅黑" panose="020B0503020204020204" pitchFamily="34" charset="-122"/>
              </a:rPr>
              <a:t>(3) </a:t>
            </a:r>
            <a:r>
              <a:rPr lang="zh-CN" altLang="en-US" sz="3400" dirty="0">
                <a:latin typeface="微软雅黑" panose="020B0503020204020204" pitchFamily="34" charset="-122"/>
                <a:ea typeface="微软雅黑" panose="020B0503020204020204" pitchFamily="34" charset="-122"/>
              </a:rPr>
              <a:t>职权与职责</a:t>
            </a:r>
          </a:p>
        </p:txBody>
      </p:sp>
    </p:spTree>
    <p:extLst>
      <p:ext uri="{BB962C8B-B14F-4D97-AF65-F5344CB8AC3E}">
        <p14:creationId xmlns:p14="http://schemas.microsoft.com/office/powerpoint/2010/main" val="292143381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3939" name="Rectangle 3"/>
          <p:cNvSpPr>
            <a:spLocks noGrp="1" noChangeArrowheads="1"/>
          </p:cNvSpPr>
          <p:nvPr>
            <p:ph idx="1"/>
          </p:nvPr>
        </p:nvSpPr>
        <p:spPr/>
        <p:txBody>
          <a:bodyPr>
            <a:normAutofit/>
          </a:bodyPr>
          <a:lstStyle/>
          <a:p>
            <a:pPr marL="342900" lvl="1" indent="-342900" algn="just">
              <a:lnSpc>
                <a:spcPct val="150000"/>
              </a:lnSpc>
              <a:buFont typeface="Wingdings" pitchFamily="2" charset="2"/>
              <a:buChar char="n"/>
              <a:defRPr/>
            </a:pPr>
            <a:r>
              <a:rPr lang="zh-CN" altLang="en-US" sz="2400" dirty="0">
                <a:latin typeface="Times New Roman" pitchFamily="18" charset="0"/>
              </a:rPr>
              <a:t>定义：管理者直接指挥其下属工作的权力。</a:t>
            </a:r>
            <a:endParaRPr lang="en-US" altLang="zh-CN" sz="2400" dirty="0">
              <a:latin typeface="Times New Roman" pitchFamily="18" charset="0"/>
            </a:endParaRPr>
          </a:p>
          <a:p>
            <a:pPr lvl="1">
              <a:lnSpc>
                <a:spcPct val="150000"/>
              </a:lnSpc>
              <a:buFontTx/>
              <a:buChar char="-"/>
              <a:defRPr/>
            </a:pPr>
            <a:r>
              <a:rPr lang="zh-CN" altLang="en-US" sz="2400" dirty="0"/>
              <a:t>它形成了组织中自高而下的指挥链。即，在指挥链的每一个链环处，拥有直线职权的管理者均有权指导下属人员的工作，并无须征得他人的同意而作出某些决策。参见上图“指挥链”。</a:t>
            </a:r>
            <a:endParaRPr lang="en-US" altLang="zh-CN" sz="2400" dirty="0">
              <a:latin typeface="+mj-ea"/>
              <a:ea typeface="+mj-ea"/>
            </a:endParaRPr>
          </a:p>
          <a:p>
            <a:pPr marL="342900" lvl="1" indent="-342900" algn="just">
              <a:lnSpc>
                <a:spcPct val="150000"/>
              </a:lnSpc>
              <a:buFont typeface="Wingdings" pitchFamily="2" charset="2"/>
              <a:buChar char="n"/>
              <a:defRPr/>
            </a:pPr>
            <a:r>
              <a:rPr lang="zh-CN" altLang="en-US" sz="2400" dirty="0">
                <a:latin typeface="Times New Roman" pitchFamily="18" charset="0"/>
              </a:rPr>
              <a:t>通常在制造业中，直线管理者指负责生产和销售的人员。</a:t>
            </a:r>
          </a:p>
        </p:txBody>
      </p:sp>
      <p:sp>
        <p:nvSpPr>
          <p:cNvPr id="16386" name="Rectangle 2"/>
          <p:cNvSpPr>
            <a:spLocks noGrp="1" noChangeArrowheads="1"/>
          </p:cNvSpPr>
          <p:nvPr>
            <p:ph type="title"/>
          </p:nvPr>
        </p:nvSpPr>
        <p:spPr/>
        <p:txBody>
          <a:bodyPr/>
          <a:lstStyle/>
          <a:p>
            <a:r>
              <a:rPr lang="zh-CN" altLang="en-US" sz="3400" dirty="0">
                <a:latin typeface="微软雅黑" panose="020B0503020204020204" pitchFamily="34" charset="-122"/>
                <a:ea typeface="微软雅黑" panose="020B0503020204020204" pitchFamily="34" charset="-122"/>
              </a:rPr>
              <a:t>直线职权</a:t>
            </a:r>
          </a:p>
        </p:txBody>
      </p:sp>
    </p:spTree>
    <p:extLst>
      <p:ext uri="{BB962C8B-B14F-4D97-AF65-F5344CB8AC3E}">
        <p14:creationId xmlns:p14="http://schemas.microsoft.com/office/powerpoint/2010/main" val="63218712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202573D6-1130-CD4E-8591-9BD2D5C9C3B5}"/>
              </a:ext>
            </a:extLst>
          </p:cNvPr>
          <p:cNvSpPr>
            <a:spLocks noGrp="1"/>
          </p:cNvSpPr>
          <p:nvPr>
            <p:ph type="subTitle" idx="1"/>
          </p:nvPr>
        </p:nvSpPr>
        <p:spPr>
          <a:xfrm>
            <a:off x="1371600" y="260648"/>
            <a:ext cx="6400800" cy="648072"/>
          </a:xfrm>
        </p:spPr>
        <p:txBody>
          <a:bodyPr/>
          <a:lstStyle/>
          <a:p>
            <a:r>
              <a:rPr lang="zh-CN" altLang="en-US" dirty="0"/>
              <a:t>团队</a:t>
            </a:r>
            <a:r>
              <a:rPr kumimoji="1" lang="zh-CN" altLang="en-US" dirty="0"/>
              <a:t>作业</a:t>
            </a:r>
            <a:r>
              <a:rPr kumimoji="1" lang="en-US" altLang="zh-CN" dirty="0"/>
              <a:t>4</a:t>
            </a:r>
            <a:endParaRPr kumimoji="1" lang="zh-CN" altLang="en-US" dirty="0"/>
          </a:p>
        </p:txBody>
      </p:sp>
      <p:sp>
        <p:nvSpPr>
          <p:cNvPr id="3" name="文本框 2">
            <a:extLst>
              <a:ext uri="{FF2B5EF4-FFF2-40B4-BE49-F238E27FC236}">
                <a16:creationId xmlns:a16="http://schemas.microsoft.com/office/drawing/2014/main" id="{3B1BA417-070D-AA49-8469-9C706E57EADF}"/>
              </a:ext>
            </a:extLst>
          </p:cNvPr>
          <p:cNvSpPr txBox="1"/>
          <p:nvPr/>
        </p:nvSpPr>
        <p:spPr>
          <a:xfrm>
            <a:off x="899592" y="1720840"/>
            <a:ext cx="7344816" cy="3416320"/>
          </a:xfrm>
          <a:prstGeom prst="rect">
            <a:avLst/>
          </a:prstGeom>
          <a:noFill/>
        </p:spPr>
        <p:txBody>
          <a:bodyPr wrap="square" rtlCol="0">
            <a:spAutoFit/>
          </a:bodyPr>
          <a:lstStyle/>
          <a:p>
            <a:pPr marL="285750" indent="-285750">
              <a:buFont typeface="Wingdings" pitchFamily="2" charset="2"/>
              <a:buChar char="l"/>
            </a:pPr>
            <a:r>
              <a:rPr kumimoji="1" lang="zh-CN" altLang="en-US" sz="2400" dirty="0">
                <a:solidFill>
                  <a:schemeClr val="tx2">
                    <a:lumMod val="75000"/>
                  </a:schemeClr>
                </a:solidFill>
                <a:latin typeface="微软雅黑" pitchFamily="34" charset="-122"/>
                <a:ea typeface="微软雅黑" pitchFamily="34" charset="-122"/>
              </a:rPr>
              <a:t>本班正面临纳新的需要，请每个小组负责一项纳新的工作！（可与班委商量，例如内宣，外宣，现场等）</a:t>
            </a:r>
            <a:endParaRPr kumimoji="1" lang="en-US" altLang="zh-CN" sz="2400" dirty="0">
              <a:solidFill>
                <a:schemeClr val="tx2">
                  <a:lumMod val="75000"/>
                </a:schemeClr>
              </a:solidFill>
              <a:latin typeface="微软雅黑" pitchFamily="34" charset="-122"/>
              <a:ea typeface="微软雅黑" pitchFamily="34" charset="-122"/>
            </a:endParaRPr>
          </a:p>
          <a:p>
            <a:pPr marL="285750" indent="-285750">
              <a:buFont typeface="Wingdings" pitchFamily="2" charset="2"/>
              <a:buChar char="l"/>
            </a:pPr>
            <a:r>
              <a:rPr kumimoji="1" lang="zh-CN" altLang="en-US" sz="2400" dirty="0">
                <a:solidFill>
                  <a:schemeClr val="tx2">
                    <a:lumMod val="75000"/>
                  </a:schemeClr>
                </a:solidFill>
                <a:latin typeface="微软雅黑" pitchFamily="34" charset="-122"/>
                <a:ea typeface="微软雅黑" pitchFamily="34" charset="-122"/>
              </a:rPr>
              <a:t>请你们根据强化班人才培养的战略目标，开发该项纳新工作的目标体系，根据组员特性分解战略目标</a:t>
            </a:r>
            <a:r>
              <a:rPr kumimoji="1" lang="en-US" altLang="zh-CN" sz="2400" dirty="0">
                <a:solidFill>
                  <a:schemeClr val="tx2">
                    <a:lumMod val="75000"/>
                  </a:schemeClr>
                </a:solidFill>
                <a:latin typeface="微软雅黑" pitchFamily="34" charset="-122"/>
                <a:ea typeface="微软雅黑" pitchFamily="34" charset="-122"/>
              </a:rPr>
              <a:t>……</a:t>
            </a:r>
            <a:r>
              <a:rPr kumimoji="1" lang="zh-CN" altLang="en-US" sz="2400" dirty="0">
                <a:solidFill>
                  <a:schemeClr val="tx2">
                    <a:lumMod val="75000"/>
                  </a:schemeClr>
                </a:solidFill>
                <a:latin typeface="微软雅黑" pitchFamily="34" charset="-122"/>
                <a:ea typeface="微软雅黑" pitchFamily="34" charset="-122"/>
              </a:rPr>
              <a:t>制定一个小组计划，并将目标落实到每位小组成员</a:t>
            </a:r>
            <a:endParaRPr kumimoji="1" lang="en-US" altLang="zh-CN" sz="2400" dirty="0">
              <a:solidFill>
                <a:schemeClr val="tx2">
                  <a:lumMod val="75000"/>
                </a:schemeClr>
              </a:solidFill>
              <a:latin typeface="微软雅黑" pitchFamily="34" charset="-122"/>
              <a:ea typeface="微软雅黑" pitchFamily="34" charset="-122"/>
            </a:endParaRPr>
          </a:p>
          <a:p>
            <a:pPr marL="285750" indent="-285750">
              <a:buFont typeface="Wingdings" pitchFamily="2" charset="2"/>
              <a:buChar char="l"/>
            </a:pPr>
            <a:r>
              <a:rPr kumimoji="1" lang="zh-CN" altLang="en-US" sz="2400" dirty="0">
                <a:solidFill>
                  <a:schemeClr val="tx2">
                    <a:lumMod val="75000"/>
                  </a:schemeClr>
                </a:solidFill>
                <a:latin typeface="微软雅黑" pitchFamily="34" charset="-122"/>
                <a:ea typeface="微软雅黑" pitchFamily="34" charset="-122"/>
              </a:rPr>
              <a:t>展示时间控制在</a:t>
            </a:r>
            <a:r>
              <a:rPr kumimoji="1" lang="en-US" altLang="zh-CN" sz="2400" dirty="0">
                <a:solidFill>
                  <a:schemeClr val="tx2">
                    <a:lumMod val="75000"/>
                  </a:schemeClr>
                </a:solidFill>
                <a:latin typeface="微软雅黑" pitchFamily="34" charset="-122"/>
                <a:ea typeface="微软雅黑" pitchFamily="34" charset="-122"/>
              </a:rPr>
              <a:t>5</a:t>
            </a:r>
            <a:r>
              <a:rPr kumimoji="1" lang="zh-CN" altLang="en-US" sz="2400" dirty="0">
                <a:solidFill>
                  <a:schemeClr val="tx2">
                    <a:lumMod val="75000"/>
                  </a:schemeClr>
                </a:solidFill>
                <a:latin typeface="微软雅黑" pitchFamily="34" charset="-122"/>
                <a:ea typeface="微软雅黑" pitchFamily="34" charset="-122"/>
              </a:rPr>
              <a:t>分钟以内，</a:t>
            </a:r>
            <a:r>
              <a:rPr kumimoji="1" lang="en-US" altLang="zh-CN" sz="2400" dirty="0">
                <a:solidFill>
                  <a:schemeClr val="tx2">
                    <a:lumMod val="75000"/>
                  </a:schemeClr>
                </a:solidFill>
                <a:latin typeface="微软雅黑" pitchFamily="34" charset="-122"/>
                <a:ea typeface="微软雅黑" pitchFamily="34" charset="-122"/>
              </a:rPr>
              <a:t>PPT</a:t>
            </a:r>
            <a:r>
              <a:rPr kumimoji="1" lang="zh-CN" altLang="en-US" sz="2400" dirty="0">
                <a:solidFill>
                  <a:schemeClr val="tx2">
                    <a:lumMod val="75000"/>
                  </a:schemeClr>
                </a:solidFill>
                <a:latin typeface="微软雅黑" pitchFamily="34" charset="-122"/>
                <a:ea typeface="微软雅黑" pitchFamily="34" charset="-122"/>
              </a:rPr>
              <a:t>首页注明小组名称，成员以及</a:t>
            </a:r>
            <a:r>
              <a:rPr kumimoji="1" lang="en-US" altLang="zh-CN" sz="2400" dirty="0">
                <a:solidFill>
                  <a:schemeClr val="tx2">
                    <a:lumMod val="75000"/>
                  </a:schemeClr>
                </a:solidFill>
                <a:latin typeface="微软雅黑" pitchFamily="34" charset="-122"/>
                <a:ea typeface="微软雅黑" pitchFamily="34" charset="-122"/>
              </a:rPr>
              <a:t>PPT</a:t>
            </a:r>
            <a:r>
              <a:rPr kumimoji="1" lang="zh-CN" altLang="en-US" sz="2400" dirty="0">
                <a:solidFill>
                  <a:schemeClr val="tx2">
                    <a:lumMod val="75000"/>
                  </a:schemeClr>
                </a:solidFill>
                <a:latin typeface="微软雅黑" pitchFamily="34" charset="-122"/>
                <a:ea typeface="微软雅黑" pitchFamily="34" charset="-122"/>
              </a:rPr>
              <a:t>准备中的分工</a:t>
            </a:r>
          </a:p>
        </p:txBody>
      </p:sp>
    </p:spTree>
    <p:extLst>
      <p:ext uri="{BB962C8B-B14F-4D97-AF65-F5344CB8AC3E}">
        <p14:creationId xmlns:p14="http://schemas.microsoft.com/office/powerpoint/2010/main" val="2481740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342900" lvl="1" indent="-342900" algn="just">
              <a:lnSpc>
                <a:spcPct val="150000"/>
              </a:lnSpc>
              <a:buFont typeface="Wingdings" pitchFamily="2" charset="2"/>
              <a:buChar char="n"/>
              <a:defRPr/>
            </a:pPr>
            <a:r>
              <a:rPr lang="zh-CN" altLang="en-US" sz="2400" dirty="0">
                <a:latin typeface="Times New Roman" pitchFamily="18" charset="0"/>
              </a:rPr>
              <a:t>直线型</a:t>
            </a:r>
            <a:r>
              <a:rPr lang="en-US" altLang="zh-CN" sz="2400" dirty="0">
                <a:latin typeface="Times New Roman" pitchFamily="18" charset="0"/>
              </a:rPr>
              <a:t>or</a:t>
            </a:r>
            <a:r>
              <a:rPr lang="zh-CN" altLang="en-US" sz="2400" dirty="0">
                <a:latin typeface="Times New Roman" pitchFamily="18" charset="0"/>
              </a:rPr>
              <a:t>辅助型</a:t>
            </a:r>
            <a:endParaRPr lang="en-US" altLang="zh-CN" sz="2400" dirty="0">
              <a:latin typeface="Times New Roman" pitchFamily="18" charset="0"/>
            </a:endParaRPr>
          </a:p>
          <a:p>
            <a:pPr lvl="1">
              <a:lnSpc>
                <a:spcPct val="150000"/>
              </a:lnSpc>
              <a:buFontTx/>
              <a:buChar char="-"/>
              <a:defRPr/>
            </a:pPr>
            <a:r>
              <a:rPr lang="zh-CN" altLang="en-US" sz="2400" dirty="0"/>
              <a:t>取决于组织的目标</a:t>
            </a:r>
            <a:endParaRPr lang="en-US" altLang="zh-CN" sz="2400" dirty="0"/>
          </a:p>
          <a:p>
            <a:pPr lvl="1">
              <a:lnSpc>
                <a:spcPct val="150000"/>
              </a:lnSpc>
              <a:buFontTx/>
              <a:buChar char="-"/>
              <a:defRPr/>
            </a:pPr>
            <a:r>
              <a:rPr lang="zh-CN" altLang="en-US" sz="2400" dirty="0"/>
              <a:t>每一个管理者都对他的下属拥有直线权力</a:t>
            </a:r>
            <a:endParaRPr lang="en-US" altLang="zh-CN" sz="2400" dirty="0"/>
          </a:p>
          <a:p>
            <a:pPr lvl="1">
              <a:lnSpc>
                <a:spcPct val="150000"/>
              </a:lnSpc>
              <a:buFontTx/>
              <a:buChar char="-"/>
              <a:defRPr/>
            </a:pPr>
            <a:r>
              <a:rPr lang="zh-CN" altLang="en-US" sz="2400" dirty="0"/>
              <a:t>但并不是每个管理者都在直线职能或职位中，而是取决于该项职能是否直接贡献于组织的目标</a:t>
            </a:r>
            <a:endParaRPr lang="en-US" altLang="zh-CN" sz="2400" dirty="0"/>
          </a:p>
          <a:p>
            <a:pPr>
              <a:lnSpc>
                <a:spcPct val="150000"/>
              </a:lnSpc>
            </a:pPr>
            <a:r>
              <a:rPr lang="zh-CN" altLang="en-US" sz="2400" b="1" dirty="0"/>
              <a:t>项目化运作时的职权类型？</a:t>
            </a:r>
          </a:p>
        </p:txBody>
      </p:sp>
      <p:sp>
        <p:nvSpPr>
          <p:cNvPr id="4" name="Rectangle 2"/>
          <p:cNvSpPr>
            <a:spLocks noGrp="1" noChangeArrowheads="1"/>
          </p:cNvSpPr>
          <p:nvPr>
            <p:ph type="title"/>
          </p:nvPr>
        </p:nvSpPr>
        <p:spPr/>
        <p:txBody>
          <a:bodyPr/>
          <a:lstStyle/>
          <a:p>
            <a:r>
              <a:rPr lang="zh-CN" altLang="en-US" sz="3400" dirty="0">
                <a:latin typeface="微软雅黑" panose="020B0503020204020204" pitchFamily="34" charset="-122"/>
                <a:ea typeface="微软雅黑" panose="020B0503020204020204" pitchFamily="34" charset="-122"/>
              </a:rPr>
              <a:t>职权类型</a:t>
            </a:r>
          </a:p>
        </p:txBody>
      </p:sp>
    </p:spTree>
    <p:extLst>
      <p:ext uri="{BB962C8B-B14F-4D97-AF65-F5344CB8AC3E}">
        <p14:creationId xmlns:p14="http://schemas.microsoft.com/office/powerpoint/2010/main" val="3488336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987" name="Rectangle 3"/>
          <p:cNvSpPr>
            <a:spLocks noGrp="1" noChangeArrowheads="1"/>
          </p:cNvSpPr>
          <p:nvPr>
            <p:ph idx="1"/>
          </p:nvPr>
        </p:nvSpPr>
        <p:spPr/>
        <p:txBody>
          <a:bodyPr>
            <a:normAutofit/>
          </a:bodyPr>
          <a:lstStyle/>
          <a:p>
            <a:pPr marL="342900" lvl="1" indent="-342900" algn="just">
              <a:lnSpc>
                <a:spcPct val="150000"/>
              </a:lnSpc>
              <a:buFont typeface="Wingdings" pitchFamily="2" charset="2"/>
              <a:buChar char="n"/>
              <a:defRPr/>
            </a:pPr>
            <a:r>
              <a:rPr lang="zh-CN" altLang="en-US" dirty="0">
                <a:latin typeface="Times New Roman" pitchFamily="18" charset="0"/>
                <a:cs typeface="+mn-cs"/>
              </a:rPr>
              <a:t>当组织的规模得到扩大并变得更为复杂后，直线管理者会发现他们没有足够的时间、技能、方法来处理工作中庞大的信息，使工作保持高效和顺利达成目标。</a:t>
            </a:r>
            <a:endParaRPr lang="en-US" altLang="zh-CN" dirty="0">
              <a:latin typeface="Times New Roman" pitchFamily="18" charset="0"/>
              <a:cs typeface="+mn-cs"/>
            </a:endParaRPr>
          </a:p>
          <a:p>
            <a:pPr marL="342900" lvl="1" indent="-342900" algn="just">
              <a:lnSpc>
                <a:spcPct val="150000"/>
              </a:lnSpc>
              <a:buFont typeface="Wingdings" pitchFamily="2" charset="2"/>
              <a:buChar char="n"/>
              <a:defRPr/>
            </a:pPr>
            <a:r>
              <a:rPr lang="zh-CN" altLang="en-US" dirty="0">
                <a:latin typeface="Times New Roman" pitchFamily="18" charset="0"/>
                <a:cs typeface="+mn-cs"/>
              </a:rPr>
              <a:t>为此，需配置参谋职权来支持、协助工作，提供建议，以减轻直线人员的信息负担。</a:t>
            </a:r>
            <a:endParaRPr lang="en-US" altLang="zh-CN" dirty="0">
              <a:latin typeface="Times New Roman" pitchFamily="18" charset="0"/>
              <a:cs typeface="+mn-cs"/>
            </a:endParaRPr>
          </a:p>
        </p:txBody>
      </p:sp>
      <p:sp>
        <p:nvSpPr>
          <p:cNvPr id="17410" name="Rectangle 2"/>
          <p:cNvSpPr>
            <a:spLocks noGrp="1" noChangeArrowheads="1"/>
          </p:cNvSpPr>
          <p:nvPr>
            <p:ph type="title"/>
          </p:nvPr>
        </p:nvSpPr>
        <p:spPr/>
        <p:txBody>
          <a:bodyPr/>
          <a:lstStyle/>
          <a:p>
            <a:r>
              <a:rPr lang="zh-CN" altLang="en-US" sz="3400" dirty="0">
                <a:latin typeface="微软雅黑" panose="020B0503020204020204" pitchFamily="34" charset="-122"/>
                <a:ea typeface="微软雅黑" panose="020B0503020204020204" pitchFamily="34" charset="-122"/>
              </a:rPr>
              <a:t>参谋职权</a:t>
            </a:r>
          </a:p>
        </p:txBody>
      </p:sp>
    </p:spTree>
    <p:extLst>
      <p:ext uri="{BB962C8B-B14F-4D97-AF65-F5344CB8AC3E}">
        <p14:creationId xmlns:p14="http://schemas.microsoft.com/office/powerpoint/2010/main" val="29969721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5987">
                                            <p:txEl>
                                              <p:pRg st="0" end="0"/>
                                            </p:txEl>
                                          </p:spTgt>
                                        </p:tgtEl>
                                        <p:attrNameLst>
                                          <p:attrName>style.visibility</p:attrName>
                                        </p:attrNameLst>
                                      </p:cBhvr>
                                      <p:to>
                                        <p:strVal val="visible"/>
                                      </p:to>
                                    </p:set>
                                    <p:animEffect transition="in" filter="wipe(left)">
                                      <p:cBhvr>
                                        <p:cTn id="7" dur="500"/>
                                        <p:tgtEl>
                                          <p:spTgt spid="1065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5987">
                                            <p:txEl>
                                              <p:pRg st="1" end="1"/>
                                            </p:txEl>
                                          </p:spTgt>
                                        </p:tgtEl>
                                        <p:attrNameLst>
                                          <p:attrName>style.visibility</p:attrName>
                                        </p:attrNameLst>
                                      </p:cBhvr>
                                      <p:to>
                                        <p:strVal val="visible"/>
                                      </p:to>
                                    </p:set>
                                    <p:animEffect transition="in" filter="wipe(left)">
                                      <p:cBhvr>
                                        <p:cTn id="12" dur="500"/>
                                        <p:tgtEl>
                                          <p:spTgt spid="1065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98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7544" y="1382675"/>
            <a:ext cx="8416925" cy="5142669"/>
            <a:chOff x="1291" y="385"/>
            <a:chExt cx="8964" cy="3345"/>
          </a:xfrm>
        </p:grpSpPr>
        <p:sp>
          <p:nvSpPr>
            <p:cNvPr id="18438" name="Text Box 4"/>
            <p:cNvSpPr txBox="1">
              <a:spLocks noChangeArrowheads="1"/>
            </p:cNvSpPr>
            <p:nvPr/>
          </p:nvSpPr>
          <p:spPr bwMode="auto">
            <a:xfrm>
              <a:off x="1947" y="3525"/>
              <a:ext cx="1216" cy="205"/>
            </a:xfrm>
            <a:prstGeom prst="rect">
              <a:avLst/>
            </a:prstGeom>
            <a:noFill/>
            <a:ln w="9525">
              <a:noFill/>
              <a:miter lim="800000"/>
              <a:headEnd/>
              <a:tailEnd/>
            </a:ln>
          </p:spPr>
          <p:txBody>
            <a:bodyPr lIns="0" tIns="0" rIns="0" bIns="0"/>
            <a:lstStyle/>
            <a:p>
              <a:pPr algn="just" fontAlgn="base">
                <a:spcBef>
                  <a:spcPct val="0"/>
                </a:spcBef>
                <a:spcAft>
                  <a:spcPct val="0"/>
                </a:spcAft>
              </a:pPr>
              <a:r>
                <a:rPr lang="zh-CN" altLang="en-US" b="1">
                  <a:solidFill>
                    <a:schemeClr val="tx2">
                      <a:lumMod val="75000"/>
                    </a:schemeClr>
                  </a:solidFill>
                  <a:latin typeface="微软雅黑" panose="020B0503020204020204" pitchFamily="34" charset="-122"/>
                  <a:ea typeface="微软雅黑" panose="020B0503020204020204" pitchFamily="34" charset="-122"/>
                </a:rPr>
                <a:t>直线权力</a:t>
              </a:r>
            </a:p>
          </p:txBody>
        </p:sp>
        <p:sp>
          <p:nvSpPr>
            <p:cNvPr id="18439" name="Text Box 5"/>
            <p:cNvSpPr txBox="1">
              <a:spLocks noChangeArrowheads="1"/>
            </p:cNvSpPr>
            <p:nvPr/>
          </p:nvSpPr>
          <p:spPr bwMode="auto">
            <a:xfrm>
              <a:off x="4020" y="3513"/>
              <a:ext cx="1273" cy="170"/>
            </a:xfrm>
            <a:prstGeom prst="rect">
              <a:avLst/>
            </a:prstGeom>
            <a:noFill/>
            <a:ln w="9525">
              <a:noFill/>
              <a:miter lim="800000"/>
              <a:headEnd/>
              <a:tailEnd/>
            </a:ln>
          </p:spPr>
          <p:txBody>
            <a:bodyPr lIns="0" tIns="0" rIns="0" bIns="0"/>
            <a:lstStyle/>
            <a:p>
              <a:pPr algn="just" fontAlgn="base">
                <a:spcBef>
                  <a:spcPct val="0"/>
                </a:spcBef>
                <a:spcAft>
                  <a:spcPct val="0"/>
                </a:spcAft>
              </a:pPr>
              <a:r>
                <a:rPr lang="zh-CN" altLang="en-US" b="1">
                  <a:solidFill>
                    <a:schemeClr val="tx2">
                      <a:lumMod val="75000"/>
                    </a:schemeClr>
                  </a:solidFill>
                  <a:latin typeface="微软雅黑" panose="020B0503020204020204" pitchFamily="34" charset="-122"/>
                  <a:ea typeface="微软雅黑" panose="020B0503020204020204" pitchFamily="34" charset="-122"/>
                </a:rPr>
                <a:t>参谋职权</a:t>
              </a:r>
            </a:p>
          </p:txBody>
        </p:sp>
        <p:grpSp>
          <p:nvGrpSpPr>
            <p:cNvPr id="3" name="Group 6"/>
            <p:cNvGrpSpPr>
              <a:grpSpLocks/>
            </p:cNvGrpSpPr>
            <p:nvPr/>
          </p:nvGrpSpPr>
          <p:grpSpPr bwMode="auto">
            <a:xfrm>
              <a:off x="1291" y="385"/>
              <a:ext cx="8964" cy="2978"/>
              <a:chOff x="1488" y="2160"/>
              <a:chExt cx="8964" cy="5794"/>
            </a:xfrm>
          </p:grpSpPr>
          <p:sp>
            <p:nvSpPr>
              <p:cNvPr id="18443" name="Line 7"/>
              <p:cNvSpPr>
                <a:spLocks noChangeShapeType="1"/>
              </p:cNvSpPr>
              <p:nvPr/>
            </p:nvSpPr>
            <p:spPr bwMode="auto">
              <a:xfrm>
                <a:off x="5826" y="5406"/>
                <a:ext cx="0" cy="360"/>
              </a:xfrm>
              <a:prstGeom prst="line">
                <a:avLst/>
              </a:prstGeom>
              <a:noFill/>
              <a:ln w="28575">
                <a:solidFill>
                  <a:srgbClr val="99CC00"/>
                </a:solidFill>
                <a:round/>
                <a:headEnd/>
                <a:tailEnd/>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sp>
            <p:nvSpPr>
              <p:cNvPr id="18444" name="Text Box 8"/>
              <p:cNvSpPr txBox="1">
                <a:spLocks noChangeArrowheads="1"/>
              </p:cNvSpPr>
              <p:nvPr/>
            </p:nvSpPr>
            <p:spPr bwMode="auto">
              <a:xfrm>
                <a:off x="6480" y="3342"/>
                <a:ext cx="1878"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b="1">
                    <a:solidFill>
                      <a:schemeClr val="tx2">
                        <a:lumMod val="75000"/>
                      </a:schemeClr>
                    </a:solidFill>
                    <a:latin typeface="微软雅黑" panose="020B0503020204020204" pitchFamily="34" charset="-122"/>
                    <a:ea typeface="微软雅黑" panose="020B0503020204020204" pitchFamily="34" charset="-122"/>
                  </a:rPr>
                  <a:t>执行董事助理</a:t>
                </a:r>
              </a:p>
            </p:txBody>
          </p:sp>
          <p:sp>
            <p:nvSpPr>
              <p:cNvPr id="18445" name="Text Box 9"/>
              <p:cNvSpPr txBox="1">
                <a:spLocks noChangeArrowheads="1"/>
              </p:cNvSpPr>
              <p:nvPr/>
            </p:nvSpPr>
            <p:spPr bwMode="auto">
              <a:xfrm>
                <a:off x="3870" y="4850"/>
                <a:ext cx="1082"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b="1">
                    <a:solidFill>
                      <a:schemeClr val="tx2">
                        <a:lumMod val="75000"/>
                      </a:schemeClr>
                    </a:solidFill>
                    <a:latin typeface="微软雅黑" panose="020B0503020204020204" pitchFamily="34" charset="-122"/>
                    <a:ea typeface="微软雅黑" panose="020B0503020204020204" pitchFamily="34" charset="-122"/>
                  </a:rPr>
                  <a:t>人事董事</a:t>
                </a:r>
              </a:p>
            </p:txBody>
          </p:sp>
          <p:sp>
            <p:nvSpPr>
              <p:cNvPr id="18446" name="Text Box 10"/>
              <p:cNvSpPr txBox="1">
                <a:spLocks noChangeArrowheads="1"/>
              </p:cNvSpPr>
              <p:nvPr/>
            </p:nvSpPr>
            <p:spPr bwMode="auto">
              <a:xfrm>
                <a:off x="5292" y="4850"/>
                <a:ext cx="1105"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b="1" dirty="0">
                    <a:solidFill>
                      <a:schemeClr val="tx2">
                        <a:lumMod val="75000"/>
                      </a:schemeClr>
                    </a:solidFill>
                    <a:latin typeface="微软雅黑" panose="020B0503020204020204" pitchFamily="34" charset="-122"/>
                    <a:ea typeface="微软雅黑" panose="020B0503020204020204" pitchFamily="34" charset="-122"/>
                  </a:rPr>
                  <a:t>运营董事</a:t>
                </a:r>
              </a:p>
            </p:txBody>
          </p:sp>
          <p:sp>
            <p:nvSpPr>
              <p:cNvPr id="18447" name="Text Box 11"/>
              <p:cNvSpPr txBox="1">
                <a:spLocks noChangeArrowheads="1"/>
              </p:cNvSpPr>
              <p:nvPr/>
            </p:nvSpPr>
            <p:spPr bwMode="auto">
              <a:xfrm>
                <a:off x="8316" y="4850"/>
                <a:ext cx="1071"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b="1">
                    <a:solidFill>
                      <a:schemeClr val="tx2">
                        <a:lumMod val="75000"/>
                      </a:schemeClr>
                    </a:solidFill>
                    <a:latin typeface="微软雅黑" panose="020B0503020204020204" pitchFamily="34" charset="-122"/>
                    <a:ea typeface="微软雅黑" panose="020B0503020204020204" pitchFamily="34" charset="-122"/>
                  </a:rPr>
                  <a:t>其他董事</a:t>
                </a:r>
              </a:p>
            </p:txBody>
          </p:sp>
          <p:sp>
            <p:nvSpPr>
              <p:cNvPr id="18448" name="Text Box 12"/>
              <p:cNvSpPr txBox="1">
                <a:spLocks noChangeArrowheads="1"/>
              </p:cNvSpPr>
              <p:nvPr/>
            </p:nvSpPr>
            <p:spPr bwMode="auto">
              <a:xfrm>
                <a:off x="6738" y="4850"/>
                <a:ext cx="1204"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b="1">
                    <a:solidFill>
                      <a:schemeClr val="tx2">
                        <a:lumMod val="75000"/>
                      </a:schemeClr>
                    </a:solidFill>
                    <a:latin typeface="微软雅黑" panose="020B0503020204020204" pitchFamily="34" charset="-122"/>
                    <a:ea typeface="微软雅黑" panose="020B0503020204020204" pitchFamily="34" charset="-122"/>
                  </a:rPr>
                  <a:t>采购董事</a:t>
                </a:r>
              </a:p>
            </p:txBody>
          </p:sp>
          <p:sp>
            <p:nvSpPr>
              <p:cNvPr id="18449" name="Line 13"/>
              <p:cNvSpPr>
                <a:spLocks noChangeShapeType="1"/>
              </p:cNvSpPr>
              <p:nvPr/>
            </p:nvSpPr>
            <p:spPr bwMode="auto">
              <a:xfrm flipV="1">
                <a:off x="4386" y="4422"/>
                <a:ext cx="4422" cy="6"/>
              </a:xfrm>
              <a:prstGeom prst="line">
                <a:avLst/>
              </a:prstGeom>
              <a:noFill/>
              <a:ln w="28575">
                <a:solidFill>
                  <a:srgbClr val="99CC00"/>
                </a:solidFill>
                <a:prstDash val="sysDot"/>
                <a:round/>
                <a:headEnd/>
                <a:tailEnd/>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sp>
            <p:nvSpPr>
              <p:cNvPr id="18450" name="Line 14"/>
              <p:cNvSpPr>
                <a:spLocks noChangeShapeType="1"/>
              </p:cNvSpPr>
              <p:nvPr/>
            </p:nvSpPr>
            <p:spPr bwMode="auto">
              <a:xfrm>
                <a:off x="7369" y="4440"/>
                <a:ext cx="0" cy="360"/>
              </a:xfrm>
              <a:prstGeom prst="line">
                <a:avLst/>
              </a:prstGeom>
              <a:noFill/>
              <a:ln w="28575">
                <a:solidFill>
                  <a:srgbClr val="99CC00"/>
                </a:solidFill>
                <a:prstDash val="sysDot"/>
                <a:round/>
                <a:headEnd/>
                <a:tailEnd type="none" w="sm" len="sm"/>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sp>
            <p:nvSpPr>
              <p:cNvPr id="18451" name="Line 15"/>
              <p:cNvSpPr>
                <a:spLocks noChangeShapeType="1"/>
              </p:cNvSpPr>
              <p:nvPr/>
            </p:nvSpPr>
            <p:spPr bwMode="auto">
              <a:xfrm>
                <a:off x="8792" y="4420"/>
                <a:ext cx="0" cy="360"/>
              </a:xfrm>
              <a:prstGeom prst="line">
                <a:avLst/>
              </a:prstGeom>
              <a:noFill/>
              <a:ln w="28575">
                <a:solidFill>
                  <a:srgbClr val="99CC00"/>
                </a:solidFill>
                <a:prstDash val="sysDot"/>
                <a:round/>
                <a:headEnd/>
                <a:tailEnd type="none" w="sm" len="sm"/>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sp>
            <p:nvSpPr>
              <p:cNvPr id="18452" name="Line 16"/>
              <p:cNvSpPr>
                <a:spLocks noChangeShapeType="1"/>
              </p:cNvSpPr>
              <p:nvPr/>
            </p:nvSpPr>
            <p:spPr bwMode="auto">
              <a:xfrm>
                <a:off x="5837" y="4420"/>
                <a:ext cx="0" cy="360"/>
              </a:xfrm>
              <a:prstGeom prst="line">
                <a:avLst/>
              </a:prstGeom>
              <a:noFill/>
              <a:ln w="28575">
                <a:solidFill>
                  <a:srgbClr val="99CC00"/>
                </a:solidFill>
                <a:round/>
                <a:headEnd/>
                <a:tailEnd type="none" w="sm" len="sm"/>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sp>
            <p:nvSpPr>
              <p:cNvPr id="18453" name="Line 17"/>
              <p:cNvSpPr>
                <a:spLocks noChangeShapeType="1"/>
              </p:cNvSpPr>
              <p:nvPr/>
            </p:nvSpPr>
            <p:spPr bwMode="auto">
              <a:xfrm>
                <a:off x="4404" y="4420"/>
                <a:ext cx="0" cy="360"/>
              </a:xfrm>
              <a:prstGeom prst="line">
                <a:avLst/>
              </a:prstGeom>
              <a:noFill/>
              <a:ln w="28575">
                <a:solidFill>
                  <a:srgbClr val="99CC00"/>
                </a:solidFill>
                <a:prstDash val="sysDot"/>
                <a:round/>
                <a:headEnd/>
                <a:tailEnd type="none" w="sm" len="sm"/>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sp>
            <p:nvSpPr>
              <p:cNvPr id="18454" name="Text Box 18"/>
              <p:cNvSpPr txBox="1">
                <a:spLocks noChangeArrowheads="1"/>
              </p:cNvSpPr>
              <p:nvPr/>
            </p:nvSpPr>
            <p:spPr bwMode="auto">
              <a:xfrm>
                <a:off x="5182" y="2160"/>
                <a:ext cx="1240" cy="6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0" rIns="0" bIns="0">
                <a:flatTx/>
              </a:bodyPr>
              <a:lstStyle/>
              <a:p>
                <a:pPr algn="ctr" fontAlgn="base">
                  <a:spcBef>
                    <a:spcPct val="0"/>
                  </a:spcBef>
                  <a:spcAft>
                    <a:spcPct val="0"/>
                  </a:spcAft>
                </a:pPr>
                <a:r>
                  <a:rPr lang="zh-CN" altLang="en-US" b="1" dirty="0">
                    <a:solidFill>
                      <a:schemeClr val="tx2">
                        <a:lumMod val="75000"/>
                      </a:schemeClr>
                    </a:solidFill>
                    <a:latin typeface="微软雅黑" panose="020B0503020204020204" pitchFamily="34" charset="-122"/>
                    <a:ea typeface="微软雅黑" panose="020B0503020204020204" pitchFamily="34" charset="-122"/>
                  </a:rPr>
                  <a:t>首席</a:t>
                </a:r>
              </a:p>
              <a:p>
                <a:pPr algn="ctr" fontAlgn="base">
                  <a:spcBef>
                    <a:spcPct val="0"/>
                  </a:spcBef>
                  <a:spcAft>
                    <a:spcPct val="0"/>
                  </a:spcAft>
                </a:pPr>
                <a:r>
                  <a:rPr lang="zh-CN" altLang="en-US" b="1" dirty="0">
                    <a:solidFill>
                      <a:schemeClr val="tx2">
                        <a:lumMod val="75000"/>
                      </a:schemeClr>
                    </a:solidFill>
                    <a:latin typeface="微软雅黑" panose="020B0503020204020204" pitchFamily="34" charset="-122"/>
                    <a:ea typeface="微软雅黑" panose="020B0503020204020204" pitchFamily="34" charset="-122"/>
                  </a:rPr>
                  <a:t>执行官</a:t>
                </a:r>
              </a:p>
            </p:txBody>
          </p:sp>
          <p:sp>
            <p:nvSpPr>
              <p:cNvPr id="18455" name="Text Box 19"/>
              <p:cNvSpPr txBox="1">
                <a:spLocks noChangeArrowheads="1"/>
              </p:cNvSpPr>
              <p:nvPr/>
            </p:nvSpPr>
            <p:spPr bwMode="auto">
              <a:xfrm>
                <a:off x="3492" y="6096"/>
                <a:ext cx="1336"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en-US" altLang="zh-CN" b="1">
                    <a:solidFill>
                      <a:schemeClr val="tx2">
                        <a:lumMod val="75000"/>
                      </a:schemeClr>
                    </a:solidFill>
                    <a:latin typeface="微软雅黑" panose="020B0503020204020204" pitchFamily="34" charset="-122"/>
                    <a:ea typeface="微软雅黑" panose="020B0503020204020204" pitchFamily="34" charset="-122"/>
                  </a:rPr>
                  <a:t>A</a:t>
                </a:r>
                <a:r>
                  <a:rPr lang="zh-CN" altLang="en-US" b="1">
                    <a:solidFill>
                      <a:schemeClr val="tx2">
                        <a:lumMod val="75000"/>
                      </a:schemeClr>
                    </a:solidFill>
                    <a:latin typeface="微软雅黑" panose="020B0503020204020204" pitchFamily="34" charset="-122"/>
                    <a:ea typeface="微软雅黑" panose="020B0503020204020204" pitchFamily="34" charset="-122"/>
                  </a:rPr>
                  <a:t>单位经理</a:t>
                </a:r>
              </a:p>
            </p:txBody>
          </p:sp>
          <p:sp>
            <p:nvSpPr>
              <p:cNvPr id="18456" name="Text Box 20"/>
              <p:cNvSpPr txBox="1">
                <a:spLocks noChangeArrowheads="1"/>
              </p:cNvSpPr>
              <p:nvPr/>
            </p:nvSpPr>
            <p:spPr bwMode="auto">
              <a:xfrm>
                <a:off x="7020" y="6120"/>
                <a:ext cx="1398"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en-US" altLang="zh-CN" b="1">
                    <a:solidFill>
                      <a:schemeClr val="tx2">
                        <a:lumMod val="75000"/>
                      </a:schemeClr>
                    </a:solidFill>
                    <a:latin typeface="微软雅黑" panose="020B0503020204020204" pitchFamily="34" charset="-122"/>
                    <a:ea typeface="微软雅黑" panose="020B0503020204020204" pitchFamily="34" charset="-122"/>
                  </a:rPr>
                  <a:t>B</a:t>
                </a:r>
                <a:r>
                  <a:rPr lang="zh-CN" altLang="en-US" b="1">
                    <a:solidFill>
                      <a:schemeClr val="tx2">
                        <a:lumMod val="75000"/>
                      </a:schemeClr>
                    </a:solidFill>
                    <a:latin typeface="微软雅黑" panose="020B0503020204020204" pitchFamily="34" charset="-122"/>
                    <a:ea typeface="微软雅黑" panose="020B0503020204020204" pitchFamily="34" charset="-122"/>
                  </a:rPr>
                  <a:t>单位经理</a:t>
                </a:r>
              </a:p>
            </p:txBody>
          </p:sp>
          <p:sp>
            <p:nvSpPr>
              <p:cNvPr id="18457" name="Line 21"/>
              <p:cNvSpPr>
                <a:spLocks noChangeShapeType="1"/>
              </p:cNvSpPr>
              <p:nvPr/>
            </p:nvSpPr>
            <p:spPr bwMode="auto">
              <a:xfrm flipV="1">
                <a:off x="4158" y="5718"/>
                <a:ext cx="3576" cy="12"/>
              </a:xfrm>
              <a:prstGeom prst="line">
                <a:avLst/>
              </a:prstGeom>
              <a:noFill/>
              <a:ln w="28575">
                <a:solidFill>
                  <a:srgbClr val="99CC00"/>
                </a:solidFill>
                <a:round/>
                <a:headEnd/>
                <a:tailEnd/>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sp>
            <p:nvSpPr>
              <p:cNvPr id="18458" name="Line 22"/>
              <p:cNvSpPr>
                <a:spLocks noChangeShapeType="1"/>
              </p:cNvSpPr>
              <p:nvPr/>
            </p:nvSpPr>
            <p:spPr bwMode="auto">
              <a:xfrm>
                <a:off x="7698" y="5742"/>
                <a:ext cx="0" cy="360"/>
              </a:xfrm>
              <a:prstGeom prst="line">
                <a:avLst/>
              </a:prstGeom>
              <a:noFill/>
              <a:ln w="28575">
                <a:solidFill>
                  <a:srgbClr val="99CC00"/>
                </a:solidFill>
                <a:round/>
                <a:headEnd/>
                <a:tailEnd type="none" w="sm" len="sm"/>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sp>
            <p:nvSpPr>
              <p:cNvPr id="18459" name="Line 23"/>
              <p:cNvSpPr>
                <a:spLocks noChangeShapeType="1"/>
              </p:cNvSpPr>
              <p:nvPr/>
            </p:nvSpPr>
            <p:spPr bwMode="auto">
              <a:xfrm>
                <a:off x="4164" y="5706"/>
                <a:ext cx="0" cy="360"/>
              </a:xfrm>
              <a:prstGeom prst="line">
                <a:avLst/>
              </a:prstGeom>
              <a:noFill/>
              <a:ln w="28575">
                <a:solidFill>
                  <a:srgbClr val="99CC00"/>
                </a:solidFill>
                <a:round/>
                <a:headEnd/>
                <a:tailEnd type="none" w="sm" len="sm"/>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4" name="Group 24"/>
              <p:cNvGrpSpPr>
                <a:grpSpLocks/>
              </p:cNvGrpSpPr>
              <p:nvPr/>
            </p:nvGrpSpPr>
            <p:grpSpPr bwMode="auto">
              <a:xfrm>
                <a:off x="1488" y="6654"/>
                <a:ext cx="4314" cy="1284"/>
                <a:chOff x="1272" y="6654"/>
                <a:chExt cx="4314" cy="1284"/>
              </a:xfrm>
            </p:grpSpPr>
            <p:sp>
              <p:nvSpPr>
                <p:cNvPr id="18474" name="Line 25"/>
                <p:cNvSpPr>
                  <a:spLocks noChangeShapeType="1"/>
                </p:cNvSpPr>
                <p:nvPr/>
              </p:nvSpPr>
              <p:spPr bwMode="auto">
                <a:xfrm>
                  <a:off x="3972" y="6654"/>
                  <a:ext cx="0" cy="360"/>
                </a:xfrm>
                <a:prstGeom prst="line">
                  <a:avLst/>
                </a:prstGeom>
                <a:noFill/>
                <a:ln w="28575">
                  <a:solidFill>
                    <a:srgbClr val="99CC00"/>
                  </a:solidFill>
                  <a:round/>
                  <a:headEnd/>
                  <a:tailEnd/>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sp>
              <p:nvSpPr>
                <p:cNvPr id="18475" name="Text Box 26"/>
                <p:cNvSpPr txBox="1">
                  <a:spLocks noChangeArrowheads="1"/>
                </p:cNvSpPr>
                <p:nvPr/>
              </p:nvSpPr>
              <p:spPr bwMode="auto">
                <a:xfrm>
                  <a:off x="1272" y="7398"/>
                  <a:ext cx="842"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b="1">
                      <a:solidFill>
                        <a:schemeClr val="tx2">
                          <a:lumMod val="75000"/>
                        </a:schemeClr>
                      </a:solidFill>
                      <a:latin typeface="微软雅黑" panose="020B0503020204020204" pitchFamily="34" charset="-122"/>
                      <a:ea typeface="微软雅黑" panose="020B0503020204020204" pitchFamily="34" charset="-122"/>
                    </a:rPr>
                    <a:t>其他</a:t>
                  </a:r>
                </a:p>
              </p:txBody>
            </p:sp>
            <p:sp>
              <p:nvSpPr>
                <p:cNvPr id="18476" name="Text Box 27"/>
                <p:cNvSpPr txBox="1">
                  <a:spLocks noChangeArrowheads="1"/>
                </p:cNvSpPr>
                <p:nvPr/>
              </p:nvSpPr>
              <p:spPr bwMode="auto">
                <a:xfrm>
                  <a:off x="2446" y="7398"/>
                  <a:ext cx="802"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b="1">
                      <a:solidFill>
                        <a:schemeClr val="tx2">
                          <a:lumMod val="75000"/>
                        </a:schemeClr>
                      </a:solidFill>
                      <a:latin typeface="微软雅黑" panose="020B0503020204020204" pitchFamily="34" charset="-122"/>
                      <a:ea typeface="微软雅黑" panose="020B0503020204020204" pitchFamily="34" charset="-122"/>
                    </a:rPr>
                    <a:t>人事</a:t>
                  </a:r>
                </a:p>
              </p:txBody>
            </p:sp>
            <p:sp>
              <p:nvSpPr>
                <p:cNvPr id="18477" name="Text Box 28"/>
                <p:cNvSpPr txBox="1">
                  <a:spLocks noChangeArrowheads="1"/>
                </p:cNvSpPr>
                <p:nvPr/>
              </p:nvSpPr>
              <p:spPr bwMode="auto">
                <a:xfrm>
                  <a:off x="3580" y="7398"/>
                  <a:ext cx="821"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b="1">
                      <a:solidFill>
                        <a:schemeClr val="tx2">
                          <a:lumMod val="75000"/>
                        </a:schemeClr>
                      </a:solidFill>
                      <a:latin typeface="微软雅黑" panose="020B0503020204020204" pitchFamily="34" charset="-122"/>
                      <a:ea typeface="微软雅黑" panose="020B0503020204020204" pitchFamily="34" charset="-122"/>
                    </a:rPr>
                    <a:t>运营</a:t>
                  </a:r>
                </a:p>
              </p:txBody>
            </p:sp>
            <p:sp>
              <p:nvSpPr>
                <p:cNvPr id="18478" name="Text Box 29"/>
                <p:cNvSpPr txBox="1">
                  <a:spLocks noChangeArrowheads="1"/>
                </p:cNvSpPr>
                <p:nvPr/>
              </p:nvSpPr>
              <p:spPr bwMode="auto">
                <a:xfrm>
                  <a:off x="4734" y="7398"/>
                  <a:ext cx="852"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b="1">
                      <a:solidFill>
                        <a:schemeClr val="tx2">
                          <a:lumMod val="75000"/>
                        </a:schemeClr>
                      </a:solidFill>
                      <a:latin typeface="微软雅黑" panose="020B0503020204020204" pitchFamily="34" charset="-122"/>
                      <a:ea typeface="微软雅黑" panose="020B0503020204020204" pitchFamily="34" charset="-122"/>
                    </a:rPr>
                    <a:t>采购</a:t>
                  </a:r>
                </a:p>
              </p:txBody>
            </p:sp>
            <p:sp>
              <p:nvSpPr>
                <p:cNvPr id="18479" name="Line 30"/>
                <p:cNvSpPr>
                  <a:spLocks noChangeShapeType="1"/>
                </p:cNvSpPr>
                <p:nvPr/>
              </p:nvSpPr>
              <p:spPr bwMode="auto">
                <a:xfrm>
                  <a:off x="1648" y="6972"/>
                  <a:ext cx="3493" cy="12"/>
                </a:xfrm>
                <a:prstGeom prst="line">
                  <a:avLst/>
                </a:prstGeom>
                <a:noFill/>
                <a:ln w="28575">
                  <a:solidFill>
                    <a:srgbClr val="99CC00"/>
                  </a:solidFill>
                  <a:prstDash val="sysDot"/>
                  <a:round/>
                  <a:headEnd/>
                  <a:tailEnd/>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sp>
              <p:nvSpPr>
                <p:cNvPr id="18480" name="Line 31"/>
                <p:cNvSpPr>
                  <a:spLocks noChangeShapeType="1"/>
                </p:cNvSpPr>
                <p:nvPr/>
              </p:nvSpPr>
              <p:spPr bwMode="auto">
                <a:xfrm>
                  <a:off x="1662" y="6990"/>
                  <a:ext cx="0" cy="360"/>
                </a:xfrm>
                <a:prstGeom prst="line">
                  <a:avLst/>
                </a:prstGeom>
                <a:noFill/>
                <a:ln w="28575">
                  <a:solidFill>
                    <a:srgbClr val="99CC00"/>
                  </a:solidFill>
                  <a:prstDash val="sysDot"/>
                  <a:round/>
                  <a:headEnd/>
                  <a:tailEnd type="none" w="sm" len="sm"/>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sp>
              <p:nvSpPr>
                <p:cNvPr id="18481" name="Line 32"/>
                <p:cNvSpPr>
                  <a:spLocks noChangeShapeType="1"/>
                </p:cNvSpPr>
                <p:nvPr/>
              </p:nvSpPr>
              <p:spPr bwMode="auto">
                <a:xfrm>
                  <a:off x="5118" y="6984"/>
                  <a:ext cx="0" cy="360"/>
                </a:xfrm>
                <a:prstGeom prst="line">
                  <a:avLst/>
                </a:prstGeom>
                <a:noFill/>
                <a:ln w="28575">
                  <a:solidFill>
                    <a:srgbClr val="99CC00"/>
                  </a:solidFill>
                  <a:prstDash val="sysDot"/>
                  <a:round/>
                  <a:headEnd/>
                  <a:tailEnd type="none" w="sm" len="sm"/>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sp>
              <p:nvSpPr>
                <p:cNvPr id="18482" name="Line 33"/>
                <p:cNvSpPr>
                  <a:spLocks noChangeShapeType="1"/>
                </p:cNvSpPr>
                <p:nvPr/>
              </p:nvSpPr>
              <p:spPr bwMode="auto">
                <a:xfrm>
                  <a:off x="3966" y="6960"/>
                  <a:ext cx="0" cy="360"/>
                </a:xfrm>
                <a:prstGeom prst="line">
                  <a:avLst/>
                </a:prstGeom>
                <a:noFill/>
                <a:ln w="28575">
                  <a:solidFill>
                    <a:srgbClr val="99CC00"/>
                  </a:solidFill>
                  <a:round/>
                  <a:headEnd/>
                  <a:tailEnd type="none" w="sm" len="sm"/>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sp>
              <p:nvSpPr>
                <p:cNvPr id="18483" name="Line 34"/>
                <p:cNvSpPr>
                  <a:spLocks noChangeShapeType="1"/>
                </p:cNvSpPr>
                <p:nvPr/>
              </p:nvSpPr>
              <p:spPr bwMode="auto">
                <a:xfrm>
                  <a:off x="2814" y="6978"/>
                  <a:ext cx="0" cy="360"/>
                </a:xfrm>
                <a:prstGeom prst="line">
                  <a:avLst/>
                </a:prstGeom>
                <a:noFill/>
                <a:ln w="28575">
                  <a:solidFill>
                    <a:srgbClr val="99CC00"/>
                  </a:solidFill>
                  <a:prstDash val="sysDot"/>
                  <a:round/>
                  <a:headEnd/>
                  <a:tailEnd type="none" w="sm" len="sm"/>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grpSp>
          <p:sp>
            <p:nvSpPr>
              <p:cNvPr id="18461" name="Line 35"/>
              <p:cNvSpPr>
                <a:spLocks noChangeShapeType="1"/>
              </p:cNvSpPr>
              <p:nvPr/>
            </p:nvSpPr>
            <p:spPr bwMode="auto">
              <a:xfrm>
                <a:off x="5826" y="2800"/>
                <a:ext cx="0" cy="1600"/>
              </a:xfrm>
              <a:prstGeom prst="line">
                <a:avLst/>
              </a:prstGeom>
              <a:noFill/>
              <a:ln w="28575">
                <a:solidFill>
                  <a:srgbClr val="99CC00"/>
                </a:solidFill>
                <a:round/>
                <a:headEnd/>
                <a:tailEnd/>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sp>
            <p:nvSpPr>
              <p:cNvPr id="18462" name="Line 36"/>
              <p:cNvSpPr>
                <a:spLocks noChangeShapeType="1"/>
              </p:cNvSpPr>
              <p:nvPr/>
            </p:nvSpPr>
            <p:spPr bwMode="auto">
              <a:xfrm>
                <a:off x="5832" y="3564"/>
                <a:ext cx="612" cy="0"/>
              </a:xfrm>
              <a:prstGeom prst="line">
                <a:avLst/>
              </a:prstGeom>
              <a:noFill/>
              <a:ln w="28575">
                <a:solidFill>
                  <a:srgbClr val="99CC00"/>
                </a:solidFill>
                <a:prstDash val="sysDot"/>
                <a:round/>
                <a:headEnd/>
                <a:tailEnd/>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5" name="Group 37"/>
              <p:cNvGrpSpPr>
                <a:grpSpLocks/>
              </p:cNvGrpSpPr>
              <p:nvPr/>
            </p:nvGrpSpPr>
            <p:grpSpPr bwMode="auto">
              <a:xfrm>
                <a:off x="6138" y="6660"/>
                <a:ext cx="4314" cy="1294"/>
                <a:chOff x="6168" y="6672"/>
                <a:chExt cx="4314" cy="1294"/>
              </a:xfrm>
            </p:grpSpPr>
            <p:sp>
              <p:nvSpPr>
                <p:cNvPr id="18464" name="Line 38"/>
                <p:cNvSpPr>
                  <a:spLocks noChangeShapeType="1"/>
                </p:cNvSpPr>
                <p:nvPr/>
              </p:nvSpPr>
              <p:spPr bwMode="auto">
                <a:xfrm>
                  <a:off x="7716" y="6672"/>
                  <a:ext cx="0" cy="360"/>
                </a:xfrm>
                <a:prstGeom prst="line">
                  <a:avLst/>
                </a:prstGeom>
                <a:noFill/>
                <a:ln w="28575">
                  <a:solidFill>
                    <a:srgbClr val="99CC00"/>
                  </a:solidFill>
                  <a:round/>
                  <a:headEnd/>
                  <a:tailEnd/>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sp>
              <p:nvSpPr>
                <p:cNvPr id="18465" name="Text Box 39"/>
                <p:cNvSpPr txBox="1">
                  <a:spLocks noChangeArrowheads="1"/>
                </p:cNvSpPr>
                <p:nvPr/>
              </p:nvSpPr>
              <p:spPr bwMode="auto">
                <a:xfrm>
                  <a:off x="6168" y="7426"/>
                  <a:ext cx="842"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b="1">
                      <a:solidFill>
                        <a:schemeClr val="tx2">
                          <a:lumMod val="75000"/>
                        </a:schemeClr>
                      </a:solidFill>
                      <a:latin typeface="微软雅黑" panose="020B0503020204020204" pitchFamily="34" charset="-122"/>
                      <a:ea typeface="微软雅黑" panose="020B0503020204020204" pitchFamily="34" charset="-122"/>
                    </a:rPr>
                    <a:t>人事</a:t>
                  </a:r>
                </a:p>
              </p:txBody>
            </p:sp>
            <p:sp>
              <p:nvSpPr>
                <p:cNvPr id="18466" name="Text Box 40"/>
                <p:cNvSpPr txBox="1">
                  <a:spLocks noChangeArrowheads="1"/>
                </p:cNvSpPr>
                <p:nvPr/>
              </p:nvSpPr>
              <p:spPr bwMode="auto">
                <a:xfrm>
                  <a:off x="7342" y="7426"/>
                  <a:ext cx="802"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b="1">
                      <a:solidFill>
                        <a:schemeClr val="tx2">
                          <a:lumMod val="75000"/>
                        </a:schemeClr>
                      </a:solidFill>
                      <a:latin typeface="微软雅黑" panose="020B0503020204020204" pitchFamily="34" charset="-122"/>
                      <a:ea typeface="微软雅黑" panose="020B0503020204020204" pitchFamily="34" charset="-122"/>
                    </a:rPr>
                    <a:t>运营</a:t>
                  </a:r>
                </a:p>
              </p:txBody>
            </p:sp>
            <p:sp>
              <p:nvSpPr>
                <p:cNvPr id="18467" name="Text Box 41"/>
                <p:cNvSpPr txBox="1">
                  <a:spLocks noChangeArrowheads="1"/>
                </p:cNvSpPr>
                <p:nvPr/>
              </p:nvSpPr>
              <p:spPr bwMode="auto">
                <a:xfrm>
                  <a:off x="8476" y="7426"/>
                  <a:ext cx="821"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b="1">
                      <a:solidFill>
                        <a:schemeClr val="tx2">
                          <a:lumMod val="75000"/>
                        </a:schemeClr>
                      </a:solidFill>
                      <a:latin typeface="微软雅黑" panose="020B0503020204020204" pitchFamily="34" charset="-122"/>
                      <a:ea typeface="微软雅黑" panose="020B0503020204020204" pitchFamily="34" charset="-122"/>
                    </a:rPr>
                    <a:t>采购</a:t>
                  </a:r>
                </a:p>
              </p:txBody>
            </p:sp>
            <p:sp>
              <p:nvSpPr>
                <p:cNvPr id="18468" name="Text Box 42"/>
                <p:cNvSpPr txBox="1">
                  <a:spLocks noChangeArrowheads="1"/>
                </p:cNvSpPr>
                <p:nvPr/>
              </p:nvSpPr>
              <p:spPr bwMode="auto">
                <a:xfrm>
                  <a:off x="9630" y="7426"/>
                  <a:ext cx="852" cy="540"/>
                </a:xfrm>
                <a:prstGeom prst="rect">
                  <a:avLst/>
                </a:prstGeom>
                <a:solidFill>
                  <a:srgbClr val="FFFFFF"/>
                </a:solidFill>
                <a:ln w="9525">
                  <a:miter lim="800000"/>
                  <a:headEnd/>
                  <a:tailEnd/>
                </a:ln>
                <a:scene3d>
                  <a:camera prst="legacyObliqueTopLeft"/>
                  <a:lightRig rig="legacyFlat3" dir="t"/>
                </a:scene3d>
                <a:sp3d extrusionH="176200" prstMaterial="legacyMatte">
                  <a:bevelT w="13500" h="13500" prst="angle"/>
                  <a:bevelB w="13500" h="13500" prst="angle"/>
                  <a:extrusionClr>
                    <a:srgbClr val="FFFFFF"/>
                  </a:extrusionClr>
                </a:sp3d>
              </p:spPr>
              <p:txBody>
                <a:bodyPr lIns="0" tIns="72000" rIns="0" bIns="0">
                  <a:flatTx/>
                </a:bodyPr>
                <a:lstStyle/>
                <a:p>
                  <a:pPr algn="ctr" fontAlgn="base">
                    <a:spcBef>
                      <a:spcPct val="0"/>
                    </a:spcBef>
                    <a:spcAft>
                      <a:spcPct val="0"/>
                    </a:spcAft>
                  </a:pPr>
                  <a:r>
                    <a:rPr lang="zh-CN" altLang="en-US" b="1">
                      <a:solidFill>
                        <a:schemeClr val="tx2">
                          <a:lumMod val="75000"/>
                        </a:schemeClr>
                      </a:solidFill>
                      <a:latin typeface="微软雅黑" panose="020B0503020204020204" pitchFamily="34" charset="-122"/>
                      <a:ea typeface="微软雅黑" panose="020B0503020204020204" pitchFamily="34" charset="-122"/>
                    </a:rPr>
                    <a:t>其他</a:t>
                  </a:r>
                </a:p>
              </p:txBody>
            </p:sp>
            <p:sp>
              <p:nvSpPr>
                <p:cNvPr id="18469" name="Line 43"/>
                <p:cNvSpPr>
                  <a:spLocks noChangeShapeType="1"/>
                </p:cNvSpPr>
                <p:nvPr/>
              </p:nvSpPr>
              <p:spPr bwMode="auto">
                <a:xfrm>
                  <a:off x="6544" y="7000"/>
                  <a:ext cx="3493" cy="12"/>
                </a:xfrm>
                <a:prstGeom prst="line">
                  <a:avLst/>
                </a:prstGeom>
                <a:noFill/>
                <a:ln w="28575">
                  <a:solidFill>
                    <a:srgbClr val="99CC00"/>
                  </a:solidFill>
                  <a:prstDash val="sysDot"/>
                  <a:round/>
                  <a:headEnd/>
                  <a:tailEnd/>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sp>
              <p:nvSpPr>
                <p:cNvPr id="18470" name="Line 44"/>
                <p:cNvSpPr>
                  <a:spLocks noChangeShapeType="1"/>
                </p:cNvSpPr>
                <p:nvPr/>
              </p:nvSpPr>
              <p:spPr bwMode="auto">
                <a:xfrm>
                  <a:off x="6558" y="7018"/>
                  <a:ext cx="0" cy="360"/>
                </a:xfrm>
                <a:prstGeom prst="line">
                  <a:avLst/>
                </a:prstGeom>
                <a:noFill/>
                <a:ln w="28575">
                  <a:solidFill>
                    <a:srgbClr val="99CC00"/>
                  </a:solidFill>
                  <a:prstDash val="sysDot"/>
                  <a:round/>
                  <a:headEnd/>
                  <a:tailEnd type="none" w="sm" len="sm"/>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sp>
              <p:nvSpPr>
                <p:cNvPr id="18471" name="Line 45"/>
                <p:cNvSpPr>
                  <a:spLocks noChangeShapeType="1"/>
                </p:cNvSpPr>
                <p:nvPr/>
              </p:nvSpPr>
              <p:spPr bwMode="auto">
                <a:xfrm>
                  <a:off x="10014" y="7012"/>
                  <a:ext cx="0" cy="360"/>
                </a:xfrm>
                <a:prstGeom prst="line">
                  <a:avLst/>
                </a:prstGeom>
                <a:noFill/>
                <a:ln w="28575">
                  <a:solidFill>
                    <a:srgbClr val="99CC00"/>
                  </a:solidFill>
                  <a:prstDash val="sysDot"/>
                  <a:round/>
                  <a:headEnd/>
                  <a:tailEnd type="none" w="sm" len="sm"/>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sp>
              <p:nvSpPr>
                <p:cNvPr id="18472" name="Line 46"/>
                <p:cNvSpPr>
                  <a:spLocks noChangeShapeType="1"/>
                </p:cNvSpPr>
                <p:nvPr/>
              </p:nvSpPr>
              <p:spPr bwMode="auto">
                <a:xfrm>
                  <a:off x="8862" y="6988"/>
                  <a:ext cx="0" cy="360"/>
                </a:xfrm>
                <a:prstGeom prst="line">
                  <a:avLst/>
                </a:prstGeom>
                <a:noFill/>
                <a:ln w="28575">
                  <a:solidFill>
                    <a:srgbClr val="99CC00"/>
                  </a:solidFill>
                  <a:prstDash val="sysDot"/>
                  <a:round/>
                  <a:headEnd/>
                  <a:tailEnd type="none" w="sm" len="sm"/>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sp>
              <p:nvSpPr>
                <p:cNvPr id="18473" name="Line 47"/>
                <p:cNvSpPr>
                  <a:spLocks noChangeShapeType="1"/>
                </p:cNvSpPr>
                <p:nvPr/>
              </p:nvSpPr>
              <p:spPr bwMode="auto">
                <a:xfrm>
                  <a:off x="7710" y="7006"/>
                  <a:ext cx="0" cy="360"/>
                </a:xfrm>
                <a:prstGeom prst="line">
                  <a:avLst/>
                </a:prstGeom>
                <a:noFill/>
                <a:ln w="28575">
                  <a:solidFill>
                    <a:srgbClr val="99CC00"/>
                  </a:solidFill>
                  <a:round/>
                  <a:headEnd/>
                  <a:tailEnd type="none" w="sm" len="sm"/>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grpSp>
        </p:grpSp>
        <p:sp>
          <p:nvSpPr>
            <p:cNvPr id="18441" name="Line 48"/>
            <p:cNvSpPr>
              <a:spLocks noChangeShapeType="1"/>
            </p:cNvSpPr>
            <p:nvPr/>
          </p:nvSpPr>
          <p:spPr bwMode="auto">
            <a:xfrm>
              <a:off x="1445" y="3618"/>
              <a:ext cx="374" cy="0"/>
            </a:xfrm>
            <a:prstGeom prst="line">
              <a:avLst/>
            </a:prstGeom>
            <a:noFill/>
            <a:ln w="28575">
              <a:solidFill>
                <a:srgbClr val="99CC00"/>
              </a:solidFill>
              <a:round/>
              <a:headEnd/>
              <a:tailEnd/>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sp>
          <p:nvSpPr>
            <p:cNvPr id="18442" name="Line 49"/>
            <p:cNvSpPr>
              <a:spLocks noChangeShapeType="1"/>
            </p:cNvSpPr>
            <p:nvPr/>
          </p:nvSpPr>
          <p:spPr bwMode="auto">
            <a:xfrm>
              <a:off x="3462" y="3609"/>
              <a:ext cx="427" cy="0"/>
            </a:xfrm>
            <a:prstGeom prst="line">
              <a:avLst/>
            </a:prstGeom>
            <a:noFill/>
            <a:ln w="28575">
              <a:solidFill>
                <a:srgbClr val="99CC00"/>
              </a:solidFill>
              <a:prstDash val="sysDot"/>
              <a:round/>
              <a:headEnd/>
              <a:tailEnd/>
            </a:ln>
          </p:spPr>
          <p:txBody>
            <a:bodyPr/>
            <a:lstStyle/>
            <a:p>
              <a:pPr fontAlgn="base">
                <a:spcBef>
                  <a:spcPct val="0"/>
                </a:spcBef>
                <a:spcAft>
                  <a:spcPct val="0"/>
                </a:spcAft>
              </a:pPr>
              <a:endParaRPr lang="zh-CN" altLang="en-US" b="1">
                <a:solidFill>
                  <a:schemeClr val="tx2">
                    <a:lumMod val="75000"/>
                  </a:schemeClr>
                </a:solidFill>
                <a:latin typeface="微软雅黑" panose="020B0503020204020204" pitchFamily="34" charset="-122"/>
                <a:ea typeface="微软雅黑" panose="020B0503020204020204" pitchFamily="34" charset="-122"/>
              </a:endParaRPr>
            </a:p>
          </p:txBody>
        </p:sp>
      </p:grpSp>
      <p:sp>
        <p:nvSpPr>
          <p:cNvPr id="6" name="标题 5"/>
          <p:cNvSpPr>
            <a:spLocks noGrp="1"/>
          </p:cNvSpPr>
          <p:nvPr>
            <p:ph type="title"/>
          </p:nvPr>
        </p:nvSpPr>
        <p:spPr>
          <a:xfrm>
            <a:off x="718953" y="432378"/>
            <a:ext cx="8229600" cy="720080"/>
          </a:xfrm>
        </p:spPr>
        <p:txBody>
          <a:bodyPr>
            <a:normAutofit/>
          </a:bodyPr>
          <a:lstStyle/>
          <a:p>
            <a:r>
              <a:rPr lang="zh-CN" altLang="en-US" sz="3400" dirty="0">
                <a:solidFill>
                  <a:schemeClr val="tx2">
                    <a:lumMod val="75000"/>
                  </a:schemeClr>
                </a:solidFill>
              </a:rPr>
              <a:t>直线与参谋职权</a:t>
            </a:r>
            <a:endParaRPr lang="zh-SG" altLang="en-US" sz="3400" dirty="0">
              <a:solidFill>
                <a:schemeClr val="tx2">
                  <a:lumMod val="75000"/>
                </a:schemeClr>
              </a:solidFill>
            </a:endParaRPr>
          </a:p>
        </p:txBody>
      </p:sp>
    </p:spTree>
    <p:extLst>
      <p:ext uri="{BB962C8B-B14F-4D97-AF65-F5344CB8AC3E}">
        <p14:creationId xmlns:p14="http://schemas.microsoft.com/office/powerpoint/2010/main" val="1305811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0083" name="Rectangle 3"/>
          <p:cNvSpPr>
            <a:spLocks noGrp="1" noChangeArrowheads="1"/>
          </p:cNvSpPr>
          <p:nvPr>
            <p:ph idx="1"/>
          </p:nvPr>
        </p:nvSpPr>
        <p:spPr/>
        <p:txBody>
          <a:bodyPr>
            <a:noAutofit/>
          </a:bodyPr>
          <a:lstStyle/>
          <a:p>
            <a:pPr marL="342900" lvl="1" indent="-342900" algn="just">
              <a:lnSpc>
                <a:spcPct val="150000"/>
              </a:lnSpc>
              <a:buFont typeface="Wingdings" pitchFamily="2" charset="2"/>
              <a:buChar char="n"/>
              <a:defRPr/>
            </a:pPr>
            <a:r>
              <a:rPr lang="zh-CN" altLang="en-US" sz="2000" dirty="0">
                <a:latin typeface="Times New Roman" pitchFamily="18" charset="0"/>
              </a:rPr>
              <a:t>传统的观念下：组织职位所固有的权力是影响力的唯一源泉。</a:t>
            </a:r>
          </a:p>
          <a:p>
            <a:pPr lvl="1">
              <a:lnSpc>
                <a:spcPct val="150000"/>
              </a:lnSpc>
              <a:buFontTx/>
              <a:buChar char="-"/>
              <a:defRPr/>
            </a:pPr>
            <a:r>
              <a:rPr lang="zh-CN" altLang="en-US" sz="2000" dirty="0"/>
              <a:t> 管理者都是充满权威的。</a:t>
            </a:r>
          </a:p>
          <a:p>
            <a:pPr lvl="1">
              <a:lnSpc>
                <a:spcPct val="150000"/>
              </a:lnSpc>
              <a:buFontTx/>
              <a:buChar char="-"/>
              <a:defRPr/>
            </a:pPr>
            <a:r>
              <a:rPr lang="zh-CN" altLang="en-US" sz="2000" dirty="0"/>
              <a:t> 管理者在组织中的职位越高，他的影响力也就越大。</a:t>
            </a:r>
          </a:p>
          <a:p>
            <a:pPr marL="342900" lvl="1" indent="-342900" algn="just">
              <a:lnSpc>
                <a:spcPct val="150000"/>
              </a:lnSpc>
              <a:buFont typeface="Wingdings" pitchFamily="2" charset="2"/>
              <a:buChar char="n"/>
              <a:defRPr/>
            </a:pPr>
            <a:r>
              <a:rPr lang="zh-CN" altLang="en-US" sz="2000" dirty="0">
                <a:latin typeface="Times New Roman" pitchFamily="18" charset="0"/>
              </a:rPr>
              <a:t>现代观点：随着社会文明程度的提高和组织复杂性的增加，你不必成为一个管理者也可以拥有权力，权力未必与个人在组织中所具有的地位完全相关。</a:t>
            </a:r>
          </a:p>
          <a:p>
            <a:pPr lvl="1">
              <a:lnSpc>
                <a:spcPct val="150000"/>
              </a:lnSpc>
              <a:buFontTx/>
              <a:buChar char="-"/>
              <a:defRPr/>
            </a:pPr>
            <a:r>
              <a:rPr lang="zh-CN" altLang="en-US" sz="2000" dirty="0"/>
              <a:t>职权只是更广泛的权力概念中的一个要素。</a:t>
            </a:r>
          </a:p>
          <a:p>
            <a:pPr lvl="1">
              <a:lnSpc>
                <a:spcPct val="150000"/>
              </a:lnSpc>
              <a:buFontTx/>
              <a:buChar char="-"/>
              <a:defRPr/>
            </a:pPr>
            <a:r>
              <a:rPr lang="zh-CN" altLang="en-US" sz="2000" dirty="0"/>
              <a:t>职权：一种基于个人在组织中所居职位的合法权力。它与职务相伴随。</a:t>
            </a:r>
          </a:p>
        </p:txBody>
      </p:sp>
      <p:sp>
        <p:nvSpPr>
          <p:cNvPr id="19458" name="Rectangle 2"/>
          <p:cNvSpPr>
            <a:spLocks noGrp="1" noChangeArrowheads="1"/>
          </p:cNvSpPr>
          <p:nvPr>
            <p:ph type="title"/>
          </p:nvPr>
        </p:nvSpPr>
        <p:spPr/>
        <p:txBody>
          <a:bodyPr/>
          <a:lstStyle/>
          <a:p>
            <a:r>
              <a:rPr lang="zh-CN" altLang="en-US" sz="3400" dirty="0">
                <a:latin typeface="微软雅黑" panose="020B0503020204020204" pitchFamily="34" charset="-122"/>
                <a:ea typeface="微软雅黑" panose="020B0503020204020204" pitchFamily="34" charset="-122"/>
              </a:rPr>
              <a:t>职权</a:t>
            </a:r>
          </a:p>
        </p:txBody>
      </p:sp>
    </p:spTree>
    <p:extLst>
      <p:ext uri="{BB962C8B-B14F-4D97-AF65-F5344CB8AC3E}">
        <p14:creationId xmlns:p14="http://schemas.microsoft.com/office/powerpoint/2010/main" val="112592253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2131" name="Rectangle 3"/>
          <p:cNvSpPr>
            <a:spLocks noGrp="1" noChangeArrowheads="1"/>
          </p:cNvSpPr>
          <p:nvPr>
            <p:ph idx="1"/>
          </p:nvPr>
        </p:nvSpPr>
        <p:spPr/>
        <p:txBody>
          <a:bodyPr>
            <a:normAutofit/>
          </a:bodyPr>
          <a:lstStyle/>
          <a:p>
            <a:pPr marL="342900" lvl="1" indent="-342900" algn="just">
              <a:lnSpc>
                <a:spcPct val="120000"/>
              </a:lnSpc>
              <a:buFont typeface="Wingdings" pitchFamily="2" charset="2"/>
              <a:buChar char="n"/>
              <a:defRPr/>
            </a:pPr>
            <a:r>
              <a:rPr lang="zh-CN" altLang="en-US" sz="2400" dirty="0">
                <a:latin typeface="Times New Roman" pitchFamily="18" charset="0"/>
              </a:rPr>
              <a:t>定义：一个人影响决策的能力。一个人在组织中所拥有的与职位相联系的正式权力，只不过的这个人影响决策过程的一种手段。</a:t>
            </a:r>
          </a:p>
          <a:p>
            <a:pPr lvl="1">
              <a:lnSpc>
                <a:spcPct val="125000"/>
              </a:lnSpc>
              <a:buFontTx/>
              <a:buChar char="-"/>
              <a:defRPr/>
            </a:pPr>
            <a:r>
              <a:rPr lang="zh-CN" altLang="en-US" sz="2400" dirty="0"/>
              <a:t>职权由个人在组织层级中的纵向职位所决定；权力则同时由纵向职位和个人与组织权力核心的距离所共同决定。</a:t>
            </a:r>
          </a:p>
        </p:txBody>
      </p:sp>
      <p:sp>
        <p:nvSpPr>
          <p:cNvPr id="20482" name="Rectangle 2"/>
          <p:cNvSpPr>
            <a:spLocks noGrp="1" noChangeArrowheads="1"/>
          </p:cNvSpPr>
          <p:nvPr>
            <p:ph type="title"/>
          </p:nvPr>
        </p:nvSpPr>
        <p:spPr/>
        <p:txBody>
          <a:bodyPr/>
          <a:lstStyle/>
          <a:p>
            <a:r>
              <a:rPr lang="zh-CN" altLang="en-US" sz="3400" dirty="0">
                <a:latin typeface="微软雅黑" panose="020B0503020204020204" pitchFamily="34" charset="-122"/>
                <a:ea typeface="微软雅黑" panose="020B0503020204020204" pitchFamily="34" charset="-122"/>
              </a:rPr>
              <a:t>权力</a:t>
            </a:r>
          </a:p>
        </p:txBody>
      </p:sp>
      <p:pic>
        <p:nvPicPr>
          <p:cNvPr id="91137" name="Picture 1" descr="C:\Users\Se7ven\Desktop\Img328270445.jpg"/>
          <p:cNvPicPr>
            <a:picLocks noChangeAspect="1" noChangeArrowheads="1"/>
          </p:cNvPicPr>
          <p:nvPr/>
        </p:nvPicPr>
        <p:blipFill>
          <a:blip r:embed="rId3"/>
          <a:srcRect/>
          <a:stretch>
            <a:fillRect/>
          </a:stretch>
        </p:blipFill>
        <p:spPr bwMode="auto">
          <a:xfrm>
            <a:off x="5286380" y="4000504"/>
            <a:ext cx="3275006" cy="2579067"/>
          </a:xfrm>
          <a:prstGeom prst="rect">
            <a:avLst/>
          </a:prstGeom>
          <a:noFill/>
          <a:effectLst>
            <a:softEdge rad="63500"/>
          </a:effectLst>
        </p:spPr>
      </p:pic>
    </p:spTree>
    <p:extLst>
      <p:ext uri="{BB962C8B-B14F-4D97-AF65-F5344CB8AC3E}">
        <p14:creationId xmlns:p14="http://schemas.microsoft.com/office/powerpoint/2010/main" val="27052914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2131">
                                            <p:txEl>
                                              <p:pRg st="0" end="0"/>
                                            </p:txEl>
                                          </p:spTgt>
                                        </p:tgtEl>
                                        <p:attrNameLst>
                                          <p:attrName>style.visibility</p:attrName>
                                        </p:attrNameLst>
                                      </p:cBhvr>
                                      <p:to>
                                        <p:strVal val="visible"/>
                                      </p:to>
                                    </p:set>
                                    <p:animEffect transition="in" filter="wipe(left)">
                                      <p:cBhvr>
                                        <p:cTn id="7" dur="500"/>
                                        <p:tgtEl>
                                          <p:spTgt spid="107213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72131">
                                            <p:txEl>
                                              <p:pRg st="1" end="1"/>
                                            </p:txEl>
                                          </p:spTgt>
                                        </p:tgtEl>
                                        <p:attrNameLst>
                                          <p:attrName>style.visibility</p:attrName>
                                        </p:attrNameLst>
                                      </p:cBhvr>
                                      <p:to>
                                        <p:strVal val="visible"/>
                                      </p:to>
                                    </p:set>
                                    <p:animEffect transition="in" filter="wipe(left)">
                                      <p:cBhvr>
                                        <p:cTn id="10" dur="500"/>
                                        <p:tgtEl>
                                          <p:spTgt spid="10721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13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4178" name="Rectangle 2"/>
          <p:cNvSpPr>
            <a:spLocks noGrp="1" noChangeArrowheads="1"/>
          </p:cNvSpPr>
          <p:nvPr>
            <p:ph idx="1"/>
          </p:nvPr>
        </p:nvSpPr>
        <p:spPr/>
        <p:txBody>
          <a:bodyPr>
            <a:normAutofit/>
          </a:bodyPr>
          <a:lstStyle/>
          <a:p>
            <a:pPr>
              <a:lnSpc>
                <a:spcPct val="90000"/>
              </a:lnSpc>
              <a:defRPr/>
            </a:pPr>
            <a:endParaRPr lang="en-US" altLang="zh-CN" b="1" dirty="0"/>
          </a:p>
          <a:p>
            <a:pPr>
              <a:lnSpc>
                <a:spcPct val="90000"/>
              </a:lnSpc>
              <a:defRPr/>
            </a:pPr>
            <a:endParaRPr lang="en-US" altLang="zh-CN" b="1" dirty="0"/>
          </a:p>
          <a:p>
            <a:pPr>
              <a:lnSpc>
                <a:spcPct val="90000"/>
              </a:lnSpc>
              <a:defRPr/>
            </a:pPr>
            <a:endParaRPr lang="en-US" altLang="zh-CN" b="1" dirty="0"/>
          </a:p>
          <a:p>
            <a:pPr>
              <a:lnSpc>
                <a:spcPct val="90000"/>
              </a:lnSpc>
              <a:defRPr/>
            </a:pPr>
            <a:endParaRPr lang="en-US" altLang="zh-CN" b="1" dirty="0"/>
          </a:p>
          <a:p>
            <a:pPr>
              <a:lnSpc>
                <a:spcPct val="90000"/>
              </a:lnSpc>
              <a:defRPr/>
            </a:pPr>
            <a:endParaRPr lang="en-US" altLang="zh-CN" b="1" dirty="0"/>
          </a:p>
          <a:p>
            <a:pPr>
              <a:lnSpc>
                <a:spcPct val="90000"/>
              </a:lnSpc>
              <a:defRPr/>
            </a:pPr>
            <a:endParaRPr lang="en-US" altLang="zh-CN" b="1" dirty="0"/>
          </a:p>
          <a:p>
            <a:pPr>
              <a:lnSpc>
                <a:spcPct val="90000"/>
              </a:lnSpc>
              <a:defRPr/>
            </a:pPr>
            <a:endParaRPr lang="en-US" altLang="zh-CN" b="1" dirty="0"/>
          </a:p>
          <a:p>
            <a:pPr>
              <a:lnSpc>
                <a:spcPct val="90000"/>
              </a:lnSpc>
              <a:buNone/>
              <a:defRPr/>
            </a:pPr>
            <a:endParaRPr lang="en-US" altLang="zh-CN" b="1" dirty="0"/>
          </a:p>
          <a:p>
            <a:pPr marL="342900" lvl="1" indent="-342900" algn="just">
              <a:lnSpc>
                <a:spcPct val="120000"/>
              </a:lnSpc>
              <a:buFont typeface="Wingdings" pitchFamily="2" charset="2"/>
              <a:buChar char="n"/>
              <a:defRPr/>
            </a:pPr>
            <a:endParaRPr lang="en-US" altLang="zh-CN" sz="1800" b="1" dirty="0"/>
          </a:p>
          <a:p>
            <a:pPr marL="342900" lvl="1" indent="-342900" algn="just">
              <a:lnSpc>
                <a:spcPct val="120000"/>
              </a:lnSpc>
              <a:buFont typeface="Wingdings" pitchFamily="2" charset="2"/>
              <a:buChar char="n"/>
              <a:defRPr/>
            </a:pPr>
            <a:endParaRPr lang="en-US" altLang="zh-CN" sz="1800" b="1" dirty="0"/>
          </a:p>
          <a:p>
            <a:pPr marL="342900" lvl="1" indent="-342900" algn="just">
              <a:lnSpc>
                <a:spcPct val="120000"/>
              </a:lnSpc>
              <a:buFont typeface="Wingdings" pitchFamily="2" charset="2"/>
              <a:buChar char="n"/>
              <a:defRPr/>
            </a:pPr>
            <a:endParaRPr lang="en-US" altLang="zh-CN" sz="1800" b="1" dirty="0"/>
          </a:p>
          <a:p>
            <a:pPr marL="342900" lvl="1" indent="-342900" algn="just">
              <a:lnSpc>
                <a:spcPct val="120000"/>
              </a:lnSpc>
              <a:buFont typeface="Wingdings" pitchFamily="2" charset="2"/>
              <a:buChar char="n"/>
              <a:defRPr/>
            </a:pPr>
            <a:endParaRPr lang="en-US" altLang="zh-CN" sz="1800" b="1" dirty="0"/>
          </a:p>
          <a:p>
            <a:pPr marL="342900" lvl="1" indent="-342900" algn="just">
              <a:lnSpc>
                <a:spcPct val="120000"/>
              </a:lnSpc>
              <a:buFont typeface="Wingdings" pitchFamily="2" charset="2"/>
              <a:buChar char="n"/>
              <a:defRPr/>
            </a:pPr>
            <a:endParaRPr lang="en-US" altLang="zh-CN" sz="1800" b="1" dirty="0"/>
          </a:p>
          <a:p>
            <a:pPr marL="342900" lvl="1" indent="-342900" algn="just">
              <a:lnSpc>
                <a:spcPct val="120000"/>
              </a:lnSpc>
              <a:buFont typeface="Wingdings" pitchFamily="2" charset="2"/>
              <a:buChar char="n"/>
              <a:defRPr/>
            </a:pPr>
            <a:endParaRPr lang="en-US" altLang="zh-CN" sz="1800" b="1" dirty="0"/>
          </a:p>
          <a:p>
            <a:pPr marL="342900" lvl="1" indent="-342900" algn="just">
              <a:lnSpc>
                <a:spcPct val="120000"/>
              </a:lnSpc>
              <a:buFont typeface="Wingdings" pitchFamily="2" charset="2"/>
              <a:buChar char="n"/>
              <a:defRPr/>
            </a:pPr>
            <a:endParaRPr lang="en-US" altLang="zh-CN" sz="1800" b="1" dirty="0"/>
          </a:p>
          <a:p>
            <a:pPr marL="342900" lvl="1" indent="-342900" algn="just">
              <a:lnSpc>
                <a:spcPct val="120000"/>
              </a:lnSpc>
              <a:buFont typeface="Wingdings" pitchFamily="2" charset="2"/>
              <a:buChar char="n"/>
              <a:defRPr/>
            </a:pPr>
            <a:endParaRPr lang="en-US" altLang="zh-CN" sz="1800" b="1" dirty="0"/>
          </a:p>
          <a:p>
            <a:pPr marL="342900" lvl="1" indent="-342900" algn="just">
              <a:lnSpc>
                <a:spcPct val="120000"/>
              </a:lnSpc>
              <a:buFont typeface="Wingdings" pitchFamily="2" charset="2"/>
              <a:buChar char="n"/>
              <a:defRPr/>
            </a:pPr>
            <a:endParaRPr lang="en-US" altLang="zh-CN" sz="1800" b="1" dirty="0"/>
          </a:p>
          <a:p>
            <a:pPr marL="342900" lvl="1" indent="-342900" algn="just">
              <a:lnSpc>
                <a:spcPct val="120000"/>
              </a:lnSpc>
              <a:buFont typeface="Wingdings" pitchFamily="2" charset="2"/>
              <a:buChar char="n"/>
              <a:defRPr/>
            </a:pPr>
            <a:endParaRPr lang="en-US" altLang="zh-CN" sz="1800" b="1" dirty="0"/>
          </a:p>
          <a:p>
            <a:pPr marL="342900" lvl="1" indent="-342900" algn="just">
              <a:lnSpc>
                <a:spcPct val="120000"/>
              </a:lnSpc>
              <a:buFont typeface="Wingdings" pitchFamily="2" charset="2"/>
              <a:buChar char="n"/>
              <a:defRPr/>
            </a:pPr>
            <a:endParaRPr lang="en-US" altLang="zh-CN" sz="1800" b="1" dirty="0"/>
          </a:p>
        </p:txBody>
      </p:sp>
      <p:sp>
        <p:nvSpPr>
          <p:cNvPr id="21506" name="Rectangle 3"/>
          <p:cNvSpPr>
            <a:spLocks noGrp="1" noChangeArrowheads="1"/>
          </p:cNvSpPr>
          <p:nvPr>
            <p:ph type="title"/>
          </p:nvPr>
        </p:nvSpPr>
        <p:spPr>
          <a:xfrm>
            <a:off x="511776" y="503504"/>
            <a:ext cx="8229600" cy="720080"/>
          </a:xfrm>
        </p:spPr>
        <p:txBody>
          <a:bodyPr/>
          <a:lstStyle/>
          <a:p>
            <a:r>
              <a:rPr lang="zh-CN" altLang="en-US" sz="3400" dirty="0">
                <a:latin typeface="微软雅黑" panose="020B0503020204020204" pitchFamily="34" charset="-122"/>
                <a:ea typeface="微软雅黑" panose="020B0503020204020204" pitchFamily="34" charset="-122"/>
              </a:rPr>
              <a:t>职权体系</a:t>
            </a:r>
          </a:p>
        </p:txBody>
      </p:sp>
      <p:grpSp>
        <p:nvGrpSpPr>
          <p:cNvPr id="2" name="Group 4"/>
          <p:cNvGrpSpPr>
            <a:grpSpLocks/>
          </p:cNvGrpSpPr>
          <p:nvPr/>
        </p:nvGrpSpPr>
        <p:grpSpPr bwMode="auto">
          <a:xfrm>
            <a:off x="2762398" y="1535534"/>
            <a:ext cx="3854450" cy="2794000"/>
            <a:chOff x="4248" y="474"/>
            <a:chExt cx="3288" cy="5916"/>
          </a:xfrm>
        </p:grpSpPr>
        <p:sp>
          <p:nvSpPr>
            <p:cNvPr id="21522" name="Oval 5"/>
            <p:cNvSpPr>
              <a:spLocks noChangeArrowheads="1"/>
            </p:cNvSpPr>
            <p:nvPr/>
          </p:nvSpPr>
          <p:spPr bwMode="auto">
            <a:xfrm>
              <a:off x="4266" y="4950"/>
              <a:ext cx="3246" cy="1440"/>
            </a:xfrm>
            <a:prstGeom prst="ellipse">
              <a:avLst/>
            </a:prstGeom>
            <a:noFill/>
            <a:ln w="38100">
              <a:solidFill>
                <a:schemeClr val="accent1"/>
              </a:solidFill>
              <a:round/>
              <a:headEnd/>
              <a:tailEnd/>
            </a:ln>
          </p:spPr>
          <p:txBody>
            <a:bodyPr lIns="0" tIns="0" rIns="0" bIns="0"/>
            <a:lstStyle/>
            <a:p>
              <a:pPr algn="just" fontAlgn="base">
                <a:spcBef>
                  <a:spcPct val="0"/>
                </a:spcBef>
                <a:spcAft>
                  <a:spcPct val="0"/>
                </a:spcAft>
              </a:pPr>
              <a:endParaRPr lang="zh-CN" altLang="zh-CN" b="1">
                <a:solidFill>
                  <a:srgbClr val="FFFFFF"/>
                </a:solidFill>
                <a:latin typeface="微软雅黑" panose="020B0503020204020204" pitchFamily="34" charset="-122"/>
                <a:ea typeface="微软雅黑" panose="020B0503020204020204" pitchFamily="34" charset="-122"/>
              </a:endParaRPr>
            </a:p>
          </p:txBody>
        </p:sp>
        <p:sp>
          <p:nvSpPr>
            <p:cNvPr id="21523" name="Line 6"/>
            <p:cNvSpPr>
              <a:spLocks noChangeShapeType="1"/>
            </p:cNvSpPr>
            <p:nvPr/>
          </p:nvSpPr>
          <p:spPr bwMode="auto">
            <a:xfrm>
              <a:off x="4248" y="5688"/>
              <a:ext cx="3288" cy="0"/>
            </a:xfrm>
            <a:prstGeom prst="line">
              <a:avLst/>
            </a:prstGeom>
            <a:noFill/>
            <a:ln w="38100">
              <a:solidFill>
                <a:schemeClr val="accent1"/>
              </a:solidFill>
              <a:round/>
              <a:headEnd/>
              <a:tailEnd/>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524" name="Line 7"/>
            <p:cNvSpPr>
              <a:spLocks noChangeShapeType="1"/>
            </p:cNvSpPr>
            <p:nvPr/>
          </p:nvSpPr>
          <p:spPr bwMode="auto">
            <a:xfrm flipV="1">
              <a:off x="5880" y="474"/>
              <a:ext cx="0" cy="5214"/>
            </a:xfrm>
            <a:prstGeom prst="line">
              <a:avLst/>
            </a:prstGeom>
            <a:noFill/>
            <a:ln w="38100">
              <a:solidFill>
                <a:schemeClr val="accent1"/>
              </a:solidFill>
              <a:round/>
              <a:headEnd/>
              <a:tailEnd/>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525" name="Line 8"/>
            <p:cNvSpPr>
              <a:spLocks noChangeShapeType="1"/>
            </p:cNvSpPr>
            <p:nvPr/>
          </p:nvSpPr>
          <p:spPr bwMode="auto">
            <a:xfrm flipV="1">
              <a:off x="4266" y="492"/>
              <a:ext cx="1614" cy="5178"/>
            </a:xfrm>
            <a:prstGeom prst="line">
              <a:avLst/>
            </a:prstGeom>
            <a:noFill/>
            <a:ln w="38100">
              <a:solidFill>
                <a:schemeClr val="accent1"/>
              </a:solidFill>
              <a:round/>
              <a:headEnd/>
              <a:tailEnd/>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526" name="Line 9"/>
            <p:cNvSpPr>
              <a:spLocks noChangeShapeType="1"/>
            </p:cNvSpPr>
            <p:nvPr/>
          </p:nvSpPr>
          <p:spPr bwMode="auto">
            <a:xfrm flipH="1" flipV="1">
              <a:off x="5880" y="510"/>
              <a:ext cx="1656" cy="5160"/>
            </a:xfrm>
            <a:prstGeom prst="line">
              <a:avLst/>
            </a:prstGeom>
            <a:noFill/>
            <a:ln w="38100">
              <a:solidFill>
                <a:schemeClr val="accent1"/>
              </a:solidFill>
              <a:round/>
              <a:headEnd/>
              <a:tailEnd/>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527" name="Oval 10"/>
            <p:cNvSpPr>
              <a:spLocks noChangeArrowheads="1"/>
            </p:cNvSpPr>
            <p:nvPr/>
          </p:nvSpPr>
          <p:spPr bwMode="auto">
            <a:xfrm>
              <a:off x="4920" y="3246"/>
              <a:ext cx="1950" cy="858"/>
            </a:xfrm>
            <a:prstGeom prst="ellipse">
              <a:avLst/>
            </a:prstGeom>
            <a:noFill/>
            <a:ln w="38100">
              <a:solidFill>
                <a:schemeClr val="accent1"/>
              </a:solidFill>
              <a:round/>
              <a:headEnd/>
              <a:tailEnd/>
            </a:ln>
          </p:spPr>
          <p:txBody>
            <a:bodyPr lIns="0" tIns="0" rIns="0" bIns="0"/>
            <a:lstStyle/>
            <a:p>
              <a:pPr algn="just" fontAlgn="base">
                <a:spcBef>
                  <a:spcPct val="0"/>
                </a:spcBef>
                <a:spcAft>
                  <a:spcPct val="0"/>
                </a:spcAft>
              </a:pPr>
              <a:endParaRPr lang="zh-CN" altLang="zh-CN" b="1">
                <a:solidFill>
                  <a:srgbClr val="FFFFFF"/>
                </a:solidFill>
                <a:latin typeface="微软雅黑" panose="020B0503020204020204" pitchFamily="34" charset="-122"/>
                <a:ea typeface="微软雅黑" panose="020B0503020204020204" pitchFamily="34" charset="-122"/>
              </a:endParaRPr>
            </a:p>
          </p:txBody>
        </p:sp>
        <p:sp>
          <p:nvSpPr>
            <p:cNvPr id="21528" name="Line 11"/>
            <p:cNvSpPr>
              <a:spLocks noChangeShapeType="1"/>
            </p:cNvSpPr>
            <p:nvPr/>
          </p:nvSpPr>
          <p:spPr bwMode="auto">
            <a:xfrm>
              <a:off x="4902" y="3660"/>
              <a:ext cx="1962" cy="0"/>
            </a:xfrm>
            <a:prstGeom prst="line">
              <a:avLst/>
            </a:prstGeom>
            <a:noFill/>
            <a:ln w="38100">
              <a:solidFill>
                <a:schemeClr val="accent1"/>
              </a:solidFill>
              <a:round/>
              <a:headEnd/>
              <a:tailEnd/>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529" name="Oval 12"/>
            <p:cNvSpPr>
              <a:spLocks noChangeArrowheads="1"/>
            </p:cNvSpPr>
            <p:nvPr/>
          </p:nvSpPr>
          <p:spPr bwMode="auto">
            <a:xfrm>
              <a:off x="5472" y="1650"/>
              <a:ext cx="828" cy="438"/>
            </a:xfrm>
            <a:prstGeom prst="ellipse">
              <a:avLst/>
            </a:prstGeom>
            <a:noFill/>
            <a:ln w="38100">
              <a:solidFill>
                <a:schemeClr val="accent1"/>
              </a:solidFill>
              <a:round/>
              <a:headEnd/>
              <a:tailEnd/>
            </a:ln>
          </p:spPr>
          <p:txBody>
            <a:bodyPr lIns="0" tIns="0" rIns="0" bIns="0"/>
            <a:lstStyle/>
            <a:p>
              <a:pPr algn="just" fontAlgn="base">
                <a:spcBef>
                  <a:spcPct val="0"/>
                </a:spcBef>
                <a:spcAft>
                  <a:spcPct val="0"/>
                </a:spcAft>
              </a:pPr>
              <a:endParaRPr lang="zh-CN" altLang="zh-CN" b="1">
                <a:solidFill>
                  <a:srgbClr val="FFFFFF"/>
                </a:solidFill>
                <a:latin typeface="微软雅黑" panose="020B0503020204020204" pitchFamily="34" charset="-122"/>
                <a:ea typeface="微软雅黑" panose="020B0503020204020204" pitchFamily="34" charset="-122"/>
              </a:endParaRPr>
            </a:p>
          </p:txBody>
        </p:sp>
        <p:sp>
          <p:nvSpPr>
            <p:cNvPr id="21530" name="Line 13"/>
            <p:cNvSpPr>
              <a:spLocks noChangeShapeType="1"/>
            </p:cNvSpPr>
            <p:nvPr/>
          </p:nvSpPr>
          <p:spPr bwMode="auto">
            <a:xfrm>
              <a:off x="5448" y="1860"/>
              <a:ext cx="864" cy="0"/>
            </a:xfrm>
            <a:prstGeom prst="line">
              <a:avLst/>
            </a:prstGeom>
            <a:noFill/>
            <a:ln w="38100">
              <a:solidFill>
                <a:schemeClr val="accent1"/>
              </a:solidFill>
              <a:round/>
              <a:headEnd/>
              <a:tailEnd/>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531" name="Line 14"/>
            <p:cNvSpPr>
              <a:spLocks noChangeShapeType="1"/>
            </p:cNvSpPr>
            <p:nvPr/>
          </p:nvSpPr>
          <p:spPr bwMode="auto">
            <a:xfrm flipV="1">
              <a:off x="4878" y="5094"/>
              <a:ext cx="2016" cy="1140"/>
            </a:xfrm>
            <a:prstGeom prst="line">
              <a:avLst/>
            </a:prstGeom>
            <a:noFill/>
            <a:ln w="38100">
              <a:solidFill>
                <a:schemeClr val="accent1"/>
              </a:solidFill>
              <a:round/>
              <a:headEnd/>
              <a:tailEnd/>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532" name="Line 15"/>
            <p:cNvSpPr>
              <a:spLocks noChangeShapeType="1"/>
            </p:cNvSpPr>
            <p:nvPr/>
          </p:nvSpPr>
          <p:spPr bwMode="auto">
            <a:xfrm>
              <a:off x="4884" y="5112"/>
              <a:ext cx="1980" cy="1122"/>
            </a:xfrm>
            <a:prstGeom prst="line">
              <a:avLst/>
            </a:prstGeom>
            <a:noFill/>
            <a:ln w="38100">
              <a:solidFill>
                <a:schemeClr val="accent1"/>
              </a:solidFill>
              <a:round/>
              <a:headEnd/>
              <a:tailEnd/>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533" name="Line 16"/>
            <p:cNvSpPr>
              <a:spLocks noChangeShapeType="1"/>
            </p:cNvSpPr>
            <p:nvPr/>
          </p:nvSpPr>
          <p:spPr bwMode="auto">
            <a:xfrm>
              <a:off x="5364" y="3336"/>
              <a:ext cx="1158" cy="666"/>
            </a:xfrm>
            <a:prstGeom prst="line">
              <a:avLst/>
            </a:prstGeom>
            <a:noFill/>
            <a:ln w="38100">
              <a:solidFill>
                <a:schemeClr val="accent1"/>
              </a:solidFill>
              <a:round/>
              <a:headEnd/>
              <a:tailEnd/>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534" name="Line 17"/>
            <p:cNvSpPr>
              <a:spLocks noChangeShapeType="1"/>
            </p:cNvSpPr>
            <p:nvPr/>
          </p:nvSpPr>
          <p:spPr bwMode="auto">
            <a:xfrm>
              <a:off x="5634" y="1716"/>
              <a:ext cx="540" cy="312"/>
            </a:xfrm>
            <a:prstGeom prst="line">
              <a:avLst/>
            </a:prstGeom>
            <a:noFill/>
            <a:ln w="38100">
              <a:solidFill>
                <a:schemeClr val="accent1"/>
              </a:solidFill>
              <a:round/>
              <a:headEnd/>
              <a:tailEnd/>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535" name="Line 18"/>
            <p:cNvSpPr>
              <a:spLocks noChangeShapeType="1"/>
            </p:cNvSpPr>
            <p:nvPr/>
          </p:nvSpPr>
          <p:spPr bwMode="auto">
            <a:xfrm flipV="1">
              <a:off x="5226" y="3312"/>
              <a:ext cx="1224" cy="666"/>
            </a:xfrm>
            <a:prstGeom prst="line">
              <a:avLst/>
            </a:prstGeom>
            <a:noFill/>
            <a:ln w="38100">
              <a:solidFill>
                <a:schemeClr val="accent1"/>
              </a:solidFill>
              <a:round/>
              <a:headEnd/>
              <a:tailEnd/>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536" name="Line 19"/>
            <p:cNvSpPr>
              <a:spLocks noChangeShapeType="1"/>
            </p:cNvSpPr>
            <p:nvPr/>
          </p:nvSpPr>
          <p:spPr bwMode="auto">
            <a:xfrm flipV="1">
              <a:off x="5574" y="1668"/>
              <a:ext cx="606" cy="354"/>
            </a:xfrm>
            <a:prstGeom prst="line">
              <a:avLst/>
            </a:prstGeom>
            <a:noFill/>
            <a:ln w="38100">
              <a:solidFill>
                <a:schemeClr val="accent1"/>
              </a:solidFill>
              <a:round/>
              <a:headEnd/>
              <a:tailEnd/>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537" name="Line 20"/>
            <p:cNvSpPr>
              <a:spLocks noChangeShapeType="1"/>
            </p:cNvSpPr>
            <p:nvPr/>
          </p:nvSpPr>
          <p:spPr bwMode="auto">
            <a:xfrm flipH="1">
              <a:off x="4866" y="2022"/>
              <a:ext cx="702" cy="4212"/>
            </a:xfrm>
            <a:prstGeom prst="line">
              <a:avLst/>
            </a:prstGeom>
            <a:noFill/>
            <a:ln w="38100">
              <a:solidFill>
                <a:schemeClr val="accent1"/>
              </a:solidFill>
              <a:round/>
              <a:headEnd/>
              <a:tailEnd/>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538" name="Line 21"/>
            <p:cNvSpPr>
              <a:spLocks noChangeShapeType="1"/>
            </p:cNvSpPr>
            <p:nvPr/>
          </p:nvSpPr>
          <p:spPr bwMode="auto">
            <a:xfrm>
              <a:off x="6168" y="2022"/>
              <a:ext cx="702" cy="4212"/>
            </a:xfrm>
            <a:prstGeom prst="line">
              <a:avLst/>
            </a:prstGeom>
            <a:noFill/>
            <a:ln w="38100">
              <a:solidFill>
                <a:schemeClr val="accent1"/>
              </a:solidFill>
              <a:round/>
              <a:headEnd/>
              <a:tailEnd/>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539" name="Line 22"/>
            <p:cNvSpPr>
              <a:spLocks noChangeShapeType="1"/>
            </p:cNvSpPr>
            <p:nvPr/>
          </p:nvSpPr>
          <p:spPr bwMode="auto">
            <a:xfrm flipH="1">
              <a:off x="4884" y="1704"/>
              <a:ext cx="720" cy="3408"/>
            </a:xfrm>
            <a:prstGeom prst="line">
              <a:avLst/>
            </a:prstGeom>
            <a:noFill/>
            <a:ln w="38100">
              <a:solidFill>
                <a:schemeClr val="accent1"/>
              </a:solidFill>
              <a:prstDash val="dash"/>
              <a:round/>
              <a:headEnd/>
              <a:tailEnd/>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540" name="Line 23"/>
            <p:cNvSpPr>
              <a:spLocks noChangeShapeType="1"/>
            </p:cNvSpPr>
            <p:nvPr/>
          </p:nvSpPr>
          <p:spPr bwMode="auto">
            <a:xfrm>
              <a:off x="6126" y="1704"/>
              <a:ext cx="756" cy="3408"/>
            </a:xfrm>
            <a:prstGeom prst="line">
              <a:avLst/>
            </a:prstGeom>
            <a:noFill/>
            <a:ln w="38100">
              <a:solidFill>
                <a:schemeClr val="accent1"/>
              </a:solidFill>
              <a:prstDash val="dash"/>
              <a:round/>
              <a:headEnd/>
              <a:tailEnd/>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grpSp>
      <p:sp>
        <p:nvSpPr>
          <p:cNvPr id="21509" name="Text Box 24"/>
          <p:cNvSpPr txBox="1">
            <a:spLocks noChangeArrowheads="1"/>
          </p:cNvSpPr>
          <p:nvPr/>
        </p:nvSpPr>
        <p:spPr bwMode="auto">
          <a:xfrm>
            <a:off x="4584848" y="3504034"/>
            <a:ext cx="512763" cy="150813"/>
          </a:xfrm>
          <a:prstGeom prst="rect">
            <a:avLst/>
          </a:prstGeom>
          <a:noFill/>
          <a:ln w="38100">
            <a:noFill/>
            <a:miter lim="800000"/>
            <a:headEnd/>
            <a:tailEnd/>
          </a:ln>
        </p:spPr>
        <p:txBody>
          <a:bodyPr lIns="0" tIns="0" rIns="0" bIns="0"/>
          <a:lstStyle/>
          <a:p>
            <a:pPr algn="just" fontAlgn="base">
              <a:spcBef>
                <a:spcPct val="0"/>
              </a:spcBef>
              <a:spcAft>
                <a:spcPct val="0"/>
              </a:spcAft>
            </a:pPr>
            <a:r>
              <a:rPr lang="zh-CN" altLang="en-US" b="1" dirty="0">
                <a:solidFill>
                  <a:prstClr val="black"/>
                </a:solidFill>
                <a:latin typeface="微软雅黑" panose="020B0503020204020204" pitchFamily="34" charset="-122"/>
                <a:ea typeface="微软雅黑" panose="020B0503020204020204" pitchFamily="34" charset="-122"/>
              </a:rPr>
              <a:t>财务</a:t>
            </a:r>
          </a:p>
        </p:txBody>
      </p:sp>
      <p:sp>
        <p:nvSpPr>
          <p:cNvPr id="21510" name="Text Box 25"/>
          <p:cNvSpPr txBox="1">
            <a:spLocks noChangeArrowheads="1"/>
          </p:cNvSpPr>
          <p:nvPr/>
        </p:nvSpPr>
        <p:spPr bwMode="auto">
          <a:xfrm>
            <a:off x="5808811" y="3626272"/>
            <a:ext cx="512762" cy="150812"/>
          </a:xfrm>
          <a:prstGeom prst="rect">
            <a:avLst/>
          </a:prstGeom>
          <a:noFill/>
          <a:ln w="38100">
            <a:noFill/>
            <a:miter lim="800000"/>
            <a:headEnd/>
            <a:tailEnd/>
          </a:ln>
        </p:spPr>
        <p:txBody>
          <a:bodyPr lIns="0" tIns="0" rIns="0" bIns="0"/>
          <a:lstStyle/>
          <a:p>
            <a:pPr algn="just" fontAlgn="base">
              <a:spcBef>
                <a:spcPct val="0"/>
              </a:spcBef>
              <a:spcAft>
                <a:spcPct val="0"/>
              </a:spcAft>
            </a:pPr>
            <a:r>
              <a:rPr lang="zh-CN" altLang="en-US" b="1" dirty="0">
                <a:solidFill>
                  <a:prstClr val="black"/>
                </a:solidFill>
                <a:latin typeface="微软雅黑" panose="020B0503020204020204" pitchFamily="34" charset="-122"/>
                <a:ea typeface="微软雅黑" panose="020B0503020204020204" pitchFamily="34" charset="-122"/>
              </a:rPr>
              <a:t>人事</a:t>
            </a:r>
          </a:p>
        </p:txBody>
      </p:sp>
      <p:sp>
        <p:nvSpPr>
          <p:cNvPr id="21511" name="Text Box 26"/>
          <p:cNvSpPr txBox="1">
            <a:spLocks noChangeArrowheads="1"/>
          </p:cNvSpPr>
          <p:nvPr/>
        </p:nvSpPr>
        <p:spPr bwMode="auto">
          <a:xfrm>
            <a:off x="5765948" y="3835821"/>
            <a:ext cx="606252" cy="212725"/>
          </a:xfrm>
          <a:prstGeom prst="rect">
            <a:avLst/>
          </a:prstGeom>
          <a:noFill/>
          <a:ln w="38100">
            <a:noFill/>
            <a:miter lim="800000"/>
            <a:headEnd/>
            <a:tailEnd/>
          </a:ln>
        </p:spPr>
        <p:txBody>
          <a:bodyPr lIns="0" tIns="0" rIns="0" bIns="0"/>
          <a:lstStyle/>
          <a:p>
            <a:pPr algn="just" fontAlgn="base">
              <a:spcBef>
                <a:spcPct val="0"/>
              </a:spcBef>
              <a:spcAft>
                <a:spcPct val="0"/>
              </a:spcAft>
            </a:pPr>
            <a:r>
              <a:rPr lang="en-US" altLang="zh-CN" b="1" dirty="0">
                <a:solidFill>
                  <a:prstClr val="black"/>
                </a:solidFill>
                <a:latin typeface="微软雅黑" panose="020B0503020204020204" pitchFamily="34" charset="-122"/>
                <a:ea typeface="微软雅黑" panose="020B0503020204020204" pitchFamily="34" charset="-122"/>
              </a:rPr>
              <a:t>R&amp;D</a:t>
            </a:r>
          </a:p>
        </p:txBody>
      </p:sp>
      <p:sp>
        <p:nvSpPr>
          <p:cNvPr id="21512" name="Text Box 27"/>
          <p:cNvSpPr txBox="1">
            <a:spLocks noChangeArrowheads="1"/>
          </p:cNvSpPr>
          <p:nvPr/>
        </p:nvSpPr>
        <p:spPr bwMode="auto">
          <a:xfrm>
            <a:off x="4599136" y="3897734"/>
            <a:ext cx="512762" cy="150813"/>
          </a:xfrm>
          <a:prstGeom prst="rect">
            <a:avLst/>
          </a:prstGeom>
          <a:noFill/>
          <a:ln w="38100">
            <a:noFill/>
            <a:miter lim="800000"/>
            <a:headEnd/>
            <a:tailEnd/>
          </a:ln>
        </p:spPr>
        <p:txBody>
          <a:bodyPr lIns="0" tIns="0" rIns="0" bIns="0"/>
          <a:lstStyle/>
          <a:p>
            <a:pPr algn="just" fontAlgn="base">
              <a:spcBef>
                <a:spcPct val="0"/>
              </a:spcBef>
              <a:spcAft>
                <a:spcPct val="0"/>
              </a:spcAft>
            </a:pPr>
            <a:r>
              <a:rPr lang="zh-CN" altLang="en-US" b="1" dirty="0">
                <a:solidFill>
                  <a:prstClr val="black"/>
                </a:solidFill>
                <a:latin typeface="微软雅黑" panose="020B0503020204020204" pitchFamily="34" charset="-122"/>
                <a:ea typeface="微软雅黑" panose="020B0503020204020204" pitchFamily="34" charset="-122"/>
              </a:rPr>
              <a:t>生产</a:t>
            </a:r>
          </a:p>
        </p:txBody>
      </p:sp>
      <p:sp>
        <p:nvSpPr>
          <p:cNvPr id="21513" name="Text Box 28"/>
          <p:cNvSpPr txBox="1">
            <a:spLocks noChangeArrowheads="1"/>
          </p:cNvSpPr>
          <p:nvPr/>
        </p:nvSpPr>
        <p:spPr bwMode="auto">
          <a:xfrm>
            <a:off x="3389461" y="3832647"/>
            <a:ext cx="512762" cy="150812"/>
          </a:xfrm>
          <a:prstGeom prst="rect">
            <a:avLst/>
          </a:prstGeom>
          <a:noFill/>
          <a:ln w="38100">
            <a:noFill/>
            <a:miter lim="800000"/>
            <a:headEnd/>
            <a:tailEnd/>
          </a:ln>
        </p:spPr>
        <p:txBody>
          <a:bodyPr lIns="0" tIns="0" rIns="0" bIns="0"/>
          <a:lstStyle/>
          <a:p>
            <a:pPr algn="just" fontAlgn="base">
              <a:spcBef>
                <a:spcPct val="0"/>
              </a:spcBef>
              <a:spcAft>
                <a:spcPct val="0"/>
              </a:spcAft>
            </a:pPr>
            <a:r>
              <a:rPr lang="zh-CN" altLang="en-US" b="1" dirty="0">
                <a:solidFill>
                  <a:prstClr val="black"/>
                </a:solidFill>
                <a:latin typeface="微软雅黑" panose="020B0503020204020204" pitchFamily="34" charset="-122"/>
                <a:ea typeface="微软雅黑" panose="020B0503020204020204" pitchFamily="34" charset="-122"/>
              </a:rPr>
              <a:t>营销</a:t>
            </a:r>
          </a:p>
        </p:txBody>
      </p:sp>
      <p:sp>
        <p:nvSpPr>
          <p:cNvPr id="21514" name="Text Box 29"/>
          <p:cNvSpPr txBox="1">
            <a:spLocks noChangeArrowheads="1"/>
          </p:cNvSpPr>
          <p:nvPr/>
        </p:nvSpPr>
        <p:spPr bwMode="auto">
          <a:xfrm>
            <a:off x="3403748" y="3608809"/>
            <a:ext cx="512763" cy="150813"/>
          </a:xfrm>
          <a:prstGeom prst="rect">
            <a:avLst/>
          </a:prstGeom>
          <a:noFill/>
          <a:ln w="38100">
            <a:noFill/>
            <a:miter lim="800000"/>
            <a:headEnd/>
            <a:tailEnd/>
          </a:ln>
        </p:spPr>
        <p:txBody>
          <a:bodyPr lIns="0" tIns="0" rIns="0" bIns="0"/>
          <a:lstStyle/>
          <a:p>
            <a:pPr algn="just" fontAlgn="base">
              <a:spcBef>
                <a:spcPct val="0"/>
              </a:spcBef>
              <a:spcAft>
                <a:spcPct val="0"/>
              </a:spcAft>
            </a:pPr>
            <a:r>
              <a:rPr lang="zh-CN" altLang="en-US" b="1">
                <a:solidFill>
                  <a:prstClr val="black"/>
                </a:solidFill>
                <a:latin typeface="微软雅黑" panose="020B0503020204020204" pitchFamily="34" charset="-122"/>
                <a:ea typeface="微软雅黑" panose="020B0503020204020204" pitchFamily="34" charset="-122"/>
              </a:rPr>
              <a:t>会计</a:t>
            </a:r>
          </a:p>
        </p:txBody>
      </p:sp>
      <p:sp>
        <p:nvSpPr>
          <p:cNvPr id="21515" name="Text Box 30"/>
          <p:cNvSpPr txBox="1">
            <a:spLocks noChangeArrowheads="1"/>
          </p:cNvSpPr>
          <p:nvPr/>
        </p:nvSpPr>
        <p:spPr bwMode="auto">
          <a:xfrm>
            <a:off x="1609873" y="3053184"/>
            <a:ext cx="1377950" cy="158750"/>
          </a:xfrm>
          <a:prstGeom prst="rect">
            <a:avLst/>
          </a:prstGeom>
          <a:noFill/>
          <a:ln w="38100">
            <a:noFill/>
            <a:miter lim="800000"/>
            <a:headEnd/>
            <a:tailEnd/>
          </a:ln>
        </p:spPr>
        <p:txBody>
          <a:bodyPr lIns="0" tIns="0" rIns="0" bIns="0"/>
          <a:lstStyle/>
          <a:p>
            <a:pPr algn="just" fontAlgn="base">
              <a:spcBef>
                <a:spcPct val="0"/>
              </a:spcBef>
              <a:spcAft>
                <a:spcPct val="0"/>
              </a:spcAft>
            </a:pPr>
            <a:r>
              <a:rPr lang="zh-CN" altLang="en-US" b="1" dirty="0">
                <a:solidFill>
                  <a:prstClr val="black"/>
                </a:solidFill>
                <a:latin typeface="微软雅黑" panose="020B0503020204020204" pitchFamily="34" charset="-122"/>
                <a:ea typeface="微软雅黑" panose="020B0503020204020204" pitchFamily="34" charset="-122"/>
              </a:rPr>
              <a:t>权力核心</a:t>
            </a:r>
          </a:p>
        </p:txBody>
      </p:sp>
      <p:sp>
        <p:nvSpPr>
          <p:cNvPr id="21516" name="Line 31"/>
          <p:cNvSpPr>
            <a:spLocks noChangeShapeType="1"/>
          </p:cNvSpPr>
          <p:nvPr/>
        </p:nvSpPr>
        <p:spPr bwMode="auto">
          <a:xfrm>
            <a:off x="2790973" y="3407197"/>
            <a:ext cx="1709738" cy="0"/>
          </a:xfrm>
          <a:prstGeom prst="line">
            <a:avLst/>
          </a:prstGeom>
          <a:noFill/>
          <a:ln w="38100">
            <a:solidFill>
              <a:schemeClr val="accent1"/>
            </a:solidFill>
            <a:round/>
            <a:headEnd/>
            <a:tailEnd type="triangle" w="sm" len="lg"/>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517" name="Line 32"/>
          <p:cNvSpPr>
            <a:spLocks noChangeShapeType="1"/>
          </p:cNvSpPr>
          <p:nvPr/>
        </p:nvSpPr>
        <p:spPr bwMode="auto">
          <a:xfrm flipH="1" flipV="1">
            <a:off x="6061223" y="2486447"/>
            <a:ext cx="457200" cy="539750"/>
          </a:xfrm>
          <a:prstGeom prst="line">
            <a:avLst/>
          </a:prstGeom>
          <a:noFill/>
          <a:ln w="38100">
            <a:solidFill>
              <a:schemeClr val="accent1"/>
            </a:solidFill>
            <a:round/>
            <a:headEnd/>
            <a:tailEnd type="triangle" w="sm" len="lg"/>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518" name="Text Box 33"/>
          <p:cNvSpPr txBox="1">
            <a:spLocks noChangeArrowheads="1"/>
          </p:cNvSpPr>
          <p:nvPr/>
        </p:nvSpPr>
        <p:spPr bwMode="auto">
          <a:xfrm>
            <a:off x="6218386" y="2254672"/>
            <a:ext cx="1377950" cy="158750"/>
          </a:xfrm>
          <a:prstGeom prst="rect">
            <a:avLst/>
          </a:prstGeom>
          <a:noFill/>
          <a:ln w="38100">
            <a:noFill/>
            <a:miter lim="800000"/>
            <a:headEnd/>
            <a:tailEnd/>
          </a:ln>
        </p:spPr>
        <p:txBody>
          <a:bodyPr lIns="0" tIns="0" rIns="0" bIns="0"/>
          <a:lstStyle/>
          <a:p>
            <a:pPr algn="just" fontAlgn="base">
              <a:spcBef>
                <a:spcPct val="0"/>
              </a:spcBef>
              <a:spcAft>
                <a:spcPct val="0"/>
              </a:spcAft>
            </a:pPr>
            <a:r>
              <a:rPr lang="zh-CN" altLang="en-US" b="1" dirty="0">
                <a:solidFill>
                  <a:prstClr val="black"/>
                </a:solidFill>
                <a:latin typeface="微软雅黑" panose="020B0503020204020204" pitchFamily="34" charset="-122"/>
                <a:ea typeface="微软雅黑" panose="020B0503020204020204" pitchFamily="34" charset="-122"/>
              </a:rPr>
              <a:t>职权层次</a:t>
            </a:r>
          </a:p>
        </p:txBody>
      </p:sp>
      <p:sp>
        <p:nvSpPr>
          <p:cNvPr id="21519" name="Text Box 34"/>
          <p:cNvSpPr txBox="1">
            <a:spLocks noChangeArrowheads="1"/>
          </p:cNvSpPr>
          <p:nvPr/>
        </p:nvSpPr>
        <p:spPr bwMode="auto">
          <a:xfrm>
            <a:off x="4411811" y="4918497"/>
            <a:ext cx="654050" cy="166687"/>
          </a:xfrm>
          <a:prstGeom prst="rect">
            <a:avLst/>
          </a:prstGeom>
          <a:noFill/>
          <a:ln w="38100">
            <a:noFill/>
            <a:miter lim="800000"/>
            <a:headEnd/>
            <a:tailEnd/>
          </a:ln>
        </p:spPr>
        <p:txBody>
          <a:bodyPr lIns="0" tIns="0" rIns="0" bIns="0"/>
          <a:lstStyle/>
          <a:p>
            <a:pPr algn="just" fontAlgn="base">
              <a:spcBef>
                <a:spcPct val="0"/>
              </a:spcBef>
              <a:spcAft>
                <a:spcPct val="0"/>
              </a:spcAft>
            </a:pPr>
            <a:r>
              <a:rPr lang="zh-CN" altLang="en-US" b="1">
                <a:solidFill>
                  <a:prstClr val="black"/>
                </a:solidFill>
                <a:latin typeface="微软雅黑" panose="020B0503020204020204" pitchFamily="34" charset="-122"/>
                <a:ea typeface="微软雅黑" panose="020B0503020204020204" pitchFamily="34" charset="-122"/>
              </a:rPr>
              <a:t>职能</a:t>
            </a:r>
          </a:p>
        </p:txBody>
      </p:sp>
      <p:sp>
        <p:nvSpPr>
          <p:cNvPr id="21520" name="Line 35"/>
          <p:cNvSpPr>
            <a:spLocks noChangeShapeType="1"/>
          </p:cNvSpPr>
          <p:nvPr/>
        </p:nvSpPr>
        <p:spPr bwMode="auto">
          <a:xfrm flipV="1">
            <a:off x="2763986" y="4775622"/>
            <a:ext cx="3886200" cy="0"/>
          </a:xfrm>
          <a:prstGeom prst="line">
            <a:avLst/>
          </a:prstGeom>
          <a:noFill/>
          <a:ln w="38100">
            <a:solidFill>
              <a:schemeClr val="accent1"/>
            </a:solidFill>
            <a:round/>
            <a:headEnd type="triangle" w="sm" len="lg"/>
            <a:tailEnd type="triangle" w="sm" len="lg"/>
          </a:ln>
        </p:spPr>
        <p:txBody>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521" name="Text Box 36"/>
          <p:cNvSpPr txBox="1">
            <a:spLocks noChangeArrowheads="1"/>
          </p:cNvSpPr>
          <p:nvPr/>
        </p:nvSpPr>
        <p:spPr bwMode="auto">
          <a:xfrm>
            <a:off x="4310211" y="1175172"/>
            <a:ext cx="977900" cy="166687"/>
          </a:xfrm>
          <a:prstGeom prst="rect">
            <a:avLst/>
          </a:prstGeom>
          <a:noFill/>
          <a:ln w="38100">
            <a:noFill/>
            <a:miter lim="800000"/>
            <a:headEnd/>
            <a:tailEnd/>
          </a:ln>
        </p:spPr>
        <p:txBody>
          <a:bodyPr lIns="0" tIns="0" rIns="0" bIns="0"/>
          <a:lstStyle/>
          <a:p>
            <a:pPr algn="just" fontAlgn="base">
              <a:spcBef>
                <a:spcPct val="0"/>
              </a:spcBef>
              <a:spcAft>
                <a:spcPct val="0"/>
              </a:spcAft>
            </a:pPr>
            <a:r>
              <a:rPr lang="zh-CN" altLang="en-US" b="1" dirty="0">
                <a:solidFill>
                  <a:prstClr val="black"/>
                </a:solidFill>
                <a:latin typeface="微软雅黑" panose="020B0503020204020204" pitchFamily="34" charset="-122"/>
                <a:ea typeface="微软雅黑" panose="020B0503020204020204" pitchFamily="34" charset="-122"/>
              </a:rPr>
              <a:t>权力</a:t>
            </a:r>
          </a:p>
        </p:txBody>
      </p:sp>
      <p:sp>
        <p:nvSpPr>
          <p:cNvPr id="3" name="矩形 2"/>
          <p:cNvSpPr/>
          <p:nvPr/>
        </p:nvSpPr>
        <p:spPr>
          <a:xfrm>
            <a:off x="1354402" y="5230144"/>
            <a:ext cx="7345673" cy="1172629"/>
          </a:xfrm>
          <a:prstGeom prst="rect">
            <a:avLst/>
          </a:prstGeom>
        </p:spPr>
        <p:txBody>
          <a:bodyPr wrap="square">
            <a:spAutoFit/>
          </a:bodyPr>
          <a:lstStyle/>
          <a:p>
            <a:pPr marL="342900" lvl="1" indent="-342900" algn="just">
              <a:lnSpc>
                <a:spcPct val="120000"/>
              </a:lnSpc>
              <a:buFont typeface="Wingdings" pitchFamily="2" charset="2"/>
              <a:buChar char="n"/>
              <a:defRPr/>
            </a:pPr>
            <a:r>
              <a:rPr lang="zh-CN" altLang="en-US" dirty="0">
                <a:latin typeface="微软雅黑" panose="020B0503020204020204" pitchFamily="34" charset="-122"/>
                <a:ea typeface="微软雅黑" panose="020B0503020204020204" pitchFamily="34" charset="-122"/>
              </a:rPr>
              <a:t>为什么人们（包括高层管理者）会小心翼翼地与小秘书打交道？</a:t>
            </a:r>
          </a:p>
          <a:p>
            <a:pPr marL="342900" lvl="1" indent="-342900" algn="just">
              <a:lnSpc>
                <a:spcPct val="150000"/>
              </a:lnSpc>
              <a:buFont typeface="Wingdings" pitchFamily="2" charset="2"/>
              <a:buChar char="n"/>
              <a:defRPr/>
            </a:pPr>
            <a:r>
              <a:rPr lang="zh-CN" altLang="en-US" dirty="0">
                <a:latin typeface="微软雅黑" panose="020B0503020204020204" pitchFamily="34" charset="-122"/>
                <a:ea typeface="微软雅黑" panose="020B0503020204020204" pitchFamily="34" charset="-122"/>
              </a:rPr>
              <a:t>为什么某人与总裁有亲戚关系而使他的上级也对他另眼相待？</a:t>
            </a:r>
          </a:p>
          <a:p>
            <a:pPr marL="342900" lvl="1" indent="-342900" algn="just">
              <a:lnSpc>
                <a:spcPct val="120000"/>
              </a:lnSpc>
              <a:buFont typeface="Wingdings" pitchFamily="2" charset="2"/>
              <a:buChar char="n"/>
              <a:defRPr/>
            </a:pPr>
            <a:r>
              <a:rPr lang="zh-CN" altLang="en-US" dirty="0">
                <a:latin typeface="微软雅黑" panose="020B0503020204020204" pitchFamily="34" charset="-122"/>
                <a:ea typeface="微软雅黑" panose="020B0503020204020204" pitchFamily="34" charset="-122"/>
              </a:rPr>
              <a:t>为什么车间主任会对手下的八级钳工特别客气？</a:t>
            </a:r>
          </a:p>
        </p:txBody>
      </p:sp>
    </p:spTree>
    <p:extLst>
      <p:ext uri="{BB962C8B-B14F-4D97-AF65-F5344CB8AC3E}">
        <p14:creationId xmlns:p14="http://schemas.microsoft.com/office/powerpoint/2010/main" val="171184838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6227" name="Rectangle 3"/>
          <p:cNvSpPr>
            <a:spLocks noGrp="1" noChangeArrowheads="1"/>
          </p:cNvSpPr>
          <p:nvPr>
            <p:ph idx="1"/>
          </p:nvPr>
        </p:nvSpPr>
        <p:spPr/>
        <p:txBody>
          <a:bodyPr>
            <a:noAutofit/>
          </a:bodyPr>
          <a:lstStyle/>
          <a:p>
            <a:pPr marL="342900" lvl="1" indent="-342900" algn="just">
              <a:lnSpc>
                <a:spcPct val="150000"/>
              </a:lnSpc>
              <a:buFont typeface="Wingdings" pitchFamily="2" charset="2"/>
              <a:buChar char="n"/>
              <a:defRPr/>
            </a:pPr>
            <a:r>
              <a:rPr lang="zh-CN" altLang="en-US" sz="2400" dirty="0">
                <a:latin typeface="Times New Roman" pitchFamily="18" charset="0"/>
              </a:rPr>
              <a:t>两个基本事实：</a:t>
            </a:r>
          </a:p>
          <a:p>
            <a:pPr lvl="1">
              <a:lnSpc>
                <a:spcPct val="150000"/>
              </a:lnSpc>
              <a:buFontTx/>
              <a:buChar char="-"/>
              <a:defRPr/>
            </a:pPr>
            <a:r>
              <a:rPr lang="zh-CN" altLang="en-US" sz="2000" dirty="0"/>
              <a:t>一个人在组织中的职位越高，他与权力核心的距离就越近。</a:t>
            </a:r>
          </a:p>
          <a:p>
            <a:pPr lvl="1">
              <a:lnSpc>
                <a:spcPct val="150000"/>
              </a:lnSpc>
              <a:buFontTx/>
              <a:buChar char="-"/>
              <a:defRPr/>
            </a:pPr>
            <a:r>
              <a:rPr lang="zh-CN" altLang="en-US" sz="2000" dirty="0"/>
              <a:t>但是，一个人亦可以通过向权力核心的水平移动而赢得更大的权力。</a:t>
            </a:r>
          </a:p>
          <a:p>
            <a:pPr marL="342900" lvl="1" indent="-342900" algn="just">
              <a:lnSpc>
                <a:spcPct val="150000"/>
              </a:lnSpc>
              <a:buFont typeface="Wingdings" pitchFamily="2" charset="2"/>
              <a:buChar char="n"/>
              <a:defRPr/>
            </a:pPr>
            <a:r>
              <a:rPr lang="zh-CN" altLang="en-US" sz="2400" dirty="0">
                <a:latin typeface="Times New Roman" pitchFamily="18" charset="0"/>
              </a:rPr>
              <a:t>权力的五个基本来源：强制、奖赏、合法、专家、感召。</a:t>
            </a:r>
          </a:p>
          <a:p>
            <a:pPr lvl="1">
              <a:lnSpc>
                <a:spcPct val="150000"/>
              </a:lnSpc>
              <a:buFontTx/>
              <a:buChar char="-"/>
              <a:defRPr/>
            </a:pPr>
            <a:r>
              <a:rPr lang="zh-CN" altLang="en-US" sz="2000" dirty="0"/>
              <a:t>强制权力：依赖于使他人感到惧怕的力量。生理、生存威胁和心理压力</a:t>
            </a:r>
          </a:p>
          <a:p>
            <a:pPr lvl="1">
              <a:lnSpc>
                <a:spcPct val="150000"/>
              </a:lnSpc>
              <a:buFontTx/>
              <a:buChar char="-"/>
              <a:defRPr/>
            </a:pPr>
            <a:r>
              <a:rPr lang="zh-CN" altLang="en-US" sz="2000" dirty="0"/>
              <a:t>奖赏权力：使他人因服从而得到有利的结果。</a:t>
            </a:r>
          </a:p>
          <a:p>
            <a:pPr lvl="1">
              <a:lnSpc>
                <a:spcPct val="150000"/>
              </a:lnSpc>
              <a:buFontTx/>
              <a:buChar char="-"/>
              <a:defRPr/>
            </a:pPr>
            <a:r>
              <a:rPr lang="zh-CN" altLang="en-US" sz="2000" dirty="0"/>
              <a:t>上述两种权力是相辅相成的。不一定非得管理者才有。</a:t>
            </a:r>
          </a:p>
        </p:txBody>
      </p:sp>
      <p:sp>
        <p:nvSpPr>
          <p:cNvPr id="22530" name="Rectangle 2"/>
          <p:cNvSpPr>
            <a:spLocks noGrp="1" noChangeArrowheads="1"/>
          </p:cNvSpPr>
          <p:nvPr>
            <p:ph type="title"/>
          </p:nvPr>
        </p:nvSpPr>
        <p:spPr/>
        <p:txBody>
          <a:bodyPr/>
          <a:lstStyle/>
          <a:p>
            <a:r>
              <a:rPr lang="zh-CN" altLang="en-US" sz="3400" dirty="0">
                <a:latin typeface="微软雅黑" panose="020B0503020204020204" pitchFamily="34" charset="-122"/>
                <a:ea typeface="微软雅黑" panose="020B0503020204020204" pitchFamily="34" charset="-122"/>
              </a:rPr>
              <a:t>权力的来源</a:t>
            </a:r>
            <a:r>
              <a:rPr lang="en-US" altLang="zh-CN" sz="3400" dirty="0">
                <a:latin typeface="微软雅黑" panose="020B0503020204020204" pitchFamily="34" charset="-122"/>
                <a:ea typeface="微软雅黑" panose="020B0503020204020204" pitchFamily="34" charset="-122"/>
              </a:rPr>
              <a:t>(1)</a:t>
            </a:r>
          </a:p>
        </p:txBody>
      </p:sp>
    </p:spTree>
    <p:extLst>
      <p:ext uri="{BB962C8B-B14F-4D97-AF65-F5344CB8AC3E}">
        <p14:creationId xmlns:p14="http://schemas.microsoft.com/office/powerpoint/2010/main" val="404220245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marL="342900" lvl="1" indent="-342900" algn="just">
              <a:lnSpc>
                <a:spcPct val="150000"/>
              </a:lnSpc>
              <a:buFont typeface="Wingdings" pitchFamily="2" charset="2"/>
              <a:buChar char="n"/>
              <a:defRPr/>
            </a:pPr>
            <a:r>
              <a:rPr lang="zh-CN" altLang="en-US" sz="2600" dirty="0">
                <a:latin typeface="Times New Roman" pitchFamily="18" charset="0"/>
                <a:cs typeface="+mn-cs"/>
              </a:rPr>
              <a:t>苹果起步：三个合伙人的制衡</a:t>
            </a:r>
            <a:endParaRPr lang="en-US" altLang="zh-CN" sz="2600" dirty="0">
              <a:latin typeface="Times New Roman" pitchFamily="18" charset="0"/>
              <a:cs typeface="+mn-cs"/>
            </a:endParaRPr>
          </a:p>
          <a:p>
            <a:pPr lvl="1">
              <a:lnSpc>
                <a:spcPct val="150000"/>
              </a:lnSpc>
              <a:buFontTx/>
              <a:buChar char="-"/>
              <a:defRPr/>
            </a:pPr>
            <a:r>
              <a:rPr lang="zh-CN" altLang="en-US" sz="2000" dirty="0"/>
              <a:t>乔布斯</a:t>
            </a:r>
            <a:r>
              <a:rPr lang="en-US" altLang="zh-CN" sz="2000" dirty="0"/>
              <a:t>45</a:t>
            </a:r>
            <a:r>
              <a:rPr lang="zh-CN" altLang="en-US" sz="2000" dirty="0"/>
              <a:t>％，沃兹涅克</a:t>
            </a:r>
            <a:r>
              <a:rPr lang="en-US" altLang="zh-CN" sz="2000" dirty="0"/>
              <a:t>45</a:t>
            </a:r>
            <a:r>
              <a:rPr lang="zh-CN" altLang="en-US" sz="2000" dirty="0"/>
              <a:t>％，韦恩</a:t>
            </a:r>
            <a:r>
              <a:rPr lang="en-US" altLang="zh-CN" sz="2000" dirty="0"/>
              <a:t>10</a:t>
            </a:r>
            <a:r>
              <a:rPr lang="zh-CN" altLang="en-US" sz="2000" dirty="0"/>
              <a:t>％</a:t>
            </a:r>
            <a:endParaRPr lang="en-US" altLang="zh-CN" sz="2000" dirty="0"/>
          </a:p>
          <a:p>
            <a:pPr marL="342900" lvl="1" indent="-342900" algn="just">
              <a:lnSpc>
                <a:spcPct val="150000"/>
              </a:lnSpc>
              <a:buFont typeface="Wingdings" pitchFamily="2" charset="2"/>
              <a:buChar char="n"/>
              <a:defRPr/>
            </a:pPr>
            <a:r>
              <a:rPr lang="zh-CN" altLang="en-US" sz="2600" dirty="0">
                <a:latin typeface="Times New Roman" pitchFamily="18" charset="0"/>
                <a:cs typeface="+mn-cs"/>
              </a:rPr>
              <a:t>股份公司创立：职业经理人被架空</a:t>
            </a:r>
            <a:endParaRPr lang="en-US" altLang="zh-CN" sz="2600" dirty="0">
              <a:latin typeface="Times New Roman" pitchFamily="18" charset="0"/>
              <a:cs typeface="+mn-cs"/>
            </a:endParaRPr>
          </a:p>
          <a:p>
            <a:pPr lvl="1">
              <a:lnSpc>
                <a:spcPct val="150000"/>
              </a:lnSpc>
              <a:buFontTx/>
              <a:buChar char="-"/>
              <a:defRPr/>
            </a:pPr>
            <a:r>
              <a:rPr lang="zh-CN" altLang="en-US" sz="2000" dirty="0"/>
              <a:t>“你是想一辈子卖甜水，还是想改变世界？”</a:t>
            </a:r>
            <a:endParaRPr lang="en-US" altLang="zh-CN" sz="2000" dirty="0"/>
          </a:p>
          <a:p>
            <a:pPr lvl="1">
              <a:lnSpc>
                <a:spcPct val="150000"/>
              </a:lnSpc>
              <a:buFontTx/>
              <a:buChar char="-"/>
              <a:defRPr/>
            </a:pPr>
            <a:r>
              <a:rPr lang="zh-CN" altLang="en-US" sz="2000" dirty="0"/>
              <a:t>斯卡利对乔布斯有些崇拜，任由乔布斯控制公司，他作为总裁兼</a:t>
            </a:r>
            <a:r>
              <a:rPr lang="en-US" altLang="zh-CN" sz="2000" dirty="0"/>
              <a:t>CEO</a:t>
            </a:r>
            <a:r>
              <a:rPr lang="zh-CN" altLang="en-US" sz="2000" dirty="0"/>
              <a:t>并没有真正掌握公司管理</a:t>
            </a:r>
            <a:endParaRPr lang="en-US" altLang="zh-CN" sz="2000" dirty="0"/>
          </a:p>
          <a:p>
            <a:pPr marL="342900" lvl="1" indent="-342900" algn="just">
              <a:lnSpc>
                <a:spcPct val="150000"/>
              </a:lnSpc>
              <a:buFont typeface="Wingdings" pitchFamily="2" charset="2"/>
              <a:buChar char="n"/>
              <a:defRPr/>
            </a:pPr>
            <a:r>
              <a:rPr lang="zh-CN" altLang="en-US" sz="2600" dirty="0">
                <a:latin typeface="Times New Roman" pitchFamily="18" charset="0"/>
                <a:cs typeface="+mn-cs"/>
              </a:rPr>
              <a:t>失而复得：不甘心做没有实权的董事长</a:t>
            </a:r>
            <a:endParaRPr lang="en-US" altLang="zh-CN" sz="2600" dirty="0">
              <a:latin typeface="Times New Roman" pitchFamily="18" charset="0"/>
              <a:cs typeface="+mn-cs"/>
            </a:endParaRPr>
          </a:p>
          <a:p>
            <a:pPr lvl="1">
              <a:lnSpc>
                <a:spcPct val="150000"/>
              </a:lnSpc>
              <a:buFontTx/>
              <a:buChar char="-"/>
              <a:defRPr/>
            </a:pPr>
            <a:r>
              <a:rPr lang="zh-CN" altLang="en-US" sz="2000" dirty="0"/>
              <a:t>“宫廷政变”式的反击失败</a:t>
            </a:r>
            <a:endParaRPr lang="en-US" altLang="zh-CN" sz="2000" dirty="0"/>
          </a:p>
          <a:p>
            <a:pPr marL="342900" lvl="1" indent="-342900" algn="just">
              <a:lnSpc>
                <a:spcPct val="150000"/>
              </a:lnSpc>
              <a:buFont typeface="Wingdings" pitchFamily="2" charset="2"/>
              <a:buChar char="n"/>
              <a:defRPr/>
            </a:pPr>
            <a:r>
              <a:rPr lang="zh-CN" altLang="en-US" sz="2600" dirty="0">
                <a:latin typeface="Times New Roman" pitchFamily="18" charset="0"/>
                <a:cs typeface="+mn-cs"/>
              </a:rPr>
              <a:t>从“临时</a:t>
            </a:r>
            <a:r>
              <a:rPr lang="en-US" altLang="zh-CN" sz="2600" dirty="0">
                <a:latin typeface="Times New Roman" pitchFamily="18" charset="0"/>
                <a:cs typeface="+mn-cs"/>
              </a:rPr>
              <a:t>”</a:t>
            </a:r>
            <a:r>
              <a:rPr lang="zh-CN" altLang="en-US" sz="2600" dirty="0">
                <a:latin typeface="Times New Roman" pitchFamily="18" charset="0"/>
                <a:cs typeface="+mn-cs"/>
              </a:rPr>
              <a:t>到“正式</a:t>
            </a:r>
            <a:r>
              <a:rPr lang="en-US" altLang="zh-CN" sz="2600" dirty="0">
                <a:latin typeface="Times New Roman" pitchFamily="18" charset="0"/>
                <a:cs typeface="+mn-cs"/>
              </a:rPr>
              <a:t>”</a:t>
            </a:r>
          </a:p>
          <a:p>
            <a:pPr lvl="1">
              <a:lnSpc>
                <a:spcPct val="150000"/>
              </a:lnSpc>
              <a:buFontTx/>
              <a:buChar char="-"/>
              <a:defRPr/>
            </a:pPr>
            <a:r>
              <a:rPr lang="en-US" altLang="zh-CN" sz="2000" dirty="0"/>
              <a:t>1</a:t>
            </a:r>
            <a:r>
              <a:rPr lang="zh-CN" altLang="en-US" sz="2000" dirty="0"/>
              <a:t>美元的薪酬出任苹果公司“临时”</a:t>
            </a:r>
            <a:r>
              <a:rPr lang="en-US" altLang="zh-CN" sz="2000" dirty="0"/>
              <a:t>CEO</a:t>
            </a:r>
            <a:endParaRPr lang="zh-CN" altLang="en-US" sz="2000" dirty="0"/>
          </a:p>
        </p:txBody>
      </p:sp>
      <p:sp>
        <p:nvSpPr>
          <p:cNvPr id="2" name="标题 1"/>
          <p:cNvSpPr>
            <a:spLocks noGrp="1"/>
          </p:cNvSpPr>
          <p:nvPr>
            <p:ph type="title"/>
          </p:nvPr>
        </p:nvSpPr>
        <p:spPr/>
        <p:txBody>
          <a:bodyPr>
            <a:normAutofit/>
          </a:bodyPr>
          <a:lstStyle/>
          <a:p>
            <a:r>
              <a:rPr lang="zh-CN" altLang="en-US" sz="3400" dirty="0">
                <a:latin typeface="微软雅黑" panose="020B0503020204020204" pitchFamily="34" charset="-122"/>
                <a:ea typeface="微软雅黑" panose="020B0503020204020204" pitchFamily="34" charset="-122"/>
              </a:rPr>
              <a:t>权力失而复得：乔布斯</a:t>
            </a:r>
            <a:r>
              <a:rPr lang="en-US" altLang="zh-CN" sz="3400" dirty="0">
                <a:latin typeface="微软雅黑" panose="020B0503020204020204" pitchFamily="34" charset="-122"/>
                <a:ea typeface="微软雅黑" panose="020B0503020204020204" pitchFamily="34" charset="-122"/>
              </a:rPr>
              <a:t>VS.</a:t>
            </a:r>
            <a:r>
              <a:rPr lang="zh-CN" altLang="en-US" sz="3400" dirty="0">
                <a:latin typeface="微软雅黑" panose="020B0503020204020204" pitchFamily="34" charset="-122"/>
                <a:ea typeface="微软雅黑" panose="020B0503020204020204" pitchFamily="34" charset="-122"/>
              </a:rPr>
              <a:t>苹果</a:t>
            </a:r>
          </a:p>
        </p:txBody>
      </p:sp>
      <p:pic>
        <p:nvPicPr>
          <p:cNvPr id="5122" name="Picture 2" descr="http://www.kejixun.com/uploadfile/2011/1008/2011100812301611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2264" y="4572008"/>
            <a:ext cx="2300363" cy="151216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08376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marL="342900" lvl="1" indent="-342900" algn="just">
              <a:lnSpc>
                <a:spcPct val="150000"/>
              </a:lnSpc>
              <a:buFont typeface="Wingdings" pitchFamily="2" charset="2"/>
              <a:buChar char="n"/>
              <a:defRPr/>
            </a:pPr>
            <a:r>
              <a:rPr lang="zh-CN" altLang="en-US" sz="2400" dirty="0">
                <a:latin typeface="Times New Roman" pitchFamily="18" charset="0"/>
                <a:cs typeface="+mn-cs"/>
              </a:rPr>
              <a:t>从乔布斯（自身担任董事长并是公司大股东）先前败给斯卡利和后来赢了阿米利欧（董事长兼</a:t>
            </a:r>
            <a:r>
              <a:rPr lang="en-US" altLang="zh-CN" sz="2400" dirty="0">
                <a:latin typeface="Times New Roman" pitchFamily="18" charset="0"/>
                <a:cs typeface="+mn-cs"/>
              </a:rPr>
              <a:t>CEO</a:t>
            </a:r>
            <a:r>
              <a:rPr lang="zh-CN" altLang="en-US" sz="2400" dirty="0">
                <a:latin typeface="Times New Roman" pitchFamily="18" charset="0"/>
                <a:cs typeface="+mn-cs"/>
              </a:rPr>
              <a:t>）的两次苹果公司权力斗争中，我们都可以清楚地看到，是董事会中的多数派支持决定胜负，董事长职务本身不起决定作用。</a:t>
            </a:r>
            <a:endParaRPr lang="en-US" altLang="zh-CN" sz="2400" dirty="0">
              <a:latin typeface="Times New Roman" pitchFamily="18" charset="0"/>
              <a:cs typeface="+mn-cs"/>
            </a:endParaRPr>
          </a:p>
          <a:p>
            <a:pPr marL="342900" lvl="1" indent="-342900" algn="just">
              <a:lnSpc>
                <a:spcPct val="150000"/>
              </a:lnSpc>
              <a:buFont typeface="Wingdings" pitchFamily="2" charset="2"/>
              <a:buChar char="n"/>
              <a:defRPr/>
            </a:pPr>
            <a:r>
              <a:rPr lang="zh-CN" altLang="en-US" sz="2400" dirty="0">
                <a:latin typeface="Times New Roman" pitchFamily="18" charset="0"/>
                <a:cs typeface="+mn-cs"/>
              </a:rPr>
              <a:t>不管你是谁，创始人、大股东或董事长兼</a:t>
            </a:r>
            <a:r>
              <a:rPr lang="en-US" altLang="zh-CN" sz="2400" dirty="0">
                <a:latin typeface="Times New Roman" pitchFamily="18" charset="0"/>
                <a:cs typeface="+mn-cs"/>
              </a:rPr>
              <a:t>CEO</a:t>
            </a:r>
            <a:r>
              <a:rPr lang="zh-CN" altLang="en-US" sz="2400" dirty="0">
                <a:latin typeface="Times New Roman" pitchFamily="18" charset="0"/>
                <a:cs typeface="+mn-cs"/>
              </a:rPr>
              <a:t>，公司内部领导权配置的最高决定者都是多数派董事。董事会的权力到位，有董事会的裁决机制，多大、多激烈的公司内部权力斗争都可以和平解决，不会因权力斗争而使公司瘫痪以至分崩离析。</a:t>
            </a:r>
          </a:p>
        </p:txBody>
      </p:sp>
      <p:sp>
        <p:nvSpPr>
          <p:cNvPr id="6" name="标题 1"/>
          <p:cNvSpPr>
            <a:spLocks noGrp="1"/>
          </p:cNvSpPr>
          <p:nvPr>
            <p:ph type="title"/>
          </p:nvPr>
        </p:nvSpPr>
        <p:spPr/>
        <p:txBody>
          <a:bodyPr>
            <a:normAutofit/>
          </a:bodyPr>
          <a:lstStyle/>
          <a:p>
            <a:r>
              <a:rPr lang="zh-CN" altLang="en-US" sz="3400" dirty="0">
                <a:latin typeface="微软雅黑" panose="020B0503020204020204" pitchFamily="34" charset="-122"/>
                <a:ea typeface="微软雅黑" panose="020B0503020204020204" pitchFamily="34" charset="-122"/>
              </a:rPr>
              <a:t>权力失而复得：乔布斯</a:t>
            </a:r>
            <a:r>
              <a:rPr lang="en-US" altLang="zh-CN" sz="3400" dirty="0">
                <a:latin typeface="微软雅黑" panose="020B0503020204020204" pitchFamily="34" charset="-122"/>
                <a:ea typeface="微软雅黑" panose="020B0503020204020204" pitchFamily="34" charset="-122"/>
              </a:rPr>
              <a:t>VS.</a:t>
            </a:r>
            <a:r>
              <a:rPr lang="zh-CN" altLang="en-US" sz="3400" dirty="0">
                <a:latin typeface="微软雅黑" panose="020B0503020204020204" pitchFamily="34" charset="-122"/>
                <a:ea typeface="微软雅黑" panose="020B0503020204020204" pitchFamily="34" charset="-122"/>
              </a:rPr>
              <a:t>苹果</a:t>
            </a:r>
          </a:p>
        </p:txBody>
      </p:sp>
    </p:spTree>
    <p:extLst>
      <p:ext uri="{BB962C8B-B14F-4D97-AF65-F5344CB8AC3E}">
        <p14:creationId xmlns:p14="http://schemas.microsoft.com/office/powerpoint/2010/main" val="4187470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8275" name="Rectangle 3"/>
          <p:cNvSpPr>
            <a:spLocks noGrp="1" noChangeArrowheads="1"/>
          </p:cNvSpPr>
          <p:nvPr>
            <p:ph idx="1"/>
          </p:nvPr>
        </p:nvSpPr>
        <p:spPr/>
        <p:txBody>
          <a:bodyPr/>
          <a:lstStyle/>
          <a:p>
            <a:pPr marL="342900" lvl="1" indent="-342900" algn="just">
              <a:lnSpc>
                <a:spcPct val="150000"/>
              </a:lnSpc>
              <a:buFont typeface="Wingdings" pitchFamily="2" charset="2"/>
              <a:buChar char="n"/>
              <a:defRPr/>
            </a:pPr>
            <a:r>
              <a:rPr lang="zh-CN" altLang="en-US" sz="2400" dirty="0">
                <a:latin typeface="Times New Roman" pitchFamily="18" charset="0"/>
                <a:cs typeface="+mn-cs"/>
              </a:rPr>
              <a:t>合法权力：因在组织中占据某一职位而拥有的权力。</a:t>
            </a:r>
          </a:p>
          <a:p>
            <a:pPr lvl="1">
              <a:lnSpc>
                <a:spcPct val="150000"/>
              </a:lnSpc>
              <a:buFontTx/>
              <a:buChar char="-"/>
              <a:defRPr/>
            </a:pPr>
            <a:r>
              <a:rPr lang="zh-CN" altLang="en-US" sz="2000" dirty="0"/>
              <a:t>它包含强制权力和奖赏权力，但亦取决于组织成员对它的接受程度。</a:t>
            </a:r>
          </a:p>
          <a:p>
            <a:pPr marL="342900" lvl="1" indent="-342900" algn="just">
              <a:lnSpc>
                <a:spcPct val="150000"/>
              </a:lnSpc>
              <a:buFont typeface="Wingdings" pitchFamily="2" charset="2"/>
              <a:buChar char="n"/>
              <a:defRPr/>
            </a:pPr>
            <a:r>
              <a:rPr lang="zh-CN" altLang="en-US" sz="2400" dirty="0">
                <a:latin typeface="Times New Roman" pitchFamily="18" charset="0"/>
                <a:cs typeface="+mn-cs"/>
              </a:rPr>
              <a:t>专家权力：来自专长、特殊技能或知识的影响力。</a:t>
            </a:r>
          </a:p>
          <a:p>
            <a:pPr marL="342900" lvl="1" indent="-342900" algn="just">
              <a:lnSpc>
                <a:spcPct val="150000"/>
              </a:lnSpc>
              <a:buFont typeface="Wingdings" pitchFamily="2" charset="2"/>
              <a:buChar char="n"/>
              <a:defRPr/>
            </a:pPr>
            <a:r>
              <a:rPr lang="zh-CN" altLang="en-US" sz="2400" dirty="0">
                <a:latin typeface="Times New Roman" pitchFamily="18" charset="0"/>
                <a:cs typeface="+mn-cs"/>
              </a:rPr>
              <a:t>感召权力：产生于对他人的倾慕和希望自己等同于这人的心理</a:t>
            </a:r>
            <a:r>
              <a:rPr lang="zh-CN" altLang="en-US" dirty="0">
                <a:latin typeface="Times New Roman" pitchFamily="18" charset="0"/>
                <a:cs typeface="+mn-cs"/>
              </a:rPr>
              <a:t>。</a:t>
            </a:r>
          </a:p>
          <a:p>
            <a:pPr lvl="1">
              <a:lnSpc>
                <a:spcPct val="150000"/>
              </a:lnSpc>
              <a:buFontTx/>
              <a:buChar char="-"/>
              <a:defRPr/>
            </a:pPr>
            <a:r>
              <a:rPr lang="zh-CN" altLang="en-US" sz="2000" dirty="0"/>
              <a:t>是组织成员对一个人所拥有的独特智谋或个人特质的一种确认。</a:t>
            </a:r>
          </a:p>
        </p:txBody>
      </p:sp>
      <p:sp>
        <p:nvSpPr>
          <p:cNvPr id="23554" name="Rectangle 2"/>
          <p:cNvSpPr>
            <a:spLocks noGrp="1" noChangeArrowheads="1"/>
          </p:cNvSpPr>
          <p:nvPr>
            <p:ph type="title"/>
          </p:nvPr>
        </p:nvSpPr>
        <p:spPr/>
        <p:txBody>
          <a:bodyPr/>
          <a:lstStyle/>
          <a:p>
            <a:r>
              <a:rPr lang="zh-CN" altLang="en-US" sz="3400" dirty="0">
                <a:latin typeface="微软雅黑" panose="020B0503020204020204" pitchFamily="34" charset="-122"/>
                <a:ea typeface="微软雅黑" panose="020B0503020204020204" pitchFamily="34" charset="-122"/>
              </a:rPr>
              <a:t>权力的来源</a:t>
            </a:r>
            <a:r>
              <a:rPr lang="en-US" altLang="zh-CN" sz="3400" dirty="0">
                <a:latin typeface="微软雅黑" panose="020B0503020204020204" pitchFamily="34" charset="-122"/>
                <a:ea typeface="微软雅黑" panose="020B0503020204020204" pitchFamily="34" charset="-122"/>
              </a:rPr>
              <a:t>(2)</a:t>
            </a:r>
          </a:p>
        </p:txBody>
      </p:sp>
    </p:spTree>
    <p:extLst>
      <p:ext uri="{BB962C8B-B14F-4D97-AF65-F5344CB8AC3E}">
        <p14:creationId xmlns:p14="http://schemas.microsoft.com/office/powerpoint/2010/main" val="207022069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154D352-44B4-C34E-B572-39C8A03C1032}"/>
              </a:ext>
            </a:extLst>
          </p:cNvPr>
          <p:cNvSpPr txBox="1"/>
          <p:nvPr/>
        </p:nvSpPr>
        <p:spPr>
          <a:xfrm>
            <a:off x="1298120" y="1502225"/>
            <a:ext cx="6547757" cy="507831"/>
          </a:xfrm>
          <a:prstGeom prst="rect">
            <a:avLst/>
          </a:prstGeom>
          <a:noFill/>
        </p:spPr>
        <p:txBody>
          <a:bodyPr wrap="square" rtlCol="0">
            <a:spAutoFit/>
          </a:bodyPr>
          <a:lstStyle/>
          <a:p>
            <a:pPr algn="ctr"/>
            <a:r>
              <a:rPr lang="zh-CN" altLang="en-US" sz="2700" b="1" dirty="0">
                <a:solidFill>
                  <a:srgbClr val="002060"/>
                </a:solidFill>
                <a:latin typeface="微软雅黑" panose="020B0503020204020204" pitchFamily="34" charset="-122"/>
                <a:ea typeface="微软雅黑" panose="020B0503020204020204" pitchFamily="34" charset="-122"/>
              </a:rPr>
              <a:t>团队作业</a:t>
            </a:r>
          </a:p>
        </p:txBody>
      </p:sp>
      <p:graphicFrame>
        <p:nvGraphicFramePr>
          <p:cNvPr id="4" name="表格 3">
            <a:extLst>
              <a:ext uri="{FF2B5EF4-FFF2-40B4-BE49-F238E27FC236}">
                <a16:creationId xmlns:a16="http://schemas.microsoft.com/office/drawing/2014/main" id="{0CB6F773-42C3-284E-93B4-D83D9411C5C9}"/>
              </a:ext>
            </a:extLst>
          </p:cNvPr>
          <p:cNvGraphicFramePr>
            <a:graphicFrameLocks noGrp="1"/>
          </p:cNvGraphicFramePr>
          <p:nvPr>
            <p:extLst>
              <p:ext uri="{D42A27DB-BD31-4B8C-83A1-F6EECF244321}">
                <p14:modId xmlns:p14="http://schemas.microsoft.com/office/powerpoint/2010/main" val="4221379597"/>
              </p:ext>
            </p:extLst>
          </p:nvPr>
        </p:nvGraphicFramePr>
        <p:xfrm>
          <a:off x="2180049" y="2174752"/>
          <a:ext cx="4783903" cy="2997475"/>
        </p:xfrm>
        <a:graphic>
          <a:graphicData uri="http://schemas.openxmlformats.org/drawingml/2006/table">
            <a:tbl>
              <a:tblPr firstRow="1" bandRow="1">
                <a:tableStyleId>{3B4B98B0-60AC-42C2-AFA5-B58CD77FA1E5}</a:tableStyleId>
              </a:tblPr>
              <a:tblGrid>
                <a:gridCol w="2363562">
                  <a:extLst>
                    <a:ext uri="{9D8B030D-6E8A-4147-A177-3AD203B41FA5}">
                      <a16:colId xmlns:a16="http://schemas.microsoft.com/office/drawing/2014/main" val="2773464213"/>
                    </a:ext>
                  </a:extLst>
                </a:gridCol>
                <a:gridCol w="2420341">
                  <a:extLst>
                    <a:ext uri="{9D8B030D-6E8A-4147-A177-3AD203B41FA5}">
                      <a16:colId xmlns:a16="http://schemas.microsoft.com/office/drawing/2014/main" val="1327771937"/>
                    </a:ext>
                  </a:extLst>
                </a:gridCol>
              </a:tblGrid>
              <a:tr h="371047">
                <a:tc>
                  <a:txBody>
                    <a:bodyPr/>
                    <a:lstStyle/>
                    <a:p>
                      <a:pPr algn="ctr">
                        <a:lnSpc>
                          <a:spcPct val="150000"/>
                        </a:lnSpc>
                      </a:pPr>
                      <a:r>
                        <a:rPr lang="zh-CN" altLang="en-US" sz="1500" dirty="0">
                          <a:latin typeface="Microsoft YaHei" panose="020B0503020204020204" pitchFamily="34" charset="-122"/>
                          <a:ea typeface="Microsoft YaHei" panose="020B0503020204020204" pitchFamily="34" charset="-122"/>
                        </a:rPr>
                        <a:t>小组</a:t>
                      </a:r>
                    </a:p>
                  </a:txBody>
                  <a:tcPr marL="68580" marR="68580" marT="34290" marB="34290"/>
                </a:tc>
                <a:tc>
                  <a:txBody>
                    <a:bodyPr/>
                    <a:lstStyle/>
                    <a:p>
                      <a:pPr algn="ctr">
                        <a:lnSpc>
                          <a:spcPct val="150000"/>
                        </a:lnSpc>
                      </a:pPr>
                      <a:r>
                        <a:rPr lang="zh-CN" altLang="en-US" sz="1500" dirty="0">
                          <a:latin typeface="Microsoft YaHei" panose="020B0503020204020204" pitchFamily="34" charset="-122"/>
                          <a:ea typeface="Microsoft YaHei" panose="020B0503020204020204" pitchFamily="34" charset="-122"/>
                        </a:rPr>
                        <a:t>组织</a:t>
                      </a:r>
                    </a:p>
                  </a:txBody>
                  <a:tcPr marL="68580" marR="68580" marT="34290" marB="34290"/>
                </a:tc>
                <a:extLst>
                  <a:ext uri="{0D108BD9-81ED-4DB2-BD59-A6C34878D82A}">
                    <a16:rowId xmlns:a16="http://schemas.microsoft.com/office/drawing/2014/main" val="845565916"/>
                  </a:ext>
                </a:extLst>
              </a:tr>
              <a:tr h="277035">
                <a:tc>
                  <a:txBody>
                    <a:bodyPr/>
                    <a:lstStyle/>
                    <a:p>
                      <a:pPr algn="ctr">
                        <a:lnSpc>
                          <a:spcPct val="150000"/>
                        </a:lnSpc>
                      </a:pPr>
                      <a:r>
                        <a:rPr lang="zh-CN" altLang="en-US" sz="1400" b="0" dirty="0">
                          <a:solidFill>
                            <a:srgbClr val="1D1F2B"/>
                          </a:solidFill>
                          <a:latin typeface="Microsoft YaHei" panose="020B0503020204020204" pitchFamily="34" charset="-122"/>
                          <a:ea typeface="Microsoft YaHei" panose="020B0503020204020204" pitchFamily="34" charset="-122"/>
                        </a:rPr>
                        <a:t>大家伙的好家伙</a:t>
                      </a:r>
                    </a:p>
                  </a:txBody>
                  <a:tcPr marL="4763" marR="4763" marT="4763" marB="0"/>
                </a:tc>
                <a:tc>
                  <a:txBody>
                    <a:bodyPr/>
                    <a:lstStyle/>
                    <a:p>
                      <a:pPr algn="ctr">
                        <a:lnSpc>
                          <a:spcPct val="150000"/>
                        </a:lnSpc>
                      </a:pPr>
                      <a:r>
                        <a:rPr lang="zh-CN" altLang="en-US" sz="1400" b="0" dirty="0">
                          <a:solidFill>
                            <a:srgbClr val="1D1F2B"/>
                          </a:solidFill>
                          <a:latin typeface="Microsoft YaHei" panose="020B0503020204020204" pitchFamily="34" charset="-122"/>
                          <a:ea typeface="Microsoft YaHei" panose="020B0503020204020204" pitchFamily="34" charset="-122"/>
                        </a:rPr>
                        <a:t>面试组</a:t>
                      </a:r>
                    </a:p>
                  </a:txBody>
                  <a:tcPr marL="4763" marR="4763" marT="4763" marB="0"/>
                </a:tc>
                <a:extLst>
                  <a:ext uri="{0D108BD9-81ED-4DB2-BD59-A6C34878D82A}">
                    <a16:rowId xmlns:a16="http://schemas.microsoft.com/office/drawing/2014/main" val="2070874886"/>
                  </a:ext>
                </a:extLst>
              </a:tr>
              <a:tr h="296347">
                <a:tc>
                  <a:txBody>
                    <a:bodyPr/>
                    <a:lstStyle/>
                    <a:p>
                      <a:pPr algn="ctr">
                        <a:lnSpc>
                          <a:spcPct val="150000"/>
                        </a:lnSpc>
                      </a:pPr>
                      <a:r>
                        <a:rPr lang="zh-CN" altLang="en-US" sz="1400" b="0" dirty="0">
                          <a:solidFill>
                            <a:srgbClr val="1D1F2B"/>
                          </a:solidFill>
                          <a:latin typeface="Microsoft YaHei" panose="020B0503020204020204" pitchFamily="34" charset="-122"/>
                          <a:ea typeface="Microsoft YaHei" panose="020B0503020204020204" pitchFamily="34" charset="-122"/>
                        </a:rPr>
                        <a:t>水族馆</a:t>
                      </a:r>
                      <a:r>
                        <a:rPr lang="en-US" altLang="zh-CN" sz="1400" b="0" dirty="0">
                          <a:solidFill>
                            <a:srgbClr val="1D1F2B"/>
                          </a:solidFill>
                          <a:latin typeface="Microsoft YaHei" panose="020B0503020204020204" pitchFamily="34" charset="-122"/>
                          <a:ea typeface="Microsoft YaHei" panose="020B0503020204020204" pitchFamily="34" charset="-122"/>
                        </a:rPr>
                        <a:t>F</a:t>
                      </a:r>
                      <a:endParaRPr lang="zh-CN" altLang="en-US" sz="1400" b="0" dirty="0">
                        <a:solidFill>
                          <a:srgbClr val="1D1F2B"/>
                        </a:solidFill>
                        <a:latin typeface="Microsoft YaHei" panose="020B0503020204020204" pitchFamily="34" charset="-122"/>
                        <a:ea typeface="Microsoft YaHei" panose="020B0503020204020204" pitchFamily="34" charset="-122"/>
                      </a:endParaRPr>
                    </a:p>
                  </a:txBody>
                  <a:tcPr marL="4763" marR="4763" marT="4763"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400" b="0" dirty="0">
                          <a:solidFill>
                            <a:srgbClr val="1D1F2B"/>
                          </a:solidFill>
                          <a:latin typeface="Microsoft YaHei" panose="020B0503020204020204" pitchFamily="34" charset="-122"/>
                          <a:ea typeface="Microsoft YaHei" panose="020B0503020204020204" pitchFamily="34" charset="-122"/>
                        </a:rPr>
                        <a:t>面试组</a:t>
                      </a:r>
                    </a:p>
                  </a:txBody>
                  <a:tcPr marL="4763" marR="4763" marT="4763" marB="0"/>
                </a:tc>
                <a:extLst>
                  <a:ext uri="{0D108BD9-81ED-4DB2-BD59-A6C34878D82A}">
                    <a16:rowId xmlns:a16="http://schemas.microsoft.com/office/drawing/2014/main" val="4162313459"/>
                  </a:ext>
                </a:extLst>
              </a:tr>
              <a:tr h="28027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400" b="0" kern="1200" dirty="0">
                          <a:solidFill>
                            <a:srgbClr val="1D1F2B"/>
                          </a:solidFill>
                          <a:effectLst/>
                          <a:latin typeface="Microsoft YaHei" panose="020B0503020204020204" pitchFamily="34" charset="-122"/>
                          <a:ea typeface="Microsoft YaHei" panose="020B0503020204020204" pitchFamily="34" charset="-122"/>
                          <a:cs typeface="+mn-cs"/>
                        </a:rPr>
                        <a:t>基因重组</a:t>
                      </a:r>
                      <a:endParaRPr lang="zh-CN" altLang="en-US" sz="1400" b="0" dirty="0">
                        <a:solidFill>
                          <a:srgbClr val="1D1F2B"/>
                        </a:solidFill>
                        <a:effectLst/>
                        <a:latin typeface="Microsoft YaHei" panose="020B0503020204020204" pitchFamily="34" charset="-122"/>
                        <a:ea typeface="Microsoft YaHei" panose="020B0503020204020204" pitchFamily="34" charset="-122"/>
                      </a:endParaRPr>
                    </a:p>
                  </a:txBody>
                  <a:tcPr marL="4763" marR="4763" marT="4763"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400" b="0" dirty="0">
                          <a:solidFill>
                            <a:srgbClr val="1D1F2B"/>
                          </a:solidFill>
                          <a:effectLst/>
                          <a:latin typeface="Microsoft YaHei" panose="020B0503020204020204" pitchFamily="34" charset="-122"/>
                          <a:ea typeface="Microsoft YaHei" panose="020B0503020204020204" pitchFamily="34" charset="-122"/>
                        </a:rPr>
                        <a:t>面试组</a:t>
                      </a:r>
                    </a:p>
                  </a:txBody>
                  <a:tcPr marL="4763" marR="4763" marT="4763" marB="0"/>
                </a:tc>
                <a:extLst>
                  <a:ext uri="{0D108BD9-81ED-4DB2-BD59-A6C34878D82A}">
                    <a16:rowId xmlns:a16="http://schemas.microsoft.com/office/drawing/2014/main" val="1961910494"/>
                  </a:ext>
                </a:extLst>
              </a:tr>
              <a:tr h="28027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400" b="0" dirty="0">
                          <a:solidFill>
                            <a:srgbClr val="1D1F2B"/>
                          </a:solidFill>
                          <a:effectLst/>
                          <a:latin typeface="Microsoft YaHei" panose="020B0503020204020204" pitchFamily="34" charset="-122"/>
                          <a:ea typeface="Microsoft YaHei" panose="020B0503020204020204" pitchFamily="34" charset="-122"/>
                        </a:rPr>
                        <a:t>七宝琉璃宗</a:t>
                      </a:r>
                    </a:p>
                  </a:txBody>
                  <a:tcPr marL="4763" marR="4763" marT="4763"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400" b="0" kern="1200" dirty="0">
                          <a:solidFill>
                            <a:srgbClr val="1D1F2B"/>
                          </a:solidFill>
                          <a:effectLst/>
                          <a:latin typeface="Microsoft YaHei" panose="020B0503020204020204" pitchFamily="34" charset="-122"/>
                          <a:ea typeface="Microsoft YaHei" panose="020B0503020204020204" pitchFamily="34" charset="-122"/>
                          <a:cs typeface="+mn-cs"/>
                        </a:rPr>
                        <a:t>报名表</a:t>
                      </a:r>
                    </a:p>
                  </a:txBody>
                  <a:tcPr marL="4763" marR="4763" marT="4763" marB="0"/>
                </a:tc>
                <a:extLst>
                  <a:ext uri="{0D108BD9-81ED-4DB2-BD59-A6C34878D82A}">
                    <a16:rowId xmlns:a16="http://schemas.microsoft.com/office/drawing/2014/main" val="3351518262"/>
                  </a:ext>
                </a:extLst>
              </a:tr>
              <a:tr h="28027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400" b="0" kern="1200" dirty="0">
                          <a:solidFill>
                            <a:srgbClr val="1D1F2B"/>
                          </a:solidFill>
                          <a:effectLst/>
                          <a:latin typeface="Microsoft YaHei" panose="020B0503020204020204" pitchFamily="34" charset="-122"/>
                          <a:ea typeface="Microsoft YaHei" panose="020B0503020204020204" pitchFamily="34" charset="-122"/>
                          <a:cs typeface="+mn-cs"/>
                        </a:rPr>
                        <a:t>管理学之星</a:t>
                      </a:r>
                      <a:endParaRPr lang="zh-CN" altLang="en-US" sz="1400" b="0" dirty="0">
                        <a:solidFill>
                          <a:srgbClr val="1D1F2B"/>
                        </a:solidFill>
                        <a:latin typeface="Microsoft YaHei" panose="020B0503020204020204" pitchFamily="34" charset="-122"/>
                        <a:ea typeface="Microsoft YaHei" panose="020B0503020204020204" pitchFamily="34" charset="-122"/>
                      </a:endParaRPr>
                    </a:p>
                  </a:txBody>
                  <a:tcPr marL="4763" marR="4763" marT="4763"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400" b="0" dirty="0">
                          <a:solidFill>
                            <a:srgbClr val="1D1F2B"/>
                          </a:solidFill>
                          <a:latin typeface="Microsoft YaHei" panose="020B0503020204020204" pitchFamily="34" charset="-122"/>
                          <a:ea typeface="Microsoft YaHei" panose="020B0503020204020204" pitchFamily="34" charset="-122"/>
                        </a:rPr>
                        <a:t>报名表</a:t>
                      </a:r>
                      <a:endParaRPr lang="en" altLang="zh-CN" sz="1400" b="0" dirty="0">
                        <a:solidFill>
                          <a:srgbClr val="1D1F2B"/>
                        </a:solidFill>
                        <a:latin typeface="Microsoft YaHei" panose="020B0503020204020204" pitchFamily="34" charset="-122"/>
                        <a:ea typeface="Microsoft YaHei" panose="020B0503020204020204" pitchFamily="34" charset="-122"/>
                      </a:endParaRPr>
                    </a:p>
                  </a:txBody>
                  <a:tcPr marL="4763" marR="4763" marT="4763" marB="0"/>
                </a:tc>
                <a:extLst>
                  <a:ext uri="{0D108BD9-81ED-4DB2-BD59-A6C34878D82A}">
                    <a16:rowId xmlns:a16="http://schemas.microsoft.com/office/drawing/2014/main" val="1421348431"/>
                  </a:ext>
                </a:extLst>
              </a:tr>
              <a:tr h="28027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400" b="0" dirty="0">
                          <a:solidFill>
                            <a:srgbClr val="1D1F2B"/>
                          </a:solidFill>
                          <a:latin typeface="Microsoft YaHei" panose="020B0503020204020204" pitchFamily="34" charset="-122"/>
                          <a:ea typeface="Microsoft YaHei" panose="020B0503020204020204" pitchFamily="34" charset="-122"/>
                        </a:rPr>
                        <a:t>七位帝皇丸</a:t>
                      </a:r>
                    </a:p>
                  </a:txBody>
                  <a:tcPr marL="4763" marR="4763" marT="4763"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400" kern="1200" dirty="0">
                          <a:solidFill>
                            <a:srgbClr val="000000"/>
                          </a:solidFill>
                          <a:latin typeface="Microsoft YaHei" panose="020B0503020204020204" pitchFamily="34" charset="-122"/>
                          <a:ea typeface="Microsoft YaHei" panose="020B0503020204020204" pitchFamily="34" charset="-122"/>
                          <a:cs typeface="+mn-cs"/>
                        </a:rPr>
                        <a:t>线上纳新</a:t>
                      </a:r>
                    </a:p>
                  </a:txBody>
                  <a:tcPr marL="4763" marR="4763" marT="4763" marB="0"/>
                </a:tc>
                <a:extLst>
                  <a:ext uri="{0D108BD9-81ED-4DB2-BD59-A6C34878D82A}">
                    <a16:rowId xmlns:a16="http://schemas.microsoft.com/office/drawing/2014/main" val="1340556429"/>
                  </a:ext>
                </a:extLst>
              </a:tr>
              <a:tr h="320446">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400" b="0" dirty="0">
                          <a:solidFill>
                            <a:srgbClr val="1D1F2B"/>
                          </a:solidFill>
                          <a:latin typeface="Microsoft YaHei" panose="020B0503020204020204" pitchFamily="34" charset="-122"/>
                          <a:ea typeface="Microsoft YaHei" panose="020B0503020204020204" pitchFamily="34" charset="-122"/>
                        </a:rPr>
                        <a:t>意义网</a:t>
                      </a:r>
                    </a:p>
                  </a:txBody>
                  <a:tcPr marL="4763" marR="4763" marT="4763" marB="0"/>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sz="1400" b="0" dirty="0">
                          <a:solidFill>
                            <a:srgbClr val="1D1F2B"/>
                          </a:solidFill>
                          <a:latin typeface="Microsoft YaHei" panose="020B0503020204020204" pitchFamily="34" charset="-122"/>
                          <a:ea typeface="Microsoft YaHei" panose="020B0503020204020204" pitchFamily="34" charset="-122"/>
                        </a:rPr>
                        <a:t>线上纳新</a:t>
                      </a:r>
                    </a:p>
                  </a:txBody>
                  <a:tcPr marL="4763" marR="4763" marT="4763" marB="0"/>
                </a:tc>
                <a:extLst>
                  <a:ext uri="{0D108BD9-81ED-4DB2-BD59-A6C34878D82A}">
                    <a16:rowId xmlns:a16="http://schemas.microsoft.com/office/drawing/2014/main" val="3031694282"/>
                  </a:ext>
                </a:extLst>
              </a:tr>
              <a:tr h="277035">
                <a:tc>
                  <a:txBody>
                    <a:bodyPr/>
                    <a:lstStyle/>
                    <a:p>
                      <a:pPr algn="ctr">
                        <a:lnSpc>
                          <a:spcPct val="150000"/>
                        </a:lnSpc>
                      </a:pPr>
                      <a:r>
                        <a:rPr lang="zh-CN" altLang="en-US" sz="1400" b="0" dirty="0">
                          <a:solidFill>
                            <a:srgbClr val="1D1F2B"/>
                          </a:solidFill>
                          <a:latin typeface="Microsoft YaHei" panose="020B0503020204020204" pitchFamily="34" charset="-122"/>
                          <a:ea typeface="Microsoft YaHei" panose="020B0503020204020204" pitchFamily="34" charset="-122"/>
                        </a:rPr>
                        <a:t>求捞菜菜鲨</a:t>
                      </a:r>
                    </a:p>
                  </a:txBody>
                  <a:tcPr marL="4763" marR="4763" marT="4763" marB="0"/>
                </a:tc>
                <a:tc>
                  <a:txBody>
                    <a:bodyPr/>
                    <a:lstStyle/>
                    <a:p>
                      <a:pPr algn="ctr">
                        <a:lnSpc>
                          <a:spcPct val="150000"/>
                        </a:lnSpc>
                      </a:pPr>
                      <a:r>
                        <a:rPr lang="zh-CN" altLang="en-US" sz="1400" b="0" dirty="0">
                          <a:solidFill>
                            <a:srgbClr val="1D1F2B"/>
                          </a:solidFill>
                          <a:latin typeface="Microsoft YaHei" panose="020B0503020204020204" pitchFamily="34" charset="-122"/>
                          <a:ea typeface="Microsoft YaHei" panose="020B0503020204020204" pitchFamily="34" charset="-122"/>
                        </a:rPr>
                        <a:t>线下宣传</a:t>
                      </a:r>
                    </a:p>
                  </a:txBody>
                  <a:tcPr marL="4763" marR="4763" marT="4763" marB="0"/>
                </a:tc>
                <a:extLst>
                  <a:ext uri="{0D108BD9-81ED-4DB2-BD59-A6C34878D82A}">
                    <a16:rowId xmlns:a16="http://schemas.microsoft.com/office/drawing/2014/main" val="4262772272"/>
                  </a:ext>
                </a:extLst>
              </a:tr>
              <a:tr h="277035">
                <a:tc>
                  <a:txBody>
                    <a:bodyPr/>
                    <a:lstStyle/>
                    <a:p>
                      <a:pPr algn="ctr">
                        <a:lnSpc>
                          <a:spcPct val="150000"/>
                        </a:lnSpc>
                      </a:pPr>
                      <a:r>
                        <a:rPr lang="zh-CN" altLang="en-US" sz="1400" b="0" dirty="0">
                          <a:solidFill>
                            <a:srgbClr val="1D1F2B"/>
                          </a:solidFill>
                          <a:latin typeface="Microsoft YaHei" panose="020B0503020204020204" pitchFamily="34" charset="-122"/>
                          <a:ea typeface="Microsoft YaHei" panose="020B0503020204020204" pitchFamily="34" charset="-122"/>
                        </a:rPr>
                        <a:t>发际线管理协会</a:t>
                      </a:r>
                    </a:p>
                  </a:txBody>
                  <a:tcPr marL="4763" marR="4763" marT="4763" marB="0"/>
                </a:tc>
                <a:tc>
                  <a:txBody>
                    <a:bodyPr/>
                    <a:lstStyle/>
                    <a:p>
                      <a:pPr algn="ctr">
                        <a:lnSpc>
                          <a:spcPct val="150000"/>
                        </a:lnSpc>
                      </a:pPr>
                      <a:r>
                        <a:rPr lang="zh-CN" altLang="en-US" sz="1400" b="0" dirty="0">
                          <a:solidFill>
                            <a:srgbClr val="1D1F2B"/>
                          </a:solidFill>
                          <a:latin typeface="Microsoft YaHei" panose="020B0503020204020204" pitchFamily="34" charset="-122"/>
                          <a:ea typeface="Microsoft YaHei" panose="020B0503020204020204" pitchFamily="34" charset="-122"/>
                        </a:rPr>
                        <a:t>线下宣传</a:t>
                      </a:r>
                    </a:p>
                  </a:txBody>
                  <a:tcPr marL="4763" marR="4763" marT="4763" marB="0"/>
                </a:tc>
                <a:extLst>
                  <a:ext uri="{0D108BD9-81ED-4DB2-BD59-A6C34878D82A}">
                    <a16:rowId xmlns:a16="http://schemas.microsoft.com/office/drawing/2014/main" val="1583017455"/>
                  </a:ext>
                </a:extLst>
              </a:tr>
            </a:tbl>
          </a:graphicData>
        </a:graphic>
      </p:graphicFrame>
    </p:spTree>
    <p:extLst>
      <p:ext uri="{BB962C8B-B14F-4D97-AF65-F5344CB8AC3E}">
        <p14:creationId xmlns:p14="http://schemas.microsoft.com/office/powerpoint/2010/main" val="740253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9811" name="Rectangle 3"/>
          <p:cNvSpPr>
            <a:spLocks noGrp="1" noChangeArrowheads="1"/>
          </p:cNvSpPr>
          <p:nvPr>
            <p:ph idx="1"/>
          </p:nvPr>
        </p:nvSpPr>
        <p:spPr/>
        <p:txBody>
          <a:bodyPr>
            <a:normAutofit/>
          </a:bodyPr>
          <a:lstStyle/>
          <a:p>
            <a:pPr marL="342900" lvl="1" indent="-342900" algn="just">
              <a:lnSpc>
                <a:spcPct val="150000"/>
              </a:lnSpc>
              <a:buFont typeface="Wingdings" pitchFamily="2" charset="2"/>
              <a:buChar char="n"/>
              <a:defRPr/>
            </a:pPr>
            <a:r>
              <a:rPr lang="zh-CN" altLang="en-US" sz="2400" dirty="0">
                <a:latin typeface="Times New Roman" pitchFamily="18" charset="0"/>
                <a:cs typeface="+mn-cs"/>
              </a:rPr>
              <a:t>传统观点：尽管对具体的人数没有形成一致的看法，但经典的主张是保持较小的辖度为宜（如，通常不超过</a:t>
            </a:r>
            <a:r>
              <a:rPr lang="en-US" altLang="zh-CN" sz="2400" dirty="0">
                <a:latin typeface="Times New Roman" pitchFamily="18" charset="0"/>
                <a:cs typeface="+mn-cs"/>
              </a:rPr>
              <a:t>6</a:t>
            </a:r>
            <a:r>
              <a:rPr lang="zh-CN" altLang="en-US" sz="2400" dirty="0">
                <a:latin typeface="Times New Roman" pitchFamily="18" charset="0"/>
                <a:cs typeface="+mn-cs"/>
              </a:rPr>
              <a:t>人），以便对下属保持紧密的控制。</a:t>
            </a:r>
          </a:p>
        </p:txBody>
      </p:sp>
      <p:sp>
        <p:nvSpPr>
          <p:cNvPr id="24578" name="Rectangle 2"/>
          <p:cNvSpPr>
            <a:spLocks noGrp="1" noChangeArrowheads="1"/>
          </p:cNvSpPr>
          <p:nvPr>
            <p:ph type="title"/>
          </p:nvPr>
        </p:nvSpPr>
        <p:spPr/>
        <p:txBody>
          <a:bodyPr/>
          <a:lstStyle/>
          <a:p>
            <a:r>
              <a:rPr lang="en-US" altLang="zh-CN" sz="3400" dirty="0">
                <a:latin typeface="微软雅黑" panose="020B0503020204020204" pitchFamily="34" charset="-122"/>
                <a:ea typeface="微软雅黑" panose="020B0503020204020204" pitchFamily="34" charset="-122"/>
              </a:rPr>
              <a:t>(4) </a:t>
            </a:r>
            <a:r>
              <a:rPr lang="zh-CN" altLang="en-US" sz="3400" dirty="0">
                <a:latin typeface="微软雅黑" panose="020B0503020204020204" pitchFamily="34" charset="-122"/>
                <a:ea typeface="微软雅黑" panose="020B0503020204020204" pitchFamily="34" charset="-122"/>
              </a:rPr>
              <a:t>管理辖度</a:t>
            </a:r>
          </a:p>
        </p:txBody>
      </p:sp>
      <p:pic>
        <p:nvPicPr>
          <p:cNvPr id="24580" name="Picture 4" descr="C:\Users\gaoyu\Desktop\助教\素材\渐变类商务png图片coquette-icons系列png\渐变类商务png图片coquette-icons系列png\渐变类商务png图片（锐普PPT论坛www.rapidbbs.cn） (41).png"/>
          <p:cNvPicPr>
            <a:picLocks noChangeAspect="1" noChangeArrowheads="1"/>
          </p:cNvPicPr>
          <p:nvPr/>
        </p:nvPicPr>
        <p:blipFill>
          <a:blip r:embed="rId3" cstate="print"/>
          <a:srcRect/>
          <a:stretch>
            <a:fillRect/>
          </a:stretch>
        </p:blipFill>
        <p:spPr bwMode="auto">
          <a:xfrm>
            <a:off x="3635896" y="3645024"/>
            <a:ext cx="2376264" cy="2376264"/>
          </a:xfrm>
          <a:prstGeom prst="rect">
            <a:avLst/>
          </a:prstGeom>
          <a:noFill/>
        </p:spPr>
      </p:pic>
    </p:spTree>
    <p:extLst>
      <p:ext uri="{BB962C8B-B14F-4D97-AF65-F5344CB8AC3E}">
        <p14:creationId xmlns:p14="http://schemas.microsoft.com/office/powerpoint/2010/main" val="399855579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250825" y="5516562"/>
            <a:ext cx="9144000" cy="764059"/>
          </a:xfrm>
          <a:prstGeom prst="rect">
            <a:avLst/>
          </a:prstGeom>
          <a:noFill/>
          <a:ln w="9525">
            <a:noFill/>
            <a:miter lim="800000"/>
            <a:headEnd/>
            <a:tailEnd/>
          </a:ln>
        </p:spPr>
        <p:txBody>
          <a:bodyPr/>
          <a:lstStyle/>
          <a:p>
            <a:pPr marL="1143000" lvl="2" indent="-228600" algn="ctr" fontAlgn="base">
              <a:spcBef>
                <a:spcPct val="20000"/>
              </a:spcBef>
              <a:spcAft>
                <a:spcPct val="0"/>
              </a:spcAft>
              <a:buClr>
                <a:srgbClr val="EEECE1"/>
              </a:buClr>
              <a:buSzPct val="65000"/>
              <a:buFont typeface="Wingdings" pitchFamily="2" charset="2"/>
              <a:buNone/>
            </a:pPr>
            <a:r>
              <a:rPr lang="zh-CN" altLang="en-US" sz="2000" b="1" dirty="0">
                <a:solidFill>
                  <a:srgbClr val="000080"/>
                </a:solidFill>
                <a:latin typeface="微软雅黑" panose="020B0503020204020204" pitchFamily="34" charset="-122"/>
                <a:ea typeface="微软雅黑" panose="020B0503020204020204" pitchFamily="34" charset="-122"/>
              </a:rPr>
              <a:t>管理辖度的比较：面对同样的底层作业人员，</a:t>
            </a:r>
            <a:r>
              <a:rPr lang="en-US" altLang="zh-CN" sz="2000" b="1" dirty="0">
                <a:solidFill>
                  <a:srgbClr val="000080"/>
                </a:solidFill>
                <a:latin typeface="微软雅黑" panose="020B0503020204020204" pitchFamily="34" charset="-122"/>
                <a:ea typeface="微软雅黑" panose="020B0503020204020204" pitchFamily="34" charset="-122"/>
              </a:rPr>
              <a:t>A</a:t>
            </a:r>
            <a:r>
              <a:rPr lang="zh-CN" altLang="en-US" sz="2000" b="1" dirty="0">
                <a:solidFill>
                  <a:srgbClr val="000080"/>
                </a:solidFill>
                <a:latin typeface="微软雅黑" panose="020B0503020204020204" pitchFamily="34" charset="-122"/>
                <a:ea typeface="微软雅黑" panose="020B0503020204020204" pitchFamily="34" charset="-122"/>
              </a:rPr>
              <a:t>比</a:t>
            </a:r>
            <a:r>
              <a:rPr lang="en-US" altLang="zh-CN" sz="2000" b="1" dirty="0">
                <a:solidFill>
                  <a:srgbClr val="000080"/>
                </a:solidFill>
                <a:latin typeface="微软雅黑" panose="020B0503020204020204" pitchFamily="34" charset="-122"/>
                <a:ea typeface="微软雅黑" panose="020B0503020204020204" pitchFamily="34" charset="-122"/>
              </a:rPr>
              <a:t>B</a:t>
            </a:r>
            <a:r>
              <a:rPr lang="zh-CN" altLang="en-US" sz="2000" b="1" dirty="0">
                <a:solidFill>
                  <a:srgbClr val="000080"/>
                </a:solidFill>
                <a:latin typeface="微软雅黑" panose="020B0503020204020204" pitchFamily="34" charset="-122"/>
                <a:ea typeface="微软雅黑" panose="020B0503020204020204" pitchFamily="34" charset="-122"/>
              </a:rPr>
              <a:t>的管理人员多</a:t>
            </a:r>
            <a:r>
              <a:rPr lang="en-US" altLang="zh-CN" sz="2000" b="1" dirty="0">
                <a:solidFill>
                  <a:srgbClr val="000080"/>
                </a:solidFill>
                <a:latin typeface="微软雅黑" panose="020B0503020204020204" pitchFamily="34" charset="-122"/>
                <a:ea typeface="微软雅黑" panose="020B0503020204020204" pitchFamily="34" charset="-122"/>
              </a:rPr>
              <a:t>780</a:t>
            </a:r>
            <a:r>
              <a:rPr lang="zh-CN" altLang="en-US" sz="2000" b="1" dirty="0">
                <a:solidFill>
                  <a:srgbClr val="000080"/>
                </a:solidFill>
                <a:latin typeface="微软雅黑" panose="020B0503020204020204" pitchFamily="34" charset="-122"/>
                <a:ea typeface="微软雅黑" panose="020B0503020204020204" pitchFamily="34" charset="-122"/>
              </a:rPr>
              <a:t>人</a:t>
            </a:r>
          </a:p>
          <a:p>
            <a:pPr marL="342900" indent="-342900" fontAlgn="base">
              <a:spcBef>
                <a:spcPct val="20000"/>
              </a:spcBef>
              <a:spcAft>
                <a:spcPct val="0"/>
              </a:spcAft>
              <a:buClr>
                <a:srgbClr val="EEECE1"/>
              </a:buClr>
              <a:buSzPct val="75000"/>
              <a:buFont typeface="Wingdings" pitchFamily="2" charset="2"/>
              <a:buNone/>
            </a:pPr>
            <a:endParaRPr lang="en-US" altLang="zh-CN" sz="3400" dirty="0">
              <a:solidFill>
                <a:prstClr val="black"/>
              </a:solidFill>
              <a:latin typeface="Arial" pitchFamily="34" charset="0"/>
            </a:endParaRPr>
          </a:p>
        </p:txBody>
      </p:sp>
      <p:sp>
        <p:nvSpPr>
          <p:cNvPr id="25603" name="AutoShape 5"/>
          <p:cNvSpPr>
            <a:spLocks noChangeArrowheads="1"/>
          </p:cNvSpPr>
          <p:nvPr/>
        </p:nvSpPr>
        <p:spPr bwMode="auto">
          <a:xfrm>
            <a:off x="5748338" y="1855788"/>
            <a:ext cx="2927350" cy="3200400"/>
          </a:xfrm>
          <a:prstGeom prst="triangle">
            <a:avLst>
              <a:gd name="adj" fmla="val 50000"/>
            </a:avLst>
          </a:prstGeom>
          <a:solidFill>
            <a:srgbClr val="FFFFFF"/>
          </a:solidFill>
          <a:ln w="9525">
            <a:miter lim="800000"/>
            <a:headEnd/>
            <a:tailEnd/>
          </a:ln>
          <a:scene3d>
            <a:camera prst="legacyObliqueTopLeft"/>
            <a:lightRig rig="legacyFlat3" dir="b"/>
          </a:scene3d>
          <a:sp3d extrusionH="430200" prstMaterial="legacyPlastic">
            <a:bevelT w="13500" h="13500" prst="angle"/>
            <a:bevelB w="13500" h="13500" prst="angle"/>
            <a:extrusionClr>
              <a:srgbClr val="FFFFFF"/>
            </a:extrusionClr>
          </a:sp3d>
        </p:spPr>
        <p:txBody>
          <a:bodyPr>
            <a:flatTx/>
          </a:bodyPr>
          <a:lstStyle/>
          <a:p>
            <a:pPr algn="ctr" fontAlgn="base">
              <a:spcBef>
                <a:spcPct val="0"/>
              </a:spcBef>
              <a:spcAft>
                <a:spcPct val="0"/>
              </a:spcAft>
            </a:pPr>
            <a:endParaRPr lang="en-US" altLang="zh-CN" sz="2800">
              <a:solidFill>
                <a:schemeClr val="accent2">
                  <a:lumMod val="75000"/>
                </a:schemeClr>
              </a:solidFill>
              <a:latin typeface="Times New Roman" pitchFamily="18" charset="0"/>
            </a:endParaRPr>
          </a:p>
          <a:p>
            <a:pPr algn="ctr" fontAlgn="base">
              <a:spcBef>
                <a:spcPct val="0"/>
              </a:spcBef>
              <a:spcAft>
                <a:spcPct val="0"/>
              </a:spcAft>
            </a:pPr>
            <a:r>
              <a:rPr lang="en-US" altLang="zh-CN" sz="2800">
                <a:solidFill>
                  <a:schemeClr val="accent2">
                    <a:lumMod val="75000"/>
                  </a:schemeClr>
                </a:solidFill>
                <a:latin typeface="Times New Roman" pitchFamily="18" charset="0"/>
              </a:rPr>
              <a:t>512</a:t>
            </a:r>
          </a:p>
          <a:p>
            <a:pPr algn="just" fontAlgn="base">
              <a:spcBef>
                <a:spcPct val="0"/>
              </a:spcBef>
              <a:spcAft>
                <a:spcPct val="0"/>
              </a:spcAft>
            </a:pPr>
            <a:endParaRPr lang="en-US" altLang="zh-CN" sz="2800">
              <a:solidFill>
                <a:schemeClr val="accent2">
                  <a:lumMod val="75000"/>
                </a:schemeClr>
              </a:solidFill>
              <a:latin typeface="Times New Roman" pitchFamily="18" charset="0"/>
            </a:endParaRPr>
          </a:p>
        </p:txBody>
      </p:sp>
      <p:sp>
        <p:nvSpPr>
          <p:cNvPr id="25604" name="AutoShape 6"/>
          <p:cNvSpPr>
            <a:spLocks noChangeArrowheads="1"/>
          </p:cNvSpPr>
          <p:nvPr/>
        </p:nvSpPr>
        <p:spPr bwMode="auto">
          <a:xfrm>
            <a:off x="1781175" y="1106016"/>
            <a:ext cx="1951038" cy="4267200"/>
          </a:xfrm>
          <a:prstGeom prst="triangle">
            <a:avLst>
              <a:gd name="adj" fmla="val 50000"/>
            </a:avLst>
          </a:prstGeom>
          <a:solidFill>
            <a:srgbClr val="FFFFFF"/>
          </a:solidFill>
          <a:ln w="9525">
            <a:miter lim="800000"/>
            <a:headEnd/>
            <a:tailEnd/>
          </a:ln>
          <a:scene3d>
            <a:camera prst="legacyObliqueTopLeft"/>
            <a:lightRig rig="legacyFlat2" dir="b"/>
          </a:scene3d>
          <a:sp3d extrusionH="430200" prstMaterial="legacyPlastic">
            <a:bevelT w="13500" h="13500" prst="angle"/>
            <a:bevelB w="13500" h="13500" prst="angle"/>
            <a:extrusionClr>
              <a:srgbClr val="FFFFFF"/>
            </a:extrusionClr>
          </a:sp3d>
        </p:spPr>
        <p:txBody>
          <a:bodyPr>
            <a:flatTx/>
          </a:bodyPr>
          <a:lstStyle/>
          <a:p>
            <a:pPr algn="ctr" fontAlgn="base">
              <a:spcBef>
                <a:spcPct val="0"/>
              </a:spcBef>
              <a:spcAft>
                <a:spcPct val="0"/>
              </a:spcAft>
            </a:pPr>
            <a:r>
              <a:rPr lang="en-US" altLang="zh-CN" sz="2800" dirty="0">
                <a:solidFill>
                  <a:schemeClr val="accent2">
                    <a:lumMod val="75000"/>
                  </a:schemeClr>
                </a:solidFill>
                <a:latin typeface="Times New Roman" pitchFamily="18" charset="0"/>
              </a:rPr>
              <a:t>64</a:t>
            </a:r>
          </a:p>
          <a:p>
            <a:pPr algn="ctr" fontAlgn="base">
              <a:spcBef>
                <a:spcPct val="0"/>
              </a:spcBef>
              <a:spcAft>
                <a:spcPct val="0"/>
              </a:spcAft>
            </a:pPr>
            <a:r>
              <a:rPr lang="en-US" altLang="zh-CN" sz="2800" dirty="0">
                <a:solidFill>
                  <a:schemeClr val="accent2">
                    <a:lumMod val="75000"/>
                  </a:schemeClr>
                </a:solidFill>
                <a:latin typeface="Times New Roman" pitchFamily="18" charset="0"/>
              </a:rPr>
              <a:t>256</a:t>
            </a:r>
          </a:p>
          <a:p>
            <a:pPr algn="ctr" fontAlgn="base">
              <a:spcBef>
                <a:spcPct val="0"/>
              </a:spcBef>
              <a:spcAft>
                <a:spcPct val="0"/>
              </a:spcAft>
            </a:pPr>
            <a:r>
              <a:rPr lang="en-US" altLang="zh-CN" sz="2800" dirty="0">
                <a:solidFill>
                  <a:schemeClr val="accent2">
                    <a:lumMod val="75000"/>
                  </a:schemeClr>
                </a:solidFill>
                <a:latin typeface="Times New Roman" pitchFamily="18" charset="0"/>
              </a:rPr>
              <a:t>1024</a:t>
            </a:r>
          </a:p>
          <a:p>
            <a:pPr algn="just" fontAlgn="base">
              <a:spcBef>
                <a:spcPct val="0"/>
              </a:spcBef>
              <a:spcAft>
                <a:spcPct val="0"/>
              </a:spcAft>
            </a:pPr>
            <a:endParaRPr lang="en-US" altLang="zh-CN" sz="2800" dirty="0">
              <a:solidFill>
                <a:schemeClr val="accent2">
                  <a:lumMod val="75000"/>
                </a:schemeClr>
              </a:solidFill>
              <a:latin typeface="Times New Roman" pitchFamily="18" charset="0"/>
            </a:endParaRPr>
          </a:p>
        </p:txBody>
      </p:sp>
      <p:sp>
        <p:nvSpPr>
          <p:cNvPr id="25605" name="Rectangle 7"/>
          <p:cNvSpPr>
            <a:spLocks noChangeArrowheads="1"/>
          </p:cNvSpPr>
          <p:nvPr/>
        </p:nvSpPr>
        <p:spPr bwMode="auto">
          <a:xfrm>
            <a:off x="1974850" y="4464050"/>
            <a:ext cx="1757363" cy="639763"/>
          </a:xfrm>
          <a:prstGeom prst="rect">
            <a:avLst/>
          </a:prstGeom>
          <a:noFill/>
          <a:ln w="9525">
            <a:noFill/>
            <a:miter lim="800000"/>
            <a:headEnd/>
            <a:tailEnd/>
          </a:ln>
        </p:spPr>
        <p:txBody>
          <a:bodyPr/>
          <a:lstStyle/>
          <a:p>
            <a:pPr algn="just" fontAlgn="base">
              <a:spcBef>
                <a:spcPct val="0"/>
              </a:spcBef>
              <a:spcAft>
                <a:spcPct val="0"/>
              </a:spcAft>
            </a:pPr>
            <a:r>
              <a:rPr lang="en-US" altLang="zh-CN" sz="2800" dirty="0">
                <a:solidFill>
                  <a:schemeClr val="accent2">
                    <a:lumMod val="75000"/>
                  </a:schemeClr>
                </a:solidFill>
                <a:latin typeface="Times New Roman" pitchFamily="18" charset="0"/>
              </a:rPr>
              <a:t>    4096</a:t>
            </a:r>
          </a:p>
        </p:txBody>
      </p:sp>
      <p:sp>
        <p:nvSpPr>
          <p:cNvPr id="25606" name="Rectangle 8"/>
          <p:cNvSpPr>
            <a:spLocks noChangeArrowheads="1"/>
          </p:cNvSpPr>
          <p:nvPr/>
        </p:nvSpPr>
        <p:spPr bwMode="auto">
          <a:xfrm>
            <a:off x="2365375" y="2330450"/>
            <a:ext cx="781050" cy="639763"/>
          </a:xfrm>
          <a:prstGeom prst="rect">
            <a:avLst/>
          </a:prstGeom>
          <a:noFill/>
          <a:ln w="9525">
            <a:noFill/>
            <a:miter lim="800000"/>
            <a:headEnd/>
            <a:tailEnd/>
          </a:ln>
        </p:spPr>
        <p:txBody>
          <a:bodyPr/>
          <a:lstStyle/>
          <a:p>
            <a:pPr algn="just" fontAlgn="base">
              <a:spcBef>
                <a:spcPct val="0"/>
              </a:spcBef>
              <a:spcAft>
                <a:spcPct val="0"/>
              </a:spcAft>
            </a:pPr>
            <a:r>
              <a:rPr lang="en-US" altLang="zh-CN" sz="2800">
                <a:solidFill>
                  <a:schemeClr val="accent2">
                    <a:lumMod val="75000"/>
                  </a:schemeClr>
                </a:solidFill>
                <a:latin typeface="Times New Roman" pitchFamily="18" charset="0"/>
              </a:rPr>
              <a:t> 16</a:t>
            </a:r>
          </a:p>
        </p:txBody>
      </p:sp>
      <p:sp>
        <p:nvSpPr>
          <p:cNvPr id="25607" name="Rectangle 9"/>
          <p:cNvSpPr>
            <a:spLocks noChangeArrowheads="1"/>
          </p:cNvSpPr>
          <p:nvPr/>
        </p:nvSpPr>
        <p:spPr bwMode="auto">
          <a:xfrm>
            <a:off x="2560638" y="1556792"/>
            <a:ext cx="585787" cy="1066800"/>
          </a:xfrm>
          <a:prstGeom prst="rect">
            <a:avLst/>
          </a:prstGeom>
          <a:noFill/>
          <a:ln w="9525">
            <a:noFill/>
            <a:miter lim="800000"/>
            <a:headEnd/>
            <a:tailEnd/>
          </a:ln>
        </p:spPr>
        <p:txBody>
          <a:bodyPr/>
          <a:lstStyle/>
          <a:p>
            <a:pPr algn="just" fontAlgn="base">
              <a:spcBef>
                <a:spcPct val="0"/>
              </a:spcBef>
              <a:spcAft>
                <a:spcPct val="0"/>
              </a:spcAft>
            </a:pPr>
            <a:r>
              <a:rPr lang="en-US" altLang="zh-CN" sz="2800" dirty="0">
                <a:solidFill>
                  <a:schemeClr val="accent2">
                    <a:lumMod val="75000"/>
                  </a:schemeClr>
                </a:solidFill>
                <a:latin typeface="Times New Roman" pitchFamily="18" charset="0"/>
              </a:rPr>
              <a:t>1</a:t>
            </a:r>
          </a:p>
          <a:p>
            <a:pPr algn="just" fontAlgn="base">
              <a:spcBef>
                <a:spcPct val="0"/>
              </a:spcBef>
              <a:spcAft>
                <a:spcPct val="0"/>
              </a:spcAft>
            </a:pPr>
            <a:r>
              <a:rPr lang="en-US" altLang="zh-CN" sz="2800" dirty="0">
                <a:solidFill>
                  <a:schemeClr val="accent2">
                    <a:lumMod val="75000"/>
                  </a:schemeClr>
                </a:solidFill>
                <a:latin typeface="Times New Roman" pitchFamily="18" charset="0"/>
              </a:rPr>
              <a:t>4</a:t>
            </a:r>
          </a:p>
        </p:txBody>
      </p:sp>
      <p:sp>
        <p:nvSpPr>
          <p:cNvPr id="25608" name="Rectangle 10"/>
          <p:cNvSpPr>
            <a:spLocks noChangeArrowheads="1"/>
          </p:cNvSpPr>
          <p:nvPr/>
        </p:nvSpPr>
        <p:spPr bwMode="auto">
          <a:xfrm>
            <a:off x="6659563" y="2100263"/>
            <a:ext cx="1169987" cy="3200400"/>
          </a:xfrm>
          <a:prstGeom prst="rect">
            <a:avLst/>
          </a:prstGeom>
          <a:noFill/>
          <a:ln w="9525">
            <a:noFill/>
            <a:miter lim="800000"/>
            <a:headEnd/>
            <a:tailEnd/>
          </a:ln>
        </p:spPr>
        <p:txBody>
          <a:bodyPr/>
          <a:lstStyle/>
          <a:p>
            <a:pPr algn="ctr" fontAlgn="base">
              <a:spcBef>
                <a:spcPct val="0"/>
              </a:spcBef>
              <a:spcAft>
                <a:spcPct val="0"/>
              </a:spcAft>
            </a:pPr>
            <a:r>
              <a:rPr lang="en-US" altLang="zh-CN" sz="2800" dirty="0">
                <a:solidFill>
                  <a:schemeClr val="accent2">
                    <a:lumMod val="75000"/>
                  </a:schemeClr>
                </a:solidFill>
                <a:latin typeface="Times New Roman" pitchFamily="18" charset="0"/>
              </a:rPr>
              <a:t>1</a:t>
            </a:r>
          </a:p>
          <a:p>
            <a:pPr algn="ctr" fontAlgn="base">
              <a:spcBef>
                <a:spcPct val="0"/>
              </a:spcBef>
              <a:spcAft>
                <a:spcPct val="0"/>
              </a:spcAft>
            </a:pPr>
            <a:r>
              <a:rPr lang="en-US" altLang="zh-CN" sz="2800" dirty="0">
                <a:solidFill>
                  <a:schemeClr val="accent2">
                    <a:lumMod val="75000"/>
                  </a:schemeClr>
                </a:solidFill>
                <a:latin typeface="Times New Roman" pitchFamily="18" charset="0"/>
              </a:rPr>
              <a:t>8</a:t>
            </a:r>
          </a:p>
          <a:p>
            <a:pPr algn="ctr" fontAlgn="base">
              <a:spcBef>
                <a:spcPct val="0"/>
              </a:spcBef>
              <a:spcAft>
                <a:spcPct val="0"/>
              </a:spcAft>
            </a:pPr>
            <a:r>
              <a:rPr lang="en-US" altLang="zh-CN" sz="2800" dirty="0">
                <a:solidFill>
                  <a:schemeClr val="accent2">
                    <a:lumMod val="75000"/>
                  </a:schemeClr>
                </a:solidFill>
                <a:latin typeface="Times New Roman" pitchFamily="18" charset="0"/>
              </a:rPr>
              <a:t>64</a:t>
            </a:r>
          </a:p>
          <a:p>
            <a:pPr algn="ctr" fontAlgn="base">
              <a:spcBef>
                <a:spcPct val="0"/>
              </a:spcBef>
              <a:spcAft>
                <a:spcPct val="0"/>
              </a:spcAft>
            </a:pPr>
            <a:endParaRPr lang="en-US" altLang="zh-CN" sz="2800" dirty="0">
              <a:solidFill>
                <a:schemeClr val="accent2">
                  <a:lumMod val="75000"/>
                </a:schemeClr>
              </a:solidFill>
              <a:latin typeface="Times New Roman" pitchFamily="18" charset="0"/>
            </a:endParaRPr>
          </a:p>
          <a:p>
            <a:pPr algn="ctr" fontAlgn="base">
              <a:spcBef>
                <a:spcPct val="0"/>
              </a:spcBef>
              <a:spcAft>
                <a:spcPct val="0"/>
              </a:spcAft>
            </a:pPr>
            <a:endParaRPr lang="en-US" altLang="zh-CN" sz="2800" dirty="0">
              <a:solidFill>
                <a:schemeClr val="accent2">
                  <a:lumMod val="75000"/>
                </a:schemeClr>
              </a:solidFill>
              <a:latin typeface="Times New Roman" pitchFamily="18" charset="0"/>
            </a:endParaRPr>
          </a:p>
          <a:p>
            <a:pPr algn="ctr" fontAlgn="base">
              <a:spcBef>
                <a:spcPct val="0"/>
              </a:spcBef>
              <a:spcAft>
                <a:spcPct val="0"/>
              </a:spcAft>
            </a:pPr>
            <a:endParaRPr lang="en-US" altLang="zh-CN" sz="2800" dirty="0">
              <a:solidFill>
                <a:schemeClr val="accent2">
                  <a:lumMod val="75000"/>
                </a:schemeClr>
              </a:solidFill>
              <a:latin typeface="Times New Roman" pitchFamily="18" charset="0"/>
            </a:endParaRPr>
          </a:p>
          <a:p>
            <a:pPr algn="ctr" fontAlgn="base">
              <a:spcBef>
                <a:spcPct val="0"/>
              </a:spcBef>
              <a:spcAft>
                <a:spcPct val="0"/>
              </a:spcAft>
            </a:pPr>
            <a:r>
              <a:rPr lang="en-US" altLang="zh-CN" sz="2800" dirty="0">
                <a:solidFill>
                  <a:schemeClr val="accent2">
                    <a:lumMod val="75000"/>
                  </a:schemeClr>
                </a:solidFill>
                <a:latin typeface="Times New Roman" pitchFamily="18" charset="0"/>
              </a:rPr>
              <a:t>4096</a:t>
            </a:r>
          </a:p>
        </p:txBody>
      </p:sp>
      <p:sp>
        <p:nvSpPr>
          <p:cNvPr id="25609" name="Rectangle 11"/>
          <p:cNvSpPr>
            <a:spLocks noChangeArrowheads="1"/>
          </p:cNvSpPr>
          <p:nvPr/>
        </p:nvSpPr>
        <p:spPr bwMode="auto">
          <a:xfrm>
            <a:off x="609600" y="2052638"/>
            <a:ext cx="585788" cy="3200400"/>
          </a:xfrm>
          <a:prstGeom prst="rect">
            <a:avLst/>
          </a:prstGeom>
          <a:noFill/>
          <a:ln w="9525">
            <a:noFill/>
            <a:miter lim="800000"/>
            <a:headEnd/>
            <a:tailEnd/>
          </a:ln>
        </p:spPr>
        <p:txBody>
          <a:bodyPr/>
          <a:lstStyle/>
          <a:p>
            <a:pPr algn="just" fontAlgn="base">
              <a:spcBef>
                <a:spcPct val="0"/>
              </a:spcBef>
              <a:spcAft>
                <a:spcPct val="0"/>
              </a:spcAft>
            </a:pPr>
            <a:r>
              <a:rPr lang="zh-CN" altLang="en-US" sz="2800" b="1" dirty="0">
                <a:solidFill>
                  <a:srgbClr val="1F497D"/>
                </a:solidFill>
                <a:latin typeface="微软雅黑" panose="020B0503020204020204" pitchFamily="34" charset="-122"/>
                <a:ea typeface="微软雅黑" panose="020B0503020204020204" pitchFamily="34" charset="-122"/>
              </a:rPr>
              <a:t>组织层次</a:t>
            </a:r>
          </a:p>
        </p:txBody>
      </p:sp>
    </p:spTree>
    <p:extLst>
      <p:ext uri="{BB962C8B-B14F-4D97-AF65-F5344CB8AC3E}">
        <p14:creationId xmlns:p14="http://schemas.microsoft.com/office/powerpoint/2010/main" val="203185020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1859" name="Rectangle 3"/>
          <p:cNvSpPr>
            <a:spLocks noGrp="1" noChangeArrowheads="1"/>
          </p:cNvSpPr>
          <p:nvPr>
            <p:ph idx="1"/>
          </p:nvPr>
        </p:nvSpPr>
        <p:spPr/>
        <p:txBody>
          <a:bodyPr>
            <a:normAutofit/>
          </a:bodyPr>
          <a:lstStyle/>
          <a:p>
            <a:pPr marL="342900" lvl="1" indent="-342900" algn="just">
              <a:lnSpc>
                <a:spcPct val="150000"/>
              </a:lnSpc>
              <a:buFont typeface="Wingdings" pitchFamily="2" charset="2"/>
              <a:buChar char="n"/>
              <a:defRPr/>
            </a:pPr>
            <a:r>
              <a:rPr lang="zh-CN" altLang="en-US" sz="2400" dirty="0">
                <a:latin typeface="Times New Roman" pitchFamily="18" charset="0"/>
                <a:cs typeface="+mn-cs"/>
              </a:rPr>
              <a:t>一般认为：由于组织的层次是一个权变的因素，管理者在组织中的职位越高，他所处理的非结构性问题就越多，因此，高层管理者的管理辖度就应该比低层管理者小。</a:t>
            </a:r>
          </a:p>
          <a:p>
            <a:pPr marL="342900" lvl="1" indent="-342900" algn="just">
              <a:lnSpc>
                <a:spcPct val="150000"/>
              </a:lnSpc>
              <a:buFont typeface="Wingdings" pitchFamily="2" charset="2"/>
              <a:buChar char="n"/>
              <a:defRPr/>
            </a:pPr>
            <a:r>
              <a:rPr lang="zh-CN" altLang="en-US" sz="2400" dirty="0">
                <a:latin typeface="Times New Roman" pitchFamily="18" charset="0"/>
                <a:cs typeface="+mn-cs"/>
              </a:rPr>
              <a:t>传统观念倾向于机械式组织或官僚行政组织。现代观点则认为：并不存在一种唯一的“理想”组织结构。“理想”的组织结构设计取决于各种权变因素。</a:t>
            </a:r>
          </a:p>
        </p:txBody>
      </p:sp>
      <p:sp>
        <p:nvSpPr>
          <p:cNvPr id="26626" name="Rectangle 2"/>
          <p:cNvSpPr>
            <a:spLocks noGrp="1" noChangeArrowheads="1"/>
          </p:cNvSpPr>
          <p:nvPr>
            <p:ph type="title"/>
          </p:nvPr>
        </p:nvSpPr>
        <p:spPr/>
        <p:txBody>
          <a:bodyPr>
            <a:normAutofit/>
          </a:bodyPr>
          <a:lstStyle/>
          <a:p>
            <a:r>
              <a:rPr lang="zh-CN" altLang="en-US" sz="3200" dirty="0">
                <a:latin typeface="微软雅黑" panose="020B0503020204020204" pitchFamily="34" charset="-122"/>
                <a:ea typeface="微软雅黑" panose="020B0503020204020204" pitchFamily="34" charset="-122"/>
              </a:rPr>
              <a:t>几点一般性的结论</a:t>
            </a:r>
          </a:p>
        </p:txBody>
      </p:sp>
    </p:spTree>
    <p:extLst>
      <p:ext uri="{BB962C8B-B14F-4D97-AF65-F5344CB8AC3E}">
        <p14:creationId xmlns:p14="http://schemas.microsoft.com/office/powerpoint/2010/main" val="118280251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2883" name="Rectangle 3"/>
          <p:cNvSpPr>
            <a:spLocks noGrp="1" noChangeArrowheads="1"/>
          </p:cNvSpPr>
          <p:nvPr>
            <p:ph idx="1"/>
          </p:nvPr>
        </p:nvSpPr>
        <p:spPr/>
        <p:txBody>
          <a:bodyPr>
            <a:normAutofit fontScale="55000" lnSpcReduction="20000"/>
          </a:bodyPr>
          <a:lstStyle/>
          <a:p>
            <a:pPr marL="342900" lvl="1" indent="-342900" algn="just">
              <a:lnSpc>
                <a:spcPct val="170000"/>
              </a:lnSpc>
              <a:buFont typeface="Wingdings" pitchFamily="2" charset="2"/>
              <a:buChar char="n"/>
              <a:defRPr/>
            </a:pPr>
            <a:r>
              <a:rPr lang="zh-CN" altLang="en-US" sz="3800" dirty="0">
                <a:latin typeface="Times New Roman" pitchFamily="18" charset="0"/>
                <a:cs typeface="+mn-cs"/>
              </a:rPr>
              <a:t>传统观点</a:t>
            </a:r>
            <a:endParaRPr lang="en-US" altLang="zh-CN" sz="3800" dirty="0">
              <a:latin typeface="Times New Roman" pitchFamily="18" charset="0"/>
              <a:cs typeface="+mn-cs"/>
            </a:endParaRPr>
          </a:p>
          <a:p>
            <a:pPr lvl="1">
              <a:lnSpc>
                <a:spcPct val="170000"/>
              </a:lnSpc>
              <a:buFontTx/>
              <a:buChar char="-"/>
              <a:defRPr/>
            </a:pPr>
            <a:r>
              <a:rPr lang="zh-CN" altLang="en-US" sz="3200" dirty="0"/>
              <a:t>劳动分工创造了专家，也对协调提出了新的要求。而将专家归类到各部门中，在一个管理者的指导下工作，可以促进这种协调。</a:t>
            </a:r>
            <a:endParaRPr lang="en-US" altLang="zh-CN" sz="3200" dirty="0"/>
          </a:p>
          <a:p>
            <a:pPr lvl="1">
              <a:lnSpc>
                <a:spcPct val="170000"/>
              </a:lnSpc>
              <a:buFontTx/>
              <a:buChar char="-"/>
              <a:defRPr/>
            </a:pPr>
            <a:r>
              <a:rPr lang="zh-CN" altLang="en-US" sz="3200" dirty="0"/>
              <a:t>并无单一的划分部门的方法。实际中部门化应反映最有利于实现组织目标和各事业单位目标的要求。</a:t>
            </a:r>
          </a:p>
          <a:p>
            <a:pPr>
              <a:lnSpc>
                <a:spcPct val="170000"/>
              </a:lnSpc>
            </a:pPr>
            <a:r>
              <a:rPr lang="zh-CN" altLang="en-US" sz="3800" dirty="0">
                <a:latin typeface="Times New Roman" pitchFamily="18" charset="0"/>
              </a:rPr>
              <a:t>职能部门化</a:t>
            </a:r>
            <a:endParaRPr lang="en-US" altLang="zh-CN" sz="3800" dirty="0"/>
          </a:p>
          <a:p>
            <a:pPr>
              <a:lnSpc>
                <a:spcPct val="170000"/>
              </a:lnSpc>
            </a:pPr>
            <a:r>
              <a:rPr lang="zh-CN" altLang="en-US" sz="3800" dirty="0">
                <a:latin typeface="Times New Roman" pitchFamily="18" charset="0"/>
              </a:rPr>
              <a:t>产品部门化</a:t>
            </a:r>
            <a:endParaRPr lang="en-US" altLang="zh-CN" sz="3800" dirty="0">
              <a:latin typeface="Times New Roman" pitchFamily="18" charset="0"/>
            </a:endParaRPr>
          </a:p>
          <a:p>
            <a:pPr>
              <a:lnSpc>
                <a:spcPct val="170000"/>
              </a:lnSpc>
            </a:pPr>
            <a:r>
              <a:rPr lang="zh-CN" altLang="en-US" sz="3800" dirty="0">
                <a:latin typeface="Times New Roman" pitchFamily="18" charset="0"/>
              </a:rPr>
              <a:t>顾客部门化</a:t>
            </a:r>
            <a:endParaRPr lang="en-US" altLang="zh-CN" sz="3800" dirty="0">
              <a:latin typeface="Times New Roman" pitchFamily="18" charset="0"/>
            </a:endParaRPr>
          </a:p>
          <a:p>
            <a:pPr>
              <a:lnSpc>
                <a:spcPct val="170000"/>
              </a:lnSpc>
            </a:pPr>
            <a:r>
              <a:rPr lang="zh-CN" altLang="en-US" sz="3800" dirty="0">
                <a:latin typeface="Times New Roman" pitchFamily="18" charset="0"/>
              </a:rPr>
              <a:t>地区部门化</a:t>
            </a:r>
            <a:endParaRPr lang="en-US" altLang="zh-CN" sz="2400" dirty="0">
              <a:latin typeface="Times New Roman" pitchFamily="18" charset="0"/>
            </a:endParaRPr>
          </a:p>
          <a:p>
            <a:pPr>
              <a:lnSpc>
                <a:spcPct val="170000"/>
              </a:lnSpc>
            </a:pPr>
            <a:r>
              <a:rPr lang="zh-CN" altLang="en-US" sz="3600" dirty="0">
                <a:latin typeface="Times New Roman" pitchFamily="18" charset="0"/>
              </a:rPr>
              <a:t>过程部门化</a:t>
            </a:r>
          </a:p>
        </p:txBody>
      </p:sp>
      <p:sp>
        <p:nvSpPr>
          <p:cNvPr id="27650" name="Rectangle 2"/>
          <p:cNvSpPr>
            <a:spLocks noGrp="1" noChangeArrowheads="1"/>
          </p:cNvSpPr>
          <p:nvPr>
            <p:ph type="title"/>
          </p:nvPr>
        </p:nvSpPr>
        <p:spPr/>
        <p:txBody>
          <a:bodyPr/>
          <a:lstStyle/>
          <a:p>
            <a:r>
              <a:rPr lang="en-US" altLang="zh-CN" sz="3400" dirty="0">
                <a:latin typeface="微软雅黑" panose="020B0503020204020204" pitchFamily="34" charset="-122"/>
                <a:ea typeface="微软雅黑" panose="020B0503020204020204" pitchFamily="34" charset="-122"/>
              </a:rPr>
              <a:t>(5) </a:t>
            </a:r>
            <a:r>
              <a:rPr lang="zh-CN" altLang="en-US" sz="3400" dirty="0">
                <a:latin typeface="微软雅黑" panose="020B0503020204020204" pitchFamily="34" charset="-122"/>
                <a:ea typeface="微软雅黑" panose="020B0503020204020204" pitchFamily="34" charset="-122"/>
              </a:rPr>
              <a:t>部门化</a:t>
            </a:r>
            <a:endParaRPr lang="zh-CN" altLang="en-US" sz="2000" dirty="0">
              <a:latin typeface="微软雅黑" panose="020B0503020204020204" pitchFamily="34" charset="-122"/>
              <a:ea typeface="微软雅黑" panose="020B0503020204020204" pitchFamily="34" charset="-122"/>
            </a:endParaRPr>
          </a:p>
        </p:txBody>
      </p:sp>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4088" y="4201222"/>
            <a:ext cx="1944216" cy="17416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85572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2883">
                                            <p:txEl>
                                              <p:pRg st="0" end="0"/>
                                            </p:txEl>
                                          </p:spTgt>
                                        </p:tgtEl>
                                        <p:attrNameLst>
                                          <p:attrName>style.visibility</p:attrName>
                                        </p:attrNameLst>
                                      </p:cBhvr>
                                      <p:to>
                                        <p:strVal val="visible"/>
                                      </p:to>
                                    </p:set>
                                    <p:animEffect transition="in" filter="wipe(left)">
                                      <p:cBhvr>
                                        <p:cTn id="7" dur="500"/>
                                        <p:tgtEl>
                                          <p:spTgt spid="762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2883">
                                            <p:txEl>
                                              <p:pRg st="1" end="1"/>
                                            </p:txEl>
                                          </p:spTgt>
                                        </p:tgtEl>
                                        <p:attrNameLst>
                                          <p:attrName>style.visibility</p:attrName>
                                        </p:attrNameLst>
                                      </p:cBhvr>
                                      <p:to>
                                        <p:strVal val="visible"/>
                                      </p:to>
                                    </p:set>
                                    <p:animEffect transition="in" filter="wipe(left)">
                                      <p:cBhvr>
                                        <p:cTn id="12" dur="500"/>
                                        <p:tgtEl>
                                          <p:spTgt spid="7628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2883">
                                            <p:txEl>
                                              <p:pRg st="2" end="2"/>
                                            </p:txEl>
                                          </p:spTgt>
                                        </p:tgtEl>
                                        <p:attrNameLst>
                                          <p:attrName>style.visibility</p:attrName>
                                        </p:attrNameLst>
                                      </p:cBhvr>
                                      <p:to>
                                        <p:strVal val="visible"/>
                                      </p:to>
                                    </p:set>
                                    <p:animEffect transition="in" filter="wipe(left)">
                                      <p:cBhvr>
                                        <p:cTn id="17" dur="500"/>
                                        <p:tgtEl>
                                          <p:spTgt spid="7628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2883">
                                            <p:txEl>
                                              <p:pRg st="3" end="3"/>
                                            </p:txEl>
                                          </p:spTgt>
                                        </p:tgtEl>
                                        <p:attrNameLst>
                                          <p:attrName>style.visibility</p:attrName>
                                        </p:attrNameLst>
                                      </p:cBhvr>
                                      <p:to>
                                        <p:strVal val="visible"/>
                                      </p:to>
                                    </p:set>
                                    <p:animEffect transition="in" filter="wipe(left)">
                                      <p:cBhvr>
                                        <p:cTn id="22" dur="500"/>
                                        <p:tgtEl>
                                          <p:spTgt spid="7628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2883">
                                            <p:txEl>
                                              <p:pRg st="4" end="4"/>
                                            </p:txEl>
                                          </p:spTgt>
                                        </p:tgtEl>
                                        <p:attrNameLst>
                                          <p:attrName>style.visibility</p:attrName>
                                        </p:attrNameLst>
                                      </p:cBhvr>
                                      <p:to>
                                        <p:strVal val="visible"/>
                                      </p:to>
                                    </p:set>
                                    <p:animEffect transition="in" filter="wipe(left)">
                                      <p:cBhvr>
                                        <p:cTn id="27" dur="500"/>
                                        <p:tgtEl>
                                          <p:spTgt spid="7628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62883">
                                            <p:txEl>
                                              <p:pRg st="5" end="5"/>
                                            </p:txEl>
                                          </p:spTgt>
                                        </p:tgtEl>
                                        <p:attrNameLst>
                                          <p:attrName>style.visibility</p:attrName>
                                        </p:attrNameLst>
                                      </p:cBhvr>
                                      <p:to>
                                        <p:strVal val="visible"/>
                                      </p:to>
                                    </p:set>
                                    <p:animEffect transition="in" filter="wipe(left)">
                                      <p:cBhvr>
                                        <p:cTn id="32" dur="500"/>
                                        <p:tgtEl>
                                          <p:spTgt spid="7628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2883">
                                            <p:txEl>
                                              <p:pRg st="6" end="6"/>
                                            </p:txEl>
                                          </p:spTgt>
                                        </p:tgtEl>
                                        <p:attrNameLst>
                                          <p:attrName>style.visibility</p:attrName>
                                        </p:attrNameLst>
                                      </p:cBhvr>
                                      <p:to>
                                        <p:strVal val="visible"/>
                                      </p:to>
                                    </p:set>
                                    <p:animEffect transition="in" filter="wipe(left)">
                                      <p:cBhvr>
                                        <p:cTn id="37" dur="500"/>
                                        <p:tgtEl>
                                          <p:spTgt spid="7628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62883">
                                            <p:txEl>
                                              <p:pRg st="7" end="7"/>
                                            </p:txEl>
                                          </p:spTgt>
                                        </p:tgtEl>
                                        <p:attrNameLst>
                                          <p:attrName>style.visibility</p:attrName>
                                        </p:attrNameLst>
                                      </p:cBhvr>
                                      <p:to>
                                        <p:strVal val="visible"/>
                                      </p:to>
                                    </p:set>
                                    <p:animEffect transition="in" filter="wipe(left)">
                                      <p:cBhvr>
                                        <p:cTn id="42" dur="500"/>
                                        <p:tgtEl>
                                          <p:spTgt spid="7628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3" grpId="0" build="p" bldLvl="5"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3907" name="Rectangle 3"/>
          <p:cNvSpPr>
            <a:spLocks noGrp="1" noChangeArrowheads="1"/>
          </p:cNvSpPr>
          <p:nvPr>
            <p:ph idx="1"/>
          </p:nvPr>
        </p:nvSpPr>
        <p:spPr/>
        <p:txBody>
          <a:bodyPr>
            <a:normAutofit/>
          </a:bodyPr>
          <a:lstStyle/>
          <a:p>
            <a:pPr>
              <a:lnSpc>
                <a:spcPct val="150000"/>
              </a:lnSpc>
            </a:pPr>
            <a:r>
              <a:rPr lang="zh-CN" altLang="en-US" sz="2400" dirty="0"/>
              <a:t>现代观点：随着工作任务的复杂化，专家技能的多样化受到重视。部门的划分更应考虑到权变、灵活。</a:t>
            </a:r>
            <a:endParaRPr lang="en-US" altLang="zh-CN" sz="2400" dirty="0"/>
          </a:p>
          <a:p>
            <a:pPr>
              <a:lnSpc>
                <a:spcPct val="150000"/>
              </a:lnSpc>
            </a:pPr>
            <a:r>
              <a:rPr lang="zh-CN" altLang="en-US" sz="2400" dirty="0"/>
              <a:t>两个重要的趋势：</a:t>
            </a:r>
            <a:endParaRPr lang="en-US" altLang="zh-CN" sz="2400" dirty="0"/>
          </a:p>
          <a:p>
            <a:pPr lvl="1">
              <a:lnSpc>
                <a:spcPct val="150000"/>
              </a:lnSpc>
              <a:buFontTx/>
              <a:buChar char="-"/>
              <a:defRPr/>
            </a:pPr>
            <a:r>
              <a:rPr lang="zh-CN" altLang="en-US" sz="2400" dirty="0"/>
              <a:t>当今激烈的竞争迫使管理者的注意力越来越多地集中到顾客身上。</a:t>
            </a:r>
            <a:endParaRPr lang="en-US" altLang="zh-CN" sz="2400" dirty="0"/>
          </a:p>
          <a:p>
            <a:pPr lvl="1">
              <a:lnSpc>
                <a:spcPct val="150000"/>
              </a:lnSpc>
              <a:buFontTx/>
              <a:buChar char="-"/>
              <a:defRPr/>
            </a:pPr>
            <a:r>
              <a:rPr lang="zh-CN" altLang="en-US" sz="2400" dirty="0"/>
              <a:t>而跨部门的团队工作方式愈益受到人们的重视。</a:t>
            </a:r>
          </a:p>
        </p:txBody>
      </p:sp>
      <p:sp>
        <p:nvSpPr>
          <p:cNvPr id="28674" name="Rectangle 2"/>
          <p:cNvSpPr>
            <a:spLocks noGrp="1" noChangeArrowheads="1"/>
          </p:cNvSpPr>
          <p:nvPr>
            <p:ph type="title"/>
          </p:nvPr>
        </p:nvSpPr>
        <p:spPr/>
        <p:txBody>
          <a:bodyPr>
            <a:normAutofit/>
          </a:bodyPr>
          <a:lstStyle/>
          <a:p>
            <a:r>
              <a:rPr lang="zh-CN" altLang="en-US" sz="3200" dirty="0">
                <a:latin typeface="微软雅黑" panose="020B0503020204020204" pitchFamily="34" charset="-122"/>
                <a:ea typeface="微软雅黑" panose="020B0503020204020204" pitchFamily="34" charset="-122"/>
              </a:rPr>
              <a:t>发展的趋势</a:t>
            </a:r>
          </a:p>
        </p:txBody>
      </p:sp>
      <p:pic>
        <p:nvPicPr>
          <p:cNvPr id="28676" name="Picture 4" descr="C:\Users\gaoyu\Desktop\助教\素材\渐变类商务png图片coquette-icons系列png\渐变类商务png图片coquette-icons系列png\渐变类商务png图片（锐普PPT论坛www.rapidbbs.cn） (86).png"/>
          <p:cNvPicPr>
            <a:picLocks noChangeAspect="1" noChangeArrowheads="1"/>
          </p:cNvPicPr>
          <p:nvPr/>
        </p:nvPicPr>
        <p:blipFill>
          <a:blip r:embed="rId3" cstate="print"/>
          <a:srcRect/>
          <a:stretch>
            <a:fillRect/>
          </a:stretch>
        </p:blipFill>
        <p:spPr bwMode="auto">
          <a:xfrm>
            <a:off x="3635896" y="4946465"/>
            <a:ext cx="1625600" cy="1625600"/>
          </a:xfrm>
          <a:prstGeom prst="rect">
            <a:avLst/>
          </a:prstGeom>
          <a:noFill/>
        </p:spPr>
      </p:pic>
    </p:spTree>
    <p:extLst>
      <p:ext uri="{BB962C8B-B14F-4D97-AF65-F5344CB8AC3E}">
        <p14:creationId xmlns:p14="http://schemas.microsoft.com/office/powerpoint/2010/main" val="196190851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4931" name="Rectangle 3"/>
          <p:cNvSpPr>
            <a:spLocks noGrp="1" noChangeArrowheads="1"/>
          </p:cNvSpPr>
          <p:nvPr>
            <p:ph idx="1"/>
          </p:nvPr>
        </p:nvSpPr>
        <p:spPr/>
        <p:txBody>
          <a:bodyPr>
            <a:normAutofit/>
          </a:bodyPr>
          <a:lstStyle/>
          <a:p>
            <a:pPr>
              <a:lnSpc>
                <a:spcPct val="150000"/>
              </a:lnSpc>
            </a:pPr>
            <a:r>
              <a:rPr lang="zh-CN" altLang="en-US" sz="2400" dirty="0"/>
              <a:t>传统观念倾向于机械式组织或官僚行政组织。</a:t>
            </a:r>
            <a:endParaRPr lang="en-US" altLang="zh-CN" sz="2400" dirty="0"/>
          </a:p>
          <a:p>
            <a:pPr>
              <a:lnSpc>
                <a:spcPct val="150000"/>
              </a:lnSpc>
              <a:buNone/>
            </a:pPr>
            <a:endParaRPr lang="zh-CN" altLang="en-US" sz="2400" dirty="0"/>
          </a:p>
          <a:p>
            <a:pPr>
              <a:lnSpc>
                <a:spcPct val="150000"/>
              </a:lnSpc>
            </a:pPr>
            <a:r>
              <a:rPr lang="zh-CN" altLang="en-US" sz="2400" dirty="0"/>
              <a:t>现代观点则认为：并不存在一种唯一的“理想”组织结构。“理想”的组织结构设计取决于各种权变因素</a:t>
            </a:r>
          </a:p>
        </p:txBody>
      </p:sp>
      <p:sp>
        <p:nvSpPr>
          <p:cNvPr id="29698" name="Rectangle 2"/>
          <p:cNvSpPr>
            <a:spLocks noGrp="1" noChangeArrowheads="1"/>
          </p:cNvSpPr>
          <p:nvPr>
            <p:ph type="title"/>
          </p:nvPr>
        </p:nvSpPr>
        <p:spPr/>
        <p:txBody>
          <a:bodyPr/>
          <a:lstStyle/>
          <a:p>
            <a:r>
              <a:rPr lang="zh-CN" altLang="en-US" sz="3400" dirty="0">
                <a:latin typeface="微软雅黑" panose="020B0503020204020204" pitchFamily="34" charset="-122"/>
                <a:ea typeface="微软雅黑" panose="020B0503020204020204" pitchFamily="34" charset="-122"/>
              </a:rPr>
              <a:t>组织设计的权变方法</a:t>
            </a:r>
          </a:p>
        </p:txBody>
      </p:sp>
      <p:pic>
        <p:nvPicPr>
          <p:cNvPr id="29700" name="Picture 4" descr="C:\Users\gaoyu\Desktop\助教\素材\渐变类商务png图片coquette-icons系列png\渐变类商务png图片coquette-icons系列png\渐变类商务png图片（锐普PPT论坛www.rapidbbs.cn） (93).png"/>
          <p:cNvPicPr>
            <a:picLocks noChangeAspect="1" noChangeArrowheads="1"/>
          </p:cNvPicPr>
          <p:nvPr/>
        </p:nvPicPr>
        <p:blipFill>
          <a:blip r:embed="rId3" cstate="print"/>
          <a:srcRect/>
          <a:stretch>
            <a:fillRect/>
          </a:stretch>
        </p:blipFill>
        <p:spPr bwMode="auto">
          <a:xfrm>
            <a:off x="1475656" y="4653136"/>
            <a:ext cx="1625600" cy="1625600"/>
          </a:xfrm>
          <a:prstGeom prst="rect">
            <a:avLst/>
          </a:prstGeom>
          <a:noFill/>
        </p:spPr>
      </p:pic>
      <p:pic>
        <p:nvPicPr>
          <p:cNvPr id="29701" name="Picture 5" descr="C:\Users\gaoyu\Desktop\助教\素材\渐变类商务png图片coquette-icons系列png\渐变类商务png图片coquette-icons系列png\渐变类商务png图片（锐普PPT论坛www.rapidbbs.cn） (308).png"/>
          <p:cNvPicPr>
            <a:picLocks noChangeAspect="1" noChangeArrowheads="1"/>
          </p:cNvPicPr>
          <p:nvPr/>
        </p:nvPicPr>
        <p:blipFill>
          <a:blip r:embed="rId4" cstate="print"/>
          <a:srcRect/>
          <a:stretch>
            <a:fillRect/>
          </a:stretch>
        </p:blipFill>
        <p:spPr bwMode="auto">
          <a:xfrm>
            <a:off x="5652120" y="4653136"/>
            <a:ext cx="1625600" cy="1625600"/>
          </a:xfrm>
          <a:prstGeom prst="rect">
            <a:avLst/>
          </a:prstGeom>
          <a:noFill/>
        </p:spPr>
      </p:pic>
    </p:spTree>
    <p:extLst>
      <p:ext uri="{BB962C8B-B14F-4D97-AF65-F5344CB8AC3E}">
        <p14:creationId xmlns:p14="http://schemas.microsoft.com/office/powerpoint/2010/main" val="12076507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4931">
                                            <p:txEl>
                                              <p:pRg st="0" end="0"/>
                                            </p:txEl>
                                          </p:spTgt>
                                        </p:tgtEl>
                                        <p:attrNameLst>
                                          <p:attrName>style.visibility</p:attrName>
                                        </p:attrNameLst>
                                      </p:cBhvr>
                                      <p:to>
                                        <p:strVal val="visible"/>
                                      </p:to>
                                    </p:set>
                                    <p:animEffect transition="in" filter="wipe(left)">
                                      <p:cBhvr>
                                        <p:cTn id="7" dur="500"/>
                                        <p:tgtEl>
                                          <p:spTgt spid="7649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4931">
                                            <p:txEl>
                                              <p:pRg st="2" end="2"/>
                                            </p:txEl>
                                          </p:spTgt>
                                        </p:tgtEl>
                                        <p:attrNameLst>
                                          <p:attrName>style.visibility</p:attrName>
                                        </p:attrNameLst>
                                      </p:cBhvr>
                                      <p:to>
                                        <p:strVal val="visible"/>
                                      </p:to>
                                    </p:set>
                                    <p:animEffect transition="in" filter="wipe(left)">
                                      <p:cBhvr>
                                        <p:cTn id="12" dur="500"/>
                                        <p:tgtEl>
                                          <p:spTgt spid="7649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1" grpId="0" build="p" bldLvl="5"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5955" name="Rectangle 3"/>
          <p:cNvSpPr>
            <a:spLocks noGrp="1" noChangeArrowheads="1"/>
          </p:cNvSpPr>
          <p:nvPr>
            <p:ph idx="1"/>
          </p:nvPr>
        </p:nvSpPr>
        <p:spPr/>
        <p:txBody>
          <a:bodyPr>
            <a:normAutofit/>
          </a:bodyPr>
          <a:lstStyle/>
          <a:p>
            <a:pPr algn="ctr">
              <a:lnSpc>
                <a:spcPct val="150000"/>
              </a:lnSpc>
            </a:pPr>
            <a:r>
              <a:rPr lang="zh-CN" altLang="en-US" sz="2400" b="1" dirty="0"/>
              <a:t>机械式组织         </a:t>
            </a:r>
            <a:r>
              <a:rPr lang="en-US" altLang="zh-CN" sz="2400" b="1" dirty="0"/>
              <a:t>VS      </a:t>
            </a:r>
            <a:r>
              <a:rPr lang="zh-CN" altLang="en-US" sz="2400" b="1" dirty="0"/>
              <a:t>有机式组织</a:t>
            </a:r>
            <a:br>
              <a:rPr lang="zh-CN" altLang="en-US" sz="2400" b="1" dirty="0"/>
            </a:br>
            <a:r>
              <a:rPr lang="en-US" altLang="zh-CN" sz="2400" dirty="0"/>
              <a:t>--</a:t>
            </a:r>
            <a:r>
              <a:rPr lang="zh-CN" altLang="en-US" sz="2400" dirty="0"/>
              <a:t>严格的层级关系 	</a:t>
            </a:r>
            <a:r>
              <a:rPr lang="en-US" altLang="zh-CN" sz="2400" dirty="0"/>
              <a:t>--</a:t>
            </a:r>
            <a:r>
              <a:rPr lang="zh-CN" altLang="en-US" sz="2400" dirty="0"/>
              <a:t>合作关系（纵向与横向）</a:t>
            </a:r>
            <a:br>
              <a:rPr lang="zh-CN" altLang="en-US" sz="2400" dirty="0"/>
            </a:br>
            <a:r>
              <a:rPr lang="en-US" altLang="zh-CN" sz="2400" dirty="0"/>
              <a:t>--</a:t>
            </a:r>
            <a:r>
              <a:rPr lang="zh-CN" altLang="en-US" sz="2400" dirty="0"/>
              <a:t>固定的职责		</a:t>
            </a:r>
            <a:r>
              <a:rPr lang="en-US" altLang="zh-CN" sz="2400" dirty="0"/>
              <a:t>--</a:t>
            </a:r>
            <a:r>
              <a:rPr lang="zh-CN" altLang="en-US" sz="2400" dirty="0"/>
              <a:t>不断调整的职责</a:t>
            </a:r>
            <a:br>
              <a:rPr lang="zh-CN" altLang="en-US" sz="2400" dirty="0"/>
            </a:br>
            <a:r>
              <a:rPr lang="en-US" altLang="zh-CN" sz="2400" dirty="0"/>
              <a:t>--</a:t>
            </a:r>
            <a:r>
              <a:rPr lang="zh-CN" altLang="en-US" sz="2400" dirty="0"/>
              <a:t>高度正规化		</a:t>
            </a:r>
            <a:r>
              <a:rPr lang="en-US" altLang="zh-CN" sz="2400" dirty="0"/>
              <a:t>--</a:t>
            </a:r>
            <a:r>
              <a:rPr lang="zh-CN" altLang="en-US" sz="2400" dirty="0"/>
              <a:t>低正规化</a:t>
            </a:r>
            <a:br>
              <a:rPr lang="zh-CN" altLang="en-US" sz="2400" dirty="0"/>
            </a:br>
            <a:r>
              <a:rPr lang="en-US" altLang="zh-CN" sz="2400" dirty="0"/>
              <a:t>--</a:t>
            </a:r>
            <a:r>
              <a:rPr lang="zh-CN" altLang="en-US" sz="2400" dirty="0"/>
              <a:t>正式的沟通渠道	          </a:t>
            </a:r>
            <a:r>
              <a:rPr lang="en-US" altLang="zh-CN" sz="2400" dirty="0"/>
              <a:t>--</a:t>
            </a:r>
            <a:r>
              <a:rPr lang="zh-CN" altLang="en-US" sz="2400" dirty="0"/>
              <a:t>非正式的沟通渠道</a:t>
            </a:r>
            <a:br>
              <a:rPr lang="zh-CN" altLang="en-US" sz="2400" dirty="0"/>
            </a:br>
            <a:r>
              <a:rPr lang="en-US" altLang="zh-CN" sz="2400" dirty="0"/>
              <a:t>--</a:t>
            </a:r>
            <a:r>
              <a:rPr lang="zh-CN" altLang="en-US" sz="2400" dirty="0"/>
              <a:t>集权决策		          </a:t>
            </a:r>
            <a:r>
              <a:rPr lang="en-US" altLang="zh-CN" sz="2400" dirty="0"/>
              <a:t>--</a:t>
            </a:r>
            <a:r>
              <a:rPr lang="zh-CN" altLang="en-US" sz="2400" dirty="0"/>
              <a:t>分权决策</a:t>
            </a:r>
          </a:p>
        </p:txBody>
      </p:sp>
      <p:sp>
        <p:nvSpPr>
          <p:cNvPr id="30722" name="Rectangle 2"/>
          <p:cNvSpPr>
            <a:spLocks noGrp="1" noChangeArrowheads="1"/>
          </p:cNvSpPr>
          <p:nvPr>
            <p:ph type="title"/>
          </p:nvPr>
        </p:nvSpPr>
        <p:spPr/>
        <p:txBody>
          <a:bodyPr>
            <a:normAutofit/>
          </a:bodyPr>
          <a:lstStyle/>
          <a:p>
            <a:r>
              <a:rPr lang="zh-CN" altLang="en-US" sz="3400" dirty="0">
                <a:latin typeface="微软雅黑" panose="020B0503020204020204" pitchFamily="34" charset="-122"/>
                <a:ea typeface="微软雅黑" panose="020B0503020204020204" pitchFamily="34" charset="-122"/>
              </a:rPr>
              <a:t>（</a:t>
            </a:r>
            <a:r>
              <a:rPr lang="en-US" altLang="zh-CN" sz="3400" dirty="0">
                <a:latin typeface="微软雅黑" panose="020B0503020204020204" pitchFamily="34" charset="-122"/>
                <a:ea typeface="微软雅黑" panose="020B0503020204020204" pitchFamily="34" charset="-122"/>
              </a:rPr>
              <a:t>1</a:t>
            </a:r>
            <a:r>
              <a:rPr lang="zh-CN" altLang="en-US" sz="3400" dirty="0">
                <a:latin typeface="微软雅黑" panose="020B0503020204020204" pitchFamily="34" charset="-122"/>
                <a:ea typeface="微软雅黑" panose="020B0503020204020204" pitchFamily="34" charset="-122"/>
              </a:rPr>
              <a:t>）两种最一般的组织设计模式</a:t>
            </a:r>
          </a:p>
        </p:txBody>
      </p:sp>
      <p:pic>
        <p:nvPicPr>
          <p:cNvPr id="6" name="Picture 4" descr="C:\Users\gaoyu\Desktop\助教\素材\渐变类商务png图片coquette-icons系列png\渐变类商务png图片coquette-icons系列png\渐变类商务png图片（锐普PPT论坛www.rapidbbs.cn） (329).png"/>
          <p:cNvPicPr>
            <a:picLocks noChangeAspect="1" noChangeArrowheads="1"/>
          </p:cNvPicPr>
          <p:nvPr/>
        </p:nvPicPr>
        <p:blipFill>
          <a:blip r:embed="rId3" cstate="print"/>
          <a:srcRect/>
          <a:stretch>
            <a:fillRect/>
          </a:stretch>
        </p:blipFill>
        <p:spPr bwMode="auto">
          <a:xfrm>
            <a:off x="2195736" y="4944707"/>
            <a:ext cx="1625600" cy="1625600"/>
          </a:xfrm>
          <a:prstGeom prst="rect">
            <a:avLst/>
          </a:prstGeom>
          <a:noFill/>
        </p:spPr>
      </p:pic>
      <p:pic>
        <p:nvPicPr>
          <p:cNvPr id="7" name="Picture 5" descr="C:\Users\gaoyu\Desktop\助教\素材\渐变类商务png图片coquette-icons系列png\渐变类商务png图片coquette-icons系列png\渐变类商务png图片（锐普PPT论坛www.rapidbbs.cn） (326).png"/>
          <p:cNvPicPr>
            <a:picLocks noChangeAspect="1" noChangeArrowheads="1"/>
          </p:cNvPicPr>
          <p:nvPr/>
        </p:nvPicPr>
        <p:blipFill>
          <a:blip r:embed="rId4" cstate="print"/>
          <a:srcRect/>
          <a:stretch>
            <a:fillRect/>
          </a:stretch>
        </p:blipFill>
        <p:spPr bwMode="auto">
          <a:xfrm>
            <a:off x="5724128" y="4944707"/>
            <a:ext cx="1625600" cy="1625600"/>
          </a:xfrm>
          <a:prstGeom prst="rect">
            <a:avLst/>
          </a:prstGeom>
          <a:noFill/>
        </p:spPr>
      </p:pic>
    </p:spTree>
    <p:extLst>
      <p:ext uri="{BB962C8B-B14F-4D97-AF65-F5344CB8AC3E}">
        <p14:creationId xmlns:p14="http://schemas.microsoft.com/office/powerpoint/2010/main" val="26905949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5955">
                                            <p:txEl>
                                              <p:pRg st="0" end="0"/>
                                            </p:txEl>
                                          </p:spTgt>
                                        </p:tgtEl>
                                        <p:attrNameLst>
                                          <p:attrName>style.visibility</p:attrName>
                                        </p:attrNameLst>
                                      </p:cBhvr>
                                      <p:to>
                                        <p:strVal val="visible"/>
                                      </p:to>
                                    </p:set>
                                    <p:animEffect transition="in" filter="wipe(left)">
                                      <p:cBhvr>
                                        <p:cTn id="7" dur="500"/>
                                        <p:tgtEl>
                                          <p:spTgt spid="7659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5" grpId="0" build="p" bldLvl="5"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6979" name="Rectangle 3"/>
          <p:cNvSpPr>
            <a:spLocks noGrp="1" noChangeArrowheads="1"/>
          </p:cNvSpPr>
          <p:nvPr>
            <p:ph idx="1"/>
          </p:nvPr>
        </p:nvSpPr>
        <p:spPr/>
        <p:txBody>
          <a:bodyPr>
            <a:normAutofit/>
          </a:bodyPr>
          <a:lstStyle/>
          <a:p>
            <a:pPr>
              <a:lnSpc>
                <a:spcPct val="150000"/>
              </a:lnSpc>
            </a:pPr>
            <a:r>
              <a:rPr lang="zh-CN" altLang="en-US" sz="2400" dirty="0"/>
              <a:t>由正式的职权层级链所形成的统一指挥、窄的管理辖度（并随着组织层次的提高而缩小管理辖度）、多层次的非人格化结构、高层管理者以复杂详尽的规则来代替对低层活动的监控。以不变应万变，高度分工、高度复杂化、高度正规化、高度集权化。组织是一架高效率的精密机器。</a:t>
            </a:r>
          </a:p>
        </p:txBody>
      </p:sp>
      <p:sp>
        <p:nvSpPr>
          <p:cNvPr id="31746" name="Rectangle 2"/>
          <p:cNvSpPr>
            <a:spLocks noGrp="1" noChangeArrowheads="1"/>
          </p:cNvSpPr>
          <p:nvPr>
            <p:ph type="title"/>
          </p:nvPr>
        </p:nvSpPr>
        <p:spPr/>
        <p:txBody>
          <a:bodyPr/>
          <a:lstStyle/>
          <a:p>
            <a:r>
              <a:rPr lang="zh-CN" altLang="en-US" sz="3400" dirty="0">
                <a:latin typeface="微软雅黑" panose="020B0503020204020204" pitchFamily="34" charset="-122"/>
                <a:ea typeface="微软雅黑" panose="020B0503020204020204" pitchFamily="34" charset="-122"/>
              </a:rPr>
              <a:t>机械式组织</a:t>
            </a:r>
          </a:p>
        </p:txBody>
      </p:sp>
      <p:pic>
        <p:nvPicPr>
          <p:cNvPr id="31748" name="Picture 4" descr="C:\Users\gaoyu\Desktop\助教\素材\渐变类商务png图片coquette-icons系列png\渐变类商务png图片coquette-icons系列png\渐变类商务png图片（锐普PPT论坛www.rapidbbs.cn） (329).png"/>
          <p:cNvPicPr>
            <a:picLocks noChangeAspect="1" noChangeArrowheads="1"/>
          </p:cNvPicPr>
          <p:nvPr/>
        </p:nvPicPr>
        <p:blipFill>
          <a:blip r:embed="rId3" cstate="print"/>
          <a:srcRect/>
          <a:stretch>
            <a:fillRect/>
          </a:stretch>
        </p:blipFill>
        <p:spPr bwMode="auto">
          <a:xfrm>
            <a:off x="1043608" y="4653136"/>
            <a:ext cx="1625600" cy="1625600"/>
          </a:xfrm>
          <a:prstGeom prst="rect">
            <a:avLst/>
          </a:prstGeom>
          <a:noFill/>
        </p:spPr>
      </p:pic>
    </p:spTree>
    <p:extLst>
      <p:ext uri="{BB962C8B-B14F-4D97-AF65-F5344CB8AC3E}">
        <p14:creationId xmlns:p14="http://schemas.microsoft.com/office/powerpoint/2010/main" val="27746288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animEffect transition="in" filter="wipe(left)">
                                      <p:cBhvr>
                                        <p:cTn id="7" dur="500"/>
                                        <p:tgtEl>
                                          <p:spTgt spid="7669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build="p" bldLvl="5"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03" name="Rectangle 3"/>
          <p:cNvSpPr>
            <a:spLocks noGrp="1" noChangeArrowheads="1"/>
          </p:cNvSpPr>
          <p:nvPr>
            <p:ph idx="1"/>
          </p:nvPr>
        </p:nvSpPr>
        <p:spPr/>
        <p:txBody>
          <a:bodyPr>
            <a:noAutofit/>
          </a:bodyPr>
          <a:lstStyle/>
          <a:p>
            <a:pPr>
              <a:lnSpc>
                <a:spcPct val="150000"/>
              </a:lnSpc>
            </a:pPr>
            <a:r>
              <a:rPr lang="zh-CN" altLang="en-US" sz="2000" dirty="0"/>
              <a:t>松散、灵活的具有高度适应性的组织形式。也进行劳动分工，但是成员的工作不具备标准化的规则和条例，成员有熟练的技能，并经过培训能处理多种复杂问题，通过教育将职业行为标准灌输到员工的头脑中，而不需要多少正式的规则和直接监督。</a:t>
            </a:r>
          </a:p>
          <a:p>
            <a:pPr>
              <a:lnSpc>
                <a:spcPct val="150000"/>
              </a:lnSpc>
            </a:pPr>
            <a:r>
              <a:rPr lang="zh-CN" altLang="en-US" sz="2400" b="1" dirty="0"/>
              <a:t>分权的两条基本理由：</a:t>
            </a:r>
          </a:p>
          <a:p>
            <a:pPr lvl="1">
              <a:lnSpc>
                <a:spcPct val="150000"/>
              </a:lnSpc>
              <a:buFontTx/>
              <a:buChar char="-"/>
              <a:defRPr/>
            </a:pPr>
            <a:r>
              <a:rPr lang="zh-CN" altLang="en-US" sz="2000" dirty="0"/>
              <a:t>组织成员能对问题作出迅速的反应；</a:t>
            </a:r>
          </a:p>
          <a:p>
            <a:pPr lvl="1">
              <a:lnSpc>
                <a:spcPct val="150000"/>
              </a:lnSpc>
              <a:buFontTx/>
              <a:buChar char="-"/>
              <a:defRPr/>
            </a:pPr>
            <a:r>
              <a:rPr lang="zh-CN" altLang="en-US" sz="2000" dirty="0"/>
              <a:t>人们并不能期望高层管理者拥有迅速作出必要决策所需的各种技能。</a:t>
            </a:r>
          </a:p>
        </p:txBody>
      </p:sp>
      <p:sp>
        <p:nvSpPr>
          <p:cNvPr id="32770" name="Rectangle 2"/>
          <p:cNvSpPr>
            <a:spLocks noGrp="1" noChangeArrowheads="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有机式组织</a:t>
            </a:r>
          </a:p>
        </p:txBody>
      </p:sp>
      <p:pic>
        <p:nvPicPr>
          <p:cNvPr id="4" name="Picture 5" descr="C:\Users\gaoyu\Desktop\助教\素材\渐变类商务png图片coquette-icons系列png\渐变类商务png图片coquette-icons系列png\渐变类商务png图片（锐普PPT论坛www.rapidbbs.cn） (326).png"/>
          <p:cNvPicPr>
            <a:picLocks noChangeAspect="1" noChangeArrowheads="1"/>
          </p:cNvPicPr>
          <p:nvPr/>
        </p:nvPicPr>
        <p:blipFill>
          <a:blip r:embed="rId3" cstate="print"/>
          <a:srcRect/>
          <a:stretch>
            <a:fillRect/>
          </a:stretch>
        </p:blipFill>
        <p:spPr bwMode="auto">
          <a:xfrm>
            <a:off x="6804248" y="2924944"/>
            <a:ext cx="1625600" cy="1625600"/>
          </a:xfrm>
          <a:prstGeom prst="rect">
            <a:avLst/>
          </a:prstGeom>
          <a:noFill/>
        </p:spPr>
      </p:pic>
    </p:spTree>
    <p:extLst>
      <p:ext uri="{BB962C8B-B14F-4D97-AF65-F5344CB8AC3E}">
        <p14:creationId xmlns:p14="http://schemas.microsoft.com/office/powerpoint/2010/main" val="242563707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9027" name="Rectangle 3"/>
          <p:cNvSpPr>
            <a:spLocks noGrp="1" noChangeArrowheads="1"/>
          </p:cNvSpPr>
          <p:nvPr>
            <p:ph idx="1"/>
          </p:nvPr>
        </p:nvSpPr>
        <p:spPr/>
        <p:txBody>
          <a:bodyPr>
            <a:normAutofit/>
          </a:bodyPr>
          <a:lstStyle/>
          <a:p>
            <a:pPr>
              <a:lnSpc>
                <a:spcPct val="150000"/>
              </a:lnSpc>
            </a:pPr>
            <a:r>
              <a:rPr lang="zh-CN" altLang="en-US" sz="2400" dirty="0"/>
              <a:t>战略：组织结构是帮助管理者实现其组织目标的手段，而目标产生于组织的总战略，所以组织结构必须与战略紧密配合。而且结构应服从于战略。战略的重大调整即意味着组织结构的调整。即，公司的战略变化先行于并导致组织结构的变化。</a:t>
            </a:r>
            <a:br>
              <a:rPr lang="zh-CN" altLang="en-US" sz="2400" dirty="0"/>
            </a:br>
            <a:r>
              <a:rPr lang="zh-CN" altLang="en-US" sz="2400" b="1" dirty="0"/>
              <a:t>为什么探索者战略宜采用有机式组织？</a:t>
            </a:r>
            <a:br>
              <a:rPr lang="zh-CN" altLang="en-US" sz="2400" b="1" dirty="0"/>
            </a:br>
            <a:r>
              <a:rPr lang="zh-CN" altLang="en-US" sz="2400" b="1" dirty="0"/>
              <a:t>为什么防御者战略宜采用机械式组织？</a:t>
            </a:r>
          </a:p>
        </p:txBody>
      </p:sp>
      <p:sp>
        <p:nvSpPr>
          <p:cNvPr id="33794" name="Rectangle 2"/>
          <p:cNvSpPr>
            <a:spLocks noGrp="1" noChangeArrowheads="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(2) </a:t>
            </a:r>
            <a:r>
              <a:rPr lang="zh-CN" altLang="en-US" sz="3200" dirty="0">
                <a:latin typeface="微软雅黑" panose="020B0503020204020204" pitchFamily="34" charset="-122"/>
                <a:ea typeface="微软雅黑" panose="020B0503020204020204" pitchFamily="34" charset="-122"/>
              </a:rPr>
              <a:t>主要的权变因素</a:t>
            </a:r>
          </a:p>
        </p:txBody>
      </p:sp>
    </p:spTree>
    <p:extLst>
      <p:ext uri="{BB962C8B-B14F-4D97-AF65-F5344CB8AC3E}">
        <p14:creationId xmlns:p14="http://schemas.microsoft.com/office/powerpoint/2010/main" val="41969106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9027">
                                            <p:txEl>
                                              <p:pRg st="0" end="0"/>
                                            </p:txEl>
                                          </p:spTgt>
                                        </p:tgtEl>
                                        <p:attrNameLst>
                                          <p:attrName>style.visibility</p:attrName>
                                        </p:attrNameLst>
                                      </p:cBhvr>
                                      <p:to>
                                        <p:strVal val="visible"/>
                                      </p:to>
                                    </p:set>
                                    <p:animEffect transition="in" filter="wipe(left)">
                                      <p:cBhvr>
                                        <p:cTn id="7" dur="500"/>
                                        <p:tgtEl>
                                          <p:spTgt spid="7690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7" grpId="0" build="p" bldLvl="5"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457200" y="1700808"/>
            <a:ext cx="6131024" cy="4896544"/>
          </a:xfrm>
        </p:spPr>
        <p:txBody>
          <a:bodyPr>
            <a:noAutofit/>
          </a:bodyPr>
          <a:lstStyle/>
          <a:p>
            <a:pPr>
              <a:lnSpc>
                <a:spcPct val="150000"/>
              </a:lnSpc>
            </a:pPr>
            <a:r>
              <a:rPr lang="en-US" altLang="zh-CN" sz="1800" b="1" dirty="0"/>
              <a:t>“</a:t>
            </a:r>
            <a:r>
              <a:rPr lang="zh-CN" altLang="en-US" sz="1800" b="1" dirty="0"/>
              <a:t>联网组织”</a:t>
            </a:r>
            <a:endParaRPr lang="en-US" altLang="zh-CN" sz="1800" b="1" dirty="0"/>
          </a:p>
          <a:p>
            <a:pPr lvl="1">
              <a:lnSpc>
                <a:spcPct val="150000"/>
              </a:lnSpc>
              <a:buFontTx/>
              <a:buChar char="-"/>
            </a:pPr>
            <a:r>
              <a:rPr lang="zh-CN" altLang="en-US" sz="1800" dirty="0"/>
              <a:t>重点在于有效管理资源</a:t>
            </a:r>
            <a:endParaRPr lang="en-US" altLang="zh-CN" sz="1800" dirty="0"/>
          </a:p>
          <a:p>
            <a:pPr lvl="1">
              <a:lnSpc>
                <a:spcPct val="150000"/>
              </a:lnSpc>
              <a:buFontTx/>
              <a:buChar char="-"/>
            </a:pPr>
            <a:r>
              <a:rPr lang="zh-CN" altLang="en-US" sz="1800" dirty="0"/>
              <a:t>能在未来抢得先机的组织运作模式</a:t>
            </a:r>
            <a:endParaRPr lang="en-US" altLang="zh-CN" sz="1800" dirty="0"/>
          </a:p>
          <a:p>
            <a:pPr marL="342900" lvl="1" indent="-342900">
              <a:lnSpc>
                <a:spcPct val="150000"/>
              </a:lnSpc>
              <a:buFont typeface="Wingdings" panose="05000000000000000000" pitchFamily="2" charset="2"/>
              <a:buChar char="n"/>
            </a:pPr>
            <a:r>
              <a:rPr lang="zh-CN" altLang="en-US" sz="1800" b="1" dirty="0"/>
              <a:t>“联网组织”协议</a:t>
            </a:r>
            <a:endParaRPr lang="en-US" altLang="zh-CN" sz="1800" b="1" dirty="0"/>
          </a:p>
          <a:p>
            <a:pPr lvl="1">
              <a:lnSpc>
                <a:spcPct val="150000"/>
              </a:lnSpc>
              <a:buFontTx/>
              <a:buChar char="-"/>
            </a:pPr>
            <a:r>
              <a:rPr lang="zh-CN" altLang="en-US" sz="1800" dirty="0"/>
              <a:t>利用</a:t>
            </a:r>
            <a:r>
              <a:rPr lang="en-US" altLang="zh-CN" sz="1800" dirty="0"/>
              <a:t>IOP</a:t>
            </a:r>
            <a:r>
              <a:rPr lang="zh-CN" altLang="en-US" sz="1800" dirty="0"/>
              <a:t>（</a:t>
            </a:r>
            <a:r>
              <a:rPr lang="en-US" altLang="zh-CN" sz="1800" dirty="0"/>
              <a:t>internet organization protocol</a:t>
            </a:r>
            <a:r>
              <a:rPr lang="zh-CN" altLang="en-US" sz="1800" dirty="0"/>
              <a:t>联网组织协议）</a:t>
            </a:r>
            <a:endParaRPr lang="en-US" altLang="zh-CN" sz="1800" dirty="0"/>
          </a:p>
          <a:p>
            <a:pPr lvl="1">
              <a:lnSpc>
                <a:spcPct val="150000"/>
              </a:lnSpc>
              <a:buFontTx/>
              <a:buChar char="-"/>
            </a:pPr>
            <a:r>
              <a:rPr lang="zh-CN" altLang="en-US" sz="1800" dirty="0"/>
              <a:t>组织依靠相关单位之间的协议、沟通运作，协议通过虚拟的总部进行</a:t>
            </a:r>
            <a:endParaRPr lang="en-US" altLang="zh-CN" sz="1800" dirty="0"/>
          </a:p>
          <a:p>
            <a:pPr lvl="1">
              <a:lnSpc>
                <a:spcPct val="150000"/>
              </a:lnSpc>
              <a:buFontTx/>
              <a:buChar char="-"/>
            </a:pPr>
            <a:r>
              <a:rPr lang="zh-CN" altLang="en-US" sz="1800" dirty="0"/>
              <a:t>在网络组织中，真正作业的是独立的单位，总部的动作相当有限</a:t>
            </a:r>
          </a:p>
          <a:p>
            <a:endParaRPr lang="en-US" altLang="zh-CN" sz="2400" dirty="0"/>
          </a:p>
        </p:txBody>
      </p:sp>
      <p:sp>
        <p:nvSpPr>
          <p:cNvPr id="5122" name="Rectangle 2"/>
          <p:cNvSpPr>
            <a:spLocks noGrp="1" noChangeArrowheads="1"/>
          </p:cNvSpPr>
          <p:nvPr>
            <p:ph type="title"/>
          </p:nvPr>
        </p:nvSpPr>
        <p:spPr/>
        <p:txBody>
          <a:bodyPr>
            <a:noAutofit/>
          </a:bodyPr>
          <a:lstStyle/>
          <a:p>
            <a:r>
              <a:rPr lang="en-US" altLang="zh-CN" sz="3000" dirty="0">
                <a:latin typeface="微软雅黑" panose="020B0503020204020204" pitchFamily="34" charset="-122"/>
                <a:ea typeface="微软雅黑" panose="020B0503020204020204" pitchFamily="34" charset="-122"/>
              </a:rPr>
              <a:t>E</a:t>
            </a:r>
            <a:r>
              <a:rPr lang="zh-CN" altLang="en-US" sz="3000" dirty="0">
                <a:latin typeface="微软雅黑" panose="020B0503020204020204" pitchFamily="34" charset="-122"/>
                <a:ea typeface="微软雅黑" panose="020B0503020204020204" pitchFamily="34" charset="-122"/>
              </a:rPr>
              <a:t>时代组织变革</a:t>
            </a:r>
            <a:r>
              <a:rPr lang="en-US" altLang="zh-CN" sz="3000" dirty="0">
                <a:latin typeface="微软雅黑" panose="020B0503020204020204" pitchFamily="34" charset="-122"/>
                <a:ea typeface="微软雅黑" panose="020B0503020204020204" pitchFamily="34" charset="-122"/>
              </a:rPr>
              <a:t>—</a:t>
            </a:r>
            <a:r>
              <a:rPr lang="zh-CN" altLang="en-US" sz="3000" dirty="0">
                <a:latin typeface="微软雅黑" panose="020B0503020204020204" pitchFamily="34" charset="-122"/>
                <a:ea typeface="微软雅黑" panose="020B0503020204020204" pitchFamily="34" charset="-122"/>
              </a:rPr>
              <a:t>专访施振荣</a:t>
            </a:r>
          </a:p>
        </p:txBody>
      </p:sp>
      <p:pic>
        <p:nvPicPr>
          <p:cNvPr id="1026" name="Picture 2" descr="施振荣"/>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19163" y="2204864"/>
            <a:ext cx="1748218" cy="212826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6426381" y="4581128"/>
            <a:ext cx="2442142" cy="787523"/>
          </a:xfrm>
          <a:prstGeom prst="rect">
            <a:avLst/>
          </a:prstGeom>
          <a:noFill/>
        </p:spPr>
        <p:txBody>
          <a:bodyPr wrap="square" rtlCol="0">
            <a:spAutoFit/>
          </a:bodyPr>
          <a:lstStyle/>
          <a:p>
            <a:pPr algn="ctr">
              <a:lnSpc>
                <a:spcPct val="150000"/>
              </a:lnSpc>
            </a:pPr>
            <a:r>
              <a:rPr lang="zh-CN" altLang="en-US" sz="1600" b="1" i="1" dirty="0">
                <a:latin typeface="微软雅黑" panose="020B0503020204020204" pitchFamily="34" charset="-122"/>
                <a:ea typeface="微软雅黑" panose="020B0503020204020204" pitchFamily="34" charset="-122"/>
              </a:rPr>
              <a:t>宏基集团创始人</a:t>
            </a:r>
            <a:endParaRPr lang="en-US" altLang="zh-CN" sz="1600" b="1" i="1" dirty="0">
              <a:latin typeface="微软雅黑" panose="020B0503020204020204" pitchFamily="34" charset="-122"/>
              <a:ea typeface="微软雅黑" panose="020B0503020204020204" pitchFamily="34" charset="-122"/>
            </a:endParaRPr>
          </a:p>
          <a:p>
            <a:pPr algn="ctr">
              <a:lnSpc>
                <a:spcPct val="150000"/>
              </a:lnSpc>
            </a:pPr>
            <a:r>
              <a:rPr lang="zh-CN" altLang="en-US" sz="1600" b="1" i="1" dirty="0">
                <a:latin typeface="微软雅黑" panose="020B0503020204020204" pitchFamily="34" charset="-122"/>
                <a:ea typeface="微软雅黑" panose="020B0503020204020204" pitchFamily="34" charset="-122"/>
              </a:rPr>
              <a:t>挑战世界的华人企业家</a:t>
            </a:r>
          </a:p>
        </p:txBody>
      </p:sp>
    </p:spTree>
    <p:extLst>
      <p:ext uri="{BB962C8B-B14F-4D97-AF65-F5344CB8AC3E}">
        <p14:creationId xmlns:p14="http://schemas.microsoft.com/office/powerpoint/2010/main" val="202623266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9027" name="Rectangle 3"/>
          <p:cNvSpPr>
            <a:spLocks noGrp="1" noChangeArrowheads="1"/>
          </p:cNvSpPr>
          <p:nvPr>
            <p:ph idx="1"/>
          </p:nvPr>
        </p:nvSpPr>
        <p:spPr/>
        <p:txBody>
          <a:bodyPr>
            <a:normAutofit/>
          </a:bodyPr>
          <a:lstStyle/>
          <a:p>
            <a:pPr>
              <a:lnSpc>
                <a:spcPct val="150000"/>
              </a:lnSpc>
            </a:pPr>
            <a:r>
              <a:rPr lang="zh-CN" altLang="en-US" sz="2400" b="1" dirty="0"/>
              <a:t>规模</a:t>
            </a:r>
            <a:r>
              <a:rPr lang="zh-CN" altLang="en-US" sz="2400" dirty="0"/>
              <a:t>：组织的规模对其结构有明显的影响，但是这种影响不是线性的。一般说来随着组织规模的扩大，规模对结构的影响强度逐渐下降。</a:t>
            </a:r>
            <a:r>
              <a:rPr lang="en-US" altLang="zh-CN" sz="2400" dirty="0"/>
              <a:t>90</a:t>
            </a:r>
            <a:r>
              <a:rPr lang="zh-CN" altLang="en-US" sz="2400" dirty="0"/>
              <a:t>年代“明星”企业的共同结构特征是精干、快速和灵活，相对扁平、以团队结构取代层级结构；按过程或顾客而不是按职能进行组织。</a:t>
            </a:r>
            <a:br>
              <a:rPr lang="zh-CN" altLang="en-US" sz="2400" dirty="0"/>
            </a:br>
            <a:r>
              <a:rPr lang="zh-CN" altLang="en-US" sz="2400" dirty="0"/>
              <a:t>丰田公司在首席执行官与工人之间有</a:t>
            </a:r>
            <a:r>
              <a:rPr lang="en-US" altLang="zh-CN" sz="2400" dirty="0"/>
              <a:t>7</a:t>
            </a:r>
            <a:r>
              <a:rPr lang="zh-CN" altLang="en-US" sz="2400" dirty="0"/>
              <a:t>个层次，</a:t>
            </a:r>
            <a:r>
              <a:rPr lang="en-US" altLang="zh-CN" sz="2400" dirty="0"/>
              <a:t>GM</a:t>
            </a:r>
            <a:r>
              <a:rPr lang="zh-CN" altLang="en-US" sz="2400" dirty="0"/>
              <a:t>公司则有</a:t>
            </a:r>
            <a:r>
              <a:rPr lang="en-US" altLang="zh-CN" sz="2400" dirty="0"/>
              <a:t>21</a:t>
            </a:r>
            <a:r>
              <a:rPr lang="zh-CN" altLang="en-US" sz="2400" dirty="0"/>
              <a:t>个层次，福特公司有</a:t>
            </a:r>
            <a:r>
              <a:rPr lang="en-US" altLang="zh-CN" sz="2400" dirty="0"/>
              <a:t>17</a:t>
            </a:r>
            <a:r>
              <a:rPr lang="zh-CN" altLang="en-US" sz="2400" dirty="0"/>
              <a:t>个层次。</a:t>
            </a:r>
          </a:p>
        </p:txBody>
      </p:sp>
      <p:sp>
        <p:nvSpPr>
          <p:cNvPr id="34818" name="Rectangle 2"/>
          <p:cNvSpPr>
            <a:spLocks noGrp="1" noChangeArrowheads="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(2) </a:t>
            </a:r>
            <a:r>
              <a:rPr lang="zh-CN" altLang="en-US" sz="3200" dirty="0">
                <a:latin typeface="微软雅黑" panose="020B0503020204020204" pitchFamily="34" charset="-122"/>
                <a:ea typeface="微软雅黑" panose="020B0503020204020204" pitchFamily="34" charset="-122"/>
              </a:rPr>
              <a:t>主要的权变因素（续）</a:t>
            </a:r>
          </a:p>
        </p:txBody>
      </p:sp>
    </p:spTree>
    <p:extLst>
      <p:ext uri="{BB962C8B-B14F-4D97-AF65-F5344CB8AC3E}">
        <p14:creationId xmlns:p14="http://schemas.microsoft.com/office/powerpoint/2010/main" val="12576225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9027">
                                            <p:txEl>
                                              <p:pRg st="0" end="0"/>
                                            </p:txEl>
                                          </p:spTgt>
                                        </p:tgtEl>
                                        <p:attrNameLst>
                                          <p:attrName>style.visibility</p:attrName>
                                        </p:attrNameLst>
                                      </p:cBhvr>
                                      <p:to>
                                        <p:strVal val="visible"/>
                                      </p:to>
                                    </p:set>
                                    <p:animEffect transition="in" filter="wipe(left)">
                                      <p:cBhvr>
                                        <p:cTn id="7" dur="500"/>
                                        <p:tgtEl>
                                          <p:spTgt spid="7690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7" grpId="0" build="p" bldLvl="5"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fontAlgn="ctr">
              <a:lnSpc>
                <a:spcPct val="120000"/>
              </a:lnSpc>
              <a:spcBef>
                <a:spcPct val="20000"/>
              </a:spcBef>
              <a:buClr>
                <a:schemeClr val="tx2"/>
              </a:buClr>
              <a:buSzPct val="80000"/>
              <a:defRPr/>
            </a:pPr>
            <a:r>
              <a:rPr lang="zh-CN" altLang="en-US" sz="2000" b="1" dirty="0"/>
              <a:t>技术</a:t>
            </a:r>
            <a:r>
              <a:rPr lang="zh-CN" altLang="en-US" sz="2000" dirty="0"/>
              <a:t>：技术是一个组织将投入转化为产出的方法、手段和过程。在这一过程中，组织的资源（人、财、物等）以一定的方式被组合到一定类型的活动中。一般，随着技术复杂性的提高，组织的层次会增加，成功的企业是那些能根据技术的要求而采取适应结构安排的企业。</a:t>
            </a:r>
            <a:endParaRPr lang="en-US" altLang="zh-CN" sz="2000" dirty="0"/>
          </a:p>
          <a:p>
            <a:pPr>
              <a:lnSpc>
                <a:spcPct val="130000"/>
              </a:lnSpc>
              <a:spcBef>
                <a:spcPct val="20000"/>
              </a:spcBef>
              <a:buClr>
                <a:schemeClr val="tx2"/>
              </a:buClr>
              <a:buSzPct val="75000"/>
              <a:defRPr/>
            </a:pPr>
            <a:r>
              <a:rPr lang="zh-CN" altLang="en-US" sz="2000" dirty="0"/>
              <a:t>对制造业的研究：</a:t>
            </a:r>
            <a:endParaRPr lang="en-US" altLang="zh-CN" sz="2000" dirty="0"/>
          </a:p>
          <a:p>
            <a:endParaRPr lang="zh-SG" altLang="en-US" sz="2000" dirty="0"/>
          </a:p>
        </p:txBody>
      </p:sp>
      <p:sp>
        <p:nvSpPr>
          <p:cNvPr id="35842" name="Rectangle 2"/>
          <p:cNvSpPr>
            <a:spLocks noGrp="1" noChangeArrowheads="1"/>
          </p:cNvSpPr>
          <p:nvPr>
            <p:ph type="title"/>
          </p:nvPr>
        </p:nvSpPr>
        <p:spPr/>
        <p:txBody>
          <a:bodyPr/>
          <a:lstStyle/>
          <a:p>
            <a:r>
              <a:rPr lang="en-US" altLang="zh-CN" sz="3400" dirty="0">
                <a:latin typeface="微软雅黑" panose="020B0503020204020204" pitchFamily="34" charset="-122"/>
                <a:ea typeface="微软雅黑" panose="020B0503020204020204" pitchFamily="34" charset="-122"/>
              </a:rPr>
              <a:t>(2) </a:t>
            </a:r>
            <a:r>
              <a:rPr lang="zh-CN" altLang="en-US" sz="3400" dirty="0">
                <a:latin typeface="微软雅黑" panose="020B0503020204020204" pitchFamily="34" charset="-122"/>
                <a:ea typeface="微软雅黑" panose="020B0503020204020204" pitchFamily="34" charset="-122"/>
              </a:rPr>
              <a:t>主要的权变因素</a:t>
            </a:r>
          </a:p>
        </p:txBody>
      </p:sp>
      <p:graphicFrame>
        <p:nvGraphicFramePr>
          <p:cNvPr id="15" name="表格 14"/>
          <p:cNvGraphicFramePr>
            <a:graphicFrameLocks noGrp="1"/>
          </p:cNvGraphicFramePr>
          <p:nvPr>
            <p:extLst>
              <p:ext uri="{D42A27DB-BD31-4B8C-83A1-F6EECF244321}">
                <p14:modId xmlns:p14="http://schemas.microsoft.com/office/powerpoint/2010/main" val="580293053"/>
              </p:ext>
            </p:extLst>
          </p:nvPr>
        </p:nvGraphicFramePr>
        <p:xfrm>
          <a:off x="808143" y="3717032"/>
          <a:ext cx="7878657" cy="2746150"/>
        </p:xfrm>
        <a:graphic>
          <a:graphicData uri="http://schemas.openxmlformats.org/drawingml/2006/table">
            <a:tbl>
              <a:tblPr firstRow="1" bandRow="1">
                <a:tableStyleId>{5C22544A-7EE6-4342-B048-85BDC9FD1C3A}</a:tableStyleId>
              </a:tblPr>
              <a:tblGrid>
                <a:gridCol w="1829984">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1944216">
                  <a:extLst>
                    <a:ext uri="{9D8B030D-6E8A-4147-A177-3AD203B41FA5}">
                      <a16:colId xmlns:a16="http://schemas.microsoft.com/office/drawing/2014/main" val="20002"/>
                    </a:ext>
                  </a:extLst>
                </a:gridCol>
                <a:gridCol w="1944217">
                  <a:extLst>
                    <a:ext uri="{9D8B030D-6E8A-4147-A177-3AD203B41FA5}">
                      <a16:colId xmlns:a16="http://schemas.microsoft.com/office/drawing/2014/main" val="20003"/>
                    </a:ext>
                  </a:extLst>
                </a:gridCol>
              </a:tblGrid>
              <a:tr h="335995">
                <a:tc>
                  <a:txBody>
                    <a:bodyPr/>
                    <a:lstStyle/>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800" b="1" kern="1200" dirty="0">
                          <a:solidFill>
                            <a:schemeClr val="tx1"/>
                          </a:solidFill>
                          <a:latin typeface="微软雅黑" panose="020B0503020204020204" pitchFamily="34" charset="-122"/>
                          <a:ea typeface="微软雅黑" panose="020B0503020204020204" pitchFamily="34" charset="-122"/>
                          <a:cs typeface="+mn-cs"/>
                        </a:rPr>
                        <a:t> 单件生产</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微软雅黑" panose="020B0503020204020204" pitchFamily="34" charset="-122"/>
                          <a:ea typeface="微软雅黑" panose="020B0503020204020204" pitchFamily="34" charset="-122"/>
                          <a:cs typeface="+mn-cs"/>
                        </a:rPr>
                        <a:t>  大量生产</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微软雅黑" panose="020B0503020204020204" pitchFamily="34" charset="-122"/>
                          <a:ea typeface="微软雅黑" panose="020B0503020204020204" pitchFamily="34" charset="-122"/>
                          <a:cs typeface="+mn-cs"/>
                        </a:rPr>
                        <a:t>连续生产</a:t>
                      </a:r>
                    </a:p>
                  </a:txBody>
                  <a:tcPr/>
                </a:tc>
                <a:extLst>
                  <a:ext uri="{0D108BD9-81ED-4DB2-BD59-A6C34878D82A}">
                    <a16:rowId xmlns:a16="http://schemas.microsoft.com/office/drawing/2014/main" val="10000"/>
                  </a:ext>
                </a:extLst>
              </a:tr>
              <a:tr h="587992">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微软雅黑" panose="020B0503020204020204" pitchFamily="34" charset="-122"/>
                          <a:ea typeface="微软雅黑" panose="020B0503020204020204" pitchFamily="34" charset="-122"/>
                          <a:cs typeface="+mn-cs"/>
                        </a:rPr>
                        <a:t>结构特征 </a:t>
                      </a:r>
                    </a:p>
                  </a:txBody>
                  <a:tcPr/>
                </a:tc>
                <a:tc>
                  <a:txBody>
                    <a:bodyPr/>
                    <a:lstStyle/>
                    <a:p>
                      <a:pPr algn="ctr"/>
                      <a:r>
                        <a:rPr lang="zh-CN" altLang="en-US" sz="1800" dirty="0">
                          <a:solidFill>
                            <a:schemeClr val="tx1"/>
                          </a:solidFill>
                          <a:latin typeface="微软雅黑" panose="020B0503020204020204" pitchFamily="34" charset="-122"/>
                          <a:ea typeface="微软雅黑" panose="020B0503020204020204" pitchFamily="34" charset="-122"/>
                        </a:rPr>
                        <a:t>低度的纵向分化</a:t>
                      </a:r>
                    </a:p>
                  </a:txBody>
                  <a:tcPr/>
                </a:tc>
                <a:tc>
                  <a:txBody>
                    <a:bodyPr/>
                    <a:lstStyle/>
                    <a:p>
                      <a:pPr algn="ctr"/>
                      <a:r>
                        <a:rPr lang="zh-CN" altLang="en-US" sz="1800" dirty="0">
                          <a:solidFill>
                            <a:schemeClr val="tx1"/>
                          </a:solidFill>
                          <a:latin typeface="微软雅黑" panose="020B0503020204020204" pitchFamily="34" charset="-122"/>
                          <a:ea typeface="微软雅黑" panose="020B0503020204020204" pitchFamily="34" charset="-122"/>
                        </a:rPr>
                        <a:t>中度的纵向分化</a:t>
                      </a:r>
                    </a:p>
                  </a:txBody>
                  <a:tcPr/>
                </a:tc>
                <a:tc>
                  <a:txBody>
                    <a:bodyPr/>
                    <a:lstStyle/>
                    <a:p>
                      <a:pPr algn="ctr"/>
                      <a:r>
                        <a:rPr lang="zh-CN" altLang="en-US" sz="1800" dirty="0">
                          <a:solidFill>
                            <a:schemeClr val="tx1"/>
                          </a:solidFill>
                          <a:latin typeface="微软雅黑" panose="020B0503020204020204" pitchFamily="34" charset="-122"/>
                          <a:ea typeface="微软雅黑" panose="020B0503020204020204" pitchFamily="34" charset="-122"/>
                        </a:rPr>
                        <a:t>高度的纵向分化</a:t>
                      </a:r>
                    </a:p>
                  </a:txBody>
                  <a:tcPr/>
                </a:tc>
                <a:extLst>
                  <a:ext uri="{0D108BD9-81ED-4DB2-BD59-A6C34878D82A}">
                    <a16:rowId xmlns:a16="http://schemas.microsoft.com/office/drawing/2014/main" val="10001"/>
                  </a:ext>
                </a:extLst>
              </a:tr>
              <a:tr h="587992">
                <a:tc vMerge="1">
                  <a:txBody>
                    <a:bodyPr/>
                    <a:lstStyle/>
                    <a:p>
                      <a:pPr algn="ctr"/>
                      <a:endParaRPr lang="zh-CN" altLang="en-US" dirty="0"/>
                    </a:p>
                  </a:txBody>
                  <a:tcPr/>
                </a:tc>
                <a:tc>
                  <a:txBody>
                    <a:bodyPr/>
                    <a:lstStyle/>
                    <a:p>
                      <a:pPr algn="ctr"/>
                      <a:r>
                        <a:rPr lang="zh-CN" altLang="en-US" sz="1800" dirty="0">
                          <a:solidFill>
                            <a:schemeClr val="tx1"/>
                          </a:solidFill>
                          <a:latin typeface="微软雅黑" panose="020B0503020204020204" pitchFamily="34" charset="-122"/>
                          <a:ea typeface="微软雅黑" panose="020B0503020204020204" pitchFamily="34" charset="-122"/>
                        </a:rPr>
                        <a:t>低度的横向分化</a:t>
                      </a:r>
                    </a:p>
                  </a:txBody>
                  <a:tcPr/>
                </a:tc>
                <a:tc>
                  <a:txBody>
                    <a:bodyPr/>
                    <a:lstStyle/>
                    <a:p>
                      <a:pPr algn="ctr"/>
                      <a:r>
                        <a:rPr lang="zh-CN" altLang="en-US" sz="1800" dirty="0">
                          <a:solidFill>
                            <a:schemeClr val="tx1"/>
                          </a:solidFill>
                          <a:latin typeface="微软雅黑" panose="020B0503020204020204" pitchFamily="34" charset="-122"/>
                          <a:ea typeface="微软雅黑" panose="020B0503020204020204" pitchFamily="34" charset="-122"/>
                        </a:rPr>
                        <a:t>高度的横向分化</a:t>
                      </a:r>
                    </a:p>
                  </a:txBody>
                  <a:tcPr/>
                </a:tc>
                <a:tc>
                  <a:txBody>
                    <a:bodyPr/>
                    <a:lstStyle/>
                    <a:p>
                      <a:pPr algn="ctr"/>
                      <a:r>
                        <a:rPr lang="zh-CN" altLang="en-US" sz="1800" dirty="0">
                          <a:solidFill>
                            <a:schemeClr val="tx1"/>
                          </a:solidFill>
                          <a:latin typeface="微软雅黑" panose="020B0503020204020204" pitchFamily="34" charset="-122"/>
                          <a:ea typeface="微软雅黑" panose="020B0503020204020204" pitchFamily="34" charset="-122"/>
                        </a:rPr>
                        <a:t>低度的横向分化 </a:t>
                      </a:r>
                    </a:p>
                  </a:txBody>
                  <a:tcPr/>
                </a:tc>
                <a:extLst>
                  <a:ext uri="{0D108BD9-81ED-4DB2-BD59-A6C34878D82A}">
                    <a16:rowId xmlns:a16="http://schemas.microsoft.com/office/drawing/2014/main" val="10002"/>
                  </a:ext>
                </a:extLst>
              </a:tr>
              <a:tr h="564326">
                <a:tc vMerge="1">
                  <a:txBody>
                    <a:bodyPr/>
                    <a:lstStyle/>
                    <a:p>
                      <a:pPr algn="ctr"/>
                      <a:endParaRPr lang="zh-CN" altLang="en-US" dirty="0"/>
                    </a:p>
                  </a:txBody>
                  <a:tcPr/>
                </a:tc>
                <a:tc>
                  <a:txBody>
                    <a:bodyPr/>
                    <a:lstStyle/>
                    <a:p>
                      <a:pPr algn="ctr"/>
                      <a:r>
                        <a:rPr lang="zh-CN" altLang="en-US" sz="1800" dirty="0">
                          <a:solidFill>
                            <a:schemeClr val="tx1"/>
                          </a:solidFill>
                          <a:latin typeface="微软雅黑" panose="020B0503020204020204" pitchFamily="34" charset="-122"/>
                          <a:ea typeface="微软雅黑" panose="020B0503020204020204" pitchFamily="34" charset="-122"/>
                        </a:rPr>
                        <a:t>低度的正规化</a:t>
                      </a:r>
                    </a:p>
                  </a:txBody>
                  <a:tcPr/>
                </a:tc>
                <a:tc>
                  <a:txBody>
                    <a:bodyPr/>
                    <a:lstStyle/>
                    <a:p>
                      <a:pPr algn="ctr"/>
                      <a:r>
                        <a:rPr lang="zh-CN" altLang="en-US" sz="1800" dirty="0">
                          <a:solidFill>
                            <a:schemeClr val="tx1"/>
                          </a:solidFill>
                          <a:latin typeface="微软雅黑" panose="020B0503020204020204" pitchFamily="34" charset="-122"/>
                          <a:ea typeface="微软雅黑" panose="020B0503020204020204" pitchFamily="34" charset="-122"/>
                        </a:rPr>
                        <a:t>高度的正规化</a:t>
                      </a:r>
                    </a:p>
                  </a:txBody>
                  <a:tcPr/>
                </a:tc>
                <a:tc>
                  <a:txBody>
                    <a:bodyPr/>
                    <a:lstStyle/>
                    <a:p>
                      <a:pPr algn="ctr"/>
                      <a:r>
                        <a:rPr lang="zh-CN" altLang="en-US" sz="1800" dirty="0">
                          <a:solidFill>
                            <a:schemeClr val="tx1"/>
                          </a:solidFill>
                          <a:latin typeface="微软雅黑" panose="020B0503020204020204" pitchFamily="34" charset="-122"/>
                          <a:ea typeface="微软雅黑" panose="020B0503020204020204" pitchFamily="34" charset="-122"/>
                        </a:rPr>
                        <a:t>低度的正规化</a:t>
                      </a:r>
                    </a:p>
                  </a:txBody>
                  <a:tcPr/>
                </a:tc>
                <a:extLst>
                  <a:ext uri="{0D108BD9-81ED-4DB2-BD59-A6C34878D82A}">
                    <a16:rowId xmlns:a16="http://schemas.microsoft.com/office/drawing/2014/main" val="10003"/>
                  </a:ext>
                </a:extLst>
              </a:tr>
              <a:tr h="5879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微软雅黑" panose="020B0503020204020204" pitchFamily="34" charset="-122"/>
                          <a:ea typeface="微软雅黑" panose="020B0503020204020204" pitchFamily="34" charset="-122"/>
                          <a:cs typeface="+mn-cs"/>
                        </a:rPr>
                        <a:t>最有效的结构</a:t>
                      </a:r>
                    </a:p>
                  </a:txBody>
                  <a:tcPr/>
                </a:tc>
                <a:tc>
                  <a:txBody>
                    <a:bodyPr/>
                    <a:lstStyle/>
                    <a:p>
                      <a:pPr algn="ctr"/>
                      <a:r>
                        <a:rPr lang="zh-CN" altLang="en-US" sz="1800" dirty="0">
                          <a:solidFill>
                            <a:schemeClr val="tx1"/>
                          </a:solidFill>
                          <a:latin typeface="微软雅黑" panose="020B0503020204020204" pitchFamily="34" charset="-122"/>
                          <a:ea typeface="微软雅黑" panose="020B0503020204020204" pitchFamily="34" charset="-122"/>
                        </a:rPr>
                        <a:t>有机式	</a:t>
                      </a:r>
                    </a:p>
                  </a:txBody>
                  <a:tcPr/>
                </a:tc>
                <a:tc>
                  <a:txBody>
                    <a:bodyPr/>
                    <a:lstStyle/>
                    <a:p>
                      <a:pPr algn="ctr"/>
                      <a:r>
                        <a:rPr lang="zh-CN" altLang="en-US" sz="1800" dirty="0">
                          <a:solidFill>
                            <a:schemeClr val="tx1"/>
                          </a:solidFill>
                          <a:latin typeface="微软雅黑" panose="020B0503020204020204" pitchFamily="34" charset="-122"/>
                          <a:ea typeface="微软雅黑" panose="020B0503020204020204" pitchFamily="34" charset="-122"/>
                        </a:rPr>
                        <a:t>机械式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solidFill>
                            <a:schemeClr val="tx1"/>
                          </a:solidFill>
                          <a:latin typeface="微软雅黑" panose="020B0503020204020204" pitchFamily="34" charset="-122"/>
                          <a:ea typeface="微软雅黑" panose="020B0503020204020204" pitchFamily="34" charset="-122"/>
                        </a:rPr>
                        <a:t>有机式</a:t>
                      </a:r>
                    </a:p>
                    <a:p>
                      <a:pPr algn="ctr"/>
                      <a:endParaRPr lang="zh-CN" altLang="en-US" sz="1800"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44863031"/>
      </p:ext>
    </p:extLst>
  </p:cSld>
  <p:clrMapOvr>
    <a:masterClrMapping/>
  </p:clrMapOvr>
  <p:transition>
    <p:strips dir="rd"/>
    <p:sndAc>
      <p:endSnd/>
    </p:sndAc>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1075" name="Rectangle 3"/>
          <p:cNvSpPr>
            <a:spLocks noGrp="1" noChangeArrowheads="1"/>
          </p:cNvSpPr>
          <p:nvPr>
            <p:ph idx="1"/>
          </p:nvPr>
        </p:nvSpPr>
        <p:spPr/>
        <p:txBody>
          <a:bodyPr>
            <a:normAutofit/>
          </a:bodyPr>
          <a:lstStyle/>
          <a:p>
            <a:pPr>
              <a:lnSpc>
                <a:spcPct val="150000"/>
              </a:lnSpc>
            </a:pPr>
            <a:r>
              <a:rPr lang="zh-CN" altLang="en-US" sz="2400" b="1" dirty="0"/>
              <a:t>任务多变性</a:t>
            </a:r>
            <a:r>
              <a:rPr lang="zh-CN" altLang="en-US" sz="2400" dirty="0"/>
              <a:t>：组织成员在工作中遇到的例外的数目。</a:t>
            </a:r>
            <a:endParaRPr lang="en-US" altLang="zh-CN" sz="2400" dirty="0"/>
          </a:p>
          <a:p>
            <a:pPr>
              <a:lnSpc>
                <a:spcPct val="150000"/>
              </a:lnSpc>
            </a:pPr>
            <a:r>
              <a:rPr lang="zh-CN" altLang="en-US" sz="2400" b="1" dirty="0"/>
              <a:t>问题可分析性</a:t>
            </a:r>
            <a:r>
              <a:rPr lang="zh-CN" altLang="en-US" sz="2400" dirty="0"/>
              <a:t>：寻找妥当解决例外问题的有效方法所采取的探索方式（确定性方式和不确定性方式）。</a:t>
            </a:r>
            <a:endParaRPr lang="en-US" altLang="zh-CN" sz="2400" dirty="0"/>
          </a:p>
          <a:p>
            <a:pPr>
              <a:lnSpc>
                <a:spcPct val="150000"/>
              </a:lnSpc>
            </a:pPr>
            <a:r>
              <a:rPr lang="zh-CN" altLang="en-US" sz="2400" b="1" dirty="0"/>
              <a:t>技术常规性：</a:t>
            </a:r>
            <a:r>
              <a:rPr lang="zh-CN" altLang="en-US" sz="2400" dirty="0"/>
              <a:t>技术越常规，结构就越标准化；而越是非常规技术，结构就愈是有机式的。</a:t>
            </a:r>
          </a:p>
        </p:txBody>
      </p:sp>
      <p:sp>
        <p:nvSpPr>
          <p:cNvPr id="36866" name="Rectangle 2"/>
          <p:cNvSpPr>
            <a:spLocks noGrp="1" noChangeArrowheads="1"/>
          </p:cNvSpPr>
          <p:nvPr>
            <p:ph type="title"/>
          </p:nvPr>
        </p:nvSpPr>
        <p:spPr/>
        <p:txBody>
          <a:bodyPr>
            <a:normAutofit/>
          </a:bodyPr>
          <a:lstStyle/>
          <a:p>
            <a:r>
              <a:rPr lang="zh-CN" altLang="en-US" sz="3200" dirty="0">
                <a:latin typeface="微软雅黑" panose="020B0503020204020204" pitchFamily="34" charset="-122"/>
                <a:ea typeface="微软雅黑" panose="020B0503020204020204" pitchFamily="34" charset="-122"/>
              </a:rPr>
              <a:t>更一般化的技术影响分析</a:t>
            </a:r>
          </a:p>
        </p:txBody>
      </p:sp>
    </p:spTree>
    <p:extLst>
      <p:ext uri="{BB962C8B-B14F-4D97-AF65-F5344CB8AC3E}">
        <p14:creationId xmlns:p14="http://schemas.microsoft.com/office/powerpoint/2010/main" val="2593452943"/>
      </p:ext>
    </p:extLst>
  </p:cSld>
  <p:clrMapOvr>
    <a:masterClrMapping/>
  </p:clrMapOvr>
  <p:transition>
    <p:strips dir="rd"/>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1075">
                                            <p:txEl>
                                              <p:pRg st="0" end="0"/>
                                            </p:txEl>
                                          </p:spTgt>
                                        </p:tgtEl>
                                        <p:attrNameLst>
                                          <p:attrName>style.visibility</p:attrName>
                                        </p:attrNameLst>
                                      </p:cBhvr>
                                      <p:to>
                                        <p:strVal val="visible"/>
                                      </p:to>
                                    </p:set>
                                    <p:animEffect transition="in" filter="wipe(left)">
                                      <p:cBhvr>
                                        <p:cTn id="7" dur="500"/>
                                        <p:tgtEl>
                                          <p:spTgt spid="771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1075">
                                            <p:txEl>
                                              <p:pRg st="1" end="1"/>
                                            </p:txEl>
                                          </p:spTgt>
                                        </p:tgtEl>
                                        <p:attrNameLst>
                                          <p:attrName>style.visibility</p:attrName>
                                        </p:attrNameLst>
                                      </p:cBhvr>
                                      <p:to>
                                        <p:strVal val="visible"/>
                                      </p:to>
                                    </p:set>
                                    <p:animEffect transition="in" filter="wipe(left)">
                                      <p:cBhvr>
                                        <p:cTn id="12" dur="500"/>
                                        <p:tgtEl>
                                          <p:spTgt spid="771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1075">
                                            <p:txEl>
                                              <p:pRg st="2" end="2"/>
                                            </p:txEl>
                                          </p:spTgt>
                                        </p:tgtEl>
                                        <p:attrNameLst>
                                          <p:attrName>style.visibility</p:attrName>
                                        </p:attrNameLst>
                                      </p:cBhvr>
                                      <p:to>
                                        <p:strVal val="visible"/>
                                      </p:to>
                                    </p:set>
                                    <p:animEffect transition="in" filter="wipe(left)">
                                      <p:cBhvr>
                                        <p:cTn id="17" dur="500"/>
                                        <p:tgtEl>
                                          <p:spTgt spid="771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5" grpId="0" build="p" bldLvl="5"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2099" name="Rectangle 3"/>
          <p:cNvSpPr>
            <a:spLocks noGrp="1" noChangeArrowheads="1"/>
          </p:cNvSpPr>
          <p:nvPr>
            <p:ph idx="1"/>
          </p:nvPr>
        </p:nvSpPr>
        <p:spPr/>
        <p:txBody>
          <a:bodyPr>
            <a:normAutofit/>
          </a:bodyPr>
          <a:lstStyle/>
          <a:p>
            <a:pPr>
              <a:lnSpc>
                <a:spcPct val="150000"/>
              </a:lnSpc>
            </a:pPr>
            <a:r>
              <a:rPr lang="zh-CN" altLang="en-US" sz="2400" b="1" dirty="0"/>
              <a:t>环境</a:t>
            </a:r>
            <a:r>
              <a:rPr lang="zh-CN" altLang="en-US" sz="2400" dirty="0"/>
              <a:t>：从本质上说，机械式组织在稳定的环境中最有效；有机式组织则与动态的、不确定性强的环境最匹配。</a:t>
            </a:r>
            <a:br>
              <a:rPr lang="zh-CN" altLang="en-US" sz="2400" dirty="0"/>
            </a:br>
            <a:r>
              <a:rPr lang="zh-CN" altLang="en-US" sz="2400" dirty="0"/>
              <a:t>组织结构反映了组织的文化价值观（往往与所在国的文化价值观一致）。</a:t>
            </a:r>
          </a:p>
        </p:txBody>
      </p:sp>
      <p:sp>
        <p:nvSpPr>
          <p:cNvPr id="37890" name="Rectangle 2"/>
          <p:cNvSpPr>
            <a:spLocks noGrp="1" noChangeArrowheads="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(2) </a:t>
            </a:r>
            <a:r>
              <a:rPr lang="zh-CN" altLang="en-US" sz="3200" dirty="0">
                <a:latin typeface="微软雅黑" panose="020B0503020204020204" pitchFamily="34" charset="-122"/>
                <a:ea typeface="微软雅黑" panose="020B0503020204020204" pitchFamily="34" charset="-122"/>
              </a:rPr>
              <a:t>主要的权变因素（续）</a:t>
            </a:r>
          </a:p>
        </p:txBody>
      </p:sp>
      <p:pic>
        <p:nvPicPr>
          <p:cNvPr id="37892" name="Picture 4" descr="C:\Users\gaoyu\Desktop\助教\素材\渐变类商务png图片coquette-icons系列png\渐变类商务png图片coquette-icons系列png\渐变类商务png图片（锐普PPT论坛www.rapidbbs.cn） (396).png"/>
          <p:cNvPicPr>
            <a:picLocks noChangeAspect="1" noChangeArrowheads="1"/>
          </p:cNvPicPr>
          <p:nvPr/>
        </p:nvPicPr>
        <p:blipFill>
          <a:blip r:embed="rId3" cstate="print"/>
          <a:srcRect/>
          <a:stretch>
            <a:fillRect/>
          </a:stretch>
        </p:blipFill>
        <p:spPr bwMode="auto">
          <a:xfrm>
            <a:off x="5436096" y="4365104"/>
            <a:ext cx="1625600" cy="1625600"/>
          </a:xfrm>
          <a:prstGeom prst="rect">
            <a:avLst/>
          </a:prstGeom>
          <a:noFill/>
        </p:spPr>
      </p:pic>
      <p:pic>
        <p:nvPicPr>
          <p:cNvPr id="37893" name="Picture 5" descr="C:\Users\gaoyu\Desktop\助教\素材\渐变类商务png图片coquette-icons系列png\渐变类商务png图片coquette-icons系列png\渐变类商务png图片（锐普PPT论坛www.rapidbbs.cn） (395).png"/>
          <p:cNvPicPr>
            <a:picLocks noChangeAspect="1" noChangeArrowheads="1"/>
          </p:cNvPicPr>
          <p:nvPr/>
        </p:nvPicPr>
        <p:blipFill>
          <a:blip r:embed="rId4" cstate="print"/>
          <a:srcRect/>
          <a:stretch>
            <a:fillRect/>
          </a:stretch>
        </p:blipFill>
        <p:spPr bwMode="auto">
          <a:xfrm>
            <a:off x="2195736" y="4365104"/>
            <a:ext cx="1625600" cy="1625600"/>
          </a:xfrm>
          <a:prstGeom prst="rect">
            <a:avLst/>
          </a:prstGeom>
          <a:noFill/>
        </p:spPr>
      </p:pic>
    </p:spTree>
    <p:extLst>
      <p:ext uri="{BB962C8B-B14F-4D97-AF65-F5344CB8AC3E}">
        <p14:creationId xmlns:p14="http://schemas.microsoft.com/office/powerpoint/2010/main" val="24972760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2099">
                                            <p:txEl>
                                              <p:pRg st="0" end="0"/>
                                            </p:txEl>
                                          </p:spTgt>
                                        </p:tgtEl>
                                        <p:attrNameLst>
                                          <p:attrName>style.visibility</p:attrName>
                                        </p:attrNameLst>
                                      </p:cBhvr>
                                      <p:to>
                                        <p:strVal val="visible"/>
                                      </p:to>
                                    </p:set>
                                    <p:animEffect transition="in" filter="wipe(left)">
                                      <p:cBhvr>
                                        <p:cTn id="7" dur="500"/>
                                        <p:tgtEl>
                                          <p:spTgt spid="772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build="p" bldLvl="5"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3123" name="Rectangle 3"/>
          <p:cNvSpPr>
            <a:spLocks noGrp="1" noChangeArrowheads="1"/>
          </p:cNvSpPr>
          <p:nvPr>
            <p:ph idx="1"/>
          </p:nvPr>
        </p:nvSpPr>
        <p:spPr/>
        <p:txBody>
          <a:bodyPr>
            <a:normAutofit fontScale="92500" lnSpcReduction="10000"/>
          </a:bodyPr>
          <a:lstStyle/>
          <a:p>
            <a:pPr>
              <a:lnSpc>
                <a:spcPct val="160000"/>
              </a:lnSpc>
            </a:pPr>
            <a:r>
              <a:rPr lang="zh-CN" altLang="en-US" sz="2400" dirty="0"/>
              <a:t>职务设计即将任务组合起来构成一项完整职务的方式。</a:t>
            </a:r>
            <a:br>
              <a:rPr lang="zh-CN" altLang="en-US" sz="2400" dirty="0"/>
            </a:br>
            <a:r>
              <a:rPr lang="zh-CN" altLang="en-US" sz="2400" dirty="0"/>
              <a:t>职务因任务组合的方式不同而异，而正是这些不同的组合创造了多种职务设计选择。</a:t>
            </a:r>
          </a:p>
          <a:p>
            <a:pPr>
              <a:lnSpc>
                <a:spcPct val="160000"/>
              </a:lnSpc>
            </a:pPr>
            <a:r>
              <a:rPr lang="zh-CN" altLang="en-US" sz="2400" b="1" dirty="0"/>
              <a:t>职务专业化</a:t>
            </a:r>
            <a:r>
              <a:rPr lang="zh-CN" altLang="en-US" sz="2400" dirty="0"/>
              <a:t>：传统上，职务设计与劳动分工是同义词。应注意的是过度的专业化会导致效率的下降。</a:t>
            </a:r>
          </a:p>
          <a:p>
            <a:pPr>
              <a:lnSpc>
                <a:spcPct val="160000"/>
              </a:lnSpc>
            </a:pPr>
            <a:r>
              <a:rPr lang="zh-CN" altLang="en-US" sz="2400" b="1" dirty="0"/>
              <a:t>职务轮换</a:t>
            </a:r>
            <a:r>
              <a:rPr lang="zh-CN" altLang="en-US" sz="2400" dirty="0"/>
              <a:t>：避免过度专业化的早期努力就是职务轮换。职务轮换可以在纵向和横向进行。通常职务轮换指的是横向轮换。</a:t>
            </a:r>
            <a:endParaRPr lang="en-US" altLang="zh-CN" sz="2400" dirty="0"/>
          </a:p>
          <a:p>
            <a:pPr lvl="1">
              <a:lnSpc>
                <a:spcPct val="160000"/>
              </a:lnSpc>
              <a:buFontTx/>
              <a:buChar char="-"/>
              <a:defRPr/>
            </a:pPr>
            <a:r>
              <a:rPr lang="zh-CN" altLang="en-US" sz="2000" dirty="0"/>
              <a:t>优点：拓宽工作视野，对组织的其他活动有更多、更完整的了解，培养人的全面能力，发掘人的潜能，发现人才。</a:t>
            </a:r>
            <a:endParaRPr lang="en-US" altLang="zh-CN" sz="2000" dirty="0"/>
          </a:p>
          <a:p>
            <a:pPr lvl="1">
              <a:lnSpc>
                <a:spcPct val="160000"/>
              </a:lnSpc>
              <a:buFontTx/>
              <a:buChar char="-"/>
              <a:defRPr/>
            </a:pPr>
            <a:r>
              <a:rPr lang="zh-CN" altLang="en-US" sz="2000" dirty="0"/>
              <a:t>缺点：增加培训成本，不情愿地进行职务轮换反而会降低生产效率</a:t>
            </a:r>
          </a:p>
        </p:txBody>
      </p:sp>
      <p:sp>
        <p:nvSpPr>
          <p:cNvPr id="38914" name="Rectangle 2"/>
          <p:cNvSpPr>
            <a:spLocks noGrp="1" noChangeArrowheads="1"/>
          </p:cNvSpPr>
          <p:nvPr>
            <p:ph type="title"/>
          </p:nvPr>
        </p:nvSpPr>
        <p:spPr/>
        <p:txBody>
          <a:bodyPr/>
          <a:lstStyle/>
          <a:p>
            <a:r>
              <a:rPr lang="zh-CN" altLang="en-US" sz="3400" dirty="0">
                <a:latin typeface="微软雅黑" panose="020B0503020204020204" pitchFamily="34" charset="-122"/>
                <a:ea typeface="微软雅黑" panose="020B0503020204020204" pitchFamily="34" charset="-122"/>
              </a:rPr>
              <a:t>职务设计</a:t>
            </a:r>
          </a:p>
        </p:txBody>
      </p:sp>
    </p:spTree>
    <p:extLst>
      <p:ext uri="{BB962C8B-B14F-4D97-AF65-F5344CB8AC3E}">
        <p14:creationId xmlns:p14="http://schemas.microsoft.com/office/powerpoint/2010/main" val="30655764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3123">
                                            <p:txEl>
                                              <p:pRg st="0" end="0"/>
                                            </p:txEl>
                                          </p:spTgt>
                                        </p:tgtEl>
                                        <p:attrNameLst>
                                          <p:attrName>style.visibility</p:attrName>
                                        </p:attrNameLst>
                                      </p:cBhvr>
                                      <p:to>
                                        <p:strVal val="visible"/>
                                      </p:to>
                                    </p:set>
                                    <p:animEffect transition="in" filter="wipe(left)">
                                      <p:cBhvr>
                                        <p:cTn id="7" dur="500"/>
                                        <p:tgtEl>
                                          <p:spTgt spid="773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3123">
                                            <p:txEl>
                                              <p:pRg st="1" end="1"/>
                                            </p:txEl>
                                          </p:spTgt>
                                        </p:tgtEl>
                                        <p:attrNameLst>
                                          <p:attrName>style.visibility</p:attrName>
                                        </p:attrNameLst>
                                      </p:cBhvr>
                                      <p:to>
                                        <p:strVal val="visible"/>
                                      </p:to>
                                    </p:set>
                                    <p:animEffect transition="in" filter="wipe(left)">
                                      <p:cBhvr>
                                        <p:cTn id="12" dur="500"/>
                                        <p:tgtEl>
                                          <p:spTgt spid="773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3123">
                                            <p:txEl>
                                              <p:pRg st="2" end="2"/>
                                            </p:txEl>
                                          </p:spTgt>
                                        </p:tgtEl>
                                        <p:attrNameLst>
                                          <p:attrName>style.visibility</p:attrName>
                                        </p:attrNameLst>
                                      </p:cBhvr>
                                      <p:to>
                                        <p:strVal val="visible"/>
                                      </p:to>
                                    </p:set>
                                    <p:animEffect transition="in" filter="wipe(left)">
                                      <p:cBhvr>
                                        <p:cTn id="17" dur="500"/>
                                        <p:tgtEl>
                                          <p:spTgt spid="773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3123">
                                            <p:txEl>
                                              <p:pRg st="3" end="3"/>
                                            </p:txEl>
                                          </p:spTgt>
                                        </p:tgtEl>
                                        <p:attrNameLst>
                                          <p:attrName>style.visibility</p:attrName>
                                        </p:attrNameLst>
                                      </p:cBhvr>
                                      <p:to>
                                        <p:strVal val="visible"/>
                                      </p:to>
                                    </p:set>
                                    <p:animEffect transition="in" filter="wipe(left)">
                                      <p:cBhvr>
                                        <p:cTn id="22" dur="500"/>
                                        <p:tgtEl>
                                          <p:spTgt spid="773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3123">
                                            <p:txEl>
                                              <p:pRg st="4" end="4"/>
                                            </p:txEl>
                                          </p:spTgt>
                                        </p:tgtEl>
                                        <p:attrNameLst>
                                          <p:attrName>style.visibility</p:attrName>
                                        </p:attrNameLst>
                                      </p:cBhvr>
                                      <p:to>
                                        <p:strVal val="visible"/>
                                      </p:to>
                                    </p:set>
                                    <p:animEffect transition="in" filter="wipe(left)">
                                      <p:cBhvr>
                                        <p:cTn id="27" dur="500"/>
                                        <p:tgtEl>
                                          <p:spTgt spid="773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3" grpId="0" build="p" bldLvl="5"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43" name="Rectangle 3"/>
          <p:cNvSpPr>
            <a:spLocks noGrp="1" noChangeArrowheads="1"/>
          </p:cNvSpPr>
          <p:nvPr>
            <p:ph idx="1"/>
          </p:nvPr>
        </p:nvSpPr>
        <p:spPr/>
        <p:txBody>
          <a:bodyPr>
            <a:normAutofit fontScale="92500"/>
          </a:bodyPr>
          <a:lstStyle/>
          <a:p>
            <a:pPr>
              <a:lnSpc>
                <a:spcPct val="150000"/>
              </a:lnSpc>
            </a:pPr>
            <a:r>
              <a:rPr lang="zh-CN" altLang="en-US" sz="2400" b="1" dirty="0"/>
              <a:t>职务扩大化</a:t>
            </a:r>
            <a:r>
              <a:rPr lang="zh-CN" altLang="en-US" sz="2400" dirty="0"/>
              <a:t>：增加一项职务所完成的不同任务的数目。实行的效果不乐观</a:t>
            </a:r>
          </a:p>
          <a:p>
            <a:pPr>
              <a:lnSpc>
                <a:spcPct val="150000"/>
              </a:lnSpc>
            </a:pPr>
            <a:r>
              <a:rPr lang="zh-CN" altLang="en-US" sz="2400" b="1" dirty="0"/>
              <a:t>职务丰富化</a:t>
            </a:r>
            <a:r>
              <a:rPr lang="zh-CN" altLang="en-US" sz="2400" dirty="0"/>
              <a:t>：增加职务的深度。即允许员工对他们所从事的工作施加更大的控制。如，计划与评价并改进自己的工作。使员工有更大的自主权、独立性和责任感。它的主要作用并不显示在工作效率上，而是更多地表现在员工的精神面貌上。</a:t>
            </a:r>
          </a:p>
          <a:p>
            <a:pPr>
              <a:lnSpc>
                <a:spcPct val="150000"/>
              </a:lnSpc>
            </a:pPr>
            <a:r>
              <a:rPr lang="zh-CN" altLang="en-US" sz="2400" b="1" dirty="0"/>
              <a:t>工作团队</a:t>
            </a:r>
            <a:r>
              <a:rPr lang="zh-CN" altLang="en-US" sz="2400" dirty="0"/>
              <a:t>：职务围绕小组，而不是围绕个人来进行设计。它代表了职务设计的新趋势。一般有二种主要类型：有主管的综合性团队和无主管的自我管理团队。</a:t>
            </a:r>
          </a:p>
        </p:txBody>
      </p:sp>
      <p:sp>
        <p:nvSpPr>
          <p:cNvPr id="39938" name="Rectangle 2"/>
          <p:cNvSpPr>
            <a:spLocks noGrp="1" noChangeArrowheads="1"/>
          </p:cNvSpPr>
          <p:nvPr>
            <p:ph type="title"/>
          </p:nvPr>
        </p:nvSpPr>
        <p:spPr/>
        <p:txBody>
          <a:bodyPr/>
          <a:lstStyle/>
          <a:p>
            <a:r>
              <a:rPr lang="zh-CN" altLang="en-US" sz="3400" dirty="0">
                <a:latin typeface="微软雅黑" panose="020B0503020204020204" pitchFamily="34" charset="-122"/>
                <a:ea typeface="微软雅黑" panose="020B0503020204020204" pitchFamily="34" charset="-122"/>
              </a:rPr>
              <a:t>职务设计（续）</a:t>
            </a:r>
          </a:p>
        </p:txBody>
      </p:sp>
    </p:spTree>
    <p:extLst>
      <p:ext uri="{BB962C8B-B14F-4D97-AF65-F5344CB8AC3E}">
        <p14:creationId xmlns:p14="http://schemas.microsoft.com/office/powerpoint/2010/main" val="41929329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843">
                                            <p:txEl>
                                              <p:pRg st="0" end="0"/>
                                            </p:txEl>
                                          </p:spTgt>
                                        </p:tgtEl>
                                        <p:attrNameLst>
                                          <p:attrName>style.visibility</p:attrName>
                                        </p:attrNameLst>
                                      </p:cBhvr>
                                      <p:to>
                                        <p:strVal val="visible"/>
                                      </p:to>
                                    </p:set>
                                    <p:animEffect transition="in" filter="wipe(left)">
                                      <p:cBhvr>
                                        <p:cTn id="7" dur="500"/>
                                        <p:tgtEl>
                                          <p:spTgt spid="931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843">
                                            <p:txEl>
                                              <p:pRg st="1" end="1"/>
                                            </p:txEl>
                                          </p:spTgt>
                                        </p:tgtEl>
                                        <p:attrNameLst>
                                          <p:attrName>style.visibility</p:attrName>
                                        </p:attrNameLst>
                                      </p:cBhvr>
                                      <p:to>
                                        <p:strVal val="visible"/>
                                      </p:to>
                                    </p:set>
                                    <p:animEffect transition="in" filter="wipe(left)">
                                      <p:cBhvr>
                                        <p:cTn id="12" dur="500"/>
                                        <p:tgtEl>
                                          <p:spTgt spid="931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1843">
                                            <p:txEl>
                                              <p:pRg st="2" end="2"/>
                                            </p:txEl>
                                          </p:spTgt>
                                        </p:tgtEl>
                                        <p:attrNameLst>
                                          <p:attrName>style.visibility</p:attrName>
                                        </p:attrNameLst>
                                      </p:cBhvr>
                                      <p:to>
                                        <p:strVal val="visible"/>
                                      </p:to>
                                    </p:set>
                                    <p:animEffect transition="in" filter="wipe(left)">
                                      <p:cBhvr>
                                        <p:cTn id="17" dur="500"/>
                                        <p:tgtEl>
                                          <p:spTgt spid="931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3" grpId="0" build="p" bldLvl="5"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4147" name="Rectangle 3"/>
          <p:cNvSpPr>
            <a:spLocks noGrp="1" noChangeArrowheads="1"/>
          </p:cNvSpPr>
          <p:nvPr>
            <p:ph idx="1"/>
          </p:nvPr>
        </p:nvSpPr>
        <p:spPr/>
        <p:txBody>
          <a:bodyPr/>
          <a:lstStyle/>
          <a:p>
            <a:pPr>
              <a:lnSpc>
                <a:spcPct val="150000"/>
              </a:lnSpc>
            </a:pPr>
            <a:endParaRPr lang="en-US" altLang="zh-CN" sz="2600" b="1" dirty="0"/>
          </a:p>
          <a:p>
            <a:pPr>
              <a:lnSpc>
                <a:spcPct val="150000"/>
              </a:lnSpc>
            </a:pPr>
            <a:r>
              <a:rPr lang="zh-CN" altLang="en-US" sz="2600" b="1" dirty="0"/>
              <a:t>是一种分析职务或指导管理者设计职务的框架。</a:t>
            </a:r>
            <a:endParaRPr lang="en-US" altLang="zh-CN" sz="2600" b="1" dirty="0"/>
          </a:p>
          <a:p>
            <a:pPr>
              <a:lnSpc>
                <a:spcPct val="150000"/>
              </a:lnSpc>
              <a:buNone/>
            </a:pPr>
            <a:endParaRPr lang="en-US" altLang="zh-CN" sz="2600" b="1" dirty="0"/>
          </a:p>
          <a:p>
            <a:pPr>
              <a:lnSpc>
                <a:spcPct val="150000"/>
              </a:lnSpc>
            </a:pPr>
            <a:r>
              <a:rPr lang="zh-CN" altLang="en-US" sz="2600" dirty="0"/>
              <a:t>它从五种基本的职务特征来分析职务特征之间的关系以及对员工生产率、工作动力和满足感的影响。</a:t>
            </a:r>
          </a:p>
        </p:txBody>
      </p:sp>
      <p:sp>
        <p:nvSpPr>
          <p:cNvPr id="40962" name="Rectangle 2"/>
          <p:cNvSpPr>
            <a:spLocks noGrp="1" noChangeArrowheads="1"/>
          </p:cNvSpPr>
          <p:nvPr>
            <p:ph type="title"/>
          </p:nvPr>
        </p:nvSpPr>
        <p:spPr/>
        <p:txBody>
          <a:bodyPr/>
          <a:lstStyle/>
          <a:p>
            <a:r>
              <a:rPr lang="zh-CN" altLang="en-US" sz="3400" dirty="0">
                <a:latin typeface="微软雅黑" panose="020B0503020204020204" pitchFamily="34" charset="-122"/>
                <a:ea typeface="微软雅黑" panose="020B0503020204020204" pitchFamily="34" charset="-122"/>
              </a:rPr>
              <a:t>职务特征模型</a:t>
            </a:r>
          </a:p>
        </p:txBody>
      </p:sp>
      <p:pic>
        <p:nvPicPr>
          <p:cNvPr id="40964" name="Picture 4" descr="C:\Users\gaoyu\Desktop\助教\素材\渐变类商务png图片coquette-icons系列png\渐变类商务png图片coquette-icons系列png\渐变类商务png图片（锐普PPT论坛www.rapidbbs.cn） (370).png"/>
          <p:cNvPicPr>
            <a:picLocks noChangeAspect="1" noChangeArrowheads="1"/>
          </p:cNvPicPr>
          <p:nvPr/>
        </p:nvPicPr>
        <p:blipFill>
          <a:blip r:embed="rId3" cstate="print"/>
          <a:srcRect/>
          <a:stretch>
            <a:fillRect/>
          </a:stretch>
        </p:blipFill>
        <p:spPr bwMode="auto">
          <a:xfrm>
            <a:off x="7518400" y="1196752"/>
            <a:ext cx="1625600" cy="1625600"/>
          </a:xfrm>
          <a:prstGeom prst="rect">
            <a:avLst/>
          </a:prstGeom>
          <a:noFill/>
        </p:spPr>
      </p:pic>
      <p:pic>
        <p:nvPicPr>
          <p:cNvPr id="40965" name="Picture 5" descr="C:\Users\gaoyu\Desktop\助教\素材\渐变类商务png图片coquette-icons系列png\渐变类商务png图片coquette-icons系列png\渐变类商务png图片（锐普PPT论坛www.rapidbbs.cn） (382).png"/>
          <p:cNvPicPr>
            <a:picLocks noChangeAspect="1" noChangeArrowheads="1"/>
          </p:cNvPicPr>
          <p:nvPr/>
        </p:nvPicPr>
        <p:blipFill>
          <a:blip r:embed="rId4" cstate="print"/>
          <a:srcRect/>
          <a:stretch>
            <a:fillRect/>
          </a:stretch>
        </p:blipFill>
        <p:spPr bwMode="auto">
          <a:xfrm>
            <a:off x="971600" y="4725144"/>
            <a:ext cx="1625600" cy="1625600"/>
          </a:xfrm>
          <a:prstGeom prst="rect">
            <a:avLst/>
          </a:prstGeom>
          <a:noFill/>
        </p:spPr>
      </p:pic>
    </p:spTree>
    <p:extLst>
      <p:ext uri="{BB962C8B-B14F-4D97-AF65-F5344CB8AC3E}">
        <p14:creationId xmlns:p14="http://schemas.microsoft.com/office/powerpoint/2010/main" val="304194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4147">
                                            <p:txEl>
                                              <p:pRg st="1" end="1"/>
                                            </p:txEl>
                                          </p:spTgt>
                                        </p:tgtEl>
                                        <p:attrNameLst>
                                          <p:attrName>style.visibility</p:attrName>
                                        </p:attrNameLst>
                                      </p:cBhvr>
                                      <p:to>
                                        <p:strVal val="visible"/>
                                      </p:to>
                                    </p:set>
                                    <p:animEffect transition="in" filter="wipe(left)">
                                      <p:cBhvr>
                                        <p:cTn id="7" dur="500"/>
                                        <p:tgtEl>
                                          <p:spTgt spid="7741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4147">
                                            <p:txEl>
                                              <p:pRg st="3" end="3"/>
                                            </p:txEl>
                                          </p:spTgt>
                                        </p:tgtEl>
                                        <p:attrNameLst>
                                          <p:attrName>style.visibility</p:attrName>
                                        </p:attrNameLst>
                                      </p:cBhvr>
                                      <p:to>
                                        <p:strVal val="visible"/>
                                      </p:to>
                                    </p:set>
                                    <p:animEffect transition="in" filter="wipe(left)">
                                      <p:cBhvr>
                                        <p:cTn id="12" dur="500"/>
                                        <p:tgtEl>
                                          <p:spTgt spid="774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7" grpId="0" build="p" bldLvl="5"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4147" name="Rectangle 3"/>
          <p:cNvSpPr>
            <a:spLocks noGrp="1" noChangeArrowheads="1"/>
          </p:cNvSpPr>
          <p:nvPr>
            <p:ph idx="1"/>
          </p:nvPr>
        </p:nvSpPr>
        <p:spPr/>
        <p:txBody>
          <a:bodyPr>
            <a:normAutofit fontScale="92500" lnSpcReduction="10000"/>
          </a:bodyPr>
          <a:lstStyle/>
          <a:p>
            <a:pPr>
              <a:lnSpc>
                <a:spcPct val="150000"/>
              </a:lnSpc>
            </a:pPr>
            <a:r>
              <a:rPr lang="zh-CN" altLang="en-US" sz="2300" dirty="0"/>
              <a:t>五种基本的</a:t>
            </a:r>
            <a:r>
              <a:rPr lang="zh-CN" altLang="en-US" sz="2300" b="1" dirty="0"/>
              <a:t>职务特征</a:t>
            </a:r>
            <a:r>
              <a:rPr lang="zh-CN" altLang="en-US" sz="2300" dirty="0"/>
              <a:t>：</a:t>
            </a:r>
          </a:p>
          <a:p>
            <a:pPr lvl="1">
              <a:lnSpc>
                <a:spcPct val="150000"/>
              </a:lnSpc>
              <a:buFontTx/>
              <a:buChar char="-"/>
              <a:defRPr/>
            </a:pPr>
            <a:r>
              <a:rPr lang="zh-CN" altLang="en-US" sz="1800" dirty="0"/>
              <a:t>技能多样性：一项职务要求员工使用各种技术和才能从事多种不同的活动的程度。</a:t>
            </a:r>
          </a:p>
          <a:p>
            <a:pPr lvl="1">
              <a:lnSpc>
                <a:spcPct val="150000"/>
              </a:lnSpc>
              <a:buFontTx/>
              <a:buChar char="-"/>
              <a:defRPr/>
            </a:pPr>
            <a:r>
              <a:rPr lang="zh-CN" altLang="en-US" sz="1800" dirty="0"/>
              <a:t>任务同样性：一项职务要求完成一项完整的和具有同一性的任务的程度</a:t>
            </a:r>
          </a:p>
          <a:p>
            <a:pPr lvl="1">
              <a:lnSpc>
                <a:spcPct val="150000"/>
              </a:lnSpc>
              <a:buFontTx/>
              <a:buChar char="-"/>
              <a:defRPr/>
            </a:pPr>
            <a:r>
              <a:rPr lang="zh-CN" altLang="en-US" sz="1800" dirty="0"/>
              <a:t>任务重要性：一项职务对于其他人的工作和生活具有实质性影响的程度</a:t>
            </a:r>
          </a:p>
          <a:p>
            <a:pPr lvl="1">
              <a:lnSpc>
                <a:spcPct val="150000"/>
              </a:lnSpc>
              <a:buFontTx/>
              <a:buChar char="-"/>
              <a:defRPr/>
            </a:pPr>
            <a:r>
              <a:rPr lang="zh-CN" altLang="en-US" sz="1800" dirty="0"/>
              <a:t>自主性：一项职务给予任职者在安排工作进度和决定从事工作所使用的方法方面提供的实质性自由、独立和自主的程度。</a:t>
            </a:r>
          </a:p>
          <a:p>
            <a:pPr lvl="1">
              <a:lnSpc>
                <a:spcPct val="150000"/>
              </a:lnSpc>
              <a:buFontTx/>
              <a:buChar char="-"/>
              <a:defRPr/>
            </a:pPr>
            <a:r>
              <a:rPr lang="zh-CN" altLang="en-US" sz="1800" dirty="0"/>
              <a:t>反馈：个人为从事职务所要求的工作活动所需获得的有关共绩效信息的直接和清晰程度。</a:t>
            </a:r>
          </a:p>
          <a:p>
            <a:pPr lvl="1">
              <a:lnSpc>
                <a:spcPct val="150000"/>
              </a:lnSpc>
              <a:buFontTx/>
              <a:buChar char="-"/>
              <a:defRPr/>
            </a:pPr>
            <a:r>
              <a:rPr lang="zh-CN" altLang="en-US" sz="1800" dirty="0"/>
              <a:t>前三个维度共同创造出有意义的工作。即一项工作如同时具有这三个维度，则可以预期任职者会认为他的工作是重要、有价值和值得做的。自主性的工作会使任职者产生对工作结果的个人责任感。如果职务能提供反馈，则员工会关注他的工作绩效。</a:t>
            </a:r>
          </a:p>
        </p:txBody>
      </p:sp>
      <p:sp>
        <p:nvSpPr>
          <p:cNvPr id="41986" name="Rectangle 2"/>
          <p:cNvSpPr>
            <a:spLocks noGrp="1" noChangeArrowheads="1"/>
          </p:cNvSpPr>
          <p:nvPr>
            <p:ph type="title"/>
          </p:nvPr>
        </p:nvSpPr>
        <p:spPr/>
        <p:txBody>
          <a:bodyPr/>
          <a:lstStyle/>
          <a:p>
            <a:r>
              <a:rPr lang="zh-CN" altLang="en-US" sz="3400" dirty="0">
                <a:latin typeface="微软雅黑" panose="020B0503020204020204" pitchFamily="34" charset="-122"/>
                <a:ea typeface="微软雅黑" panose="020B0503020204020204" pitchFamily="34" charset="-122"/>
              </a:rPr>
              <a:t>职务特征模型（续）</a:t>
            </a:r>
          </a:p>
        </p:txBody>
      </p:sp>
    </p:spTree>
    <p:extLst>
      <p:ext uri="{BB962C8B-B14F-4D97-AF65-F5344CB8AC3E}">
        <p14:creationId xmlns:p14="http://schemas.microsoft.com/office/powerpoint/2010/main" val="278583345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1" name="Rectangle 3"/>
          <p:cNvSpPr>
            <a:spLocks noGrp="1" noChangeArrowheads="1"/>
          </p:cNvSpPr>
          <p:nvPr>
            <p:ph idx="1"/>
          </p:nvPr>
        </p:nvSpPr>
        <p:spPr/>
        <p:txBody>
          <a:bodyPr/>
          <a:lstStyle/>
          <a:p>
            <a:pPr>
              <a:lnSpc>
                <a:spcPct val="150000"/>
              </a:lnSpc>
            </a:pPr>
            <a:r>
              <a:rPr lang="zh-CN" altLang="en-US" sz="2700" dirty="0"/>
              <a:t>职能型</a:t>
            </a:r>
          </a:p>
          <a:p>
            <a:pPr>
              <a:lnSpc>
                <a:spcPct val="150000"/>
              </a:lnSpc>
            </a:pPr>
            <a:r>
              <a:rPr lang="zh-CN" altLang="en-US" sz="2700" dirty="0"/>
              <a:t>直线职能制</a:t>
            </a:r>
          </a:p>
          <a:p>
            <a:pPr>
              <a:lnSpc>
                <a:spcPct val="150000"/>
              </a:lnSpc>
            </a:pPr>
            <a:r>
              <a:rPr lang="zh-CN" altLang="en-US" sz="2700" dirty="0"/>
              <a:t>事业部制</a:t>
            </a:r>
          </a:p>
          <a:p>
            <a:pPr>
              <a:lnSpc>
                <a:spcPct val="150000"/>
              </a:lnSpc>
            </a:pPr>
            <a:r>
              <a:rPr lang="zh-CN" altLang="en-US" sz="2700" dirty="0"/>
              <a:t>分公司制</a:t>
            </a:r>
          </a:p>
          <a:p>
            <a:pPr>
              <a:lnSpc>
                <a:spcPct val="150000"/>
              </a:lnSpc>
            </a:pPr>
            <a:r>
              <a:rPr lang="zh-CN" altLang="en-US" sz="2700" dirty="0"/>
              <a:t>矩阵式</a:t>
            </a:r>
          </a:p>
          <a:p>
            <a:pPr>
              <a:lnSpc>
                <a:spcPct val="150000"/>
              </a:lnSpc>
            </a:pPr>
            <a:r>
              <a:rPr lang="zh-CN" altLang="en-US" sz="2700" dirty="0"/>
              <a:t>网络型</a:t>
            </a:r>
          </a:p>
          <a:p>
            <a:pPr>
              <a:lnSpc>
                <a:spcPct val="150000"/>
              </a:lnSpc>
            </a:pPr>
            <a:r>
              <a:rPr lang="zh-CN" altLang="en-US" sz="2700" dirty="0"/>
              <a:t>虚拟型</a:t>
            </a:r>
          </a:p>
        </p:txBody>
      </p:sp>
      <p:sp>
        <p:nvSpPr>
          <p:cNvPr id="43010" name="Rectangle 2"/>
          <p:cNvSpPr>
            <a:spLocks noGrp="1" noChangeArrowheads="1"/>
          </p:cNvSpPr>
          <p:nvPr>
            <p:ph type="title"/>
          </p:nvPr>
        </p:nvSpPr>
        <p:spPr/>
        <p:txBody>
          <a:bodyPr>
            <a:normAutofit/>
          </a:bodyPr>
          <a:lstStyle/>
          <a:p>
            <a:r>
              <a:rPr lang="zh-CN" altLang="en-US" sz="3200" dirty="0">
                <a:latin typeface="微软雅黑" panose="020B0503020204020204" pitchFamily="34" charset="-122"/>
                <a:ea typeface="微软雅黑" panose="020B0503020204020204" pitchFamily="34" charset="-122"/>
              </a:rPr>
              <a:t>主要的组织类型</a:t>
            </a:r>
          </a:p>
        </p:txBody>
      </p:sp>
      <p:pic>
        <p:nvPicPr>
          <p:cNvPr id="43012" name="Picture 4" descr="C:\Users\gaoyu\Desktop\助教\素材\渐变类商务png图片coquette-icons系列png\渐变类商务png图片coquette-icons系列png\渐变类商务png图片（锐普PPT论坛www.rapidbbs.cn） (359).png"/>
          <p:cNvPicPr>
            <a:picLocks noChangeAspect="1" noChangeArrowheads="1"/>
          </p:cNvPicPr>
          <p:nvPr/>
        </p:nvPicPr>
        <p:blipFill>
          <a:blip r:embed="rId3" cstate="print"/>
          <a:srcRect/>
          <a:stretch>
            <a:fillRect/>
          </a:stretch>
        </p:blipFill>
        <p:spPr bwMode="auto">
          <a:xfrm>
            <a:off x="6084168" y="1772816"/>
            <a:ext cx="1872208" cy="1872208"/>
          </a:xfrm>
          <a:prstGeom prst="rect">
            <a:avLst/>
          </a:prstGeom>
          <a:noFill/>
        </p:spPr>
      </p:pic>
      <p:pic>
        <p:nvPicPr>
          <p:cNvPr id="43013" name="Picture 5" descr="C:\Users\gaoyu\Desktop\助教\素材\渐变类商务png图片coquette-icons系列png\渐变类商务png图片coquette-icons系列png\渐变类商务png图片（锐普PPT论坛www.rapidbbs.cn） (327).png"/>
          <p:cNvPicPr>
            <a:picLocks noChangeAspect="1" noChangeArrowheads="1"/>
          </p:cNvPicPr>
          <p:nvPr/>
        </p:nvPicPr>
        <p:blipFill>
          <a:blip r:embed="rId4" cstate="print"/>
          <a:srcRect/>
          <a:stretch>
            <a:fillRect/>
          </a:stretch>
        </p:blipFill>
        <p:spPr bwMode="auto">
          <a:xfrm>
            <a:off x="6156176" y="4149080"/>
            <a:ext cx="1625600" cy="1625600"/>
          </a:xfrm>
          <a:prstGeom prst="rect">
            <a:avLst/>
          </a:prstGeom>
          <a:noFill/>
        </p:spPr>
      </p:pic>
    </p:spTree>
    <p:extLst>
      <p:ext uri="{BB962C8B-B14F-4D97-AF65-F5344CB8AC3E}">
        <p14:creationId xmlns:p14="http://schemas.microsoft.com/office/powerpoint/2010/main" val="194686380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457200" y="404664"/>
            <a:ext cx="8229600" cy="720080"/>
          </a:xfrm>
        </p:spPr>
        <p:txBody>
          <a:bodyPr>
            <a:normAutofit/>
          </a:bodyPr>
          <a:lstStyle/>
          <a:p>
            <a:r>
              <a:rPr lang="zh-CN" altLang="en-US" sz="3200" dirty="0">
                <a:latin typeface="微软雅黑" panose="020B0503020204020204" pitchFamily="34" charset="-122"/>
                <a:ea typeface="微软雅黑" panose="020B0503020204020204" pitchFamily="34" charset="-122"/>
              </a:rPr>
              <a:t>不同的组织结构</a:t>
            </a:r>
          </a:p>
        </p:txBody>
      </p:sp>
      <p:grpSp>
        <p:nvGrpSpPr>
          <p:cNvPr id="2" name="Group 3"/>
          <p:cNvGrpSpPr>
            <a:grpSpLocks/>
          </p:cNvGrpSpPr>
          <p:nvPr/>
        </p:nvGrpSpPr>
        <p:grpSpPr bwMode="auto">
          <a:xfrm>
            <a:off x="4117504" y="1697360"/>
            <a:ext cx="990600" cy="381000"/>
            <a:chOff x="2352" y="672"/>
            <a:chExt cx="624" cy="240"/>
          </a:xfrm>
        </p:grpSpPr>
        <p:sp>
          <p:nvSpPr>
            <p:cNvPr id="44080" name="Rectangle 4"/>
            <p:cNvSpPr>
              <a:spLocks noChangeArrowheads="1"/>
            </p:cNvSpPr>
            <p:nvPr/>
          </p:nvSpPr>
          <p:spPr bwMode="auto">
            <a:xfrm>
              <a:off x="2352" y="672"/>
              <a:ext cx="576" cy="24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4081" name="Text Box 5"/>
            <p:cNvSpPr txBox="1">
              <a:spLocks noChangeArrowheads="1"/>
            </p:cNvSpPr>
            <p:nvPr/>
          </p:nvSpPr>
          <p:spPr bwMode="auto">
            <a:xfrm>
              <a:off x="2352" y="672"/>
              <a:ext cx="624" cy="233"/>
            </a:xfrm>
            <a:prstGeom prst="rect">
              <a:avLst/>
            </a:prstGeom>
            <a:noFill/>
            <a:ln w="9525">
              <a:noFill/>
              <a:miter lim="800000"/>
              <a:headEnd/>
              <a:tailEnd/>
            </a:ln>
          </p:spPr>
          <p:txBody>
            <a:bodyPr>
              <a:spAutoFit/>
            </a:bodyPr>
            <a:lstStyle/>
            <a:p>
              <a:pPr fontAlgn="base">
                <a:spcBef>
                  <a:spcPct val="50000"/>
                </a:spcBef>
                <a:spcAft>
                  <a:spcPct val="0"/>
                </a:spcAft>
              </a:pPr>
              <a:r>
                <a:rPr lang="zh-CN" altLang="en-US" b="1" dirty="0">
                  <a:solidFill>
                    <a:srgbClr val="000080"/>
                  </a:solidFill>
                  <a:latin typeface="微软雅黑" panose="020B0503020204020204" pitchFamily="34" charset="-122"/>
                  <a:ea typeface="微软雅黑" panose="020B0503020204020204" pitchFamily="34" charset="-122"/>
                </a:rPr>
                <a:t>总经理</a:t>
              </a:r>
            </a:p>
          </p:txBody>
        </p:sp>
      </p:grpSp>
      <p:grpSp>
        <p:nvGrpSpPr>
          <p:cNvPr id="3" name="Group 6"/>
          <p:cNvGrpSpPr>
            <a:grpSpLocks/>
          </p:cNvGrpSpPr>
          <p:nvPr/>
        </p:nvGrpSpPr>
        <p:grpSpPr bwMode="auto">
          <a:xfrm>
            <a:off x="1907704" y="2687960"/>
            <a:ext cx="1447800" cy="381000"/>
            <a:chOff x="960" y="1152"/>
            <a:chExt cx="912" cy="240"/>
          </a:xfrm>
        </p:grpSpPr>
        <p:sp>
          <p:nvSpPr>
            <p:cNvPr id="44078" name="Rectangle 7"/>
            <p:cNvSpPr>
              <a:spLocks noChangeArrowheads="1"/>
            </p:cNvSpPr>
            <p:nvPr/>
          </p:nvSpPr>
          <p:spPr bwMode="auto">
            <a:xfrm>
              <a:off x="960" y="1152"/>
              <a:ext cx="768" cy="24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4079" name="Text Box 8"/>
            <p:cNvSpPr txBox="1">
              <a:spLocks noChangeArrowheads="1"/>
            </p:cNvSpPr>
            <p:nvPr/>
          </p:nvSpPr>
          <p:spPr bwMode="auto">
            <a:xfrm>
              <a:off x="960" y="1152"/>
              <a:ext cx="912" cy="231"/>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职能</a:t>
              </a:r>
              <a:r>
                <a:rPr lang="en-US" altLang="zh-CN" b="1" dirty="0">
                  <a:solidFill>
                    <a:srgbClr val="000080"/>
                  </a:solidFill>
                  <a:latin typeface="微软雅黑" panose="020B0503020204020204" pitchFamily="34" charset="-122"/>
                  <a:ea typeface="微软雅黑" panose="020B0503020204020204" pitchFamily="34" charset="-122"/>
                </a:rPr>
                <a:t>/</a:t>
              </a:r>
              <a:r>
                <a:rPr lang="zh-CN" altLang="en-US" b="1" dirty="0">
                  <a:solidFill>
                    <a:srgbClr val="000080"/>
                  </a:solidFill>
                  <a:latin typeface="微软雅黑" panose="020B0503020204020204" pitchFamily="34" charset="-122"/>
                  <a:ea typeface="微软雅黑" panose="020B0503020204020204" pitchFamily="34" charset="-122"/>
                </a:rPr>
                <a:t>流程</a:t>
              </a:r>
              <a:r>
                <a:rPr lang="en-US" altLang="zh-CN" b="1" dirty="0">
                  <a:solidFill>
                    <a:srgbClr val="000080"/>
                  </a:solidFill>
                  <a:latin typeface="微软雅黑" panose="020B0503020204020204" pitchFamily="34" charset="-122"/>
                  <a:ea typeface="微软雅黑" panose="020B0503020204020204" pitchFamily="34" charset="-122"/>
                </a:rPr>
                <a:t>1</a:t>
              </a:r>
            </a:p>
          </p:txBody>
        </p:sp>
      </p:grpSp>
      <p:grpSp>
        <p:nvGrpSpPr>
          <p:cNvPr id="4" name="Group 9"/>
          <p:cNvGrpSpPr>
            <a:grpSpLocks/>
          </p:cNvGrpSpPr>
          <p:nvPr/>
        </p:nvGrpSpPr>
        <p:grpSpPr bwMode="auto">
          <a:xfrm>
            <a:off x="3584104" y="2687960"/>
            <a:ext cx="1447800" cy="381000"/>
            <a:chOff x="960" y="1152"/>
            <a:chExt cx="912" cy="240"/>
          </a:xfrm>
        </p:grpSpPr>
        <p:sp>
          <p:nvSpPr>
            <p:cNvPr id="44076" name="Rectangle 10"/>
            <p:cNvSpPr>
              <a:spLocks noChangeArrowheads="1"/>
            </p:cNvSpPr>
            <p:nvPr/>
          </p:nvSpPr>
          <p:spPr bwMode="auto">
            <a:xfrm>
              <a:off x="960" y="1152"/>
              <a:ext cx="768" cy="24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4077" name="Text Box 11"/>
            <p:cNvSpPr txBox="1">
              <a:spLocks noChangeArrowheads="1"/>
            </p:cNvSpPr>
            <p:nvPr/>
          </p:nvSpPr>
          <p:spPr bwMode="auto">
            <a:xfrm>
              <a:off x="960" y="1152"/>
              <a:ext cx="912" cy="231"/>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职能</a:t>
              </a:r>
              <a:r>
                <a:rPr lang="en-US" altLang="zh-CN" b="1" dirty="0">
                  <a:solidFill>
                    <a:srgbClr val="000080"/>
                  </a:solidFill>
                  <a:latin typeface="微软雅黑" panose="020B0503020204020204" pitchFamily="34" charset="-122"/>
                  <a:ea typeface="微软雅黑" panose="020B0503020204020204" pitchFamily="34" charset="-122"/>
                </a:rPr>
                <a:t>/</a:t>
              </a:r>
              <a:r>
                <a:rPr lang="zh-CN" altLang="en-US" b="1" dirty="0">
                  <a:solidFill>
                    <a:srgbClr val="000080"/>
                  </a:solidFill>
                  <a:latin typeface="微软雅黑" panose="020B0503020204020204" pitchFamily="34" charset="-122"/>
                  <a:ea typeface="微软雅黑" panose="020B0503020204020204" pitchFamily="34" charset="-122"/>
                </a:rPr>
                <a:t>流程</a:t>
              </a:r>
              <a:r>
                <a:rPr lang="en-US" altLang="zh-CN" b="1" dirty="0">
                  <a:solidFill>
                    <a:srgbClr val="000080"/>
                  </a:solidFill>
                  <a:latin typeface="微软雅黑" panose="020B0503020204020204" pitchFamily="34" charset="-122"/>
                  <a:ea typeface="微软雅黑" panose="020B0503020204020204" pitchFamily="34" charset="-122"/>
                </a:rPr>
                <a:t>2</a:t>
              </a:r>
            </a:p>
          </p:txBody>
        </p:sp>
      </p:grpSp>
      <p:grpSp>
        <p:nvGrpSpPr>
          <p:cNvPr id="5" name="Group 12"/>
          <p:cNvGrpSpPr>
            <a:grpSpLocks/>
          </p:cNvGrpSpPr>
          <p:nvPr/>
        </p:nvGrpSpPr>
        <p:grpSpPr bwMode="auto">
          <a:xfrm>
            <a:off x="6784504" y="2687960"/>
            <a:ext cx="1447800" cy="381000"/>
            <a:chOff x="4032" y="1200"/>
            <a:chExt cx="912" cy="240"/>
          </a:xfrm>
        </p:grpSpPr>
        <p:sp>
          <p:nvSpPr>
            <p:cNvPr id="44074" name="Rectangle 13"/>
            <p:cNvSpPr>
              <a:spLocks noChangeArrowheads="1"/>
            </p:cNvSpPr>
            <p:nvPr/>
          </p:nvSpPr>
          <p:spPr bwMode="auto">
            <a:xfrm>
              <a:off x="4032" y="1200"/>
              <a:ext cx="816" cy="24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4075" name="Text Box 14"/>
            <p:cNvSpPr txBox="1">
              <a:spLocks noChangeArrowheads="1"/>
            </p:cNvSpPr>
            <p:nvPr/>
          </p:nvSpPr>
          <p:spPr bwMode="auto">
            <a:xfrm>
              <a:off x="4032" y="1200"/>
              <a:ext cx="912" cy="231"/>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职能</a:t>
              </a:r>
              <a:r>
                <a:rPr lang="en-US" altLang="zh-CN" b="1" dirty="0">
                  <a:solidFill>
                    <a:srgbClr val="000080"/>
                  </a:solidFill>
                  <a:latin typeface="微软雅黑" panose="020B0503020204020204" pitchFamily="34" charset="-122"/>
                  <a:ea typeface="微软雅黑" panose="020B0503020204020204" pitchFamily="34" charset="-122"/>
                </a:rPr>
                <a:t>/</a:t>
              </a:r>
              <a:r>
                <a:rPr lang="zh-CN" altLang="en-US" b="1" dirty="0">
                  <a:solidFill>
                    <a:srgbClr val="000080"/>
                  </a:solidFill>
                  <a:latin typeface="微软雅黑" panose="020B0503020204020204" pitchFamily="34" charset="-122"/>
                  <a:ea typeface="微软雅黑" panose="020B0503020204020204" pitchFamily="34" charset="-122"/>
                </a:rPr>
                <a:t>流程</a:t>
              </a:r>
              <a:r>
                <a:rPr lang="en-US" altLang="zh-CN" b="1" dirty="0">
                  <a:solidFill>
                    <a:srgbClr val="000080"/>
                  </a:solidFill>
                  <a:latin typeface="微软雅黑" panose="020B0503020204020204" pitchFamily="34" charset="-122"/>
                  <a:ea typeface="微软雅黑" panose="020B0503020204020204" pitchFamily="34" charset="-122"/>
                </a:rPr>
                <a:t>N</a:t>
              </a:r>
            </a:p>
          </p:txBody>
        </p:sp>
      </p:grpSp>
      <p:sp>
        <p:nvSpPr>
          <p:cNvPr id="44039" name="Line 15"/>
          <p:cNvSpPr>
            <a:spLocks noChangeShapeType="1"/>
          </p:cNvSpPr>
          <p:nvPr/>
        </p:nvSpPr>
        <p:spPr bwMode="auto">
          <a:xfrm>
            <a:off x="4574704" y="2078360"/>
            <a:ext cx="0" cy="2286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4040" name="Line 16"/>
          <p:cNvSpPr>
            <a:spLocks noChangeShapeType="1"/>
          </p:cNvSpPr>
          <p:nvPr/>
        </p:nvSpPr>
        <p:spPr bwMode="auto">
          <a:xfrm>
            <a:off x="2593504" y="2306960"/>
            <a:ext cx="4876800"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4041" name="Line 17"/>
          <p:cNvSpPr>
            <a:spLocks noChangeShapeType="1"/>
          </p:cNvSpPr>
          <p:nvPr/>
        </p:nvSpPr>
        <p:spPr bwMode="auto">
          <a:xfrm>
            <a:off x="2593504" y="2306960"/>
            <a:ext cx="0" cy="3810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4042" name="Line 18"/>
          <p:cNvSpPr>
            <a:spLocks noChangeShapeType="1"/>
          </p:cNvSpPr>
          <p:nvPr/>
        </p:nvSpPr>
        <p:spPr bwMode="auto">
          <a:xfrm>
            <a:off x="4193704" y="2306960"/>
            <a:ext cx="0" cy="3810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4043" name="Line 19"/>
          <p:cNvSpPr>
            <a:spLocks noChangeShapeType="1"/>
          </p:cNvSpPr>
          <p:nvPr/>
        </p:nvSpPr>
        <p:spPr bwMode="auto">
          <a:xfrm>
            <a:off x="7470304" y="2306960"/>
            <a:ext cx="0" cy="3810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4044" name="Rectangle 20"/>
          <p:cNvSpPr>
            <a:spLocks noChangeArrowheads="1"/>
          </p:cNvSpPr>
          <p:nvPr/>
        </p:nvSpPr>
        <p:spPr bwMode="auto">
          <a:xfrm>
            <a:off x="357188" y="1124744"/>
            <a:ext cx="3300904" cy="461665"/>
          </a:xfrm>
          <a:prstGeom prst="rect">
            <a:avLst/>
          </a:prstGeom>
          <a:noFill/>
          <a:ln w="9525">
            <a:noFill/>
            <a:miter lim="800000"/>
            <a:headEnd/>
            <a:tailEnd/>
          </a:ln>
        </p:spPr>
        <p:txBody>
          <a:bodyPr wrap="none">
            <a:spAutoFit/>
          </a:bodyPr>
          <a:lstStyle/>
          <a:p>
            <a:pPr marL="342900" indent="-342900" fontAlgn="ctr">
              <a:spcBef>
                <a:spcPct val="20000"/>
              </a:spcBef>
              <a:buClr>
                <a:srgbClr val="E46B1F"/>
              </a:buClr>
              <a:buSzPct val="80000"/>
              <a:buFont typeface="Wingdings" pitchFamily="2" charset="2"/>
              <a:buChar char="n"/>
            </a:pPr>
            <a:r>
              <a:rPr lang="zh-CN" altLang="en-US" sz="2400" b="1" dirty="0">
                <a:latin typeface="微软雅黑" panose="020B0503020204020204" pitchFamily="34" charset="-122"/>
                <a:ea typeface="微软雅黑" panose="020B0503020204020204" pitchFamily="34" charset="-122"/>
              </a:rPr>
              <a:t>职能和流程组织结构</a:t>
            </a:r>
          </a:p>
        </p:txBody>
      </p:sp>
      <p:sp>
        <p:nvSpPr>
          <p:cNvPr id="44045" name="Rectangle 21"/>
          <p:cNvSpPr>
            <a:spLocks noChangeArrowheads="1"/>
          </p:cNvSpPr>
          <p:nvPr/>
        </p:nvSpPr>
        <p:spPr bwMode="auto">
          <a:xfrm>
            <a:off x="4112840" y="3886944"/>
            <a:ext cx="1295400" cy="3810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4046" name="Text Box 22"/>
          <p:cNvSpPr txBox="1">
            <a:spLocks noChangeArrowheads="1"/>
          </p:cNvSpPr>
          <p:nvPr/>
        </p:nvSpPr>
        <p:spPr bwMode="auto">
          <a:xfrm>
            <a:off x="4112840" y="3886944"/>
            <a:ext cx="1676400" cy="366713"/>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首席执行官</a:t>
            </a:r>
          </a:p>
        </p:txBody>
      </p:sp>
      <p:grpSp>
        <p:nvGrpSpPr>
          <p:cNvPr id="6" name="Group 23"/>
          <p:cNvGrpSpPr>
            <a:grpSpLocks/>
          </p:cNvGrpSpPr>
          <p:nvPr/>
        </p:nvGrpSpPr>
        <p:grpSpPr bwMode="auto">
          <a:xfrm>
            <a:off x="2055440" y="5174704"/>
            <a:ext cx="990600" cy="381000"/>
            <a:chOff x="960" y="1152"/>
            <a:chExt cx="912" cy="240"/>
          </a:xfrm>
        </p:grpSpPr>
        <p:sp>
          <p:nvSpPr>
            <p:cNvPr id="44072" name="Rectangle 24"/>
            <p:cNvSpPr>
              <a:spLocks noChangeArrowheads="1"/>
            </p:cNvSpPr>
            <p:nvPr/>
          </p:nvSpPr>
          <p:spPr bwMode="auto">
            <a:xfrm>
              <a:off x="960" y="1152"/>
              <a:ext cx="768" cy="24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4073" name="Text Box 25"/>
            <p:cNvSpPr txBox="1">
              <a:spLocks noChangeArrowheads="1"/>
            </p:cNvSpPr>
            <p:nvPr/>
          </p:nvSpPr>
          <p:spPr bwMode="auto">
            <a:xfrm>
              <a:off x="960" y="1152"/>
              <a:ext cx="912" cy="231"/>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区域</a:t>
              </a:r>
              <a:r>
                <a:rPr lang="en-US" altLang="zh-CN" b="1" dirty="0">
                  <a:solidFill>
                    <a:srgbClr val="000080"/>
                  </a:solidFill>
                  <a:latin typeface="微软雅黑" panose="020B0503020204020204" pitchFamily="34" charset="-122"/>
                  <a:ea typeface="微软雅黑" panose="020B0503020204020204" pitchFamily="34" charset="-122"/>
                </a:rPr>
                <a:t>1</a:t>
              </a:r>
            </a:p>
          </p:txBody>
        </p:sp>
      </p:grpSp>
      <p:sp>
        <p:nvSpPr>
          <p:cNvPr id="44049" name="Line 27"/>
          <p:cNvSpPr>
            <a:spLocks noChangeShapeType="1"/>
          </p:cNvSpPr>
          <p:nvPr/>
        </p:nvSpPr>
        <p:spPr bwMode="auto">
          <a:xfrm>
            <a:off x="2512640" y="4793704"/>
            <a:ext cx="4876800"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4050" name="Line 28"/>
          <p:cNvSpPr>
            <a:spLocks noChangeShapeType="1"/>
          </p:cNvSpPr>
          <p:nvPr/>
        </p:nvSpPr>
        <p:spPr bwMode="auto">
          <a:xfrm>
            <a:off x="2512640" y="4793704"/>
            <a:ext cx="0" cy="3810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4051" name="Line 29"/>
          <p:cNvSpPr>
            <a:spLocks noChangeShapeType="1"/>
          </p:cNvSpPr>
          <p:nvPr/>
        </p:nvSpPr>
        <p:spPr bwMode="auto">
          <a:xfrm>
            <a:off x="4112840" y="4793704"/>
            <a:ext cx="0" cy="3810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4052" name="Line 30"/>
          <p:cNvSpPr>
            <a:spLocks noChangeShapeType="1"/>
          </p:cNvSpPr>
          <p:nvPr/>
        </p:nvSpPr>
        <p:spPr bwMode="auto">
          <a:xfrm>
            <a:off x="7389440" y="4793704"/>
            <a:ext cx="0" cy="3810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grpSp>
        <p:nvGrpSpPr>
          <p:cNvPr id="7" name="Group 31"/>
          <p:cNvGrpSpPr>
            <a:grpSpLocks/>
          </p:cNvGrpSpPr>
          <p:nvPr/>
        </p:nvGrpSpPr>
        <p:grpSpPr bwMode="auto">
          <a:xfrm>
            <a:off x="3655640" y="5174704"/>
            <a:ext cx="990600" cy="381000"/>
            <a:chOff x="960" y="1152"/>
            <a:chExt cx="912" cy="240"/>
          </a:xfrm>
        </p:grpSpPr>
        <p:sp>
          <p:nvSpPr>
            <p:cNvPr id="44070" name="Rectangle 32"/>
            <p:cNvSpPr>
              <a:spLocks noChangeArrowheads="1"/>
            </p:cNvSpPr>
            <p:nvPr/>
          </p:nvSpPr>
          <p:spPr bwMode="auto">
            <a:xfrm>
              <a:off x="960" y="1152"/>
              <a:ext cx="768" cy="24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4071" name="Text Box 33"/>
            <p:cNvSpPr txBox="1">
              <a:spLocks noChangeArrowheads="1"/>
            </p:cNvSpPr>
            <p:nvPr/>
          </p:nvSpPr>
          <p:spPr bwMode="auto">
            <a:xfrm>
              <a:off x="960" y="1152"/>
              <a:ext cx="912" cy="231"/>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区域</a:t>
              </a:r>
              <a:r>
                <a:rPr lang="en-US" altLang="zh-CN" b="1" dirty="0">
                  <a:solidFill>
                    <a:srgbClr val="000080"/>
                  </a:solidFill>
                  <a:latin typeface="微软雅黑" panose="020B0503020204020204" pitchFamily="34" charset="-122"/>
                  <a:ea typeface="微软雅黑" panose="020B0503020204020204" pitchFamily="34" charset="-122"/>
                </a:rPr>
                <a:t>2</a:t>
              </a:r>
            </a:p>
          </p:txBody>
        </p:sp>
      </p:grpSp>
      <p:grpSp>
        <p:nvGrpSpPr>
          <p:cNvPr id="8" name="Group 34"/>
          <p:cNvGrpSpPr>
            <a:grpSpLocks/>
          </p:cNvGrpSpPr>
          <p:nvPr/>
        </p:nvGrpSpPr>
        <p:grpSpPr bwMode="auto">
          <a:xfrm>
            <a:off x="7008440" y="5174704"/>
            <a:ext cx="990600" cy="381000"/>
            <a:chOff x="960" y="1152"/>
            <a:chExt cx="912" cy="240"/>
          </a:xfrm>
        </p:grpSpPr>
        <p:sp>
          <p:nvSpPr>
            <p:cNvPr id="44068" name="Rectangle 35"/>
            <p:cNvSpPr>
              <a:spLocks noChangeArrowheads="1"/>
            </p:cNvSpPr>
            <p:nvPr/>
          </p:nvSpPr>
          <p:spPr bwMode="auto">
            <a:xfrm>
              <a:off x="960" y="1152"/>
              <a:ext cx="768" cy="24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4069" name="Text Box 36"/>
            <p:cNvSpPr txBox="1">
              <a:spLocks noChangeArrowheads="1"/>
            </p:cNvSpPr>
            <p:nvPr/>
          </p:nvSpPr>
          <p:spPr bwMode="auto">
            <a:xfrm>
              <a:off x="960" y="1152"/>
              <a:ext cx="912" cy="231"/>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区域</a:t>
              </a:r>
              <a:r>
                <a:rPr lang="en-US" altLang="zh-CN" b="1" dirty="0">
                  <a:solidFill>
                    <a:srgbClr val="000080"/>
                  </a:solidFill>
                  <a:latin typeface="微软雅黑" panose="020B0503020204020204" pitchFamily="34" charset="-122"/>
                  <a:ea typeface="微软雅黑" panose="020B0503020204020204" pitchFamily="34" charset="-122"/>
                </a:rPr>
                <a:t>N </a:t>
              </a:r>
            </a:p>
          </p:txBody>
        </p:sp>
      </p:grpSp>
      <p:sp>
        <p:nvSpPr>
          <p:cNvPr id="44055" name="Line 37"/>
          <p:cNvSpPr>
            <a:spLocks noChangeShapeType="1"/>
          </p:cNvSpPr>
          <p:nvPr/>
        </p:nvSpPr>
        <p:spPr bwMode="auto">
          <a:xfrm>
            <a:off x="4798640" y="4509120"/>
            <a:ext cx="1371600"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4056" name="Rectangle 38"/>
          <p:cNvSpPr>
            <a:spLocks noChangeArrowheads="1"/>
          </p:cNvSpPr>
          <p:nvPr/>
        </p:nvSpPr>
        <p:spPr bwMode="auto">
          <a:xfrm>
            <a:off x="6170240" y="4344144"/>
            <a:ext cx="2209800" cy="3810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4057" name="Text Box 39"/>
          <p:cNvSpPr txBox="1">
            <a:spLocks noChangeArrowheads="1"/>
          </p:cNvSpPr>
          <p:nvPr/>
        </p:nvSpPr>
        <p:spPr bwMode="auto">
          <a:xfrm>
            <a:off x="6170240" y="4293096"/>
            <a:ext cx="2362200" cy="366713"/>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职能部门与共同资源 </a:t>
            </a:r>
          </a:p>
        </p:txBody>
      </p:sp>
      <p:sp>
        <p:nvSpPr>
          <p:cNvPr id="44058" name="Line 40"/>
          <p:cNvSpPr>
            <a:spLocks noChangeShapeType="1"/>
          </p:cNvSpPr>
          <p:nvPr/>
        </p:nvSpPr>
        <p:spPr bwMode="auto">
          <a:xfrm>
            <a:off x="4112840" y="5555704"/>
            <a:ext cx="0" cy="6096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4065" name="Rectangle 49"/>
          <p:cNvSpPr>
            <a:spLocks noChangeArrowheads="1"/>
          </p:cNvSpPr>
          <p:nvPr/>
        </p:nvSpPr>
        <p:spPr bwMode="auto">
          <a:xfrm>
            <a:off x="357188" y="3339307"/>
            <a:ext cx="2993127" cy="461665"/>
          </a:xfrm>
          <a:prstGeom prst="rect">
            <a:avLst/>
          </a:prstGeom>
          <a:noFill/>
          <a:ln w="9525">
            <a:noFill/>
            <a:miter lim="800000"/>
            <a:headEnd/>
            <a:tailEnd/>
          </a:ln>
        </p:spPr>
        <p:txBody>
          <a:bodyPr wrap="none">
            <a:spAutoFit/>
          </a:bodyPr>
          <a:lstStyle/>
          <a:p>
            <a:pPr marL="342900" indent="-342900" fontAlgn="ctr">
              <a:spcBef>
                <a:spcPct val="20000"/>
              </a:spcBef>
              <a:buClr>
                <a:srgbClr val="E46B1F"/>
              </a:buClr>
              <a:buSzPct val="80000"/>
              <a:buFont typeface="Wingdings" pitchFamily="2" charset="2"/>
              <a:buChar char="n"/>
            </a:pPr>
            <a:r>
              <a:rPr lang="zh-CN" altLang="en-US" sz="2400" b="1" dirty="0">
                <a:latin typeface="微软雅黑" panose="020B0503020204020204" pitchFamily="34" charset="-122"/>
                <a:ea typeface="微软雅黑" panose="020B0503020204020204" pitchFamily="34" charset="-122"/>
              </a:rPr>
              <a:t>地理区域组织结构</a:t>
            </a:r>
          </a:p>
        </p:txBody>
      </p:sp>
      <p:sp>
        <p:nvSpPr>
          <p:cNvPr id="51" name="Rectangle 42"/>
          <p:cNvSpPr>
            <a:spLocks noChangeArrowheads="1"/>
          </p:cNvSpPr>
          <p:nvPr/>
        </p:nvSpPr>
        <p:spPr bwMode="auto">
          <a:xfrm>
            <a:off x="3563888" y="5856312"/>
            <a:ext cx="1066800" cy="3810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52" name="Text Box 43"/>
          <p:cNvSpPr txBox="1">
            <a:spLocks noChangeArrowheads="1"/>
          </p:cNvSpPr>
          <p:nvPr/>
        </p:nvSpPr>
        <p:spPr bwMode="auto">
          <a:xfrm>
            <a:off x="3563888" y="5856312"/>
            <a:ext cx="1219200" cy="366713"/>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职能部门</a:t>
            </a:r>
          </a:p>
        </p:txBody>
      </p:sp>
      <p:sp>
        <p:nvSpPr>
          <p:cNvPr id="53" name="Line 30"/>
          <p:cNvSpPr>
            <a:spLocks noChangeShapeType="1"/>
          </p:cNvSpPr>
          <p:nvPr/>
        </p:nvSpPr>
        <p:spPr bwMode="auto">
          <a:xfrm>
            <a:off x="4788024" y="4272136"/>
            <a:ext cx="0" cy="525016"/>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96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normAutofit/>
          </a:bodyPr>
          <a:lstStyle/>
          <a:p>
            <a:pPr eaLnBrk="1" hangingPunct="1"/>
            <a:r>
              <a:rPr lang="zh-CN" altLang="en-US" sz="3000" dirty="0"/>
              <a:t>联网组织结构示意图</a:t>
            </a:r>
          </a:p>
        </p:txBody>
      </p:sp>
      <p:grpSp>
        <p:nvGrpSpPr>
          <p:cNvPr id="3" name="组合 2"/>
          <p:cNvGrpSpPr/>
          <p:nvPr/>
        </p:nvGrpSpPr>
        <p:grpSpPr>
          <a:xfrm>
            <a:off x="735533" y="1979079"/>
            <a:ext cx="7559383" cy="4258233"/>
            <a:chOff x="735533" y="1979079"/>
            <a:chExt cx="7559383" cy="4258233"/>
          </a:xfrm>
        </p:grpSpPr>
        <p:grpSp>
          <p:nvGrpSpPr>
            <p:cNvPr id="9" name="Group 4"/>
            <p:cNvGrpSpPr>
              <a:grpSpLocks/>
            </p:cNvGrpSpPr>
            <p:nvPr/>
          </p:nvGrpSpPr>
          <p:grpSpPr bwMode="auto">
            <a:xfrm>
              <a:off x="735533" y="2627151"/>
              <a:ext cx="7559383" cy="3286125"/>
              <a:chOff x="1202" y="1674"/>
              <a:chExt cx="4490" cy="2070"/>
            </a:xfrm>
          </p:grpSpPr>
          <p:sp>
            <p:nvSpPr>
              <p:cNvPr id="10" name="Oval 5"/>
              <p:cNvSpPr>
                <a:spLocks noChangeArrowheads="1"/>
              </p:cNvSpPr>
              <p:nvPr/>
            </p:nvSpPr>
            <p:spPr bwMode="auto">
              <a:xfrm>
                <a:off x="2796" y="2162"/>
                <a:ext cx="1261" cy="1065"/>
              </a:xfrm>
              <a:prstGeom prst="ellipse">
                <a:avLst/>
              </a:prstGeom>
              <a:solidFill>
                <a:srgbClr val="0099FF"/>
              </a:solidFill>
              <a:ln w="9525">
                <a:round/>
                <a:headEnd/>
                <a:tailEnd/>
              </a:ln>
              <a:scene3d>
                <a:camera prst="legacyObliqueTopRigh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lgn="ctr" fontAlgn="base">
                  <a:spcBef>
                    <a:spcPct val="0"/>
                  </a:spcBef>
                  <a:spcAft>
                    <a:spcPct val="0"/>
                  </a:spcAft>
                </a:pPr>
                <a:r>
                  <a:rPr lang="zh-CN" altLang="en-US" sz="2400" b="1">
                    <a:solidFill>
                      <a:prstClr val="white"/>
                    </a:solidFill>
                    <a:latin typeface="微软雅黑" pitchFamily="34" charset="-122"/>
                    <a:ea typeface="微软雅黑" pitchFamily="34" charset="-122"/>
                  </a:rPr>
                  <a:t>某公司</a:t>
                </a:r>
              </a:p>
            </p:txBody>
          </p:sp>
          <p:sp>
            <p:nvSpPr>
              <p:cNvPr id="11" name="Rectangle 6"/>
              <p:cNvSpPr>
                <a:spLocks noChangeArrowheads="1"/>
              </p:cNvSpPr>
              <p:nvPr/>
            </p:nvSpPr>
            <p:spPr bwMode="auto">
              <a:xfrm>
                <a:off x="1250" y="3278"/>
                <a:ext cx="1150" cy="466"/>
              </a:xfrm>
              <a:prstGeom prst="rect">
                <a:avLst/>
              </a:prstGeom>
              <a:solidFill>
                <a:srgbClr val="00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lgn="ctr" fontAlgn="base">
                  <a:spcBef>
                    <a:spcPct val="0"/>
                  </a:spcBef>
                  <a:spcAft>
                    <a:spcPct val="0"/>
                  </a:spcAft>
                </a:pPr>
                <a:r>
                  <a:rPr lang="zh-CN" altLang="en-US" sz="2400" b="1">
                    <a:solidFill>
                      <a:prstClr val="white"/>
                    </a:solidFill>
                    <a:latin typeface="微软雅黑" pitchFamily="34" charset="-122"/>
                    <a:ea typeface="微软雅黑" pitchFamily="34" charset="-122"/>
                  </a:rPr>
                  <a:t>制造厂商</a:t>
                </a:r>
              </a:p>
            </p:txBody>
          </p:sp>
          <p:sp>
            <p:nvSpPr>
              <p:cNvPr id="12" name="Rectangle 7"/>
              <p:cNvSpPr>
                <a:spLocks noChangeArrowheads="1"/>
              </p:cNvSpPr>
              <p:nvPr/>
            </p:nvSpPr>
            <p:spPr bwMode="auto">
              <a:xfrm>
                <a:off x="1202" y="1674"/>
                <a:ext cx="1150" cy="466"/>
              </a:xfrm>
              <a:prstGeom prst="rect">
                <a:avLst/>
              </a:prstGeom>
              <a:solidFill>
                <a:srgbClr val="00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lgn="ctr" fontAlgn="base">
                  <a:spcBef>
                    <a:spcPct val="0"/>
                  </a:spcBef>
                  <a:spcAft>
                    <a:spcPct val="0"/>
                  </a:spcAft>
                </a:pPr>
                <a:r>
                  <a:rPr lang="zh-CN" altLang="en-US" sz="2400" b="1" dirty="0">
                    <a:solidFill>
                      <a:prstClr val="white"/>
                    </a:solidFill>
                    <a:latin typeface="微软雅黑" pitchFamily="34" charset="-122"/>
                    <a:ea typeface="微软雅黑" pitchFamily="34" charset="-122"/>
                  </a:rPr>
                  <a:t>独立的研发</a:t>
                </a:r>
              </a:p>
              <a:p>
                <a:pPr algn="ctr" fontAlgn="base">
                  <a:spcBef>
                    <a:spcPct val="0"/>
                  </a:spcBef>
                  <a:spcAft>
                    <a:spcPct val="0"/>
                  </a:spcAft>
                </a:pPr>
                <a:r>
                  <a:rPr lang="zh-CN" altLang="en-US" sz="2400" b="1" dirty="0">
                    <a:solidFill>
                      <a:prstClr val="white"/>
                    </a:solidFill>
                    <a:latin typeface="微软雅黑" pitchFamily="34" charset="-122"/>
                    <a:ea typeface="微软雅黑" pitchFamily="34" charset="-122"/>
                  </a:rPr>
                  <a:t>和咨询机构</a:t>
                </a:r>
              </a:p>
            </p:txBody>
          </p:sp>
          <p:sp>
            <p:nvSpPr>
              <p:cNvPr id="13" name="Rectangle 8"/>
              <p:cNvSpPr>
                <a:spLocks noChangeArrowheads="1"/>
              </p:cNvSpPr>
              <p:nvPr/>
            </p:nvSpPr>
            <p:spPr bwMode="auto">
              <a:xfrm>
                <a:off x="4464" y="1674"/>
                <a:ext cx="1150" cy="466"/>
              </a:xfrm>
              <a:prstGeom prst="rect">
                <a:avLst/>
              </a:prstGeom>
              <a:solidFill>
                <a:srgbClr val="00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lgn="ctr" fontAlgn="base">
                  <a:spcBef>
                    <a:spcPct val="0"/>
                  </a:spcBef>
                  <a:spcAft>
                    <a:spcPct val="0"/>
                  </a:spcAft>
                </a:pPr>
                <a:r>
                  <a:rPr lang="zh-CN" altLang="en-US" sz="2400" b="1">
                    <a:solidFill>
                      <a:prstClr val="white"/>
                    </a:solidFill>
                    <a:latin typeface="微软雅黑" pitchFamily="34" charset="-122"/>
                    <a:ea typeface="微软雅黑" pitchFamily="34" charset="-122"/>
                  </a:rPr>
                  <a:t>广告代理商</a:t>
                </a:r>
              </a:p>
            </p:txBody>
          </p:sp>
          <p:sp>
            <p:nvSpPr>
              <p:cNvPr id="14" name="Rectangle 9"/>
              <p:cNvSpPr>
                <a:spLocks noChangeArrowheads="1"/>
              </p:cNvSpPr>
              <p:nvPr/>
            </p:nvSpPr>
            <p:spPr bwMode="auto">
              <a:xfrm>
                <a:off x="4542" y="3053"/>
                <a:ext cx="1150" cy="466"/>
              </a:xfrm>
              <a:prstGeom prst="rect">
                <a:avLst/>
              </a:prstGeom>
              <a:solidFill>
                <a:srgbClr val="00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lgn="ctr" fontAlgn="base">
                  <a:spcBef>
                    <a:spcPct val="0"/>
                  </a:spcBef>
                  <a:spcAft>
                    <a:spcPct val="0"/>
                  </a:spcAft>
                </a:pPr>
                <a:r>
                  <a:rPr lang="zh-CN" altLang="en-US" sz="2400" b="1" dirty="0">
                    <a:solidFill>
                      <a:prstClr val="white"/>
                    </a:solidFill>
                    <a:latin typeface="微软雅黑" pitchFamily="34" charset="-122"/>
                    <a:ea typeface="微软雅黑" pitchFamily="34" charset="-122"/>
                  </a:rPr>
                  <a:t>代理销售商</a:t>
                </a:r>
              </a:p>
            </p:txBody>
          </p:sp>
          <p:sp>
            <p:nvSpPr>
              <p:cNvPr id="15" name="Line 10"/>
              <p:cNvSpPr>
                <a:spLocks noChangeShapeType="1"/>
              </p:cNvSpPr>
              <p:nvPr/>
            </p:nvSpPr>
            <p:spPr bwMode="auto">
              <a:xfrm flipV="1">
                <a:off x="2478" y="2980"/>
                <a:ext cx="402" cy="342"/>
              </a:xfrm>
              <a:prstGeom prst="line">
                <a:avLst/>
              </a:prstGeom>
              <a:noFill/>
              <a:ln w="38100">
                <a:solidFill>
                  <a:schemeClr val="tx1"/>
                </a:solidFill>
                <a:prstDash val="dash"/>
                <a:miter lim="800000"/>
                <a:headEnd/>
                <a:tailEnd/>
              </a:ln>
            </p:spPr>
            <p:txBody>
              <a:bodyPr wrap="none"/>
              <a:lstStyle/>
              <a:p>
                <a:pPr algn="ctr" fontAlgn="base">
                  <a:spcBef>
                    <a:spcPct val="0"/>
                  </a:spcBef>
                  <a:spcAft>
                    <a:spcPct val="0"/>
                  </a:spcAft>
                </a:pPr>
                <a:endParaRPr lang="zh-CN" altLang="en-US" b="1">
                  <a:solidFill>
                    <a:prstClr val="black"/>
                  </a:solidFill>
                  <a:latin typeface="微软雅黑" pitchFamily="34" charset="-122"/>
                  <a:ea typeface="微软雅黑" pitchFamily="34" charset="-122"/>
                </a:endParaRPr>
              </a:p>
            </p:txBody>
          </p:sp>
          <p:sp>
            <p:nvSpPr>
              <p:cNvPr id="16" name="Line 11"/>
              <p:cNvSpPr>
                <a:spLocks noChangeShapeType="1"/>
              </p:cNvSpPr>
              <p:nvPr/>
            </p:nvSpPr>
            <p:spPr bwMode="auto">
              <a:xfrm flipH="1" flipV="1">
                <a:off x="4020" y="2980"/>
                <a:ext cx="497" cy="303"/>
              </a:xfrm>
              <a:prstGeom prst="line">
                <a:avLst/>
              </a:prstGeom>
              <a:noFill/>
              <a:ln w="38100">
                <a:solidFill>
                  <a:schemeClr val="tx1"/>
                </a:solidFill>
                <a:prstDash val="dash"/>
                <a:miter lim="800000"/>
                <a:headEnd/>
                <a:tailEnd/>
              </a:ln>
            </p:spPr>
            <p:txBody>
              <a:bodyPr wrap="none"/>
              <a:lstStyle/>
              <a:p>
                <a:pPr algn="ctr" fontAlgn="base">
                  <a:spcBef>
                    <a:spcPct val="0"/>
                  </a:spcBef>
                  <a:spcAft>
                    <a:spcPct val="0"/>
                  </a:spcAft>
                </a:pPr>
                <a:endParaRPr lang="zh-CN" altLang="en-US" b="1">
                  <a:solidFill>
                    <a:prstClr val="black"/>
                  </a:solidFill>
                  <a:latin typeface="微软雅黑" pitchFamily="34" charset="-122"/>
                  <a:ea typeface="微软雅黑" pitchFamily="34" charset="-122"/>
                </a:endParaRPr>
              </a:p>
            </p:txBody>
          </p:sp>
          <p:sp>
            <p:nvSpPr>
              <p:cNvPr id="17" name="Line 12"/>
              <p:cNvSpPr>
                <a:spLocks noChangeShapeType="1"/>
              </p:cNvSpPr>
              <p:nvPr/>
            </p:nvSpPr>
            <p:spPr bwMode="auto">
              <a:xfrm flipV="1">
                <a:off x="4044" y="1829"/>
                <a:ext cx="445" cy="433"/>
              </a:xfrm>
              <a:prstGeom prst="line">
                <a:avLst/>
              </a:prstGeom>
              <a:noFill/>
              <a:ln w="38100">
                <a:solidFill>
                  <a:schemeClr val="tx1"/>
                </a:solidFill>
                <a:prstDash val="dash"/>
                <a:miter lim="800000"/>
                <a:headEnd/>
                <a:tailEnd/>
              </a:ln>
            </p:spPr>
            <p:txBody>
              <a:bodyPr wrap="none"/>
              <a:lstStyle/>
              <a:p>
                <a:pPr algn="ctr" fontAlgn="base">
                  <a:spcBef>
                    <a:spcPct val="0"/>
                  </a:spcBef>
                  <a:spcAft>
                    <a:spcPct val="0"/>
                  </a:spcAft>
                </a:pPr>
                <a:endParaRPr lang="zh-CN" altLang="en-US" b="1">
                  <a:solidFill>
                    <a:prstClr val="black"/>
                  </a:solidFill>
                  <a:latin typeface="微软雅黑" pitchFamily="34" charset="-122"/>
                  <a:ea typeface="微软雅黑" pitchFamily="34" charset="-122"/>
                </a:endParaRPr>
              </a:p>
            </p:txBody>
          </p:sp>
          <p:sp>
            <p:nvSpPr>
              <p:cNvPr id="18" name="Line 13"/>
              <p:cNvSpPr>
                <a:spLocks noChangeShapeType="1"/>
              </p:cNvSpPr>
              <p:nvPr/>
            </p:nvSpPr>
            <p:spPr bwMode="auto">
              <a:xfrm>
                <a:off x="2472" y="1967"/>
                <a:ext cx="408" cy="433"/>
              </a:xfrm>
              <a:prstGeom prst="line">
                <a:avLst/>
              </a:prstGeom>
              <a:noFill/>
              <a:ln w="38100">
                <a:solidFill>
                  <a:schemeClr val="tx1"/>
                </a:solidFill>
                <a:prstDash val="dash"/>
                <a:miter lim="800000"/>
                <a:headEnd/>
                <a:tailEnd/>
              </a:ln>
            </p:spPr>
            <p:txBody>
              <a:bodyPr wrap="none"/>
              <a:lstStyle/>
              <a:p>
                <a:pPr algn="ctr" fontAlgn="base">
                  <a:spcBef>
                    <a:spcPct val="0"/>
                  </a:spcBef>
                  <a:spcAft>
                    <a:spcPct val="0"/>
                  </a:spcAft>
                </a:pPr>
                <a:endParaRPr lang="zh-CN" altLang="en-US" b="1">
                  <a:solidFill>
                    <a:prstClr val="black"/>
                  </a:solidFill>
                  <a:latin typeface="微软雅黑" pitchFamily="34" charset="-122"/>
                  <a:ea typeface="微软雅黑" pitchFamily="34" charset="-122"/>
                </a:endParaRPr>
              </a:p>
            </p:txBody>
          </p:sp>
        </p:grpSp>
        <p:sp>
          <p:nvSpPr>
            <p:cNvPr id="19" name="Oval 5"/>
            <p:cNvSpPr>
              <a:spLocks noChangeArrowheads="1"/>
            </p:cNvSpPr>
            <p:nvPr/>
          </p:nvSpPr>
          <p:spPr bwMode="auto">
            <a:xfrm>
              <a:off x="4972777" y="1979079"/>
              <a:ext cx="1095117" cy="648072"/>
            </a:xfrm>
            <a:prstGeom prst="ellipse">
              <a:avLst/>
            </a:prstGeom>
            <a:solidFill>
              <a:srgbClr val="0099FF"/>
            </a:solidFill>
            <a:ln w="9525">
              <a:round/>
              <a:headEnd/>
              <a:tailEnd/>
            </a:ln>
            <a:scene3d>
              <a:camera prst="legacyObliqueTopRigh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lgn="ctr" fontAlgn="base">
                <a:spcBef>
                  <a:spcPct val="0"/>
                </a:spcBef>
                <a:spcAft>
                  <a:spcPct val="0"/>
                </a:spcAft>
              </a:pPr>
              <a:r>
                <a:rPr lang="zh-CN" altLang="en-US" b="1" dirty="0">
                  <a:solidFill>
                    <a:prstClr val="white"/>
                  </a:solidFill>
                  <a:latin typeface="微软雅黑" pitchFamily="34" charset="-122"/>
                  <a:ea typeface="微软雅黑" pitchFamily="34" charset="-122"/>
                </a:rPr>
                <a:t>某公司</a:t>
              </a:r>
            </a:p>
          </p:txBody>
        </p:sp>
        <p:cxnSp>
          <p:nvCxnSpPr>
            <p:cNvPr id="20" name="直接连接符 19"/>
            <p:cNvCxnSpPr/>
            <p:nvPr/>
          </p:nvCxnSpPr>
          <p:spPr>
            <a:xfrm flipV="1">
              <a:off x="4910484" y="2613737"/>
              <a:ext cx="609852" cy="6854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3977530" y="2627151"/>
              <a:ext cx="332591" cy="6854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5"/>
            <p:cNvSpPr>
              <a:spLocks noChangeArrowheads="1"/>
            </p:cNvSpPr>
            <p:nvPr/>
          </p:nvSpPr>
          <p:spPr bwMode="auto">
            <a:xfrm>
              <a:off x="3359821" y="1979079"/>
              <a:ext cx="1095117" cy="648072"/>
            </a:xfrm>
            <a:prstGeom prst="ellipse">
              <a:avLst/>
            </a:prstGeom>
            <a:solidFill>
              <a:srgbClr val="0099FF"/>
            </a:solidFill>
            <a:ln w="9525">
              <a:round/>
              <a:headEnd/>
              <a:tailEnd/>
            </a:ln>
            <a:scene3d>
              <a:camera prst="legacyObliqueTopRigh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lgn="ctr" fontAlgn="base">
                <a:spcBef>
                  <a:spcPct val="0"/>
                </a:spcBef>
                <a:spcAft>
                  <a:spcPct val="0"/>
                </a:spcAft>
              </a:pPr>
              <a:r>
                <a:rPr lang="zh-CN" altLang="en-US" b="1" dirty="0">
                  <a:solidFill>
                    <a:prstClr val="white"/>
                  </a:solidFill>
                  <a:latin typeface="微软雅黑" pitchFamily="34" charset="-122"/>
                  <a:ea typeface="微软雅黑" pitchFamily="34" charset="-122"/>
                </a:rPr>
                <a:t>某公司</a:t>
              </a:r>
            </a:p>
          </p:txBody>
        </p:sp>
        <p:cxnSp>
          <p:nvCxnSpPr>
            <p:cNvPr id="23" name="直接连接符 22"/>
            <p:cNvCxnSpPr/>
            <p:nvPr/>
          </p:nvCxnSpPr>
          <p:spPr>
            <a:xfrm flipV="1">
              <a:off x="5706689" y="3990367"/>
              <a:ext cx="609852" cy="1466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5"/>
            <p:cNvSpPr>
              <a:spLocks noChangeArrowheads="1"/>
            </p:cNvSpPr>
            <p:nvPr/>
          </p:nvSpPr>
          <p:spPr bwMode="auto">
            <a:xfrm>
              <a:off x="6269540" y="3599123"/>
              <a:ext cx="1095117" cy="648072"/>
            </a:xfrm>
            <a:prstGeom prst="ellipse">
              <a:avLst/>
            </a:prstGeom>
            <a:solidFill>
              <a:srgbClr val="0099FF"/>
            </a:solidFill>
            <a:ln w="9525">
              <a:round/>
              <a:headEnd/>
              <a:tailEnd/>
            </a:ln>
            <a:scene3d>
              <a:camera prst="legacyObliqueTopRigh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lgn="ctr" fontAlgn="base">
                <a:spcBef>
                  <a:spcPct val="0"/>
                </a:spcBef>
                <a:spcAft>
                  <a:spcPct val="0"/>
                </a:spcAft>
              </a:pPr>
              <a:r>
                <a:rPr lang="zh-CN" altLang="en-US" b="1" dirty="0">
                  <a:solidFill>
                    <a:prstClr val="white"/>
                  </a:solidFill>
                  <a:latin typeface="微软雅黑" pitchFamily="34" charset="-122"/>
                  <a:ea typeface="微软雅黑" pitchFamily="34" charset="-122"/>
                </a:rPr>
                <a:t>某公司</a:t>
              </a:r>
            </a:p>
          </p:txBody>
        </p:sp>
        <p:sp>
          <p:nvSpPr>
            <p:cNvPr id="25" name="Oval 5"/>
            <p:cNvSpPr>
              <a:spLocks noChangeArrowheads="1"/>
            </p:cNvSpPr>
            <p:nvPr/>
          </p:nvSpPr>
          <p:spPr bwMode="auto">
            <a:xfrm>
              <a:off x="5098666" y="5589240"/>
              <a:ext cx="1095117" cy="648072"/>
            </a:xfrm>
            <a:prstGeom prst="ellipse">
              <a:avLst/>
            </a:prstGeom>
            <a:solidFill>
              <a:srgbClr val="0099FF"/>
            </a:solidFill>
            <a:ln w="9525">
              <a:round/>
              <a:headEnd/>
              <a:tailEnd/>
            </a:ln>
            <a:scene3d>
              <a:camera prst="legacyObliqueTopRigh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lgn="ctr" fontAlgn="base">
                <a:spcBef>
                  <a:spcPct val="0"/>
                </a:spcBef>
                <a:spcAft>
                  <a:spcPct val="0"/>
                </a:spcAft>
              </a:pPr>
              <a:r>
                <a:rPr lang="zh-CN" altLang="en-US" b="1" dirty="0">
                  <a:solidFill>
                    <a:prstClr val="white"/>
                  </a:solidFill>
                  <a:latin typeface="微软雅黑" pitchFamily="34" charset="-122"/>
                  <a:ea typeface="微软雅黑" pitchFamily="34" charset="-122"/>
                </a:rPr>
                <a:t>某公司</a:t>
              </a:r>
            </a:p>
          </p:txBody>
        </p:sp>
        <p:sp>
          <p:nvSpPr>
            <p:cNvPr id="26" name="Oval 5"/>
            <p:cNvSpPr>
              <a:spLocks noChangeArrowheads="1"/>
            </p:cNvSpPr>
            <p:nvPr/>
          </p:nvSpPr>
          <p:spPr bwMode="auto">
            <a:xfrm>
              <a:off x="3359821" y="5589240"/>
              <a:ext cx="1095117" cy="648072"/>
            </a:xfrm>
            <a:prstGeom prst="ellipse">
              <a:avLst/>
            </a:prstGeom>
            <a:solidFill>
              <a:srgbClr val="0099FF"/>
            </a:solidFill>
            <a:ln w="9525">
              <a:round/>
              <a:headEnd/>
              <a:tailEnd/>
            </a:ln>
            <a:scene3d>
              <a:camera prst="legacyObliqueTopRigh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lgn="ctr" fontAlgn="base">
                <a:spcBef>
                  <a:spcPct val="0"/>
                </a:spcBef>
                <a:spcAft>
                  <a:spcPct val="0"/>
                </a:spcAft>
              </a:pPr>
              <a:r>
                <a:rPr lang="zh-CN" altLang="en-US" b="1" dirty="0">
                  <a:solidFill>
                    <a:prstClr val="white"/>
                  </a:solidFill>
                  <a:latin typeface="微软雅黑" pitchFamily="34" charset="-122"/>
                  <a:ea typeface="微软雅黑" pitchFamily="34" charset="-122"/>
                </a:rPr>
                <a:t>某公司</a:t>
              </a:r>
            </a:p>
          </p:txBody>
        </p:sp>
        <p:sp>
          <p:nvSpPr>
            <p:cNvPr id="27" name="Oval 5"/>
            <p:cNvSpPr>
              <a:spLocks noChangeArrowheads="1"/>
            </p:cNvSpPr>
            <p:nvPr/>
          </p:nvSpPr>
          <p:spPr bwMode="auto">
            <a:xfrm>
              <a:off x="2103771" y="3906755"/>
              <a:ext cx="1095117" cy="648072"/>
            </a:xfrm>
            <a:prstGeom prst="ellipse">
              <a:avLst/>
            </a:prstGeom>
            <a:solidFill>
              <a:srgbClr val="0099FF"/>
            </a:solidFill>
            <a:ln w="9525">
              <a:round/>
              <a:headEnd/>
              <a:tailEnd/>
            </a:ln>
            <a:scene3d>
              <a:camera prst="legacyObliqueTopRigh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lgn="ctr" fontAlgn="base">
                <a:spcBef>
                  <a:spcPct val="0"/>
                </a:spcBef>
                <a:spcAft>
                  <a:spcPct val="0"/>
                </a:spcAft>
              </a:pPr>
              <a:r>
                <a:rPr lang="zh-CN" altLang="en-US" b="1" dirty="0">
                  <a:solidFill>
                    <a:prstClr val="white"/>
                  </a:solidFill>
                  <a:latin typeface="微软雅黑" pitchFamily="34" charset="-122"/>
                  <a:ea typeface="微软雅黑" pitchFamily="34" charset="-122"/>
                </a:rPr>
                <a:t>某公司</a:t>
              </a:r>
            </a:p>
          </p:txBody>
        </p:sp>
        <p:cxnSp>
          <p:nvCxnSpPr>
            <p:cNvPr id="28" name="直接连接符 27"/>
            <p:cNvCxnSpPr/>
            <p:nvPr/>
          </p:nvCxnSpPr>
          <p:spPr>
            <a:xfrm flipV="1">
              <a:off x="3761506" y="5044120"/>
              <a:ext cx="229271" cy="4992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5313634" y="4830774"/>
              <a:ext cx="332591" cy="6854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3311799" y="4179520"/>
              <a:ext cx="112913" cy="676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153939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457200" y="291481"/>
            <a:ext cx="8229600" cy="720080"/>
          </a:xfrm>
        </p:spPr>
        <p:txBody>
          <a:bodyPr/>
          <a:lstStyle/>
          <a:p>
            <a:r>
              <a:rPr lang="zh-CN" altLang="en-US" dirty="0"/>
              <a:t>不同的组织结构</a:t>
            </a:r>
          </a:p>
        </p:txBody>
      </p:sp>
      <p:sp>
        <p:nvSpPr>
          <p:cNvPr id="45059" name="Rectangle 3"/>
          <p:cNvSpPr>
            <a:spLocks noChangeArrowheads="1"/>
          </p:cNvSpPr>
          <p:nvPr/>
        </p:nvSpPr>
        <p:spPr bwMode="auto">
          <a:xfrm>
            <a:off x="3733800" y="1143000"/>
            <a:ext cx="1295400" cy="3810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60" name="Text Box 4"/>
          <p:cNvSpPr txBox="1">
            <a:spLocks noChangeArrowheads="1"/>
          </p:cNvSpPr>
          <p:nvPr/>
        </p:nvSpPr>
        <p:spPr bwMode="auto">
          <a:xfrm>
            <a:off x="3733800" y="1143000"/>
            <a:ext cx="1676400" cy="366713"/>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首席执行官</a:t>
            </a:r>
          </a:p>
        </p:txBody>
      </p:sp>
      <p:grpSp>
        <p:nvGrpSpPr>
          <p:cNvPr id="2" name="Group 5"/>
          <p:cNvGrpSpPr>
            <a:grpSpLocks/>
          </p:cNvGrpSpPr>
          <p:nvPr/>
        </p:nvGrpSpPr>
        <p:grpSpPr bwMode="auto">
          <a:xfrm>
            <a:off x="1676400" y="2514600"/>
            <a:ext cx="1066800" cy="381000"/>
            <a:chOff x="960" y="1152"/>
            <a:chExt cx="912" cy="240"/>
          </a:xfrm>
        </p:grpSpPr>
        <p:sp>
          <p:nvSpPr>
            <p:cNvPr id="45115" name="Rectangle 6"/>
            <p:cNvSpPr>
              <a:spLocks noChangeArrowheads="1"/>
            </p:cNvSpPr>
            <p:nvPr/>
          </p:nvSpPr>
          <p:spPr bwMode="auto">
            <a:xfrm>
              <a:off x="960" y="1152"/>
              <a:ext cx="768" cy="24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116" name="Text Box 7"/>
            <p:cNvSpPr txBox="1">
              <a:spLocks noChangeArrowheads="1"/>
            </p:cNvSpPr>
            <p:nvPr/>
          </p:nvSpPr>
          <p:spPr bwMode="auto">
            <a:xfrm>
              <a:off x="960" y="1152"/>
              <a:ext cx="912" cy="231"/>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总经理</a:t>
              </a:r>
              <a:r>
                <a:rPr lang="en-US" altLang="zh-CN" b="1" dirty="0">
                  <a:solidFill>
                    <a:srgbClr val="000080"/>
                  </a:solidFill>
                  <a:latin typeface="微软雅黑" panose="020B0503020204020204" pitchFamily="34" charset="-122"/>
                  <a:ea typeface="微软雅黑" panose="020B0503020204020204" pitchFamily="34" charset="-122"/>
                </a:rPr>
                <a:t>1</a:t>
              </a:r>
            </a:p>
          </p:txBody>
        </p:sp>
      </p:grpSp>
      <p:sp>
        <p:nvSpPr>
          <p:cNvPr id="45062" name="Line 8"/>
          <p:cNvSpPr>
            <a:spLocks noChangeShapeType="1"/>
          </p:cNvSpPr>
          <p:nvPr/>
        </p:nvSpPr>
        <p:spPr bwMode="auto">
          <a:xfrm>
            <a:off x="4419600" y="1524000"/>
            <a:ext cx="0" cy="6096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63" name="Line 9"/>
          <p:cNvSpPr>
            <a:spLocks noChangeShapeType="1"/>
          </p:cNvSpPr>
          <p:nvPr/>
        </p:nvSpPr>
        <p:spPr bwMode="auto">
          <a:xfrm>
            <a:off x="2133600" y="2133600"/>
            <a:ext cx="4876800"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64" name="Line 10"/>
          <p:cNvSpPr>
            <a:spLocks noChangeShapeType="1"/>
          </p:cNvSpPr>
          <p:nvPr/>
        </p:nvSpPr>
        <p:spPr bwMode="auto">
          <a:xfrm>
            <a:off x="2133600" y="2133600"/>
            <a:ext cx="0" cy="3810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65" name="Line 11"/>
          <p:cNvSpPr>
            <a:spLocks noChangeShapeType="1"/>
          </p:cNvSpPr>
          <p:nvPr/>
        </p:nvSpPr>
        <p:spPr bwMode="auto">
          <a:xfrm>
            <a:off x="4419600" y="2133600"/>
            <a:ext cx="0" cy="3810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66" name="Line 12"/>
          <p:cNvSpPr>
            <a:spLocks noChangeShapeType="1"/>
          </p:cNvSpPr>
          <p:nvPr/>
        </p:nvSpPr>
        <p:spPr bwMode="auto">
          <a:xfrm>
            <a:off x="7010400" y="2133600"/>
            <a:ext cx="0" cy="3810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grpSp>
        <p:nvGrpSpPr>
          <p:cNvPr id="3" name="Group 13"/>
          <p:cNvGrpSpPr>
            <a:grpSpLocks/>
          </p:cNvGrpSpPr>
          <p:nvPr/>
        </p:nvGrpSpPr>
        <p:grpSpPr bwMode="auto">
          <a:xfrm>
            <a:off x="3962400" y="2514600"/>
            <a:ext cx="1143000" cy="381000"/>
            <a:chOff x="960" y="1152"/>
            <a:chExt cx="912" cy="240"/>
          </a:xfrm>
        </p:grpSpPr>
        <p:sp>
          <p:nvSpPr>
            <p:cNvPr id="45113" name="Rectangle 14"/>
            <p:cNvSpPr>
              <a:spLocks noChangeArrowheads="1"/>
            </p:cNvSpPr>
            <p:nvPr/>
          </p:nvSpPr>
          <p:spPr bwMode="auto">
            <a:xfrm>
              <a:off x="960" y="1152"/>
              <a:ext cx="768" cy="24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114" name="Text Box 15"/>
            <p:cNvSpPr txBox="1">
              <a:spLocks noChangeArrowheads="1"/>
            </p:cNvSpPr>
            <p:nvPr/>
          </p:nvSpPr>
          <p:spPr bwMode="auto">
            <a:xfrm>
              <a:off x="960" y="1152"/>
              <a:ext cx="912" cy="231"/>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总经理</a:t>
              </a:r>
              <a:r>
                <a:rPr lang="en-US" altLang="zh-CN" b="1" dirty="0">
                  <a:solidFill>
                    <a:srgbClr val="000080"/>
                  </a:solidFill>
                  <a:latin typeface="微软雅黑" panose="020B0503020204020204" pitchFamily="34" charset="-122"/>
                  <a:ea typeface="微软雅黑" panose="020B0503020204020204" pitchFamily="34" charset="-122"/>
                </a:rPr>
                <a:t>2</a:t>
              </a:r>
            </a:p>
          </p:txBody>
        </p:sp>
      </p:grpSp>
      <p:grpSp>
        <p:nvGrpSpPr>
          <p:cNvPr id="4" name="Group 16"/>
          <p:cNvGrpSpPr>
            <a:grpSpLocks/>
          </p:cNvGrpSpPr>
          <p:nvPr/>
        </p:nvGrpSpPr>
        <p:grpSpPr bwMode="auto">
          <a:xfrm>
            <a:off x="6629400" y="2514600"/>
            <a:ext cx="1295400" cy="381000"/>
            <a:chOff x="960" y="1152"/>
            <a:chExt cx="912" cy="240"/>
          </a:xfrm>
        </p:grpSpPr>
        <p:sp>
          <p:nvSpPr>
            <p:cNvPr id="45111" name="Rectangle 17"/>
            <p:cNvSpPr>
              <a:spLocks noChangeArrowheads="1"/>
            </p:cNvSpPr>
            <p:nvPr/>
          </p:nvSpPr>
          <p:spPr bwMode="auto">
            <a:xfrm>
              <a:off x="960" y="1152"/>
              <a:ext cx="768" cy="24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112" name="Text Box 18"/>
            <p:cNvSpPr txBox="1">
              <a:spLocks noChangeArrowheads="1"/>
            </p:cNvSpPr>
            <p:nvPr/>
          </p:nvSpPr>
          <p:spPr bwMode="auto">
            <a:xfrm>
              <a:off x="960" y="1152"/>
              <a:ext cx="912" cy="231"/>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总经理</a:t>
              </a:r>
              <a:r>
                <a:rPr lang="en-US" altLang="zh-CN" b="1" dirty="0">
                  <a:solidFill>
                    <a:srgbClr val="000080"/>
                  </a:solidFill>
                  <a:latin typeface="微软雅黑" panose="020B0503020204020204" pitchFamily="34" charset="-122"/>
                  <a:ea typeface="微软雅黑" panose="020B0503020204020204" pitchFamily="34" charset="-122"/>
                </a:rPr>
                <a:t>N </a:t>
              </a:r>
            </a:p>
          </p:txBody>
        </p:sp>
      </p:grpSp>
      <p:sp>
        <p:nvSpPr>
          <p:cNvPr id="45069" name="Line 19"/>
          <p:cNvSpPr>
            <a:spLocks noChangeShapeType="1"/>
          </p:cNvSpPr>
          <p:nvPr/>
        </p:nvSpPr>
        <p:spPr bwMode="auto">
          <a:xfrm>
            <a:off x="4419600" y="1828800"/>
            <a:ext cx="1371600"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70" name="Rectangle 20"/>
          <p:cNvSpPr>
            <a:spLocks noChangeArrowheads="1"/>
          </p:cNvSpPr>
          <p:nvPr/>
        </p:nvSpPr>
        <p:spPr bwMode="auto">
          <a:xfrm>
            <a:off x="5791200" y="1600200"/>
            <a:ext cx="1600200" cy="3810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71" name="Text Box 21"/>
          <p:cNvSpPr txBox="1">
            <a:spLocks noChangeArrowheads="1"/>
          </p:cNvSpPr>
          <p:nvPr/>
        </p:nvSpPr>
        <p:spPr bwMode="auto">
          <a:xfrm>
            <a:off x="5791200" y="1600200"/>
            <a:ext cx="2362200" cy="366713"/>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企业服务部门 </a:t>
            </a:r>
          </a:p>
        </p:txBody>
      </p:sp>
      <p:sp>
        <p:nvSpPr>
          <p:cNvPr id="45072" name="Rectangle 22"/>
          <p:cNvSpPr>
            <a:spLocks noChangeArrowheads="1"/>
          </p:cNvSpPr>
          <p:nvPr/>
        </p:nvSpPr>
        <p:spPr bwMode="auto">
          <a:xfrm>
            <a:off x="1371600" y="3276600"/>
            <a:ext cx="1676400" cy="3810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73" name="Text Box 23"/>
          <p:cNvSpPr txBox="1">
            <a:spLocks noChangeArrowheads="1"/>
          </p:cNvSpPr>
          <p:nvPr/>
        </p:nvSpPr>
        <p:spPr bwMode="auto">
          <a:xfrm>
            <a:off x="1295400" y="3276600"/>
            <a:ext cx="1981200" cy="366713"/>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职能或流程部门</a:t>
            </a:r>
          </a:p>
        </p:txBody>
      </p:sp>
      <p:sp>
        <p:nvSpPr>
          <p:cNvPr id="45074" name="Line 24"/>
          <p:cNvSpPr>
            <a:spLocks noChangeShapeType="1"/>
          </p:cNvSpPr>
          <p:nvPr/>
        </p:nvSpPr>
        <p:spPr bwMode="auto">
          <a:xfrm>
            <a:off x="2133600" y="2895600"/>
            <a:ext cx="0" cy="3810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75" name="Rectangle 25"/>
          <p:cNvSpPr>
            <a:spLocks noChangeArrowheads="1"/>
          </p:cNvSpPr>
          <p:nvPr/>
        </p:nvSpPr>
        <p:spPr bwMode="auto">
          <a:xfrm>
            <a:off x="3657600" y="3276600"/>
            <a:ext cx="1676400" cy="3810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76" name="Text Box 26"/>
          <p:cNvSpPr txBox="1">
            <a:spLocks noChangeArrowheads="1"/>
          </p:cNvSpPr>
          <p:nvPr/>
        </p:nvSpPr>
        <p:spPr bwMode="auto">
          <a:xfrm>
            <a:off x="3581400" y="3276600"/>
            <a:ext cx="1981200" cy="366713"/>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职能或流程部门</a:t>
            </a:r>
          </a:p>
        </p:txBody>
      </p:sp>
      <p:sp>
        <p:nvSpPr>
          <p:cNvPr id="45077" name="Line 27"/>
          <p:cNvSpPr>
            <a:spLocks noChangeShapeType="1"/>
          </p:cNvSpPr>
          <p:nvPr/>
        </p:nvSpPr>
        <p:spPr bwMode="auto">
          <a:xfrm>
            <a:off x="4419600" y="2895600"/>
            <a:ext cx="0" cy="3810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78" name="Rectangle 28"/>
          <p:cNvSpPr>
            <a:spLocks noChangeArrowheads="1"/>
          </p:cNvSpPr>
          <p:nvPr/>
        </p:nvSpPr>
        <p:spPr bwMode="auto">
          <a:xfrm>
            <a:off x="6248400" y="3276600"/>
            <a:ext cx="1676400" cy="3810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79" name="Text Box 29"/>
          <p:cNvSpPr txBox="1">
            <a:spLocks noChangeArrowheads="1"/>
          </p:cNvSpPr>
          <p:nvPr/>
        </p:nvSpPr>
        <p:spPr bwMode="auto">
          <a:xfrm>
            <a:off x="6172200" y="3276600"/>
            <a:ext cx="1981200" cy="366713"/>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职能或流程部门</a:t>
            </a:r>
          </a:p>
        </p:txBody>
      </p:sp>
      <p:sp>
        <p:nvSpPr>
          <p:cNvPr id="45080" name="Line 30"/>
          <p:cNvSpPr>
            <a:spLocks noChangeShapeType="1"/>
          </p:cNvSpPr>
          <p:nvPr/>
        </p:nvSpPr>
        <p:spPr bwMode="auto">
          <a:xfrm>
            <a:off x="7010400" y="2895600"/>
            <a:ext cx="0" cy="3810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81" name="Rectangle 31"/>
          <p:cNvSpPr>
            <a:spLocks noChangeArrowheads="1"/>
          </p:cNvSpPr>
          <p:nvPr/>
        </p:nvSpPr>
        <p:spPr bwMode="auto">
          <a:xfrm>
            <a:off x="304800" y="1257300"/>
            <a:ext cx="2965877" cy="507831"/>
          </a:xfrm>
          <a:prstGeom prst="rect">
            <a:avLst/>
          </a:prstGeom>
          <a:noFill/>
          <a:ln w="9525">
            <a:noFill/>
            <a:miter lim="800000"/>
            <a:headEnd/>
            <a:tailEnd/>
          </a:ln>
        </p:spPr>
        <p:txBody>
          <a:bodyPr wrap="none">
            <a:spAutoFit/>
          </a:bodyPr>
          <a:lstStyle/>
          <a:p>
            <a:pPr marL="342900" indent="-342900" fontAlgn="ctr">
              <a:spcBef>
                <a:spcPct val="20000"/>
              </a:spcBef>
              <a:buClr>
                <a:srgbClr val="E46B1F"/>
              </a:buClr>
              <a:buSzPct val="80000"/>
              <a:buFont typeface="Wingdings" pitchFamily="2" charset="2"/>
              <a:buChar char="n"/>
            </a:pPr>
            <a:r>
              <a:rPr lang="zh-CN" altLang="en-US" sz="2700" b="1" dirty="0">
                <a:latin typeface="微软雅黑" panose="020B0503020204020204" pitchFamily="34" charset="-122"/>
                <a:ea typeface="微软雅黑" panose="020B0503020204020204" pitchFamily="34" charset="-122"/>
              </a:rPr>
              <a:t>分权的业务单元</a:t>
            </a:r>
          </a:p>
        </p:txBody>
      </p:sp>
      <p:sp>
        <p:nvSpPr>
          <p:cNvPr id="45082" name="Rectangle 32"/>
          <p:cNvSpPr>
            <a:spLocks noChangeArrowheads="1"/>
          </p:cNvSpPr>
          <p:nvPr/>
        </p:nvSpPr>
        <p:spPr bwMode="auto">
          <a:xfrm>
            <a:off x="3429000" y="4149725"/>
            <a:ext cx="1295400" cy="3810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83" name="Text Box 33"/>
          <p:cNvSpPr txBox="1">
            <a:spLocks noChangeArrowheads="1"/>
          </p:cNvSpPr>
          <p:nvPr/>
        </p:nvSpPr>
        <p:spPr bwMode="auto">
          <a:xfrm>
            <a:off x="3429000" y="4149725"/>
            <a:ext cx="1676400" cy="366713"/>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首席执行官</a:t>
            </a:r>
          </a:p>
        </p:txBody>
      </p:sp>
      <p:grpSp>
        <p:nvGrpSpPr>
          <p:cNvPr id="5" name="Group 34"/>
          <p:cNvGrpSpPr>
            <a:grpSpLocks/>
          </p:cNvGrpSpPr>
          <p:nvPr/>
        </p:nvGrpSpPr>
        <p:grpSpPr bwMode="auto">
          <a:xfrm>
            <a:off x="1371600" y="5250160"/>
            <a:ext cx="1066800" cy="381000"/>
            <a:chOff x="960" y="1152"/>
            <a:chExt cx="912" cy="240"/>
          </a:xfrm>
        </p:grpSpPr>
        <p:sp>
          <p:nvSpPr>
            <p:cNvPr id="45109" name="Rectangle 35"/>
            <p:cNvSpPr>
              <a:spLocks noChangeArrowheads="1"/>
            </p:cNvSpPr>
            <p:nvPr/>
          </p:nvSpPr>
          <p:spPr bwMode="auto">
            <a:xfrm>
              <a:off x="960" y="1152"/>
              <a:ext cx="768" cy="24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110" name="Text Box 36"/>
            <p:cNvSpPr txBox="1">
              <a:spLocks noChangeArrowheads="1"/>
            </p:cNvSpPr>
            <p:nvPr/>
          </p:nvSpPr>
          <p:spPr bwMode="auto">
            <a:xfrm>
              <a:off x="960" y="1152"/>
              <a:ext cx="912" cy="231"/>
            </a:xfrm>
            <a:prstGeom prst="rect">
              <a:avLst/>
            </a:prstGeom>
            <a:noFill/>
            <a:ln w="9525">
              <a:noFill/>
              <a:miter lim="800000"/>
              <a:headEnd/>
              <a:tailEnd/>
            </a:ln>
          </p:spPr>
          <p:txBody>
            <a:bodyPr>
              <a:spAutoFit/>
            </a:bodyPr>
            <a:lstStyle/>
            <a:p>
              <a:pPr fontAlgn="base">
                <a:spcBef>
                  <a:spcPct val="50000"/>
                </a:spcBef>
                <a:spcAft>
                  <a:spcPct val="0"/>
                </a:spcAft>
              </a:pPr>
              <a:r>
                <a:rPr lang="zh-CN" altLang="en-US" b="1" dirty="0">
                  <a:solidFill>
                    <a:srgbClr val="000080"/>
                  </a:solidFill>
                  <a:latin typeface="微软雅黑" panose="020B0503020204020204" pitchFamily="34" charset="-122"/>
                  <a:ea typeface="微软雅黑" panose="020B0503020204020204" pitchFamily="34" charset="-122"/>
                </a:rPr>
                <a:t>副总裁</a:t>
              </a:r>
              <a:r>
                <a:rPr lang="en-US" altLang="zh-CN" b="1" dirty="0">
                  <a:solidFill>
                    <a:srgbClr val="000080"/>
                  </a:solidFill>
                  <a:latin typeface="微软雅黑" panose="020B0503020204020204" pitchFamily="34" charset="-122"/>
                  <a:ea typeface="微软雅黑" panose="020B0503020204020204" pitchFamily="34" charset="-122"/>
                </a:rPr>
                <a:t>1</a:t>
              </a:r>
            </a:p>
          </p:txBody>
        </p:sp>
      </p:grpSp>
      <p:sp>
        <p:nvSpPr>
          <p:cNvPr id="45085" name="Line 37"/>
          <p:cNvSpPr>
            <a:spLocks noChangeShapeType="1"/>
          </p:cNvSpPr>
          <p:nvPr/>
        </p:nvSpPr>
        <p:spPr bwMode="auto">
          <a:xfrm>
            <a:off x="4114800" y="4530725"/>
            <a:ext cx="0" cy="6096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86" name="Line 38"/>
          <p:cNvSpPr>
            <a:spLocks noChangeShapeType="1"/>
          </p:cNvSpPr>
          <p:nvPr/>
        </p:nvSpPr>
        <p:spPr bwMode="auto">
          <a:xfrm>
            <a:off x="1828800" y="4869160"/>
            <a:ext cx="4876800"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87" name="Line 39"/>
          <p:cNvSpPr>
            <a:spLocks noChangeShapeType="1"/>
          </p:cNvSpPr>
          <p:nvPr/>
        </p:nvSpPr>
        <p:spPr bwMode="auto">
          <a:xfrm>
            <a:off x="1828800" y="4869160"/>
            <a:ext cx="0" cy="3810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88" name="Line 40"/>
          <p:cNvSpPr>
            <a:spLocks noChangeShapeType="1"/>
          </p:cNvSpPr>
          <p:nvPr/>
        </p:nvSpPr>
        <p:spPr bwMode="auto">
          <a:xfrm>
            <a:off x="4114800" y="4869160"/>
            <a:ext cx="0" cy="3810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89" name="Line 41"/>
          <p:cNvSpPr>
            <a:spLocks noChangeShapeType="1"/>
          </p:cNvSpPr>
          <p:nvPr/>
        </p:nvSpPr>
        <p:spPr bwMode="auto">
          <a:xfrm>
            <a:off x="6705600" y="4869160"/>
            <a:ext cx="0" cy="3810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grpSp>
        <p:nvGrpSpPr>
          <p:cNvPr id="6" name="Group 42"/>
          <p:cNvGrpSpPr>
            <a:grpSpLocks/>
          </p:cNvGrpSpPr>
          <p:nvPr/>
        </p:nvGrpSpPr>
        <p:grpSpPr bwMode="auto">
          <a:xfrm>
            <a:off x="3657600" y="5250160"/>
            <a:ext cx="1143000" cy="381000"/>
            <a:chOff x="960" y="1152"/>
            <a:chExt cx="912" cy="240"/>
          </a:xfrm>
        </p:grpSpPr>
        <p:sp>
          <p:nvSpPr>
            <p:cNvPr id="45107" name="Rectangle 43"/>
            <p:cNvSpPr>
              <a:spLocks noChangeArrowheads="1"/>
            </p:cNvSpPr>
            <p:nvPr/>
          </p:nvSpPr>
          <p:spPr bwMode="auto">
            <a:xfrm>
              <a:off x="960" y="1152"/>
              <a:ext cx="768" cy="24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108" name="Text Box 44"/>
            <p:cNvSpPr txBox="1">
              <a:spLocks noChangeArrowheads="1"/>
            </p:cNvSpPr>
            <p:nvPr/>
          </p:nvSpPr>
          <p:spPr bwMode="auto">
            <a:xfrm>
              <a:off x="960" y="1152"/>
              <a:ext cx="912" cy="231"/>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副总裁</a:t>
              </a:r>
              <a:r>
                <a:rPr lang="en-US" altLang="zh-CN" b="1" dirty="0">
                  <a:solidFill>
                    <a:srgbClr val="000080"/>
                  </a:solidFill>
                  <a:latin typeface="微软雅黑" panose="020B0503020204020204" pitchFamily="34" charset="-122"/>
                  <a:ea typeface="微软雅黑" panose="020B0503020204020204" pitchFamily="34" charset="-122"/>
                </a:rPr>
                <a:t>2</a:t>
              </a:r>
            </a:p>
          </p:txBody>
        </p:sp>
      </p:grpSp>
      <p:grpSp>
        <p:nvGrpSpPr>
          <p:cNvPr id="7" name="Group 45"/>
          <p:cNvGrpSpPr>
            <a:grpSpLocks/>
          </p:cNvGrpSpPr>
          <p:nvPr/>
        </p:nvGrpSpPr>
        <p:grpSpPr bwMode="auto">
          <a:xfrm>
            <a:off x="6324600" y="5250160"/>
            <a:ext cx="1295400" cy="381000"/>
            <a:chOff x="960" y="1152"/>
            <a:chExt cx="912" cy="240"/>
          </a:xfrm>
        </p:grpSpPr>
        <p:sp>
          <p:nvSpPr>
            <p:cNvPr id="45105" name="Rectangle 46"/>
            <p:cNvSpPr>
              <a:spLocks noChangeArrowheads="1"/>
            </p:cNvSpPr>
            <p:nvPr/>
          </p:nvSpPr>
          <p:spPr bwMode="auto">
            <a:xfrm>
              <a:off x="960" y="1152"/>
              <a:ext cx="768" cy="24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106" name="Text Box 47"/>
            <p:cNvSpPr txBox="1">
              <a:spLocks noChangeArrowheads="1"/>
            </p:cNvSpPr>
            <p:nvPr/>
          </p:nvSpPr>
          <p:spPr bwMode="auto">
            <a:xfrm>
              <a:off x="960" y="1152"/>
              <a:ext cx="912" cy="231"/>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副总裁</a:t>
              </a:r>
              <a:r>
                <a:rPr lang="en-US" altLang="zh-CN" b="1" dirty="0">
                  <a:solidFill>
                    <a:srgbClr val="000080"/>
                  </a:solidFill>
                  <a:latin typeface="微软雅黑" panose="020B0503020204020204" pitchFamily="34" charset="-122"/>
                  <a:ea typeface="微软雅黑" panose="020B0503020204020204" pitchFamily="34" charset="-122"/>
                </a:rPr>
                <a:t>N </a:t>
              </a:r>
            </a:p>
          </p:txBody>
        </p:sp>
      </p:grpSp>
      <p:sp>
        <p:nvSpPr>
          <p:cNvPr id="45092" name="Line 48"/>
          <p:cNvSpPr>
            <a:spLocks noChangeShapeType="1"/>
          </p:cNvSpPr>
          <p:nvPr/>
        </p:nvSpPr>
        <p:spPr bwMode="auto">
          <a:xfrm>
            <a:off x="4114800" y="4653136"/>
            <a:ext cx="1371600"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93" name="Rectangle 49"/>
          <p:cNvSpPr>
            <a:spLocks noChangeArrowheads="1"/>
          </p:cNvSpPr>
          <p:nvPr/>
        </p:nvSpPr>
        <p:spPr bwMode="auto">
          <a:xfrm>
            <a:off x="5486400" y="4437112"/>
            <a:ext cx="1600200" cy="3810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94" name="Text Box 50"/>
          <p:cNvSpPr txBox="1">
            <a:spLocks noChangeArrowheads="1"/>
          </p:cNvSpPr>
          <p:nvPr/>
        </p:nvSpPr>
        <p:spPr bwMode="auto">
          <a:xfrm>
            <a:off x="5486400" y="4437112"/>
            <a:ext cx="2362200" cy="366713"/>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企业服务部门 </a:t>
            </a:r>
          </a:p>
        </p:txBody>
      </p:sp>
      <p:sp>
        <p:nvSpPr>
          <p:cNvPr id="45095" name="Rectangle 51"/>
          <p:cNvSpPr>
            <a:spLocks noChangeArrowheads="1"/>
          </p:cNvSpPr>
          <p:nvPr/>
        </p:nvSpPr>
        <p:spPr bwMode="auto">
          <a:xfrm>
            <a:off x="1066800" y="6012160"/>
            <a:ext cx="1905000" cy="3810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96" name="Line 52"/>
          <p:cNvSpPr>
            <a:spLocks noChangeShapeType="1"/>
          </p:cNvSpPr>
          <p:nvPr/>
        </p:nvSpPr>
        <p:spPr bwMode="auto">
          <a:xfrm>
            <a:off x="1828800" y="5631160"/>
            <a:ext cx="0" cy="3810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97" name="Rectangle 53"/>
          <p:cNvSpPr>
            <a:spLocks noChangeArrowheads="1"/>
          </p:cNvSpPr>
          <p:nvPr/>
        </p:nvSpPr>
        <p:spPr bwMode="auto">
          <a:xfrm>
            <a:off x="3352800" y="6012160"/>
            <a:ext cx="1905000" cy="3810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98" name="Text Box 54"/>
          <p:cNvSpPr txBox="1">
            <a:spLocks noChangeArrowheads="1"/>
          </p:cNvSpPr>
          <p:nvPr/>
        </p:nvSpPr>
        <p:spPr bwMode="auto">
          <a:xfrm>
            <a:off x="3276600" y="6012160"/>
            <a:ext cx="2057400" cy="366713"/>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战略相关业务单元</a:t>
            </a:r>
          </a:p>
        </p:txBody>
      </p:sp>
      <p:sp>
        <p:nvSpPr>
          <p:cNvPr id="45099" name="Line 55"/>
          <p:cNvSpPr>
            <a:spLocks noChangeShapeType="1"/>
          </p:cNvSpPr>
          <p:nvPr/>
        </p:nvSpPr>
        <p:spPr bwMode="auto">
          <a:xfrm>
            <a:off x="4114800" y="5631160"/>
            <a:ext cx="0" cy="3810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100" name="Rectangle 56"/>
          <p:cNvSpPr>
            <a:spLocks noChangeArrowheads="1"/>
          </p:cNvSpPr>
          <p:nvPr/>
        </p:nvSpPr>
        <p:spPr bwMode="auto">
          <a:xfrm>
            <a:off x="5943600" y="6012160"/>
            <a:ext cx="1905000" cy="3810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101" name="Text Box 57"/>
          <p:cNvSpPr txBox="1">
            <a:spLocks noChangeArrowheads="1"/>
          </p:cNvSpPr>
          <p:nvPr/>
        </p:nvSpPr>
        <p:spPr bwMode="auto">
          <a:xfrm>
            <a:off x="5867400" y="6012160"/>
            <a:ext cx="2057400" cy="366713"/>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战略相关业务单元</a:t>
            </a:r>
          </a:p>
        </p:txBody>
      </p:sp>
      <p:sp>
        <p:nvSpPr>
          <p:cNvPr id="45102" name="Line 58"/>
          <p:cNvSpPr>
            <a:spLocks noChangeShapeType="1"/>
          </p:cNvSpPr>
          <p:nvPr/>
        </p:nvSpPr>
        <p:spPr bwMode="auto">
          <a:xfrm>
            <a:off x="6705600" y="5631160"/>
            <a:ext cx="0" cy="3810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103" name="Rectangle 59"/>
          <p:cNvSpPr>
            <a:spLocks noChangeArrowheads="1"/>
          </p:cNvSpPr>
          <p:nvPr/>
        </p:nvSpPr>
        <p:spPr bwMode="auto">
          <a:xfrm>
            <a:off x="142875" y="4005263"/>
            <a:ext cx="2771913" cy="507831"/>
          </a:xfrm>
          <a:prstGeom prst="rect">
            <a:avLst/>
          </a:prstGeom>
          <a:noFill/>
          <a:ln w="9525">
            <a:noFill/>
            <a:miter lim="800000"/>
            <a:headEnd/>
            <a:tailEnd/>
          </a:ln>
        </p:spPr>
        <p:txBody>
          <a:bodyPr wrap="none">
            <a:spAutoFit/>
          </a:bodyPr>
          <a:lstStyle/>
          <a:p>
            <a:pPr marL="342900" indent="-342900" fontAlgn="ctr">
              <a:spcBef>
                <a:spcPct val="20000"/>
              </a:spcBef>
              <a:buClr>
                <a:srgbClr val="E46B1F"/>
              </a:buClr>
              <a:buSzPct val="80000"/>
              <a:buFont typeface="Wingdings" pitchFamily="2" charset="2"/>
              <a:buChar char="n"/>
            </a:pPr>
            <a:r>
              <a:rPr lang="en-US" altLang="zh-CN" sz="2700" b="1" dirty="0">
                <a:latin typeface="微软雅黑" panose="020B0503020204020204" pitchFamily="34" charset="-122"/>
                <a:ea typeface="微软雅黑" panose="020B0503020204020204" pitchFamily="34" charset="-122"/>
              </a:rPr>
              <a:t> </a:t>
            </a:r>
            <a:r>
              <a:rPr lang="zh-CN" altLang="en-US" sz="2700" b="1" dirty="0">
                <a:latin typeface="微软雅黑" panose="020B0503020204020204" pitchFamily="34" charset="-122"/>
                <a:ea typeface="微软雅黑" panose="020B0503020204020204" pitchFamily="34" charset="-122"/>
              </a:rPr>
              <a:t>战略业务单元</a:t>
            </a:r>
          </a:p>
        </p:txBody>
      </p:sp>
      <p:sp>
        <p:nvSpPr>
          <p:cNvPr id="45104" name="Text Box 60"/>
          <p:cNvSpPr txBox="1">
            <a:spLocks noChangeArrowheads="1"/>
          </p:cNvSpPr>
          <p:nvPr/>
        </p:nvSpPr>
        <p:spPr bwMode="auto">
          <a:xfrm>
            <a:off x="1066800" y="6012160"/>
            <a:ext cx="2057400" cy="366713"/>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战略相关业务单元</a:t>
            </a:r>
          </a:p>
        </p:txBody>
      </p:sp>
    </p:spTree>
    <p:extLst>
      <p:ext uri="{BB962C8B-B14F-4D97-AF65-F5344CB8AC3E}">
        <p14:creationId xmlns:p14="http://schemas.microsoft.com/office/powerpoint/2010/main" val="31613393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457200" y="542627"/>
            <a:ext cx="8229600" cy="720080"/>
          </a:xfrm>
        </p:spPr>
        <p:txBody>
          <a:bodyPr/>
          <a:lstStyle/>
          <a:p>
            <a:r>
              <a:rPr lang="zh-CN" altLang="en-US" dirty="0"/>
              <a:t>不同的组织结构</a:t>
            </a:r>
          </a:p>
        </p:txBody>
      </p:sp>
      <p:sp>
        <p:nvSpPr>
          <p:cNvPr id="46083" name="Rectangle 2"/>
          <p:cNvSpPr>
            <a:spLocks noChangeArrowheads="1"/>
          </p:cNvSpPr>
          <p:nvPr/>
        </p:nvSpPr>
        <p:spPr bwMode="auto">
          <a:xfrm>
            <a:off x="2514600" y="2122488"/>
            <a:ext cx="1066800" cy="3048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grpSp>
        <p:nvGrpSpPr>
          <p:cNvPr id="2" name="Group 4"/>
          <p:cNvGrpSpPr>
            <a:grpSpLocks/>
          </p:cNvGrpSpPr>
          <p:nvPr/>
        </p:nvGrpSpPr>
        <p:grpSpPr bwMode="auto">
          <a:xfrm>
            <a:off x="3886200" y="1447800"/>
            <a:ext cx="914400" cy="381000"/>
            <a:chOff x="2064" y="480"/>
            <a:chExt cx="576" cy="240"/>
          </a:xfrm>
        </p:grpSpPr>
        <p:sp>
          <p:nvSpPr>
            <p:cNvPr id="46163" name="Rectangle 5"/>
            <p:cNvSpPr>
              <a:spLocks noChangeArrowheads="1"/>
            </p:cNvSpPr>
            <p:nvPr/>
          </p:nvSpPr>
          <p:spPr bwMode="auto">
            <a:xfrm>
              <a:off x="2064" y="480"/>
              <a:ext cx="528" cy="24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64" name="Text Box 6"/>
            <p:cNvSpPr txBox="1">
              <a:spLocks noChangeArrowheads="1"/>
            </p:cNvSpPr>
            <p:nvPr/>
          </p:nvSpPr>
          <p:spPr bwMode="auto">
            <a:xfrm>
              <a:off x="2064" y="480"/>
              <a:ext cx="576" cy="231"/>
            </a:xfrm>
            <a:prstGeom prst="rect">
              <a:avLst/>
            </a:prstGeom>
            <a:noFill/>
            <a:ln w="9525">
              <a:noFill/>
              <a:miter lim="800000"/>
              <a:headEnd/>
              <a:tailEnd/>
            </a:ln>
          </p:spPr>
          <p:txBody>
            <a:bodyPr>
              <a:spAutoFit/>
            </a:bodyPr>
            <a:lstStyle/>
            <a:p>
              <a:pPr fontAlgn="base">
                <a:spcBef>
                  <a:spcPct val="50000"/>
                </a:spcBef>
                <a:spcAft>
                  <a:spcPct val="0"/>
                </a:spcAft>
              </a:pPr>
              <a:r>
                <a:rPr lang="zh-CN" altLang="en-US" b="1" dirty="0">
                  <a:solidFill>
                    <a:srgbClr val="000080"/>
                  </a:solidFill>
                  <a:latin typeface="微软雅黑" panose="020B0503020204020204" pitchFamily="34" charset="-122"/>
                  <a:ea typeface="微软雅黑" panose="020B0503020204020204" pitchFamily="34" charset="-122"/>
                </a:rPr>
                <a:t>总经理</a:t>
              </a:r>
            </a:p>
          </p:txBody>
        </p:sp>
      </p:grpSp>
      <p:grpSp>
        <p:nvGrpSpPr>
          <p:cNvPr id="3" name="Group 7"/>
          <p:cNvGrpSpPr>
            <a:grpSpLocks/>
          </p:cNvGrpSpPr>
          <p:nvPr/>
        </p:nvGrpSpPr>
        <p:grpSpPr bwMode="auto">
          <a:xfrm>
            <a:off x="533400" y="2589213"/>
            <a:ext cx="2362200" cy="381000"/>
            <a:chOff x="2880" y="768"/>
            <a:chExt cx="1488" cy="240"/>
          </a:xfrm>
        </p:grpSpPr>
        <p:sp>
          <p:nvSpPr>
            <p:cNvPr id="46161" name="Rectangle 8"/>
            <p:cNvSpPr>
              <a:spLocks noChangeArrowheads="1"/>
            </p:cNvSpPr>
            <p:nvPr/>
          </p:nvSpPr>
          <p:spPr bwMode="auto">
            <a:xfrm>
              <a:off x="2880" y="768"/>
              <a:ext cx="1008" cy="24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62" name="Text Box 9"/>
            <p:cNvSpPr txBox="1">
              <a:spLocks noChangeArrowheads="1"/>
            </p:cNvSpPr>
            <p:nvPr/>
          </p:nvSpPr>
          <p:spPr bwMode="auto">
            <a:xfrm>
              <a:off x="2880" y="768"/>
              <a:ext cx="1488" cy="231"/>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业务或项目</a:t>
              </a:r>
              <a:r>
                <a:rPr lang="en-US" altLang="zh-CN" b="1" dirty="0">
                  <a:solidFill>
                    <a:srgbClr val="000080"/>
                  </a:solidFill>
                  <a:latin typeface="微软雅黑" panose="020B0503020204020204" pitchFamily="34" charset="-122"/>
                  <a:ea typeface="微软雅黑" panose="020B0503020204020204" pitchFamily="34" charset="-122"/>
                </a:rPr>
                <a:t>1 </a:t>
              </a:r>
            </a:p>
          </p:txBody>
        </p:sp>
      </p:grpSp>
      <p:grpSp>
        <p:nvGrpSpPr>
          <p:cNvPr id="4" name="Group 10"/>
          <p:cNvGrpSpPr>
            <a:grpSpLocks/>
          </p:cNvGrpSpPr>
          <p:nvPr/>
        </p:nvGrpSpPr>
        <p:grpSpPr bwMode="auto">
          <a:xfrm>
            <a:off x="533400" y="3122613"/>
            <a:ext cx="2362200" cy="381000"/>
            <a:chOff x="2880" y="768"/>
            <a:chExt cx="1488" cy="240"/>
          </a:xfrm>
        </p:grpSpPr>
        <p:sp>
          <p:nvSpPr>
            <p:cNvPr id="46159" name="Rectangle 11"/>
            <p:cNvSpPr>
              <a:spLocks noChangeArrowheads="1"/>
            </p:cNvSpPr>
            <p:nvPr/>
          </p:nvSpPr>
          <p:spPr bwMode="auto">
            <a:xfrm>
              <a:off x="2880" y="768"/>
              <a:ext cx="1008" cy="24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60" name="Text Box 12"/>
            <p:cNvSpPr txBox="1">
              <a:spLocks noChangeArrowheads="1"/>
            </p:cNvSpPr>
            <p:nvPr/>
          </p:nvSpPr>
          <p:spPr bwMode="auto">
            <a:xfrm>
              <a:off x="2880" y="768"/>
              <a:ext cx="1488" cy="231"/>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业务或项目</a:t>
              </a:r>
              <a:r>
                <a:rPr lang="en-US" altLang="zh-CN" b="1" dirty="0">
                  <a:solidFill>
                    <a:srgbClr val="000080"/>
                  </a:solidFill>
                  <a:latin typeface="微软雅黑" panose="020B0503020204020204" pitchFamily="34" charset="-122"/>
                  <a:ea typeface="微软雅黑" panose="020B0503020204020204" pitchFamily="34" charset="-122"/>
                </a:rPr>
                <a:t>2 </a:t>
              </a:r>
            </a:p>
          </p:txBody>
        </p:sp>
      </p:grpSp>
      <p:grpSp>
        <p:nvGrpSpPr>
          <p:cNvPr id="5" name="Group 13"/>
          <p:cNvGrpSpPr>
            <a:grpSpLocks/>
          </p:cNvGrpSpPr>
          <p:nvPr/>
        </p:nvGrpSpPr>
        <p:grpSpPr bwMode="auto">
          <a:xfrm>
            <a:off x="533400" y="3656013"/>
            <a:ext cx="2362200" cy="381000"/>
            <a:chOff x="2880" y="768"/>
            <a:chExt cx="1488" cy="240"/>
          </a:xfrm>
        </p:grpSpPr>
        <p:sp>
          <p:nvSpPr>
            <p:cNvPr id="46157" name="Rectangle 14"/>
            <p:cNvSpPr>
              <a:spLocks noChangeArrowheads="1"/>
            </p:cNvSpPr>
            <p:nvPr/>
          </p:nvSpPr>
          <p:spPr bwMode="auto">
            <a:xfrm>
              <a:off x="2880" y="768"/>
              <a:ext cx="1008" cy="24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58" name="Text Box 15"/>
            <p:cNvSpPr txBox="1">
              <a:spLocks noChangeArrowheads="1"/>
            </p:cNvSpPr>
            <p:nvPr/>
          </p:nvSpPr>
          <p:spPr bwMode="auto">
            <a:xfrm>
              <a:off x="2880" y="768"/>
              <a:ext cx="1488" cy="231"/>
            </a:xfrm>
            <a:prstGeom prst="rect">
              <a:avLst/>
            </a:prstGeom>
            <a:noFill/>
            <a:ln w="9525">
              <a:noFill/>
              <a:miter lim="800000"/>
              <a:headEnd/>
              <a:tailEnd/>
            </a:ln>
          </p:spPr>
          <p:txBody>
            <a:bodyPr>
              <a:spAutoFit/>
            </a:bodyPr>
            <a:lstStyle/>
            <a:p>
              <a:pPr>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业务或项目</a:t>
              </a:r>
              <a:r>
                <a:rPr lang="en-US" altLang="zh-CN" b="1" dirty="0">
                  <a:solidFill>
                    <a:srgbClr val="000080"/>
                  </a:solidFill>
                  <a:latin typeface="微软雅黑" panose="020B0503020204020204" pitchFamily="34" charset="-122"/>
                  <a:ea typeface="微软雅黑" panose="020B0503020204020204" pitchFamily="34" charset="-122"/>
                </a:rPr>
                <a:t>N </a:t>
              </a:r>
            </a:p>
          </p:txBody>
        </p:sp>
      </p:grpSp>
      <p:sp>
        <p:nvSpPr>
          <p:cNvPr id="46088" name="Rectangle 16"/>
          <p:cNvSpPr>
            <a:spLocks noChangeArrowheads="1"/>
          </p:cNvSpPr>
          <p:nvPr/>
        </p:nvSpPr>
        <p:spPr bwMode="auto">
          <a:xfrm>
            <a:off x="2724150" y="2198688"/>
            <a:ext cx="739305" cy="230832"/>
          </a:xfrm>
          <a:prstGeom prst="rect">
            <a:avLst/>
          </a:prstGeom>
          <a:noFill/>
          <a:ln w="9525">
            <a:noFill/>
            <a:miter lim="800000"/>
            <a:headEnd/>
            <a:tailEnd/>
          </a:ln>
        </p:spPr>
        <p:txBody>
          <a:bodyPr wrap="none">
            <a:spAutoFit/>
          </a:bodyPr>
          <a:lstStyle/>
          <a:p>
            <a:pPr>
              <a:lnSpc>
                <a:spcPct val="50000"/>
              </a:lnSpc>
              <a:spcBef>
                <a:spcPct val="50000"/>
              </a:spcBef>
            </a:pPr>
            <a:r>
              <a:rPr lang="en-US" altLang="zh-CN" b="1" dirty="0">
                <a:solidFill>
                  <a:srgbClr val="000080"/>
                </a:solidFill>
                <a:latin typeface="微软雅黑" panose="020B0503020204020204" pitchFamily="34" charset="-122"/>
                <a:ea typeface="微软雅黑" panose="020B0503020204020204" pitchFamily="34" charset="-122"/>
              </a:rPr>
              <a:t>R&amp;D</a:t>
            </a:r>
          </a:p>
        </p:txBody>
      </p:sp>
      <p:sp>
        <p:nvSpPr>
          <p:cNvPr id="46089" name="Rectangle 17"/>
          <p:cNvSpPr>
            <a:spLocks noChangeArrowheads="1"/>
          </p:cNvSpPr>
          <p:nvPr/>
        </p:nvSpPr>
        <p:spPr bwMode="auto">
          <a:xfrm>
            <a:off x="4114800" y="2124075"/>
            <a:ext cx="1190625" cy="3048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090" name="Rectangle 18"/>
          <p:cNvSpPr>
            <a:spLocks noChangeArrowheads="1"/>
          </p:cNvSpPr>
          <p:nvPr/>
        </p:nvSpPr>
        <p:spPr bwMode="auto">
          <a:xfrm>
            <a:off x="4162425" y="2200275"/>
            <a:ext cx="1107996" cy="230832"/>
          </a:xfrm>
          <a:prstGeom prst="rect">
            <a:avLst/>
          </a:prstGeom>
          <a:noFill/>
          <a:ln w="9525">
            <a:noFill/>
            <a:miter lim="800000"/>
            <a:headEnd/>
            <a:tailEnd/>
          </a:ln>
        </p:spPr>
        <p:txBody>
          <a:bodyPr wrap="none">
            <a:spAutoFit/>
          </a:bodyPr>
          <a:lstStyle/>
          <a:p>
            <a:pPr>
              <a:lnSpc>
                <a:spcPct val="50000"/>
              </a:lnSpc>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制造部门</a:t>
            </a:r>
          </a:p>
        </p:txBody>
      </p:sp>
      <p:sp>
        <p:nvSpPr>
          <p:cNvPr id="46091" name="Rectangle 19"/>
          <p:cNvSpPr>
            <a:spLocks noChangeArrowheads="1"/>
          </p:cNvSpPr>
          <p:nvPr/>
        </p:nvSpPr>
        <p:spPr bwMode="auto">
          <a:xfrm>
            <a:off x="5819775" y="2130425"/>
            <a:ext cx="1190625" cy="3048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092" name="Rectangle 20"/>
          <p:cNvSpPr>
            <a:spLocks noChangeArrowheads="1"/>
          </p:cNvSpPr>
          <p:nvPr/>
        </p:nvSpPr>
        <p:spPr bwMode="auto">
          <a:xfrm>
            <a:off x="5867400" y="2206625"/>
            <a:ext cx="1107996" cy="230832"/>
          </a:xfrm>
          <a:prstGeom prst="rect">
            <a:avLst/>
          </a:prstGeom>
          <a:noFill/>
          <a:ln w="9525">
            <a:noFill/>
            <a:miter lim="800000"/>
            <a:headEnd/>
            <a:tailEnd/>
          </a:ln>
        </p:spPr>
        <p:txBody>
          <a:bodyPr wrap="none">
            <a:spAutoFit/>
          </a:bodyPr>
          <a:lstStyle/>
          <a:p>
            <a:pPr>
              <a:lnSpc>
                <a:spcPct val="50000"/>
              </a:lnSpc>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营销部门</a:t>
            </a:r>
          </a:p>
        </p:txBody>
      </p:sp>
      <p:sp>
        <p:nvSpPr>
          <p:cNvPr id="46093" name="Rectangle 21"/>
          <p:cNvSpPr>
            <a:spLocks noChangeArrowheads="1"/>
          </p:cNvSpPr>
          <p:nvPr/>
        </p:nvSpPr>
        <p:spPr bwMode="auto">
          <a:xfrm>
            <a:off x="7496175" y="2130425"/>
            <a:ext cx="1190625" cy="3048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094" name="Rectangle 22"/>
          <p:cNvSpPr>
            <a:spLocks noChangeArrowheads="1"/>
          </p:cNvSpPr>
          <p:nvPr/>
        </p:nvSpPr>
        <p:spPr bwMode="auto">
          <a:xfrm>
            <a:off x="7543800" y="2206625"/>
            <a:ext cx="1107996" cy="230832"/>
          </a:xfrm>
          <a:prstGeom prst="rect">
            <a:avLst/>
          </a:prstGeom>
          <a:noFill/>
          <a:ln w="9525">
            <a:noFill/>
            <a:miter lim="800000"/>
            <a:headEnd/>
            <a:tailEnd/>
          </a:ln>
        </p:spPr>
        <p:txBody>
          <a:bodyPr wrap="none">
            <a:spAutoFit/>
          </a:bodyPr>
          <a:lstStyle/>
          <a:p>
            <a:pPr>
              <a:lnSpc>
                <a:spcPct val="50000"/>
              </a:lnSpc>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财务部门</a:t>
            </a:r>
          </a:p>
        </p:txBody>
      </p:sp>
      <p:sp>
        <p:nvSpPr>
          <p:cNvPr id="46095" name="Rectangle 23"/>
          <p:cNvSpPr>
            <a:spLocks noChangeArrowheads="1"/>
          </p:cNvSpPr>
          <p:nvPr/>
        </p:nvSpPr>
        <p:spPr bwMode="auto">
          <a:xfrm>
            <a:off x="2511425" y="2655888"/>
            <a:ext cx="1066800" cy="3048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096" name="Rectangle 24"/>
          <p:cNvSpPr>
            <a:spLocks noChangeArrowheads="1"/>
          </p:cNvSpPr>
          <p:nvPr/>
        </p:nvSpPr>
        <p:spPr bwMode="auto">
          <a:xfrm>
            <a:off x="2492375" y="2732088"/>
            <a:ext cx="1200970" cy="230832"/>
          </a:xfrm>
          <a:prstGeom prst="rect">
            <a:avLst/>
          </a:prstGeom>
          <a:noFill/>
          <a:ln w="9525">
            <a:noFill/>
            <a:miter lim="800000"/>
            <a:headEnd/>
            <a:tailEnd/>
          </a:ln>
        </p:spPr>
        <p:txBody>
          <a:bodyPr wrap="none">
            <a:spAutoFit/>
          </a:bodyPr>
          <a:lstStyle/>
          <a:p>
            <a:pPr>
              <a:lnSpc>
                <a:spcPct val="50000"/>
              </a:lnSpc>
              <a:spcBef>
                <a:spcPct val="50000"/>
              </a:spcBef>
            </a:pPr>
            <a:r>
              <a:rPr lang="en-US" altLang="zh-CN" b="1" dirty="0">
                <a:solidFill>
                  <a:srgbClr val="000080"/>
                </a:solidFill>
                <a:latin typeface="微软雅黑" panose="020B0503020204020204" pitchFamily="34" charset="-122"/>
                <a:ea typeface="微软雅黑" panose="020B0503020204020204" pitchFamily="34" charset="-122"/>
              </a:rPr>
              <a:t>R&amp;D</a:t>
            </a:r>
            <a:r>
              <a:rPr lang="zh-CN" altLang="en-US" b="1" dirty="0">
                <a:solidFill>
                  <a:srgbClr val="000080"/>
                </a:solidFill>
                <a:latin typeface="微软雅黑" panose="020B0503020204020204" pitchFamily="34" charset="-122"/>
                <a:ea typeface="微软雅黑" panose="020B0503020204020204" pitchFamily="34" charset="-122"/>
              </a:rPr>
              <a:t>人员</a:t>
            </a:r>
          </a:p>
        </p:txBody>
      </p:sp>
      <p:sp>
        <p:nvSpPr>
          <p:cNvPr id="46097" name="Rectangle 25"/>
          <p:cNvSpPr>
            <a:spLocks noChangeArrowheads="1"/>
          </p:cNvSpPr>
          <p:nvPr/>
        </p:nvSpPr>
        <p:spPr bwMode="auto">
          <a:xfrm>
            <a:off x="2533650" y="3190875"/>
            <a:ext cx="1066800" cy="3048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098" name="Rectangle 26"/>
          <p:cNvSpPr>
            <a:spLocks noChangeArrowheads="1"/>
          </p:cNvSpPr>
          <p:nvPr/>
        </p:nvSpPr>
        <p:spPr bwMode="auto">
          <a:xfrm>
            <a:off x="2514600" y="3267075"/>
            <a:ext cx="1200970" cy="230832"/>
          </a:xfrm>
          <a:prstGeom prst="rect">
            <a:avLst/>
          </a:prstGeom>
          <a:noFill/>
          <a:ln w="9525">
            <a:noFill/>
            <a:miter lim="800000"/>
            <a:headEnd/>
            <a:tailEnd/>
          </a:ln>
        </p:spPr>
        <p:txBody>
          <a:bodyPr wrap="none">
            <a:spAutoFit/>
          </a:bodyPr>
          <a:lstStyle/>
          <a:p>
            <a:pPr>
              <a:lnSpc>
                <a:spcPct val="50000"/>
              </a:lnSpc>
              <a:spcBef>
                <a:spcPct val="50000"/>
              </a:spcBef>
            </a:pPr>
            <a:r>
              <a:rPr lang="en-US" altLang="zh-CN" b="1" dirty="0">
                <a:solidFill>
                  <a:srgbClr val="000080"/>
                </a:solidFill>
                <a:latin typeface="微软雅黑" panose="020B0503020204020204" pitchFamily="34" charset="-122"/>
                <a:ea typeface="微软雅黑" panose="020B0503020204020204" pitchFamily="34" charset="-122"/>
              </a:rPr>
              <a:t>R&amp;D</a:t>
            </a:r>
            <a:r>
              <a:rPr lang="zh-CN" altLang="en-US" b="1" dirty="0">
                <a:solidFill>
                  <a:srgbClr val="000080"/>
                </a:solidFill>
                <a:latin typeface="微软雅黑" panose="020B0503020204020204" pitchFamily="34" charset="-122"/>
                <a:ea typeface="微软雅黑" panose="020B0503020204020204" pitchFamily="34" charset="-122"/>
              </a:rPr>
              <a:t>人员</a:t>
            </a:r>
          </a:p>
        </p:txBody>
      </p:sp>
      <p:sp>
        <p:nvSpPr>
          <p:cNvPr id="46099" name="Rectangle 27"/>
          <p:cNvSpPr>
            <a:spLocks noChangeArrowheads="1"/>
          </p:cNvSpPr>
          <p:nvPr/>
        </p:nvSpPr>
        <p:spPr bwMode="auto">
          <a:xfrm>
            <a:off x="2533650" y="3724275"/>
            <a:ext cx="1066800" cy="3048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00" name="Rectangle 28"/>
          <p:cNvSpPr>
            <a:spLocks noChangeArrowheads="1"/>
          </p:cNvSpPr>
          <p:nvPr/>
        </p:nvSpPr>
        <p:spPr bwMode="auto">
          <a:xfrm>
            <a:off x="2514600" y="3800475"/>
            <a:ext cx="1200970" cy="230832"/>
          </a:xfrm>
          <a:prstGeom prst="rect">
            <a:avLst/>
          </a:prstGeom>
          <a:noFill/>
          <a:ln w="9525">
            <a:noFill/>
            <a:miter lim="800000"/>
            <a:headEnd/>
            <a:tailEnd/>
          </a:ln>
        </p:spPr>
        <p:txBody>
          <a:bodyPr wrap="none">
            <a:spAutoFit/>
          </a:bodyPr>
          <a:lstStyle/>
          <a:p>
            <a:pPr>
              <a:lnSpc>
                <a:spcPct val="50000"/>
              </a:lnSpc>
              <a:spcBef>
                <a:spcPct val="50000"/>
              </a:spcBef>
            </a:pPr>
            <a:r>
              <a:rPr lang="en-US" altLang="zh-CN" b="1" dirty="0">
                <a:solidFill>
                  <a:srgbClr val="000080"/>
                </a:solidFill>
                <a:latin typeface="微软雅黑" panose="020B0503020204020204" pitchFamily="34" charset="-122"/>
                <a:ea typeface="微软雅黑" panose="020B0503020204020204" pitchFamily="34" charset="-122"/>
              </a:rPr>
              <a:t>R&amp;D</a:t>
            </a:r>
            <a:r>
              <a:rPr lang="zh-CN" altLang="en-US" b="1" dirty="0">
                <a:solidFill>
                  <a:srgbClr val="000080"/>
                </a:solidFill>
                <a:latin typeface="微软雅黑" panose="020B0503020204020204" pitchFamily="34" charset="-122"/>
                <a:ea typeface="微软雅黑" panose="020B0503020204020204" pitchFamily="34" charset="-122"/>
              </a:rPr>
              <a:t>人员</a:t>
            </a:r>
          </a:p>
        </p:txBody>
      </p:sp>
      <p:sp>
        <p:nvSpPr>
          <p:cNvPr id="46101" name="Rectangle 29"/>
          <p:cNvSpPr>
            <a:spLocks noChangeArrowheads="1"/>
          </p:cNvSpPr>
          <p:nvPr/>
        </p:nvSpPr>
        <p:spPr bwMode="auto">
          <a:xfrm>
            <a:off x="4114800" y="2663825"/>
            <a:ext cx="1190625" cy="3048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02" name="Rectangle 30"/>
          <p:cNvSpPr>
            <a:spLocks noChangeArrowheads="1"/>
          </p:cNvSpPr>
          <p:nvPr/>
        </p:nvSpPr>
        <p:spPr bwMode="auto">
          <a:xfrm>
            <a:off x="4162425" y="2740025"/>
            <a:ext cx="1107996" cy="230832"/>
          </a:xfrm>
          <a:prstGeom prst="rect">
            <a:avLst/>
          </a:prstGeom>
          <a:noFill/>
          <a:ln w="9525">
            <a:noFill/>
            <a:miter lim="800000"/>
            <a:headEnd/>
            <a:tailEnd/>
          </a:ln>
        </p:spPr>
        <p:txBody>
          <a:bodyPr wrap="none">
            <a:spAutoFit/>
          </a:bodyPr>
          <a:lstStyle/>
          <a:p>
            <a:pPr>
              <a:lnSpc>
                <a:spcPct val="50000"/>
              </a:lnSpc>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制造人员</a:t>
            </a:r>
          </a:p>
        </p:txBody>
      </p:sp>
      <p:sp>
        <p:nvSpPr>
          <p:cNvPr id="46103" name="Rectangle 31"/>
          <p:cNvSpPr>
            <a:spLocks noChangeArrowheads="1"/>
          </p:cNvSpPr>
          <p:nvPr/>
        </p:nvSpPr>
        <p:spPr bwMode="auto">
          <a:xfrm>
            <a:off x="4114800" y="3197225"/>
            <a:ext cx="1190625" cy="3048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04" name="Rectangle 32"/>
          <p:cNvSpPr>
            <a:spLocks noChangeArrowheads="1"/>
          </p:cNvSpPr>
          <p:nvPr/>
        </p:nvSpPr>
        <p:spPr bwMode="auto">
          <a:xfrm>
            <a:off x="4162425" y="3273425"/>
            <a:ext cx="1107996" cy="230832"/>
          </a:xfrm>
          <a:prstGeom prst="rect">
            <a:avLst/>
          </a:prstGeom>
          <a:noFill/>
          <a:ln w="9525">
            <a:noFill/>
            <a:miter lim="800000"/>
            <a:headEnd/>
            <a:tailEnd/>
          </a:ln>
        </p:spPr>
        <p:txBody>
          <a:bodyPr wrap="none">
            <a:spAutoFit/>
          </a:bodyPr>
          <a:lstStyle/>
          <a:p>
            <a:pPr>
              <a:lnSpc>
                <a:spcPct val="50000"/>
              </a:lnSpc>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制造人员</a:t>
            </a:r>
          </a:p>
        </p:txBody>
      </p:sp>
      <p:sp>
        <p:nvSpPr>
          <p:cNvPr id="46105" name="Rectangle 33"/>
          <p:cNvSpPr>
            <a:spLocks noChangeArrowheads="1"/>
          </p:cNvSpPr>
          <p:nvPr/>
        </p:nvSpPr>
        <p:spPr bwMode="auto">
          <a:xfrm>
            <a:off x="4114800" y="3730625"/>
            <a:ext cx="1190625" cy="3048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06" name="Rectangle 34"/>
          <p:cNvSpPr>
            <a:spLocks noChangeArrowheads="1"/>
          </p:cNvSpPr>
          <p:nvPr/>
        </p:nvSpPr>
        <p:spPr bwMode="auto">
          <a:xfrm>
            <a:off x="4162425" y="3806825"/>
            <a:ext cx="1107996" cy="230832"/>
          </a:xfrm>
          <a:prstGeom prst="rect">
            <a:avLst/>
          </a:prstGeom>
          <a:noFill/>
          <a:ln w="9525">
            <a:noFill/>
            <a:miter lim="800000"/>
            <a:headEnd/>
            <a:tailEnd/>
          </a:ln>
        </p:spPr>
        <p:txBody>
          <a:bodyPr wrap="none">
            <a:spAutoFit/>
          </a:bodyPr>
          <a:lstStyle/>
          <a:p>
            <a:pPr>
              <a:lnSpc>
                <a:spcPct val="50000"/>
              </a:lnSpc>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制造人员</a:t>
            </a:r>
          </a:p>
        </p:txBody>
      </p:sp>
      <p:sp>
        <p:nvSpPr>
          <p:cNvPr id="46107" name="Rectangle 35"/>
          <p:cNvSpPr>
            <a:spLocks noChangeArrowheads="1"/>
          </p:cNvSpPr>
          <p:nvPr/>
        </p:nvSpPr>
        <p:spPr bwMode="auto">
          <a:xfrm>
            <a:off x="5791200" y="2663825"/>
            <a:ext cx="1190625" cy="3048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08" name="Rectangle 36"/>
          <p:cNvSpPr>
            <a:spLocks noChangeArrowheads="1"/>
          </p:cNvSpPr>
          <p:nvPr/>
        </p:nvSpPr>
        <p:spPr bwMode="auto">
          <a:xfrm>
            <a:off x="5838825" y="2740025"/>
            <a:ext cx="1107996" cy="230832"/>
          </a:xfrm>
          <a:prstGeom prst="rect">
            <a:avLst/>
          </a:prstGeom>
          <a:noFill/>
          <a:ln w="9525">
            <a:noFill/>
            <a:miter lim="800000"/>
            <a:headEnd/>
            <a:tailEnd/>
          </a:ln>
        </p:spPr>
        <p:txBody>
          <a:bodyPr wrap="none">
            <a:spAutoFit/>
          </a:bodyPr>
          <a:lstStyle/>
          <a:p>
            <a:pPr>
              <a:lnSpc>
                <a:spcPct val="50000"/>
              </a:lnSpc>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营销人员</a:t>
            </a:r>
          </a:p>
        </p:txBody>
      </p:sp>
      <p:sp>
        <p:nvSpPr>
          <p:cNvPr id="46109" name="Rectangle 37"/>
          <p:cNvSpPr>
            <a:spLocks noChangeArrowheads="1"/>
          </p:cNvSpPr>
          <p:nvPr/>
        </p:nvSpPr>
        <p:spPr bwMode="auto">
          <a:xfrm>
            <a:off x="5791200" y="3197225"/>
            <a:ext cx="1190625" cy="3048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10" name="Rectangle 38"/>
          <p:cNvSpPr>
            <a:spLocks noChangeArrowheads="1"/>
          </p:cNvSpPr>
          <p:nvPr/>
        </p:nvSpPr>
        <p:spPr bwMode="auto">
          <a:xfrm>
            <a:off x="5838825" y="3273425"/>
            <a:ext cx="1107996" cy="230832"/>
          </a:xfrm>
          <a:prstGeom prst="rect">
            <a:avLst/>
          </a:prstGeom>
          <a:noFill/>
          <a:ln w="9525">
            <a:noFill/>
            <a:miter lim="800000"/>
            <a:headEnd/>
            <a:tailEnd/>
          </a:ln>
        </p:spPr>
        <p:txBody>
          <a:bodyPr wrap="none">
            <a:spAutoFit/>
          </a:bodyPr>
          <a:lstStyle/>
          <a:p>
            <a:pPr>
              <a:lnSpc>
                <a:spcPct val="50000"/>
              </a:lnSpc>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营销人员</a:t>
            </a:r>
          </a:p>
        </p:txBody>
      </p:sp>
      <p:sp>
        <p:nvSpPr>
          <p:cNvPr id="46111" name="Rectangle 39"/>
          <p:cNvSpPr>
            <a:spLocks noChangeArrowheads="1"/>
          </p:cNvSpPr>
          <p:nvPr/>
        </p:nvSpPr>
        <p:spPr bwMode="auto">
          <a:xfrm>
            <a:off x="5791200" y="3730625"/>
            <a:ext cx="1190625" cy="3048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12" name="Rectangle 40"/>
          <p:cNvSpPr>
            <a:spLocks noChangeArrowheads="1"/>
          </p:cNvSpPr>
          <p:nvPr/>
        </p:nvSpPr>
        <p:spPr bwMode="auto">
          <a:xfrm>
            <a:off x="5838825" y="3806825"/>
            <a:ext cx="1107996" cy="230832"/>
          </a:xfrm>
          <a:prstGeom prst="rect">
            <a:avLst/>
          </a:prstGeom>
          <a:noFill/>
          <a:ln w="9525">
            <a:noFill/>
            <a:miter lim="800000"/>
            <a:headEnd/>
            <a:tailEnd/>
          </a:ln>
        </p:spPr>
        <p:txBody>
          <a:bodyPr wrap="none">
            <a:spAutoFit/>
          </a:bodyPr>
          <a:lstStyle/>
          <a:p>
            <a:pPr>
              <a:lnSpc>
                <a:spcPct val="50000"/>
              </a:lnSpc>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营销人员</a:t>
            </a:r>
          </a:p>
        </p:txBody>
      </p:sp>
      <p:sp>
        <p:nvSpPr>
          <p:cNvPr id="46113" name="Rectangle 41"/>
          <p:cNvSpPr>
            <a:spLocks noChangeArrowheads="1"/>
          </p:cNvSpPr>
          <p:nvPr/>
        </p:nvSpPr>
        <p:spPr bwMode="auto">
          <a:xfrm>
            <a:off x="7467600" y="2663825"/>
            <a:ext cx="1190625" cy="3048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14" name="Rectangle 42"/>
          <p:cNvSpPr>
            <a:spLocks noChangeArrowheads="1"/>
          </p:cNvSpPr>
          <p:nvPr/>
        </p:nvSpPr>
        <p:spPr bwMode="auto">
          <a:xfrm>
            <a:off x="7515225" y="2740025"/>
            <a:ext cx="1107996" cy="230832"/>
          </a:xfrm>
          <a:prstGeom prst="rect">
            <a:avLst/>
          </a:prstGeom>
          <a:noFill/>
          <a:ln w="9525">
            <a:noFill/>
            <a:miter lim="800000"/>
            <a:headEnd/>
            <a:tailEnd/>
          </a:ln>
        </p:spPr>
        <p:txBody>
          <a:bodyPr wrap="none">
            <a:spAutoFit/>
          </a:bodyPr>
          <a:lstStyle/>
          <a:p>
            <a:pPr fontAlgn="base">
              <a:lnSpc>
                <a:spcPct val="50000"/>
              </a:lnSpc>
              <a:spcBef>
                <a:spcPct val="50000"/>
              </a:spcBef>
              <a:spcAft>
                <a:spcPct val="0"/>
              </a:spcAft>
            </a:pPr>
            <a:r>
              <a:rPr lang="zh-CN" altLang="en-US" b="1" dirty="0">
                <a:solidFill>
                  <a:srgbClr val="000080"/>
                </a:solidFill>
                <a:latin typeface="微软雅黑" panose="020B0503020204020204" pitchFamily="34" charset="-122"/>
                <a:ea typeface="微软雅黑" panose="020B0503020204020204" pitchFamily="34" charset="-122"/>
              </a:rPr>
              <a:t>财务人员</a:t>
            </a:r>
          </a:p>
        </p:txBody>
      </p:sp>
      <p:sp>
        <p:nvSpPr>
          <p:cNvPr id="46115" name="Rectangle 43"/>
          <p:cNvSpPr>
            <a:spLocks noChangeArrowheads="1"/>
          </p:cNvSpPr>
          <p:nvPr/>
        </p:nvSpPr>
        <p:spPr bwMode="auto">
          <a:xfrm>
            <a:off x="7467600" y="3197225"/>
            <a:ext cx="1190625" cy="3048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16" name="Rectangle 44"/>
          <p:cNvSpPr>
            <a:spLocks noChangeArrowheads="1"/>
          </p:cNvSpPr>
          <p:nvPr/>
        </p:nvSpPr>
        <p:spPr bwMode="auto">
          <a:xfrm>
            <a:off x="7515225" y="3273425"/>
            <a:ext cx="1107996" cy="230832"/>
          </a:xfrm>
          <a:prstGeom prst="rect">
            <a:avLst/>
          </a:prstGeom>
          <a:noFill/>
          <a:ln w="9525">
            <a:noFill/>
            <a:miter lim="800000"/>
            <a:headEnd/>
            <a:tailEnd/>
          </a:ln>
        </p:spPr>
        <p:txBody>
          <a:bodyPr wrap="none">
            <a:spAutoFit/>
          </a:bodyPr>
          <a:lstStyle/>
          <a:p>
            <a:pPr>
              <a:lnSpc>
                <a:spcPct val="50000"/>
              </a:lnSpc>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财务人员</a:t>
            </a:r>
          </a:p>
        </p:txBody>
      </p:sp>
      <p:sp>
        <p:nvSpPr>
          <p:cNvPr id="46117" name="Rectangle 45"/>
          <p:cNvSpPr>
            <a:spLocks noChangeArrowheads="1"/>
          </p:cNvSpPr>
          <p:nvPr/>
        </p:nvSpPr>
        <p:spPr bwMode="auto">
          <a:xfrm>
            <a:off x="7467600" y="3730625"/>
            <a:ext cx="1190625" cy="304800"/>
          </a:xfrm>
          <a:prstGeom prst="rect">
            <a:avLst/>
          </a:prstGeom>
          <a:solidFill>
            <a:schemeClr val="bg1"/>
          </a:solidFill>
          <a:ln w="9525">
            <a:solidFill>
              <a:schemeClr val="tx1"/>
            </a:solidFill>
            <a:miter lim="800000"/>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18" name="Rectangle 46"/>
          <p:cNvSpPr>
            <a:spLocks noChangeArrowheads="1"/>
          </p:cNvSpPr>
          <p:nvPr/>
        </p:nvSpPr>
        <p:spPr bwMode="auto">
          <a:xfrm>
            <a:off x="7515225" y="3806825"/>
            <a:ext cx="1107996" cy="230832"/>
          </a:xfrm>
          <a:prstGeom prst="rect">
            <a:avLst/>
          </a:prstGeom>
          <a:noFill/>
          <a:ln w="9525">
            <a:noFill/>
            <a:miter lim="800000"/>
            <a:headEnd/>
            <a:tailEnd/>
          </a:ln>
        </p:spPr>
        <p:txBody>
          <a:bodyPr wrap="none">
            <a:spAutoFit/>
          </a:bodyPr>
          <a:lstStyle/>
          <a:p>
            <a:pPr>
              <a:lnSpc>
                <a:spcPct val="50000"/>
              </a:lnSpc>
              <a:spcBef>
                <a:spcPct val="50000"/>
              </a:spcBef>
            </a:pPr>
            <a:r>
              <a:rPr lang="zh-CN" altLang="en-US" b="1" dirty="0">
                <a:solidFill>
                  <a:srgbClr val="000080"/>
                </a:solidFill>
                <a:latin typeface="微软雅黑" panose="020B0503020204020204" pitchFamily="34" charset="-122"/>
                <a:ea typeface="微软雅黑" panose="020B0503020204020204" pitchFamily="34" charset="-122"/>
              </a:rPr>
              <a:t>财务人员</a:t>
            </a:r>
          </a:p>
        </p:txBody>
      </p:sp>
      <p:sp>
        <p:nvSpPr>
          <p:cNvPr id="46119" name="Line 47"/>
          <p:cNvSpPr>
            <a:spLocks noChangeShapeType="1"/>
          </p:cNvSpPr>
          <p:nvPr/>
        </p:nvSpPr>
        <p:spPr bwMode="auto">
          <a:xfrm>
            <a:off x="4343400" y="1828800"/>
            <a:ext cx="0" cy="762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20" name="Line 48"/>
          <p:cNvSpPr>
            <a:spLocks noChangeShapeType="1"/>
          </p:cNvSpPr>
          <p:nvPr/>
        </p:nvSpPr>
        <p:spPr bwMode="auto">
          <a:xfrm>
            <a:off x="381000" y="1905000"/>
            <a:ext cx="7772400" cy="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21" name="Line 49"/>
          <p:cNvSpPr>
            <a:spLocks noChangeShapeType="1"/>
          </p:cNvSpPr>
          <p:nvPr/>
        </p:nvSpPr>
        <p:spPr bwMode="auto">
          <a:xfrm>
            <a:off x="3048000" y="1905000"/>
            <a:ext cx="0" cy="22860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22" name="Line 50"/>
          <p:cNvSpPr>
            <a:spLocks noChangeShapeType="1"/>
          </p:cNvSpPr>
          <p:nvPr/>
        </p:nvSpPr>
        <p:spPr bwMode="auto">
          <a:xfrm>
            <a:off x="4724400" y="1905000"/>
            <a:ext cx="0" cy="22860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23" name="Line 51"/>
          <p:cNvSpPr>
            <a:spLocks noChangeShapeType="1"/>
          </p:cNvSpPr>
          <p:nvPr/>
        </p:nvSpPr>
        <p:spPr bwMode="auto">
          <a:xfrm>
            <a:off x="6400800" y="1905000"/>
            <a:ext cx="0" cy="22860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24" name="Line 52"/>
          <p:cNvSpPr>
            <a:spLocks noChangeShapeType="1"/>
          </p:cNvSpPr>
          <p:nvPr/>
        </p:nvSpPr>
        <p:spPr bwMode="auto">
          <a:xfrm>
            <a:off x="8153400" y="1905000"/>
            <a:ext cx="0" cy="22860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25" name="Line 53"/>
          <p:cNvSpPr>
            <a:spLocks noChangeShapeType="1"/>
          </p:cNvSpPr>
          <p:nvPr/>
        </p:nvSpPr>
        <p:spPr bwMode="auto">
          <a:xfrm>
            <a:off x="381000" y="1905000"/>
            <a:ext cx="0" cy="1981200"/>
          </a:xfrm>
          <a:prstGeom prst="line">
            <a:avLst/>
          </a:prstGeom>
          <a:noFill/>
          <a:ln w="9525">
            <a:solidFill>
              <a:schemeClr val="tx1"/>
            </a:solidFill>
            <a:round/>
            <a:headEnd/>
            <a:tailEn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26" name="Line 54"/>
          <p:cNvSpPr>
            <a:spLocks noChangeShapeType="1"/>
          </p:cNvSpPr>
          <p:nvPr/>
        </p:nvSpPr>
        <p:spPr bwMode="auto">
          <a:xfrm>
            <a:off x="381000" y="2819400"/>
            <a:ext cx="152400" cy="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27" name="Line 55"/>
          <p:cNvSpPr>
            <a:spLocks noChangeShapeType="1"/>
          </p:cNvSpPr>
          <p:nvPr/>
        </p:nvSpPr>
        <p:spPr bwMode="auto">
          <a:xfrm>
            <a:off x="381000" y="3352800"/>
            <a:ext cx="152400" cy="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28" name="Line 56"/>
          <p:cNvSpPr>
            <a:spLocks noChangeShapeType="1"/>
          </p:cNvSpPr>
          <p:nvPr/>
        </p:nvSpPr>
        <p:spPr bwMode="auto">
          <a:xfrm>
            <a:off x="381000" y="3886200"/>
            <a:ext cx="152400" cy="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29" name="Line 57"/>
          <p:cNvSpPr>
            <a:spLocks noChangeShapeType="1"/>
          </p:cNvSpPr>
          <p:nvPr/>
        </p:nvSpPr>
        <p:spPr bwMode="auto">
          <a:xfrm flipV="1">
            <a:off x="3048000" y="2438400"/>
            <a:ext cx="0" cy="22860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30" name="Line 58"/>
          <p:cNvSpPr>
            <a:spLocks noChangeShapeType="1"/>
          </p:cNvSpPr>
          <p:nvPr/>
        </p:nvSpPr>
        <p:spPr bwMode="auto">
          <a:xfrm flipV="1">
            <a:off x="4724400" y="2438400"/>
            <a:ext cx="0" cy="22860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31" name="Line 59"/>
          <p:cNvSpPr>
            <a:spLocks noChangeShapeType="1"/>
          </p:cNvSpPr>
          <p:nvPr/>
        </p:nvSpPr>
        <p:spPr bwMode="auto">
          <a:xfrm flipV="1">
            <a:off x="6400800" y="2438400"/>
            <a:ext cx="0" cy="22860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32" name="Line 60"/>
          <p:cNvSpPr>
            <a:spLocks noChangeShapeType="1"/>
          </p:cNvSpPr>
          <p:nvPr/>
        </p:nvSpPr>
        <p:spPr bwMode="auto">
          <a:xfrm flipV="1">
            <a:off x="8153400" y="2438400"/>
            <a:ext cx="0" cy="22860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33" name="Line 61"/>
          <p:cNvSpPr>
            <a:spLocks noChangeShapeType="1"/>
          </p:cNvSpPr>
          <p:nvPr/>
        </p:nvSpPr>
        <p:spPr bwMode="auto">
          <a:xfrm flipV="1">
            <a:off x="3048000" y="2971800"/>
            <a:ext cx="0" cy="22860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34" name="Line 62"/>
          <p:cNvSpPr>
            <a:spLocks noChangeShapeType="1"/>
          </p:cNvSpPr>
          <p:nvPr/>
        </p:nvSpPr>
        <p:spPr bwMode="auto">
          <a:xfrm flipV="1">
            <a:off x="4724400" y="2971800"/>
            <a:ext cx="0" cy="22860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35" name="Line 63"/>
          <p:cNvSpPr>
            <a:spLocks noChangeShapeType="1"/>
          </p:cNvSpPr>
          <p:nvPr/>
        </p:nvSpPr>
        <p:spPr bwMode="auto">
          <a:xfrm flipV="1">
            <a:off x="6400800" y="2971800"/>
            <a:ext cx="0" cy="22860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36" name="Line 64"/>
          <p:cNvSpPr>
            <a:spLocks noChangeShapeType="1"/>
          </p:cNvSpPr>
          <p:nvPr/>
        </p:nvSpPr>
        <p:spPr bwMode="auto">
          <a:xfrm flipV="1">
            <a:off x="8153400" y="2971800"/>
            <a:ext cx="0" cy="22860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37" name="Line 65"/>
          <p:cNvSpPr>
            <a:spLocks noChangeShapeType="1"/>
          </p:cNvSpPr>
          <p:nvPr/>
        </p:nvSpPr>
        <p:spPr bwMode="auto">
          <a:xfrm flipV="1">
            <a:off x="3048000" y="3505200"/>
            <a:ext cx="0" cy="22860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38" name="Line 66"/>
          <p:cNvSpPr>
            <a:spLocks noChangeShapeType="1"/>
          </p:cNvSpPr>
          <p:nvPr/>
        </p:nvSpPr>
        <p:spPr bwMode="auto">
          <a:xfrm flipV="1">
            <a:off x="4724400" y="3505200"/>
            <a:ext cx="0" cy="22860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39" name="Line 67"/>
          <p:cNvSpPr>
            <a:spLocks noChangeShapeType="1"/>
          </p:cNvSpPr>
          <p:nvPr/>
        </p:nvSpPr>
        <p:spPr bwMode="auto">
          <a:xfrm flipV="1">
            <a:off x="6400800" y="3505200"/>
            <a:ext cx="0" cy="22860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40" name="Line 68"/>
          <p:cNvSpPr>
            <a:spLocks noChangeShapeType="1"/>
          </p:cNvSpPr>
          <p:nvPr/>
        </p:nvSpPr>
        <p:spPr bwMode="auto">
          <a:xfrm flipV="1">
            <a:off x="8153400" y="3505200"/>
            <a:ext cx="0" cy="22860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41" name="Line 69"/>
          <p:cNvSpPr>
            <a:spLocks noChangeShapeType="1"/>
          </p:cNvSpPr>
          <p:nvPr/>
        </p:nvSpPr>
        <p:spPr bwMode="auto">
          <a:xfrm flipH="1">
            <a:off x="2133600" y="2819400"/>
            <a:ext cx="381000" cy="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42" name="Line 70"/>
          <p:cNvSpPr>
            <a:spLocks noChangeShapeType="1"/>
          </p:cNvSpPr>
          <p:nvPr/>
        </p:nvSpPr>
        <p:spPr bwMode="auto">
          <a:xfrm flipH="1">
            <a:off x="2133600" y="3352800"/>
            <a:ext cx="381000" cy="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43" name="Line 71"/>
          <p:cNvSpPr>
            <a:spLocks noChangeShapeType="1"/>
          </p:cNvSpPr>
          <p:nvPr/>
        </p:nvSpPr>
        <p:spPr bwMode="auto">
          <a:xfrm flipH="1">
            <a:off x="2133600" y="3886200"/>
            <a:ext cx="381000" cy="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44" name="Line 72"/>
          <p:cNvSpPr>
            <a:spLocks noChangeShapeType="1"/>
          </p:cNvSpPr>
          <p:nvPr/>
        </p:nvSpPr>
        <p:spPr bwMode="auto">
          <a:xfrm flipH="1">
            <a:off x="3581400" y="2819400"/>
            <a:ext cx="533400" cy="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45" name="Line 73"/>
          <p:cNvSpPr>
            <a:spLocks noChangeShapeType="1"/>
          </p:cNvSpPr>
          <p:nvPr/>
        </p:nvSpPr>
        <p:spPr bwMode="auto">
          <a:xfrm flipH="1">
            <a:off x="3581400" y="3352800"/>
            <a:ext cx="533400" cy="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46" name="Line 74"/>
          <p:cNvSpPr>
            <a:spLocks noChangeShapeType="1"/>
          </p:cNvSpPr>
          <p:nvPr/>
        </p:nvSpPr>
        <p:spPr bwMode="auto">
          <a:xfrm flipH="1">
            <a:off x="3581400" y="3886200"/>
            <a:ext cx="533400" cy="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47" name="Line 75"/>
          <p:cNvSpPr>
            <a:spLocks noChangeShapeType="1"/>
          </p:cNvSpPr>
          <p:nvPr/>
        </p:nvSpPr>
        <p:spPr bwMode="auto">
          <a:xfrm flipH="1">
            <a:off x="5334000" y="2819400"/>
            <a:ext cx="457200" cy="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48" name="Line 76"/>
          <p:cNvSpPr>
            <a:spLocks noChangeShapeType="1"/>
          </p:cNvSpPr>
          <p:nvPr/>
        </p:nvSpPr>
        <p:spPr bwMode="auto">
          <a:xfrm flipH="1">
            <a:off x="5334000" y="3352800"/>
            <a:ext cx="457200" cy="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49" name="Line 77"/>
          <p:cNvSpPr>
            <a:spLocks noChangeShapeType="1"/>
          </p:cNvSpPr>
          <p:nvPr/>
        </p:nvSpPr>
        <p:spPr bwMode="auto">
          <a:xfrm flipH="1">
            <a:off x="5334000" y="3886200"/>
            <a:ext cx="457200" cy="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50" name="Line 78"/>
          <p:cNvSpPr>
            <a:spLocks noChangeShapeType="1"/>
          </p:cNvSpPr>
          <p:nvPr/>
        </p:nvSpPr>
        <p:spPr bwMode="auto">
          <a:xfrm flipH="1">
            <a:off x="7010400" y="2819400"/>
            <a:ext cx="457200" cy="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51" name="Line 79"/>
          <p:cNvSpPr>
            <a:spLocks noChangeShapeType="1"/>
          </p:cNvSpPr>
          <p:nvPr/>
        </p:nvSpPr>
        <p:spPr bwMode="auto">
          <a:xfrm flipH="1">
            <a:off x="7010400" y="3352800"/>
            <a:ext cx="457200" cy="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52" name="Line 80"/>
          <p:cNvSpPr>
            <a:spLocks noChangeShapeType="1"/>
          </p:cNvSpPr>
          <p:nvPr/>
        </p:nvSpPr>
        <p:spPr bwMode="auto">
          <a:xfrm flipH="1">
            <a:off x="7010400" y="3886200"/>
            <a:ext cx="457200" cy="0"/>
          </a:xfrm>
          <a:prstGeom prst="line">
            <a:avLst/>
          </a:prstGeom>
          <a:noFill/>
          <a:ln w="9525">
            <a:solidFill>
              <a:schemeClr val="tx1"/>
            </a:solidFill>
            <a:round/>
            <a:headEnd/>
            <a:tailEnd type="triangle" w="med" len="med"/>
          </a:ln>
        </p:spPr>
        <p:txBody>
          <a:bodyPr wrap="none" anchor="ctr"/>
          <a:lstStyle/>
          <a:p>
            <a:pPr fontAlgn="base">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46153" name="Rectangle 81"/>
          <p:cNvSpPr>
            <a:spLocks noChangeArrowheads="1"/>
          </p:cNvSpPr>
          <p:nvPr/>
        </p:nvSpPr>
        <p:spPr bwMode="auto">
          <a:xfrm>
            <a:off x="457200" y="1257300"/>
            <a:ext cx="1922321" cy="507831"/>
          </a:xfrm>
          <a:prstGeom prst="rect">
            <a:avLst/>
          </a:prstGeom>
          <a:noFill/>
          <a:ln w="9525">
            <a:noFill/>
            <a:miter lim="800000"/>
            <a:headEnd/>
            <a:tailEnd/>
          </a:ln>
        </p:spPr>
        <p:txBody>
          <a:bodyPr wrap="none">
            <a:spAutoFit/>
          </a:bodyPr>
          <a:lstStyle/>
          <a:p>
            <a:pPr marL="342900" indent="-342900" fontAlgn="ctr">
              <a:spcBef>
                <a:spcPct val="20000"/>
              </a:spcBef>
              <a:buClr>
                <a:srgbClr val="E46B1F"/>
              </a:buClr>
              <a:buSzPct val="80000"/>
              <a:buFont typeface="Wingdings" pitchFamily="2" charset="2"/>
              <a:buChar char="n"/>
            </a:pPr>
            <a:r>
              <a:rPr lang="zh-CN" altLang="en-US" sz="2700" b="1" dirty="0">
                <a:latin typeface="微软雅黑" panose="020B0503020204020204" pitchFamily="34" charset="-122"/>
                <a:ea typeface="微软雅黑" panose="020B0503020204020204" pitchFamily="34" charset="-122"/>
              </a:rPr>
              <a:t>矩阵结构</a:t>
            </a:r>
          </a:p>
        </p:txBody>
      </p:sp>
      <p:sp>
        <p:nvSpPr>
          <p:cNvPr id="46154" name="Text Box 82"/>
          <p:cNvSpPr txBox="1">
            <a:spLocks noChangeArrowheads="1"/>
          </p:cNvSpPr>
          <p:nvPr/>
        </p:nvSpPr>
        <p:spPr bwMode="auto">
          <a:xfrm>
            <a:off x="457200" y="4216400"/>
            <a:ext cx="4114800" cy="507831"/>
          </a:xfrm>
          <a:prstGeom prst="rect">
            <a:avLst/>
          </a:prstGeom>
          <a:noFill/>
          <a:ln w="9525">
            <a:noFill/>
            <a:miter lim="800000"/>
            <a:headEnd/>
            <a:tailEnd/>
          </a:ln>
        </p:spPr>
        <p:txBody>
          <a:bodyPr wrap="square">
            <a:spAutoFit/>
          </a:bodyPr>
          <a:lstStyle/>
          <a:p>
            <a:pPr marL="342900" indent="-342900" fontAlgn="ctr">
              <a:spcBef>
                <a:spcPct val="20000"/>
              </a:spcBef>
              <a:buClr>
                <a:srgbClr val="E46B1F"/>
              </a:buClr>
              <a:buSzPct val="80000"/>
              <a:buFont typeface="Wingdings" pitchFamily="2" charset="2"/>
              <a:buChar char="n"/>
            </a:pPr>
            <a:r>
              <a:rPr lang="zh-CN" altLang="en-US" sz="2700" b="1" dirty="0">
                <a:latin typeface="微软雅黑" panose="020B0503020204020204" pitchFamily="34" charset="-122"/>
                <a:ea typeface="微软雅黑" panose="020B0503020204020204" pitchFamily="34" charset="-122"/>
              </a:rPr>
              <a:t>基本组织结构的补充</a:t>
            </a:r>
          </a:p>
        </p:txBody>
      </p:sp>
      <p:sp>
        <p:nvSpPr>
          <p:cNvPr id="46155" name="Rectangle 83"/>
          <p:cNvSpPr>
            <a:spLocks noChangeArrowheads="1"/>
          </p:cNvSpPr>
          <p:nvPr/>
        </p:nvSpPr>
        <p:spPr bwMode="auto">
          <a:xfrm>
            <a:off x="4067944" y="4797152"/>
            <a:ext cx="1212850" cy="1192213"/>
          </a:xfrm>
          <a:prstGeom prst="rect">
            <a:avLst/>
          </a:prstGeom>
          <a:noFill/>
          <a:ln w="9525">
            <a:noFill/>
            <a:miter lim="800000"/>
            <a:headEnd/>
            <a:tailEnd/>
          </a:ln>
        </p:spPr>
        <p:txBody>
          <a:bodyPr wrap="none">
            <a:spAutoFit/>
          </a:bodyPr>
          <a:lstStyle/>
          <a:p>
            <a:pPr>
              <a:spcBef>
                <a:spcPct val="50000"/>
              </a:spcBef>
              <a:buFontTx/>
              <a:buChar char="•"/>
            </a:pPr>
            <a:r>
              <a:rPr lang="zh-CN" altLang="en-US" b="1" dirty="0">
                <a:solidFill>
                  <a:srgbClr val="000080"/>
                </a:solidFill>
                <a:latin typeface="微软雅黑" panose="020B0503020204020204" pitchFamily="34" charset="-122"/>
                <a:ea typeface="微软雅黑" panose="020B0503020204020204" pitchFamily="34" charset="-122"/>
              </a:rPr>
              <a:t>流程团队</a:t>
            </a:r>
          </a:p>
          <a:p>
            <a:pPr>
              <a:spcBef>
                <a:spcPct val="50000"/>
              </a:spcBef>
              <a:buFontTx/>
              <a:buChar char="•"/>
            </a:pPr>
            <a:r>
              <a:rPr lang="zh-CN" altLang="en-US" b="1" dirty="0">
                <a:solidFill>
                  <a:srgbClr val="000080"/>
                </a:solidFill>
                <a:latin typeface="微软雅黑" panose="020B0503020204020204" pitchFamily="34" charset="-122"/>
                <a:ea typeface="微软雅黑" panose="020B0503020204020204" pitchFamily="34" charset="-122"/>
              </a:rPr>
              <a:t>联络经理</a:t>
            </a:r>
          </a:p>
          <a:p>
            <a:pPr>
              <a:spcBef>
                <a:spcPct val="50000"/>
              </a:spcBef>
              <a:buFontTx/>
              <a:buChar char="•"/>
            </a:pPr>
            <a:r>
              <a:rPr lang="zh-CN" altLang="en-US" b="1" dirty="0">
                <a:solidFill>
                  <a:srgbClr val="000080"/>
                </a:solidFill>
                <a:latin typeface="微软雅黑" panose="020B0503020204020204" pitchFamily="34" charset="-122"/>
                <a:ea typeface="微软雅黑" panose="020B0503020204020204" pitchFamily="34" charset="-122"/>
              </a:rPr>
              <a:t>关系经理</a:t>
            </a:r>
          </a:p>
        </p:txBody>
      </p:sp>
      <p:sp>
        <p:nvSpPr>
          <p:cNvPr id="46156" name="Rectangle 84"/>
          <p:cNvSpPr>
            <a:spLocks noChangeArrowheads="1"/>
          </p:cNvSpPr>
          <p:nvPr/>
        </p:nvSpPr>
        <p:spPr bwMode="auto">
          <a:xfrm>
            <a:off x="827584" y="4800600"/>
            <a:ext cx="2124299" cy="1615827"/>
          </a:xfrm>
          <a:prstGeom prst="rect">
            <a:avLst/>
          </a:prstGeom>
          <a:noFill/>
          <a:ln w="9525">
            <a:noFill/>
            <a:miter lim="800000"/>
            <a:headEnd/>
            <a:tailEnd/>
          </a:ln>
        </p:spPr>
        <p:txBody>
          <a:bodyPr wrap="none">
            <a:spAutoFit/>
          </a:bodyPr>
          <a:lstStyle/>
          <a:p>
            <a:pPr>
              <a:spcBef>
                <a:spcPct val="50000"/>
              </a:spcBef>
              <a:buFontTx/>
              <a:buChar char="•"/>
            </a:pPr>
            <a:r>
              <a:rPr lang="zh-CN" altLang="en-US" b="1" dirty="0">
                <a:solidFill>
                  <a:srgbClr val="000080"/>
                </a:solidFill>
                <a:latin typeface="微软雅黑" panose="020B0503020204020204" pitchFamily="34" charset="-122"/>
                <a:ea typeface="微软雅黑" panose="020B0503020204020204" pitchFamily="34" charset="-122"/>
              </a:rPr>
              <a:t>特殊的项目团队</a:t>
            </a:r>
          </a:p>
          <a:p>
            <a:pPr>
              <a:spcBef>
                <a:spcPct val="50000"/>
              </a:spcBef>
              <a:buFontTx/>
              <a:buChar char="•"/>
            </a:pPr>
            <a:r>
              <a:rPr lang="zh-CN" altLang="en-US" b="1" dirty="0">
                <a:solidFill>
                  <a:srgbClr val="000080"/>
                </a:solidFill>
                <a:latin typeface="微软雅黑" panose="020B0503020204020204" pitchFamily="34" charset="-122"/>
                <a:ea typeface="微软雅黑" panose="020B0503020204020204" pitchFamily="34" charset="-122"/>
              </a:rPr>
              <a:t>跨职能的任务小组</a:t>
            </a:r>
          </a:p>
          <a:p>
            <a:pPr>
              <a:spcBef>
                <a:spcPct val="50000"/>
              </a:spcBef>
              <a:buFontTx/>
              <a:buChar char="•"/>
            </a:pPr>
            <a:r>
              <a:rPr lang="zh-CN" altLang="en-US" b="1" dirty="0">
                <a:solidFill>
                  <a:srgbClr val="000080"/>
                </a:solidFill>
                <a:latin typeface="微软雅黑" panose="020B0503020204020204" pitchFamily="34" charset="-122"/>
                <a:ea typeface="微软雅黑" panose="020B0503020204020204" pitchFamily="34" charset="-122"/>
              </a:rPr>
              <a:t>风险团队</a:t>
            </a:r>
          </a:p>
          <a:p>
            <a:pPr>
              <a:spcBef>
                <a:spcPct val="50000"/>
              </a:spcBef>
              <a:buFontTx/>
              <a:buChar char="•"/>
            </a:pPr>
            <a:r>
              <a:rPr lang="zh-CN" altLang="en-US" b="1" dirty="0">
                <a:solidFill>
                  <a:srgbClr val="000080"/>
                </a:solidFill>
                <a:latin typeface="微软雅黑" panose="020B0503020204020204" pitchFamily="34" charset="-122"/>
                <a:ea typeface="微软雅黑" panose="020B0503020204020204" pitchFamily="34" charset="-122"/>
              </a:rPr>
              <a:t>自治工作团队</a:t>
            </a:r>
          </a:p>
        </p:txBody>
      </p:sp>
    </p:spTree>
    <p:extLst>
      <p:ext uri="{BB962C8B-B14F-4D97-AF65-F5344CB8AC3E}">
        <p14:creationId xmlns:p14="http://schemas.microsoft.com/office/powerpoint/2010/main" val="31586099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143508" y="1124744"/>
            <a:ext cx="8856984" cy="4896544"/>
          </a:xfrm>
        </p:spPr>
        <p:txBody>
          <a:bodyPr>
            <a:noAutofit/>
          </a:bodyPr>
          <a:lstStyle/>
          <a:p>
            <a:pPr>
              <a:lnSpc>
                <a:spcPct val="150000"/>
              </a:lnSpc>
            </a:pPr>
            <a:r>
              <a:rPr lang="zh-CN" altLang="en-US" sz="1800" dirty="0"/>
              <a:t>职能型的结构适用于</a:t>
            </a:r>
          </a:p>
          <a:p>
            <a:pPr lvl="1">
              <a:lnSpc>
                <a:spcPct val="150000"/>
              </a:lnSpc>
              <a:buFontTx/>
              <a:buChar char="-"/>
              <a:defRPr/>
            </a:pPr>
            <a:r>
              <a:rPr lang="zh-CN" altLang="en-US" sz="1800" dirty="0"/>
              <a:t>产品类别区别不大，销售的目标市场相同</a:t>
            </a:r>
          </a:p>
          <a:p>
            <a:pPr lvl="1">
              <a:lnSpc>
                <a:spcPct val="150000"/>
              </a:lnSpc>
              <a:buFontTx/>
              <a:buChar char="-"/>
              <a:defRPr/>
            </a:pPr>
            <a:r>
              <a:rPr lang="zh-CN" altLang="en-US" sz="1800" dirty="0"/>
              <a:t>产品开发和生命周期较长</a:t>
            </a:r>
          </a:p>
          <a:p>
            <a:pPr lvl="1">
              <a:lnSpc>
                <a:spcPct val="150000"/>
              </a:lnSpc>
              <a:buFontTx/>
              <a:buChar char="-"/>
              <a:defRPr/>
            </a:pPr>
            <a:r>
              <a:rPr lang="zh-CN" altLang="en-US" sz="1800" dirty="0"/>
              <a:t>专业经验整合在一个部门内可以形成经济规模</a:t>
            </a:r>
          </a:p>
          <a:p>
            <a:pPr lvl="1">
              <a:lnSpc>
                <a:spcPct val="150000"/>
              </a:lnSpc>
              <a:buFontTx/>
              <a:buChar char="-"/>
              <a:defRPr/>
            </a:pPr>
            <a:r>
              <a:rPr lang="zh-CN" altLang="en-US" sz="1800" dirty="0"/>
              <a:t>产品</a:t>
            </a:r>
            <a:r>
              <a:rPr lang="en-US" altLang="zh-CN" sz="1800" dirty="0"/>
              <a:t>/</a:t>
            </a:r>
            <a:r>
              <a:rPr lang="zh-CN" altLang="en-US" sz="1800" dirty="0"/>
              <a:t>服务为普通标准无需为客户量身定做</a:t>
            </a:r>
          </a:p>
          <a:p>
            <a:pPr>
              <a:lnSpc>
                <a:spcPct val="150000"/>
              </a:lnSpc>
            </a:pPr>
            <a:r>
              <a:rPr lang="zh-CN" altLang="en-US" sz="1800" dirty="0"/>
              <a:t>职能型的优点</a:t>
            </a:r>
          </a:p>
          <a:p>
            <a:pPr lvl="1">
              <a:lnSpc>
                <a:spcPct val="150000"/>
              </a:lnSpc>
              <a:buFontTx/>
              <a:buChar char="-"/>
              <a:defRPr/>
            </a:pPr>
            <a:r>
              <a:rPr lang="zh-CN" altLang="en-US" sz="1800" dirty="0"/>
              <a:t>有利于专业职能的发展及经验的积累</a:t>
            </a:r>
          </a:p>
          <a:p>
            <a:pPr lvl="1">
              <a:lnSpc>
                <a:spcPct val="150000"/>
              </a:lnSpc>
              <a:buFontTx/>
              <a:buChar char="-"/>
              <a:defRPr/>
            </a:pPr>
            <a:r>
              <a:rPr lang="zh-CN" altLang="en-US" sz="1800" dirty="0"/>
              <a:t>可以避免相同职能的重复设置，降低成本。如整合采购</a:t>
            </a:r>
          </a:p>
          <a:p>
            <a:pPr lvl="1">
              <a:lnSpc>
                <a:spcPct val="150000"/>
              </a:lnSpc>
              <a:buFontTx/>
              <a:buChar char="-"/>
              <a:defRPr/>
            </a:pPr>
            <a:r>
              <a:rPr lang="zh-CN" altLang="en-US" sz="1800" dirty="0"/>
              <a:t>有利于资源的集中利用，如广告费用，硬件设施的购置</a:t>
            </a:r>
          </a:p>
          <a:p>
            <a:pPr lvl="1">
              <a:lnSpc>
                <a:spcPct val="150000"/>
              </a:lnSpc>
              <a:buFontTx/>
              <a:buChar char="-"/>
              <a:defRPr/>
            </a:pPr>
            <a:r>
              <a:rPr lang="zh-CN" altLang="en-US" sz="1800" dirty="0"/>
              <a:t>有利于同一职能采用统一的政策（如帐款期）并实施最佳运作方法</a:t>
            </a:r>
          </a:p>
          <a:p>
            <a:pPr>
              <a:lnSpc>
                <a:spcPct val="150000"/>
              </a:lnSpc>
            </a:pPr>
            <a:r>
              <a:rPr lang="zh-CN" altLang="en-US" sz="1800" dirty="0"/>
              <a:t>职能型的缺点</a:t>
            </a:r>
          </a:p>
          <a:p>
            <a:pPr lvl="1">
              <a:lnSpc>
                <a:spcPct val="150000"/>
              </a:lnSpc>
              <a:buFontTx/>
              <a:buChar char="-"/>
              <a:defRPr/>
            </a:pPr>
            <a:r>
              <a:rPr lang="zh-CN" altLang="en-US" sz="1800" dirty="0"/>
              <a:t>各部门之间的协调工作量大，当产品生命周期短，开发活动频繁时运作效率低</a:t>
            </a:r>
          </a:p>
          <a:p>
            <a:pPr lvl="1">
              <a:lnSpc>
                <a:spcPct val="150000"/>
              </a:lnSpc>
              <a:buFontTx/>
              <a:buChar char="-"/>
              <a:defRPr/>
            </a:pPr>
            <a:r>
              <a:rPr lang="zh-CN" altLang="en-US" sz="1800" dirty="0"/>
              <a:t>当产品类别、客户和渠道非常不同时高层领导会陷于大量的日常活动的协调</a:t>
            </a:r>
          </a:p>
        </p:txBody>
      </p:sp>
      <p:sp>
        <p:nvSpPr>
          <p:cNvPr id="47106" name="Rectangle 2"/>
          <p:cNvSpPr>
            <a:spLocks noGrp="1" noChangeArrowheads="1"/>
          </p:cNvSpPr>
          <p:nvPr>
            <p:ph type="title"/>
          </p:nvPr>
        </p:nvSpPr>
        <p:spPr>
          <a:xfrm>
            <a:off x="457200" y="260648"/>
            <a:ext cx="8229600" cy="720080"/>
          </a:xfrm>
        </p:spPr>
        <p:txBody>
          <a:bodyPr/>
          <a:lstStyle/>
          <a:p>
            <a:r>
              <a:rPr lang="zh-CN" altLang="en-US" sz="3400" dirty="0">
                <a:latin typeface="微软雅黑" panose="020B0503020204020204" pitchFamily="34" charset="-122"/>
                <a:ea typeface="微软雅黑" panose="020B0503020204020204" pitchFamily="34" charset="-122"/>
              </a:rPr>
              <a:t>职能型</a:t>
            </a:r>
          </a:p>
        </p:txBody>
      </p:sp>
    </p:spTree>
    <p:extLst>
      <p:ext uri="{BB962C8B-B14F-4D97-AF65-F5344CB8AC3E}">
        <p14:creationId xmlns:p14="http://schemas.microsoft.com/office/powerpoint/2010/main" val="275195879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390364" y="764704"/>
            <a:ext cx="8363272" cy="4896544"/>
          </a:xfrm>
        </p:spPr>
        <p:txBody>
          <a:bodyPr/>
          <a:lstStyle/>
          <a:p>
            <a:pPr>
              <a:lnSpc>
                <a:spcPct val="150000"/>
              </a:lnSpc>
            </a:pPr>
            <a:r>
              <a:rPr lang="zh-CN" altLang="en-US" sz="1800" dirty="0"/>
              <a:t>产品型的结构适用于</a:t>
            </a:r>
          </a:p>
          <a:p>
            <a:pPr lvl="1">
              <a:lnSpc>
                <a:spcPct val="150000"/>
              </a:lnSpc>
              <a:buFontTx/>
              <a:buChar char="-"/>
              <a:defRPr/>
            </a:pPr>
            <a:r>
              <a:rPr lang="zh-CN" altLang="en-US" sz="1800" dirty="0"/>
              <a:t>企业有不同的产品针对不同的客户（如百事可乐、</a:t>
            </a:r>
            <a:r>
              <a:rPr lang="en-US" altLang="zh-CN" sz="1800" dirty="0"/>
              <a:t>KFC</a:t>
            </a:r>
            <a:r>
              <a:rPr lang="zh-CN" altLang="en-US" sz="1800" dirty="0"/>
              <a:t>和袋装零食）</a:t>
            </a:r>
          </a:p>
          <a:p>
            <a:pPr lvl="1">
              <a:lnSpc>
                <a:spcPct val="150000"/>
              </a:lnSpc>
              <a:buFontTx/>
              <a:buChar char="-"/>
              <a:defRPr/>
            </a:pPr>
            <a:r>
              <a:rPr lang="zh-CN" altLang="en-US" sz="1800" dirty="0"/>
              <a:t>产品开发和生命周期较短，需专人专注于该产品的开发</a:t>
            </a:r>
          </a:p>
          <a:p>
            <a:pPr lvl="1">
              <a:lnSpc>
                <a:spcPct val="150000"/>
              </a:lnSpc>
              <a:buFontTx/>
              <a:buChar char="-"/>
              <a:defRPr/>
            </a:pPr>
            <a:r>
              <a:rPr lang="zh-CN" altLang="en-US" sz="1800" dirty="0"/>
              <a:t>专业经验整合在一个部门内不能形成经济规模（如销售炸鸡和可乐）</a:t>
            </a:r>
          </a:p>
          <a:p>
            <a:pPr lvl="1">
              <a:lnSpc>
                <a:spcPct val="150000"/>
              </a:lnSpc>
              <a:buFontTx/>
              <a:buChar char="-"/>
              <a:defRPr/>
            </a:pPr>
            <a:r>
              <a:rPr lang="zh-CN" altLang="en-US" sz="1800" dirty="0"/>
              <a:t>该产品的规模可用利润中心模式运作</a:t>
            </a:r>
          </a:p>
          <a:p>
            <a:pPr>
              <a:lnSpc>
                <a:spcPct val="150000"/>
              </a:lnSpc>
            </a:pPr>
            <a:r>
              <a:rPr lang="zh-CN" altLang="en-US" sz="1800" dirty="0"/>
              <a:t>产品型的优点</a:t>
            </a:r>
          </a:p>
          <a:p>
            <a:pPr lvl="1">
              <a:lnSpc>
                <a:spcPct val="150000"/>
              </a:lnSpc>
              <a:buFontTx/>
              <a:buChar char="-"/>
              <a:defRPr/>
            </a:pPr>
            <a:r>
              <a:rPr lang="zh-CN" altLang="en-US" sz="1800" dirty="0"/>
              <a:t>有利于围绕该产品的业务发展</a:t>
            </a:r>
          </a:p>
          <a:p>
            <a:pPr lvl="1">
              <a:lnSpc>
                <a:spcPct val="150000"/>
              </a:lnSpc>
              <a:buFontTx/>
              <a:buChar char="-"/>
              <a:defRPr/>
            </a:pPr>
            <a:r>
              <a:rPr lang="zh-CN" altLang="en-US" sz="1800" dirty="0"/>
              <a:t>在多种经营的集团中有利于权利下放，对不同的业务实施不同的管理模式</a:t>
            </a:r>
          </a:p>
          <a:p>
            <a:pPr lvl="1">
              <a:lnSpc>
                <a:spcPct val="150000"/>
              </a:lnSpc>
              <a:buFontTx/>
              <a:buChar char="-"/>
              <a:defRPr/>
            </a:pPr>
            <a:r>
              <a:rPr lang="zh-CN" altLang="en-US" sz="1800" dirty="0"/>
              <a:t>有利于新产品的成长，不会被成熟业务挤垮</a:t>
            </a:r>
          </a:p>
          <a:p>
            <a:pPr>
              <a:lnSpc>
                <a:spcPct val="150000"/>
              </a:lnSpc>
            </a:pPr>
            <a:r>
              <a:rPr lang="zh-CN" altLang="en-US" sz="1800" dirty="0"/>
              <a:t>产品型的缺点</a:t>
            </a:r>
          </a:p>
          <a:p>
            <a:pPr lvl="1">
              <a:lnSpc>
                <a:spcPct val="150000"/>
              </a:lnSpc>
              <a:buFontTx/>
              <a:buChar char="-"/>
              <a:defRPr/>
            </a:pPr>
            <a:r>
              <a:rPr lang="zh-CN" altLang="en-US" sz="1800" dirty="0"/>
              <a:t>各部门负责人建立独立王国，即使可以分享的信息和资源也容易被封锁在部门内</a:t>
            </a:r>
          </a:p>
          <a:p>
            <a:pPr lvl="1">
              <a:lnSpc>
                <a:spcPct val="150000"/>
              </a:lnSpc>
              <a:buFontTx/>
              <a:buChar char="-"/>
              <a:defRPr/>
            </a:pPr>
            <a:r>
              <a:rPr lang="zh-CN" altLang="en-US" sz="1800" dirty="0"/>
              <a:t>虽然产品不同亦非所有的职能都不能共享，如人事、财务、信息设施服务等职能在不同产品部下复制会造成资源浪费</a:t>
            </a:r>
          </a:p>
        </p:txBody>
      </p:sp>
      <p:sp>
        <p:nvSpPr>
          <p:cNvPr id="48130" name="Rectangle 2"/>
          <p:cNvSpPr>
            <a:spLocks noGrp="1" noChangeArrowheads="1"/>
          </p:cNvSpPr>
          <p:nvPr>
            <p:ph type="title"/>
          </p:nvPr>
        </p:nvSpPr>
        <p:spPr>
          <a:xfrm>
            <a:off x="755576" y="260648"/>
            <a:ext cx="8229600" cy="720080"/>
          </a:xfrm>
        </p:spPr>
        <p:txBody>
          <a:bodyPr/>
          <a:lstStyle/>
          <a:p>
            <a:r>
              <a:rPr lang="zh-CN" altLang="en-US" sz="3400" dirty="0">
                <a:latin typeface="微软雅黑" panose="020B0503020204020204" pitchFamily="34" charset="-122"/>
                <a:ea typeface="微软雅黑" panose="020B0503020204020204" pitchFamily="34" charset="-122"/>
              </a:rPr>
              <a:t>产品型</a:t>
            </a:r>
          </a:p>
        </p:txBody>
      </p:sp>
    </p:spTree>
    <p:extLst>
      <p:ext uri="{BB962C8B-B14F-4D97-AF65-F5344CB8AC3E}">
        <p14:creationId xmlns:p14="http://schemas.microsoft.com/office/powerpoint/2010/main" val="264049937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normAutofit lnSpcReduction="10000"/>
          </a:bodyPr>
          <a:lstStyle/>
          <a:p>
            <a:pPr>
              <a:lnSpc>
                <a:spcPct val="150000"/>
              </a:lnSpc>
            </a:pPr>
            <a:r>
              <a:rPr lang="zh-CN" altLang="en-US" sz="2400" dirty="0"/>
              <a:t>地理区域型的结构适用于</a:t>
            </a:r>
          </a:p>
          <a:p>
            <a:pPr lvl="1">
              <a:lnSpc>
                <a:spcPct val="150000"/>
              </a:lnSpc>
              <a:buFontTx/>
              <a:buChar char="-"/>
              <a:defRPr/>
            </a:pPr>
            <a:r>
              <a:rPr lang="zh-CN" altLang="en-US" sz="1800" dirty="0"/>
              <a:t>产品本身价值和运输价值相比较低</a:t>
            </a:r>
          </a:p>
          <a:p>
            <a:pPr lvl="1">
              <a:lnSpc>
                <a:spcPct val="150000"/>
              </a:lnSpc>
              <a:buFontTx/>
              <a:buChar char="-"/>
              <a:defRPr/>
            </a:pPr>
            <a:r>
              <a:rPr lang="zh-CN" altLang="en-US" sz="1800" dirty="0"/>
              <a:t>必须上门完成的服务</a:t>
            </a:r>
          </a:p>
          <a:p>
            <a:pPr lvl="1">
              <a:lnSpc>
                <a:spcPct val="150000"/>
              </a:lnSpc>
              <a:buFontTx/>
              <a:buChar char="-"/>
              <a:defRPr/>
            </a:pPr>
            <a:r>
              <a:rPr lang="zh-CN" altLang="en-US" sz="1800" dirty="0"/>
              <a:t>要求离客户近以便运输和维护（如玻璃制品，杂货店，冷冻食品）</a:t>
            </a:r>
          </a:p>
          <a:p>
            <a:pPr lvl="1">
              <a:lnSpc>
                <a:spcPct val="150000"/>
              </a:lnSpc>
              <a:buFontTx/>
              <a:buChar char="-"/>
              <a:defRPr/>
            </a:pPr>
            <a:r>
              <a:rPr lang="zh-CN" altLang="en-US" sz="1800" dirty="0"/>
              <a:t>必须在当地设立结构（如边境、机场免税店）</a:t>
            </a:r>
          </a:p>
          <a:p>
            <a:pPr>
              <a:lnSpc>
                <a:spcPct val="150000"/>
              </a:lnSpc>
            </a:pPr>
            <a:r>
              <a:rPr lang="zh-CN" altLang="en-US" sz="2400" dirty="0"/>
              <a:t>地理区域型的优点</a:t>
            </a:r>
          </a:p>
          <a:p>
            <a:pPr lvl="1">
              <a:lnSpc>
                <a:spcPct val="150000"/>
              </a:lnSpc>
              <a:buFontTx/>
              <a:buChar char="-"/>
              <a:defRPr/>
            </a:pPr>
            <a:r>
              <a:rPr lang="zh-CN" altLang="en-US" sz="1800" dirty="0"/>
              <a:t>有利于及时送货（</a:t>
            </a:r>
            <a:r>
              <a:rPr lang="en-US" altLang="zh-CN" sz="1800" dirty="0"/>
              <a:t>JIT</a:t>
            </a:r>
            <a:r>
              <a:rPr lang="zh-CN" altLang="en-US" sz="1800" dirty="0"/>
              <a:t>）并降低运输成本</a:t>
            </a:r>
          </a:p>
          <a:p>
            <a:pPr lvl="1">
              <a:lnSpc>
                <a:spcPct val="150000"/>
              </a:lnSpc>
              <a:buFontTx/>
              <a:buChar char="-"/>
              <a:defRPr/>
            </a:pPr>
            <a:r>
              <a:rPr lang="zh-CN" altLang="en-US" sz="1800" dirty="0"/>
              <a:t>有利于捕捉更多的客户（如连锁店麦当劳，</a:t>
            </a:r>
            <a:r>
              <a:rPr lang="en-US" altLang="zh-CN" sz="1800" dirty="0"/>
              <a:t>KFC</a:t>
            </a:r>
            <a:r>
              <a:rPr lang="zh-CN" altLang="en-US" sz="1800" dirty="0"/>
              <a:t>等）</a:t>
            </a:r>
          </a:p>
          <a:p>
            <a:pPr lvl="1">
              <a:lnSpc>
                <a:spcPct val="150000"/>
              </a:lnSpc>
              <a:buFontTx/>
              <a:buChar char="-"/>
              <a:defRPr/>
            </a:pPr>
            <a:r>
              <a:rPr lang="zh-CN" altLang="en-US" sz="1800" dirty="0"/>
              <a:t>有利于积累当地客户知识（销售部常常按地理分布）</a:t>
            </a:r>
          </a:p>
          <a:p>
            <a:pPr>
              <a:lnSpc>
                <a:spcPct val="150000"/>
              </a:lnSpc>
            </a:pPr>
            <a:r>
              <a:rPr lang="zh-CN" altLang="en-US" sz="2400" dirty="0"/>
              <a:t>地理区域型的缺点</a:t>
            </a:r>
          </a:p>
          <a:p>
            <a:pPr lvl="1">
              <a:lnSpc>
                <a:spcPct val="150000"/>
              </a:lnSpc>
              <a:buFontTx/>
              <a:buChar char="-"/>
              <a:defRPr/>
            </a:pPr>
            <a:r>
              <a:rPr lang="zh-CN" altLang="en-US" sz="1800" dirty="0"/>
              <a:t>与产品型结构相似</a:t>
            </a:r>
          </a:p>
          <a:p>
            <a:pPr>
              <a:lnSpc>
                <a:spcPct val="90000"/>
              </a:lnSpc>
              <a:buFont typeface="Wingdings" pitchFamily="2" charset="2"/>
              <a:buNone/>
            </a:pPr>
            <a:endParaRPr lang="en-US" altLang="zh-CN" sz="2000" dirty="0"/>
          </a:p>
        </p:txBody>
      </p:sp>
      <p:sp>
        <p:nvSpPr>
          <p:cNvPr id="49154" name="Rectangle 2"/>
          <p:cNvSpPr>
            <a:spLocks noGrp="1" noChangeArrowheads="1"/>
          </p:cNvSpPr>
          <p:nvPr>
            <p:ph type="title"/>
          </p:nvPr>
        </p:nvSpPr>
        <p:spPr/>
        <p:txBody>
          <a:bodyPr/>
          <a:lstStyle/>
          <a:p>
            <a:r>
              <a:rPr lang="zh-CN" altLang="en-US" sz="3400" dirty="0">
                <a:latin typeface="微软雅黑" panose="020B0503020204020204" pitchFamily="34" charset="-122"/>
                <a:ea typeface="微软雅黑" panose="020B0503020204020204" pitchFamily="34" charset="-122"/>
              </a:rPr>
              <a:t>地理区域型</a:t>
            </a:r>
          </a:p>
        </p:txBody>
      </p:sp>
    </p:spTree>
    <p:extLst>
      <p:ext uri="{BB962C8B-B14F-4D97-AF65-F5344CB8AC3E}">
        <p14:creationId xmlns:p14="http://schemas.microsoft.com/office/powerpoint/2010/main" val="1727640792"/>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539552" y="1196752"/>
            <a:ext cx="8229600" cy="4896544"/>
          </a:xfrm>
        </p:spPr>
        <p:txBody>
          <a:bodyPr>
            <a:noAutofit/>
          </a:bodyPr>
          <a:lstStyle/>
          <a:p>
            <a:pPr>
              <a:lnSpc>
                <a:spcPct val="150000"/>
              </a:lnSpc>
            </a:pPr>
            <a:r>
              <a:rPr lang="zh-CN" altLang="en-US" sz="1800" b="1" dirty="0"/>
              <a:t>矩阵型的结构适用于</a:t>
            </a:r>
          </a:p>
          <a:p>
            <a:pPr lvl="1">
              <a:lnSpc>
                <a:spcPct val="150000"/>
              </a:lnSpc>
              <a:buFontTx/>
              <a:buChar char="-"/>
              <a:defRPr/>
            </a:pPr>
            <a:r>
              <a:rPr lang="zh-CN" altLang="en-US" sz="1800" dirty="0"/>
              <a:t>对创新的要求</a:t>
            </a:r>
          </a:p>
          <a:p>
            <a:pPr lvl="1">
              <a:lnSpc>
                <a:spcPct val="150000"/>
              </a:lnSpc>
              <a:buFontTx/>
              <a:buChar char="-"/>
              <a:defRPr/>
            </a:pPr>
            <a:r>
              <a:rPr lang="zh-CN" altLang="en-US" sz="1800" dirty="0"/>
              <a:t>需要一个智囊团</a:t>
            </a:r>
          </a:p>
          <a:p>
            <a:pPr lvl="1">
              <a:lnSpc>
                <a:spcPct val="150000"/>
              </a:lnSpc>
              <a:buFontTx/>
              <a:buChar char="-"/>
              <a:defRPr/>
            </a:pPr>
            <a:r>
              <a:rPr lang="zh-CN" altLang="en-US" sz="1800" dirty="0"/>
              <a:t>优秀的信息技术支持</a:t>
            </a:r>
          </a:p>
          <a:p>
            <a:pPr lvl="1">
              <a:lnSpc>
                <a:spcPct val="150000"/>
              </a:lnSpc>
              <a:buFontTx/>
              <a:buChar char="-"/>
              <a:defRPr/>
            </a:pPr>
            <a:r>
              <a:rPr lang="zh-CN" altLang="en-US" sz="1800" dirty="0"/>
              <a:t>共享的人力资源</a:t>
            </a:r>
          </a:p>
          <a:p>
            <a:pPr>
              <a:lnSpc>
                <a:spcPct val="150000"/>
              </a:lnSpc>
            </a:pPr>
            <a:r>
              <a:rPr lang="zh-CN" altLang="en-US" sz="1800" b="1" dirty="0"/>
              <a:t>矩阵型的优点</a:t>
            </a:r>
          </a:p>
          <a:p>
            <a:pPr lvl="1">
              <a:lnSpc>
                <a:spcPct val="150000"/>
              </a:lnSpc>
              <a:buFontTx/>
              <a:buChar char="-"/>
              <a:defRPr/>
            </a:pPr>
            <a:r>
              <a:rPr lang="zh-CN" altLang="en-US" sz="1800" dirty="0"/>
              <a:t>同时利用专业和产品经验</a:t>
            </a:r>
          </a:p>
          <a:p>
            <a:pPr lvl="1">
              <a:lnSpc>
                <a:spcPct val="150000"/>
              </a:lnSpc>
              <a:buFontTx/>
              <a:buChar char="-"/>
              <a:defRPr/>
            </a:pPr>
            <a:r>
              <a:rPr lang="zh-CN" altLang="en-US" sz="1800" dirty="0"/>
              <a:t>鼓励创新</a:t>
            </a:r>
          </a:p>
          <a:p>
            <a:pPr lvl="1">
              <a:lnSpc>
                <a:spcPct val="150000"/>
              </a:lnSpc>
              <a:buFontTx/>
              <a:buChar char="-"/>
              <a:defRPr/>
            </a:pPr>
            <a:r>
              <a:rPr lang="zh-CN" altLang="en-US" sz="1800" dirty="0"/>
              <a:t>通过协调满足客户需求</a:t>
            </a:r>
          </a:p>
          <a:p>
            <a:pPr lvl="1">
              <a:lnSpc>
                <a:spcPct val="150000"/>
              </a:lnSpc>
              <a:buFontTx/>
              <a:buChar char="-"/>
              <a:defRPr/>
            </a:pPr>
            <a:r>
              <a:rPr lang="zh-CN" altLang="en-US" sz="1800" dirty="0"/>
              <a:t>促进复杂的决策</a:t>
            </a:r>
          </a:p>
          <a:p>
            <a:pPr>
              <a:lnSpc>
                <a:spcPct val="150000"/>
              </a:lnSpc>
            </a:pPr>
            <a:r>
              <a:rPr lang="zh-CN" altLang="en-US" sz="1800" b="1" dirty="0"/>
              <a:t>矩阵型的缺点</a:t>
            </a:r>
          </a:p>
          <a:p>
            <a:pPr lvl="1">
              <a:lnSpc>
                <a:spcPct val="150000"/>
              </a:lnSpc>
              <a:buFontTx/>
              <a:buChar char="-"/>
              <a:defRPr/>
            </a:pPr>
            <a:r>
              <a:rPr lang="zh-CN" altLang="en-US" sz="1800" dirty="0"/>
              <a:t>双向的汇报关系</a:t>
            </a:r>
          </a:p>
          <a:p>
            <a:pPr lvl="1">
              <a:lnSpc>
                <a:spcPct val="150000"/>
              </a:lnSpc>
              <a:buFontTx/>
              <a:buChar char="-"/>
              <a:defRPr/>
            </a:pPr>
            <a:r>
              <a:rPr lang="zh-CN" altLang="en-US" sz="1800" dirty="0"/>
              <a:t>复杂的信息流</a:t>
            </a:r>
          </a:p>
          <a:p>
            <a:pPr>
              <a:lnSpc>
                <a:spcPct val="150000"/>
              </a:lnSpc>
            </a:pPr>
            <a:endParaRPr lang="en-US" altLang="zh-CN" sz="1800" dirty="0"/>
          </a:p>
        </p:txBody>
      </p:sp>
      <p:sp>
        <p:nvSpPr>
          <p:cNvPr id="50178" name="Rectangle 2"/>
          <p:cNvSpPr>
            <a:spLocks noGrp="1" noChangeArrowheads="1"/>
          </p:cNvSpPr>
          <p:nvPr>
            <p:ph type="title"/>
          </p:nvPr>
        </p:nvSpPr>
        <p:spPr>
          <a:xfrm>
            <a:off x="539552" y="476672"/>
            <a:ext cx="8229600" cy="720080"/>
          </a:xfrm>
        </p:spPr>
        <p:txBody>
          <a:bodyPr/>
          <a:lstStyle/>
          <a:p>
            <a:r>
              <a:rPr lang="zh-CN" altLang="en-US" sz="3400" dirty="0">
                <a:latin typeface="微软雅黑" panose="020B0503020204020204" pitchFamily="34" charset="-122"/>
                <a:ea typeface="微软雅黑" panose="020B0503020204020204" pitchFamily="34" charset="-122"/>
              </a:rPr>
              <a:t>矩阵型</a:t>
            </a:r>
          </a:p>
        </p:txBody>
      </p:sp>
      <p:pic>
        <p:nvPicPr>
          <p:cNvPr id="50180" name="Picture 4" descr="C:\Users\gaoyu\Desktop\助教\素材\渐变类商务png图片coquette-icons系列png\渐变类商务png图片coquette-icons系列png\渐变类商务png图片（锐普PPT论坛www.rapidbbs.cn） (263).png"/>
          <p:cNvPicPr>
            <a:picLocks noChangeAspect="1" noChangeArrowheads="1"/>
          </p:cNvPicPr>
          <p:nvPr/>
        </p:nvPicPr>
        <p:blipFill>
          <a:blip r:embed="rId3" cstate="print"/>
          <a:srcRect/>
          <a:stretch>
            <a:fillRect/>
          </a:stretch>
        </p:blipFill>
        <p:spPr bwMode="auto">
          <a:xfrm>
            <a:off x="5940152" y="4653136"/>
            <a:ext cx="1625600" cy="1625600"/>
          </a:xfrm>
          <a:prstGeom prst="rect">
            <a:avLst/>
          </a:prstGeom>
          <a:noFill/>
        </p:spPr>
      </p:pic>
      <p:pic>
        <p:nvPicPr>
          <p:cNvPr id="50181" name="Picture 5" descr="C:\Users\gaoyu\Desktop\助教\素材\渐变类商务png图片coquette-icons系列png\渐变类商务png图片coquette-icons系列png\渐变类商务png图片（锐普PPT论坛www.rapidbbs.cn） (256).png"/>
          <p:cNvPicPr>
            <a:picLocks noChangeAspect="1" noChangeArrowheads="1"/>
          </p:cNvPicPr>
          <p:nvPr/>
        </p:nvPicPr>
        <p:blipFill>
          <a:blip r:embed="rId4" cstate="print"/>
          <a:srcRect/>
          <a:stretch>
            <a:fillRect/>
          </a:stretch>
        </p:blipFill>
        <p:spPr bwMode="auto">
          <a:xfrm>
            <a:off x="6012160" y="1916832"/>
            <a:ext cx="1625600" cy="1625600"/>
          </a:xfrm>
          <a:prstGeom prst="rect">
            <a:avLst/>
          </a:prstGeom>
          <a:noFill/>
        </p:spPr>
      </p:pic>
    </p:spTree>
    <p:extLst>
      <p:ext uri="{BB962C8B-B14F-4D97-AF65-F5344CB8AC3E}">
        <p14:creationId xmlns:p14="http://schemas.microsoft.com/office/powerpoint/2010/main" val="39856020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a:normAutofit/>
          </a:bodyPr>
          <a:lstStyle/>
          <a:p>
            <a:pPr algn="just">
              <a:lnSpc>
                <a:spcPct val="150000"/>
              </a:lnSpc>
            </a:pPr>
            <a:r>
              <a:rPr lang="zh-CN" altLang="en-US" sz="2400" dirty="0">
                <a:latin typeface="Times New Roman" pitchFamily="18" charset="0"/>
              </a:rPr>
              <a:t>适应快速变化的市场的要求，公司需强化以下能力</a:t>
            </a:r>
            <a:endParaRPr lang="zh-CN" altLang="en-US" sz="2400" dirty="0">
              <a:latin typeface="Times New Roman" pitchFamily="18" charset="0"/>
              <a:cs typeface="Times New Roman" pitchFamily="18" charset="0"/>
            </a:endParaRPr>
          </a:p>
          <a:p>
            <a:pPr lvl="1">
              <a:lnSpc>
                <a:spcPct val="150000"/>
              </a:lnSpc>
              <a:buFontTx/>
              <a:buChar char="-"/>
              <a:defRPr/>
            </a:pPr>
            <a:r>
              <a:rPr lang="zh-CN" altLang="en-US" sz="2400" dirty="0"/>
              <a:t>对顾客转移的偏好迅速回应</a:t>
            </a:r>
          </a:p>
          <a:p>
            <a:pPr lvl="1">
              <a:lnSpc>
                <a:spcPct val="150000"/>
              </a:lnSpc>
              <a:buFontTx/>
              <a:buChar char="-"/>
              <a:defRPr/>
            </a:pPr>
            <a:r>
              <a:rPr lang="zh-CN" altLang="en-US" sz="2400" dirty="0"/>
              <a:t>缩短由设计到投放市场的周期</a:t>
            </a:r>
          </a:p>
          <a:p>
            <a:pPr lvl="1">
              <a:lnSpc>
                <a:spcPct val="150000"/>
              </a:lnSpc>
              <a:buFontTx/>
              <a:buChar char="-"/>
              <a:defRPr/>
            </a:pPr>
            <a:r>
              <a:rPr lang="zh-CN" altLang="en-US" sz="2400" dirty="0"/>
              <a:t>一流的质量</a:t>
            </a:r>
          </a:p>
          <a:p>
            <a:pPr lvl="1">
              <a:lnSpc>
                <a:spcPct val="150000"/>
              </a:lnSpc>
              <a:buFontTx/>
              <a:buChar char="-"/>
              <a:defRPr/>
            </a:pPr>
            <a:r>
              <a:rPr lang="zh-CN" altLang="en-US" sz="2400" dirty="0"/>
              <a:t>个性化的顾客服务</a:t>
            </a:r>
          </a:p>
          <a:p>
            <a:pPr lvl="1">
              <a:lnSpc>
                <a:spcPct val="150000"/>
              </a:lnSpc>
              <a:buFontTx/>
              <a:buChar char="-"/>
              <a:defRPr/>
            </a:pPr>
            <a:r>
              <a:rPr lang="zh-CN" altLang="en-US" sz="2400" dirty="0"/>
              <a:t>对新技术迅速吸收</a:t>
            </a:r>
          </a:p>
          <a:p>
            <a:pPr lvl="1">
              <a:lnSpc>
                <a:spcPct val="150000"/>
              </a:lnSpc>
              <a:buFontTx/>
              <a:buChar char="-"/>
              <a:defRPr/>
            </a:pPr>
            <a:r>
              <a:rPr lang="zh-CN" altLang="en-US" sz="2400" dirty="0"/>
              <a:t>创新和革新</a:t>
            </a:r>
          </a:p>
          <a:p>
            <a:pPr lvl="1">
              <a:lnSpc>
                <a:spcPct val="150000"/>
              </a:lnSpc>
              <a:buFontTx/>
              <a:buChar char="-"/>
              <a:defRPr/>
            </a:pPr>
            <a:r>
              <a:rPr lang="zh-CN" altLang="en-US" sz="2400" dirty="0"/>
              <a:t>对外部竞争的进展做出迅速的反映</a:t>
            </a:r>
            <a:r>
              <a:rPr lang="zh-CN" altLang="en-US" sz="2400" dirty="0">
                <a:latin typeface="Arial" pitchFamily="34" charset="0"/>
                <a:cs typeface="Times New Roman" pitchFamily="18" charset="0"/>
              </a:rPr>
              <a:t> </a:t>
            </a:r>
            <a:endParaRPr lang="zh-CN" altLang="en-US" sz="2400" dirty="0">
              <a:latin typeface="Times New Roman" pitchFamily="18" charset="0"/>
              <a:cs typeface="Times New Roman" pitchFamily="18" charset="0"/>
            </a:endParaRPr>
          </a:p>
          <a:p>
            <a:pPr>
              <a:lnSpc>
                <a:spcPct val="150000"/>
              </a:lnSpc>
            </a:pPr>
            <a:endParaRPr lang="en-US" altLang="zh-CN" sz="2400" dirty="0"/>
          </a:p>
        </p:txBody>
      </p:sp>
      <p:sp>
        <p:nvSpPr>
          <p:cNvPr id="51202" name="Rectangle 2"/>
          <p:cNvSpPr>
            <a:spLocks noGrp="1" noChangeArrowheads="1"/>
          </p:cNvSpPr>
          <p:nvPr>
            <p:ph type="title"/>
          </p:nvPr>
        </p:nvSpPr>
        <p:spPr/>
        <p:txBody>
          <a:bodyPr>
            <a:normAutofit fontScale="90000"/>
          </a:bodyPr>
          <a:lstStyle/>
          <a:p>
            <a:br>
              <a:rPr kumimoji="1" lang="en-US" altLang="zh-CN" sz="3600" dirty="0">
                <a:latin typeface="Times New Roman" pitchFamily="18" charset="0"/>
                <a:ea typeface="微软雅黑" panose="020B0503020204020204" pitchFamily="34" charset="-122"/>
              </a:rPr>
            </a:br>
            <a:r>
              <a:rPr kumimoji="1" lang="zh-CN" altLang="en-US" sz="3400" dirty="0">
                <a:latin typeface="Times New Roman" pitchFamily="18" charset="0"/>
                <a:ea typeface="微软雅黑" panose="020B0503020204020204" pitchFamily="34" charset="-122"/>
              </a:rPr>
              <a:t>未来的组织结构</a:t>
            </a:r>
            <a:br>
              <a:rPr kumimoji="1" lang="zh-CN" altLang="en-US" dirty="0">
                <a:latin typeface="Times New Roman" pitchFamily="18" charset="0"/>
                <a:ea typeface="微软雅黑" panose="020B0503020204020204" pitchFamily="34" charset="-122"/>
              </a:rPr>
            </a:br>
            <a:endParaRPr kumimoji="1" lang="zh-CN" altLang="en-US" dirty="0">
              <a:latin typeface="Times New Roman" pitchFamily="18" charset="0"/>
              <a:ea typeface="微软雅黑" panose="020B0503020204020204" pitchFamily="34" charset="-122"/>
            </a:endParaRPr>
          </a:p>
        </p:txBody>
      </p:sp>
    </p:spTree>
    <p:extLst>
      <p:ext uri="{BB962C8B-B14F-4D97-AF65-F5344CB8AC3E}">
        <p14:creationId xmlns:p14="http://schemas.microsoft.com/office/powerpoint/2010/main" val="375497059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a:normAutofit lnSpcReduction="10000"/>
          </a:bodyPr>
          <a:lstStyle/>
          <a:p>
            <a:pPr algn="just">
              <a:lnSpc>
                <a:spcPct val="150000"/>
              </a:lnSpc>
            </a:pPr>
            <a:r>
              <a:rPr lang="zh-CN" altLang="en-US" sz="2700" dirty="0">
                <a:latin typeface="Times New Roman" pitchFamily="18" charset="0"/>
              </a:rPr>
              <a:t>适应这些能力的培养，未来组织的特征是</a:t>
            </a:r>
          </a:p>
          <a:p>
            <a:pPr lvl="1">
              <a:lnSpc>
                <a:spcPct val="150000"/>
              </a:lnSpc>
              <a:buFontTx/>
              <a:buChar char="-"/>
              <a:defRPr/>
            </a:pPr>
            <a:r>
              <a:rPr lang="zh-CN" altLang="en-US" dirty="0"/>
              <a:t>纵向的各级别间，各职能和领域间，位于不同地理区域的单元间，以及公司与其供应商、分销商、特约经销商、战略联盟和顾客间的界限会更少</a:t>
            </a:r>
          </a:p>
          <a:p>
            <a:pPr lvl="1">
              <a:lnSpc>
                <a:spcPct val="150000"/>
              </a:lnSpc>
              <a:buFontTx/>
              <a:buChar char="-"/>
              <a:defRPr/>
            </a:pPr>
            <a:r>
              <a:rPr lang="zh-CN" altLang="en-US" dirty="0"/>
              <a:t>具有变革和迅速学习的能力</a:t>
            </a:r>
          </a:p>
          <a:p>
            <a:pPr lvl="1">
              <a:lnSpc>
                <a:spcPct val="150000"/>
              </a:lnSpc>
              <a:buFontTx/>
              <a:buChar char="-"/>
              <a:defRPr/>
            </a:pPr>
            <a:r>
              <a:rPr lang="zh-CN" altLang="en-US" dirty="0"/>
              <a:t>不同职能专业和地理位置的人们进行合作努力，对创建竞争能力必不可少</a:t>
            </a:r>
          </a:p>
          <a:p>
            <a:pPr lvl="1">
              <a:lnSpc>
                <a:spcPct val="150000"/>
              </a:lnSpc>
              <a:buFontTx/>
              <a:buChar char="-"/>
              <a:defRPr/>
            </a:pPr>
            <a:r>
              <a:rPr lang="zh-CN" altLang="en-US" dirty="0"/>
              <a:t>数字技术的广泛应用</a:t>
            </a:r>
          </a:p>
          <a:p>
            <a:pPr lvl="2" algn="just">
              <a:lnSpc>
                <a:spcPct val="150000"/>
              </a:lnSpc>
            </a:pPr>
            <a:r>
              <a:rPr lang="zh-CN" altLang="en-US" dirty="0">
                <a:latin typeface="Times New Roman" pitchFamily="18" charset="0"/>
              </a:rPr>
              <a:t>个人计算机、录象会议和其他电子产品</a:t>
            </a:r>
          </a:p>
        </p:txBody>
      </p:sp>
      <p:sp>
        <p:nvSpPr>
          <p:cNvPr id="52226" name="Rectangle 2"/>
          <p:cNvSpPr>
            <a:spLocks noGrp="1" noChangeArrowheads="1"/>
          </p:cNvSpPr>
          <p:nvPr>
            <p:ph type="title"/>
          </p:nvPr>
        </p:nvSpPr>
        <p:spPr/>
        <p:txBody>
          <a:bodyPr>
            <a:normAutofit fontScale="90000"/>
          </a:bodyPr>
          <a:lstStyle/>
          <a:p>
            <a:br>
              <a:rPr kumimoji="1" lang="en-US" altLang="zh-CN" dirty="0">
                <a:latin typeface="Times New Roman" pitchFamily="18" charset="0"/>
                <a:ea typeface="微软雅黑" panose="020B0503020204020204" pitchFamily="34" charset="-122"/>
              </a:rPr>
            </a:br>
            <a:r>
              <a:rPr kumimoji="1" lang="zh-CN" altLang="en-US" sz="3400" dirty="0">
                <a:latin typeface="Times New Roman" pitchFamily="18" charset="0"/>
                <a:ea typeface="微软雅黑" panose="020B0503020204020204" pitchFamily="34" charset="-122"/>
              </a:rPr>
              <a:t>未来的组织结构（续）</a:t>
            </a:r>
            <a:br>
              <a:rPr kumimoji="1" lang="zh-CN" altLang="en-US" dirty="0">
                <a:latin typeface="Times New Roman" pitchFamily="18" charset="0"/>
                <a:ea typeface="微软雅黑" panose="020B0503020204020204" pitchFamily="34" charset="-122"/>
              </a:rPr>
            </a:br>
            <a:endParaRPr kumimoji="1" lang="zh-CN" altLang="en-US" dirty="0">
              <a:latin typeface="Times New Roman" pitchFamily="18" charset="0"/>
              <a:ea typeface="微软雅黑" panose="020B0503020204020204" pitchFamily="34" charset="-122"/>
            </a:endParaRPr>
          </a:p>
        </p:txBody>
      </p:sp>
    </p:spTree>
    <p:extLst>
      <p:ext uri="{BB962C8B-B14F-4D97-AF65-F5344CB8AC3E}">
        <p14:creationId xmlns:p14="http://schemas.microsoft.com/office/powerpoint/2010/main" val="2792429428"/>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385192" y="674800"/>
            <a:ext cx="8229600" cy="720080"/>
          </a:xfrm>
        </p:spPr>
        <p:txBody>
          <a:bodyPr/>
          <a:lstStyle/>
          <a:p>
            <a:r>
              <a:rPr kumimoji="1" lang="zh-CN" altLang="en-US" sz="3400" dirty="0">
                <a:latin typeface="Times New Roman" pitchFamily="18" charset="0"/>
                <a:ea typeface="微软雅黑" panose="020B0503020204020204" pitchFamily="34" charset="-122"/>
              </a:rPr>
              <a:t>学习型组织</a:t>
            </a:r>
            <a:endParaRPr lang="zh-CN" altLang="en-US" sz="3400" dirty="0">
              <a:latin typeface="微软雅黑" panose="020B0503020204020204" pitchFamily="34" charset="-122"/>
              <a:ea typeface="微软雅黑" panose="020B0503020204020204" pitchFamily="34" charset="-122"/>
            </a:endParaRPr>
          </a:p>
        </p:txBody>
      </p:sp>
      <p:sp>
        <p:nvSpPr>
          <p:cNvPr id="53251" name="AutoShape 3"/>
          <p:cNvSpPr>
            <a:spLocks noChangeArrowheads="1"/>
          </p:cNvSpPr>
          <p:nvPr/>
        </p:nvSpPr>
        <p:spPr bwMode="auto">
          <a:xfrm>
            <a:off x="4165600" y="3368675"/>
            <a:ext cx="2016125" cy="503238"/>
          </a:xfrm>
          <a:prstGeom prst="flowChartDecision">
            <a:avLst/>
          </a:prstGeom>
          <a:noFill/>
          <a:ln w="9525">
            <a:noFill/>
            <a:miter lim="800000"/>
            <a:headEnd/>
            <a:tailEnd/>
          </a:ln>
        </p:spPr>
        <p:txBody>
          <a:bodyPr wrap="none" anchor="ctr"/>
          <a:lstStyle/>
          <a:p>
            <a:pPr fontAlgn="base">
              <a:spcBef>
                <a:spcPct val="0"/>
              </a:spcBef>
              <a:spcAft>
                <a:spcPct val="0"/>
              </a:spcAft>
            </a:pPr>
            <a:endParaRPr lang="zh-CN" altLang="en-US" b="1">
              <a:solidFill>
                <a:schemeClr val="accent6">
                  <a:lumMod val="75000"/>
                </a:schemeClr>
              </a:solidFill>
              <a:latin typeface="微软雅黑" panose="020B0503020204020204" pitchFamily="34" charset="-122"/>
              <a:ea typeface="微软雅黑" panose="020B0503020204020204" pitchFamily="34" charset="-122"/>
            </a:endParaRPr>
          </a:p>
        </p:txBody>
      </p:sp>
      <p:sp>
        <p:nvSpPr>
          <p:cNvPr id="53252" name="Text Box 4"/>
          <p:cNvSpPr txBox="1">
            <a:spLocks noChangeArrowheads="1"/>
          </p:cNvSpPr>
          <p:nvPr/>
        </p:nvSpPr>
        <p:spPr bwMode="auto">
          <a:xfrm>
            <a:off x="3491284" y="3656013"/>
            <a:ext cx="1728788" cy="369332"/>
          </a:xfrm>
          <a:prstGeom prst="rect">
            <a:avLst/>
          </a:prstGeom>
          <a:solidFill>
            <a:schemeClr val="accent1"/>
          </a:solidFill>
          <a:ln w="9525">
            <a:solidFill>
              <a:schemeClr val="bg2"/>
            </a:solidFill>
            <a:miter lim="800000"/>
            <a:headEnd/>
            <a:tailEnd/>
          </a:ln>
        </p:spPr>
        <p:txBody>
          <a:bodyPr>
            <a:spAutoFit/>
          </a:bodyPr>
          <a:lstStyle/>
          <a:p>
            <a:pPr fontAlgn="base">
              <a:spcBef>
                <a:spcPct val="50000"/>
              </a:spcBef>
              <a:spcAft>
                <a:spcPct val="0"/>
              </a:spcAft>
            </a:pPr>
            <a:r>
              <a:rPr lang="zh-CN" altLang="en-US" b="1" dirty="0">
                <a:solidFill>
                  <a:schemeClr val="bg1"/>
                </a:solidFill>
                <a:latin typeface="微软雅黑" panose="020B0503020204020204" pitchFamily="34" charset="-122"/>
                <a:ea typeface="微软雅黑" panose="020B0503020204020204" pitchFamily="34" charset="-122"/>
              </a:rPr>
              <a:t>学习型组织</a:t>
            </a:r>
          </a:p>
        </p:txBody>
      </p:sp>
      <p:sp>
        <p:nvSpPr>
          <p:cNvPr id="53253" name="Text Box 5"/>
          <p:cNvSpPr txBox="1">
            <a:spLocks noChangeArrowheads="1"/>
          </p:cNvSpPr>
          <p:nvPr/>
        </p:nvSpPr>
        <p:spPr bwMode="auto">
          <a:xfrm>
            <a:off x="3444875" y="1412776"/>
            <a:ext cx="1728788" cy="1615827"/>
          </a:xfrm>
          <a:prstGeom prst="rect">
            <a:avLst/>
          </a:prstGeom>
          <a:solidFill>
            <a:schemeClr val="accent1"/>
          </a:solidFill>
          <a:ln w="9525">
            <a:solidFill>
              <a:schemeClr val="bg2"/>
            </a:solidFill>
            <a:miter lim="800000"/>
            <a:headEnd/>
            <a:tailEnd/>
          </a:ln>
        </p:spPr>
        <p:txBody>
          <a:bodyPr>
            <a:spAutoFit/>
          </a:bodyPr>
          <a:lstStyle/>
          <a:p>
            <a:pPr fontAlgn="base">
              <a:spcBef>
                <a:spcPct val="50000"/>
              </a:spcBef>
              <a:spcAft>
                <a:spcPct val="0"/>
              </a:spcAft>
            </a:pPr>
            <a:r>
              <a:rPr lang="zh-CN" altLang="en-US" b="1" dirty="0">
                <a:solidFill>
                  <a:schemeClr val="bg1"/>
                </a:solidFill>
                <a:latin typeface="微软雅黑" panose="020B0503020204020204" pitchFamily="34" charset="-122"/>
                <a:ea typeface="微软雅黑" panose="020B0503020204020204" pitchFamily="34" charset="-122"/>
              </a:rPr>
              <a:t>组织设计</a:t>
            </a:r>
          </a:p>
          <a:p>
            <a:pPr fontAlgn="base">
              <a:spcBef>
                <a:spcPct val="50000"/>
              </a:spcBef>
              <a:spcAft>
                <a:spcPct val="0"/>
              </a:spcAft>
              <a:buFontTx/>
              <a:buChar char="•"/>
            </a:pPr>
            <a:r>
              <a:rPr lang="zh-CN" altLang="en-US" b="1" dirty="0">
                <a:solidFill>
                  <a:schemeClr val="bg1"/>
                </a:solidFill>
                <a:latin typeface="微软雅黑" panose="020B0503020204020204" pitchFamily="34" charset="-122"/>
                <a:ea typeface="微软雅黑" panose="020B0503020204020204" pitchFamily="34" charset="-122"/>
              </a:rPr>
              <a:t>无边界</a:t>
            </a:r>
          </a:p>
          <a:p>
            <a:pPr fontAlgn="base">
              <a:spcBef>
                <a:spcPct val="50000"/>
              </a:spcBef>
              <a:spcAft>
                <a:spcPct val="0"/>
              </a:spcAft>
              <a:buFontTx/>
              <a:buChar char="•"/>
            </a:pPr>
            <a:r>
              <a:rPr lang="zh-CN" altLang="en-US" b="1" dirty="0">
                <a:solidFill>
                  <a:schemeClr val="bg1"/>
                </a:solidFill>
                <a:latin typeface="微软雅黑" panose="020B0503020204020204" pitchFamily="34" charset="-122"/>
                <a:ea typeface="微软雅黑" panose="020B0503020204020204" pitchFamily="34" charset="-122"/>
              </a:rPr>
              <a:t>团队</a:t>
            </a:r>
          </a:p>
          <a:p>
            <a:pPr fontAlgn="base">
              <a:spcBef>
                <a:spcPct val="50000"/>
              </a:spcBef>
              <a:spcAft>
                <a:spcPct val="0"/>
              </a:spcAft>
              <a:buFontTx/>
              <a:buChar char="•"/>
            </a:pPr>
            <a:r>
              <a:rPr lang="zh-CN" altLang="en-US" b="1" dirty="0">
                <a:solidFill>
                  <a:schemeClr val="bg1"/>
                </a:solidFill>
                <a:latin typeface="微软雅黑" panose="020B0503020204020204" pitchFamily="34" charset="-122"/>
                <a:ea typeface="微软雅黑" panose="020B0503020204020204" pitchFamily="34" charset="-122"/>
              </a:rPr>
              <a:t>授权</a:t>
            </a:r>
          </a:p>
        </p:txBody>
      </p:sp>
      <p:sp>
        <p:nvSpPr>
          <p:cNvPr id="53254" name="Text Box 6"/>
          <p:cNvSpPr txBox="1">
            <a:spLocks noChangeArrowheads="1"/>
          </p:cNvSpPr>
          <p:nvPr/>
        </p:nvSpPr>
        <p:spPr bwMode="auto">
          <a:xfrm>
            <a:off x="6011565" y="2935288"/>
            <a:ext cx="1728787" cy="1615827"/>
          </a:xfrm>
          <a:prstGeom prst="rect">
            <a:avLst/>
          </a:prstGeom>
          <a:solidFill>
            <a:schemeClr val="accent1"/>
          </a:solidFill>
          <a:ln w="9525">
            <a:solidFill>
              <a:schemeClr val="bg2"/>
            </a:solidFill>
            <a:miter lim="800000"/>
            <a:headEnd/>
            <a:tailEnd/>
          </a:ln>
        </p:spPr>
        <p:txBody>
          <a:bodyPr>
            <a:spAutoFit/>
          </a:bodyPr>
          <a:lstStyle/>
          <a:p>
            <a:pPr fontAlgn="base">
              <a:spcBef>
                <a:spcPct val="50000"/>
              </a:spcBef>
              <a:spcAft>
                <a:spcPct val="0"/>
              </a:spcAft>
            </a:pPr>
            <a:r>
              <a:rPr lang="zh-CN" altLang="en-US" b="1" dirty="0">
                <a:solidFill>
                  <a:schemeClr val="bg1"/>
                </a:solidFill>
                <a:latin typeface="微软雅黑" panose="020B0503020204020204" pitchFamily="34" charset="-122"/>
                <a:ea typeface="微软雅黑" panose="020B0503020204020204" pitchFamily="34" charset="-122"/>
              </a:rPr>
              <a:t>信息共享</a:t>
            </a:r>
          </a:p>
          <a:p>
            <a:pPr fontAlgn="base">
              <a:spcBef>
                <a:spcPct val="50000"/>
              </a:spcBef>
              <a:spcAft>
                <a:spcPct val="0"/>
              </a:spcAft>
              <a:buFontTx/>
              <a:buChar char="•"/>
            </a:pPr>
            <a:r>
              <a:rPr lang="zh-CN" altLang="en-US" b="1" dirty="0">
                <a:solidFill>
                  <a:schemeClr val="bg1"/>
                </a:solidFill>
                <a:latin typeface="微软雅黑" panose="020B0503020204020204" pitchFamily="34" charset="-122"/>
                <a:ea typeface="微软雅黑" panose="020B0503020204020204" pitchFamily="34" charset="-122"/>
              </a:rPr>
              <a:t>开放</a:t>
            </a:r>
          </a:p>
          <a:p>
            <a:pPr fontAlgn="base">
              <a:spcBef>
                <a:spcPct val="50000"/>
              </a:spcBef>
              <a:spcAft>
                <a:spcPct val="0"/>
              </a:spcAft>
              <a:buFontTx/>
              <a:buChar char="•"/>
            </a:pPr>
            <a:r>
              <a:rPr lang="zh-CN" altLang="en-US" b="1" dirty="0">
                <a:solidFill>
                  <a:schemeClr val="bg1"/>
                </a:solidFill>
                <a:latin typeface="微软雅黑" panose="020B0503020204020204" pitchFamily="34" charset="-122"/>
                <a:ea typeface="微软雅黑" panose="020B0503020204020204" pitchFamily="34" charset="-122"/>
              </a:rPr>
              <a:t>及时</a:t>
            </a:r>
          </a:p>
          <a:p>
            <a:pPr fontAlgn="base">
              <a:spcBef>
                <a:spcPct val="50000"/>
              </a:spcBef>
              <a:spcAft>
                <a:spcPct val="0"/>
              </a:spcAft>
              <a:buFontTx/>
              <a:buChar char="•"/>
            </a:pPr>
            <a:r>
              <a:rPr lang="zh-CN" altLang="en-US" b="1" dirty="0">
                <a:solidFill>
                  <a:schemeClr val="bg1"/>
                </a:solidFill>
                <a:latin typeface="微软雅黑" panose="020B0503020204020204" pitchFamily="34" charset="-122"/>
                <a:ea typeface="微软雅黑" panose="020B0503020204020204" pitchFamily="34" charset="-122"/>
              </a:rPr>
              <a:t>精确</a:t>
            </a:r>
          </a:p>
        </p:txBody>
      </p:sp>
      <p:sp>
        <p:nvSpPr>
          <p:cNvPr id="53255" name="Text Box 7"/>
          <p:cNvSpPr txBox="1">
            <a:spLocks noChangeArrowheads="1"/>
          </p:cNvSpPr>
          <p:nvPr/>
        </p:nvSpPr>
        <p:spPr bwMode="auto">
          <a:xfrm>
            <a:off x="899592" y="2792413"/>
            <a:ext cx="1728787" cy="2031325"/>
          </a:xfrm>
          <a:prstGeom prst="rect">
            <a:avLst/>
          </a:prstGeom>
          <a:solidFill>
            <a:schemeClr val="accent1"/>
          </a:solidFill>
          <a:ln w="9525">
            <a:solidFill>
              <a:schemeClr val="bg2"/>
            </a:solidFill>
            <a:miter lim="800000"/>
            <a:headEnd/>
            <a:tailEnd/>
          </a:ln>
        </p:spPr>
        <p:txBody>
          <a:bodyPr>
            <a:spAutoFit/>
          </a:bodyPr>
          <a:lstStyle/>
          <a:p>
            <a:pPr fontAlgn="base">
              <a:spcBef>
                <a:spcPct val="50000"/>
              </a:spcBef>
              <a:spcAft>
                <a:spcPct val="0"/>
              </a:spcAft>
            </a:pPr>
            <a:r>
              <a:rPr lang="zh-CN" altLang="en-US" b="1" dirty="0">
                <a:solidFill>
                  <a:schemeClr val="bg1"/>
                </a:solidFill>
                <a:latin typeface="微软雅黑" panose="020B0503020204020204" pitchFamily="34" charset="-122"/>
                <a:ea typeface="微软雅黑" panose="020B0503020204020204" pitchFamily="34" charset="-122"/>
              </a:rPr>
              <a:t>组织文化</a:t>
            </a:r>
          </a:p>
          <a:p>
            <a:pPr fontAlgn="base">
              <a:spcBef>
                <a:spcPct val="50000"/>
              </a:spcBef>
              <a:spcAft>
                <a:spcPct val="0"/>
              </a:spcAft>
              <a:buFontTx/>
              <a:buChar char="•"/>
            </a:pPr>
            <a:r>
              <a:rPr lang="zh-CN" altLang="en-US" b="1" dirty="0">
                <a:solidFill>
                  <a:schemeClr val="bg1"/>
                </a:solidFill>
                <a:latin typeface="微软雅黑" panose="020B0503020204020204" pitchFamily="34" charset="-122"/>
                <a:ea typeface="微软雅黑" panose="020B0503020204020204" pitchFamily="34" charset="-122"/>
              </a:rPr>
              <a:t>强互动关系</a:t>
            </a:r>
          </a:p>
          <a:p>
            <a:pPr fontAlgn="base">
              <a:spcBef>
                <a:spcPct val="50000"/>
              </a:spcBef>
              <a:spcAft>
                <a:spcPct val="0"/>
              </a:spcAft>
              <a:buFontTx/>
              <a:buChar char="•"/>
            </a:pPr>
            <a:r>
              <a:rPr lang="zh-CN" altLang="en-US" b="1" dirty="0">
                <a:solidFill>
                  <a:schemeClr val="bg1"/>
                </a:solidFill>
                <a:latin typeface="微软雅黑" panose="020B0503020204020204" pitchFamily="34" charset="-122"/>
                <a:ea typeface="微软雅黑" panose="020B0503020204020204" pitchFamily="34" charset="-122"/>
              </a:rPr>
              <a:t>团体意识</a:t>
            </a:r>
          </a:p>
          <a:p>
            <a:pPr fontAlgn="base">
              <a:spcBef>
                <a:spcPct val="50000"/>
              </a:spcBef>
              <a:spcAft>
                <a:spcPct val="0"/>
              </a:spcAft>
              <a:buFontTx/>
              <a:buChar char="•"/>
            </a:pPr>
            <a:r>
              <a:rPr lang="zh-CN" altLang="en-US" b="1" dirty="0">
                <a:solidFill>
                  <a:schemeClr val="bg1"/>
                </a:solidFill>
                <a:latin typeface="微软雅黑" panose="020B0503020204020204" pitchFamily="34" charset="-122"/>
                <a:ea typeface="微软雅黑" panose="020B0503020204020204" pitchFamily="34" charset="-122"/>
              </a:rPr>
              <a:t>关爱</a:t>
            </a:r>
          </a:p>
          <a:p>
            <a:pPr fontAlgn="base">
              <a:spcBef>
                <a:spcPct val="50000"/>
              </a:spcBef>
              <a:spcAft>
                <a:spcPct val="0"/>
              </a:spcAft>
              <a:buFontTx/>
              <a:buChar char="•"/>
            </a:pPr>
            <a:r>
              <a:rPr lang="zh-CN" altLang="en-US" b="1" dirty="0">
                <a:solidFill>
                  <a:schemeClr val="bg1"/>
                </a:solidFill>
                <a:latin typeface="微软雅黑" panose="020B0503020204020204" pitchFamily="34" charset="-122"/>
                <a:ea typeface="微软雅黑" panose="020B0503020204020204" pitchFamily="34" charset="-122"/>
              </a:rPr>
              <a:t>信任</a:t>
            </a:r>
          </a:p>
        </p:txBody>
      </p:sp>
      <p:sp>
        <p:nvSpPr>
          <p:cNvPr id="53256" name="Text Box 8"/>
          <p:cNvSpPr txBox="1">
            <a:spLocks noChangeArrowheads="1"/>
          </p:cNvSpPr>
          <p:nvPr/>
        </p:nvSpPr>
        <p:spPr bwMode="auto">
          <a:xfrm>
            <a:off x="3444875" y="4767610"/>
            <a:ext cx="1728788" cy="1200329"/>
          </a:xfrm>
          <a:prstGeom prst="rect">
            <a:avLst/>
          </a:prstGeom>
          <a:solidFill>
            <a:schemeClr val="accent1"/>
          </a:solidFill>
          <a:ln w="9525">
            <a:solidFill>
              <a:schemeClr val="bg2"/>
            </a:solidFill>
            <a:miter lim="800000"/>
            <a:headEnd/>
            <a:tailEnd/>
          </a:ln>
        </p:spPr>
        <p:txBody>
          <a:bodyPr>
            <a:spAutoFit/>
          </a:bodyPr>
          <a:lstStyle/>
          <a:p>
            <a:pPr fontAlgn="base">
              <a:spcBef>
                <a:spcPct val="50000"/>
              </a:spcBef>
              <a:spcAft>
                <a:spcPct val="0"/>
              </a:spcAft>
            </a:pPr>
            <a:r>
              <a:rPr lang="zh-CN" altLang="en-US" b="1" dirty="0">
                <a:solidFill>
                  <a:schemeClr val="bg1"/>
                </a:solidFill>
                <a:latin typeface="微软雅黑" panose="020B0503020204020204" pitchFamily="34" charset="-122"/>
                <a:ea typeface="微软雅黑" panose="020B0503020204020204" pitchFamily="34" charset="-122"/>
              </a:rPr>
              <a:t>领导力</a:t>
            </a:r>
          </a:p>
          <a:p>
            <a:pPr fontAlgn="base">
              <a:spcBef>
                <a:spcPct val="50000"/>
              </a:spcBef>
              <a:spcAft>
                <a:spcPct val="0"/>
              </a:spcAft>
              <a:buFontTx/>
              <a:buChar char="•"/>
            </a:pPr>
            <a:r>
              <a:rPr lang="zh-CN" altLang="en-US" b="1" dirty="0">
                <a:solidFill>
                  <a:schemeClr val="bg1"/>
                </a:solidFill>
                <a:latin typeface="微软雅黑" panose="020B0503020204020204" pitchFamily="34" charset="-122"/>
                <a:ea typeface="微软雅黑" panose="020B0503020204020204" pitchFamily="34" charset="-122"/>
              </a:rPr>
              <a:t>共同的愿景</a:t>
            </a:r>
          </a:p>
          <a:p>
            <a:pPr fontAlgn="base">
              <a:spcBef>
                <a:spcPct val="50000"/>
              </a:spcBef>
              <a:spcAft>
                <a:spcPct val="0"/>
              </a:spcAft>
              <a:buFontTx/>
              <a:buChar char="•"/>
            </a:pPr>
            <a:r>
              <a:rPr lang="zh-CN" altLang="en-US" b="1" dirty="0">
                <a:solidFill>
                  <a:schemeClr val="bg1"/>
                </a:solidFill>
                <a:latin typeface="微软雅黑" panose="020B0503020204020204" pitchFamily="34" charset="-122"/>
                <a:ea typeface="微软雅黑" panose="020B0503020204020204" pitchFamily="34" charset="-122"/>
              </a:rPr>
              <a:t>协作</a:t>
            </a:r>
          </a:p>
        </p:txBody>
      </p:sp>
      <p:sp>
        <p:nvSpPr>
          <p:cNvPr id="9" name="下箭头 8"/>
          <p:cNvSpPr/>
          <p:nvPr/>
        </p:nvSpPr>
        <p:spPr bwMode="auto">
          <a:xfrm>
            <a:off x="4067944" y="4077072"/>
            <a:ext cx="432048" cy="648072"/>
          </a:xfrm>
          <a:prstGeom prst="downArrow">
            <a:avLst/>
          </a:prstGeom>
          <a:solidFill>
            <a:schemeClr val="accent1"/>
          </a:solidFill>
          <a:ln w="9525" cap="flat" cmpd="sng" algn="ctr">
            <a:solidFill>
              <a:schemeClr val="tx1"/>
            </a:solidFill>
            <a:prstDash val="solid"/>
            <a:miter lim="800000"/>
            <a:headEnd type="none" w="med" len="med"/>
            <a:tailEnd type="none" w="med" len="med"/>
          </a:ln>
          <a:effectLst>
            <a:outerShdw dist="35921" dir="2700000" algn="ctr" rotWithShape="0">
              <a:schemeClr val="bg2"/>
            </a:outerShdw>
          </a:effectLst>
        </p:spPr>
        <p:txBody>
          <a:bodyPr vert="horz" wrap="none" lIns="91440" tIns="36000" rIns="9144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下箭头 10"/>
          <p:cNvSpPr/>
          <p:nvPr/>
        </p:nvSpPr>
        <p:spPr bwMode="auto">
          <a:xfrm rot="5400000">
            <a:off x="2807804" y="3537012"/>
            <a:ext cx="432048" cy="648072"/>
          </a:xfrm>
          <a:prstGeom prst="downArrow">
            <a:avLst/>
          </a:prstGeom>
          <a:solidFill>
            <a:schemeClr val="accent1"/>
          </a:solidFill>
          <a:ln w="9525" cap="flat" cmpd="sng" algn="ctr">
            <a:solidFill>
              <a:schemeClr val="tx1"/>
            </a:solidFill>
            <a:prstDash val="solid"/>
            <a:miter lim="800000"/>
            <a:headEnd type="none" w="med" len="med"/>
            <a:tailEnd type="none" w="med" len="med"/>
          </a:ln>
          <a:effectLst>
            <a:outerShdw dist="35921" dir="2700000" algn="ctr" rotWithShape="0">
              <a:schemeClr val="bg2"/>
            </a:outerShdw>
          </a:effectLst>
        </p:spPr>
        <p:txBody>
          <a:bodyPr vert="horz" wrap="none" lIns="91440" tIns="36000" rIns="9144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2" name="下箭头 11"/>
          <p:cNvSpPr/>
          <p:nvPr/>
        </p:nvSpPr>
        <p:spPr bwMode="auto">
          <a:xfrm rot="10800000">
            <a:off x="4067944" y="2924944"/>
            <a:ext cx="432048" cy="648072"/>
          </a:xfrm>
          <a:prstGeom prst="downArrow">
            <a:avLst/>
          </a:prstGeom>
          <a:solidFill>
            <a:schemeClr val="accent1"/>
          </a:solidFill>
          <a:ln w="9525" cap="flat" cmpd="sng" algn="ctr">
            <a:solidFill>
              <a:schemeClr val="tx1"/>
            </a:solidFill>
            <a:prstDash val="solid"/>
            <a:miter lim="800000"/>
            <a:headEnd type="none" w="med" len="med"/>
            <a:tailEnd type="none" w="med" len="med"/>
          </a:ln>
          <a:effectLst>
            <a:outerShdw dist="35921" dir="2700000" algn="ctr" rotWithShape="0">
              <a:schemeClr val="bg2"/>
            </a:outerShdw>
          </a:effectLst>
        </p:spPr>
        <p:txBody>
          <a:bodyPr vert="horz" wrap="none" lIns="91440" tIns="36000" rIns="9144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3" name="下箭头 12"/>
          <p:cNvSpPr/>
          <p:nvPr/>
        </p:nvSpPr>
        <p:spPr bwMode="auto">
          <a:xfrm rot="16200000">
            <a:off x="5400092" y="3537012"/>
            <a:ext cx="432048" cy="648072"/>
          </a:xfrm>
          <a:prstGeom prst="downArrow">
            <a:avLst/>
          </a:prstGeom>
          <a:solidFill>
            <a:schemeClr val="accent1"/>
          </a:solidFill>
          <a:ln w="9525" cap="flat" cmpd="sng" algn="ctr">
            <a:solidFill>
              <a:schemeClr val="tx1"/>
            </a:solidFill>
            <a:prstDash val="solid"/>
            <a:miter lim="800000"/>
            <a:headEnd type="none" w="med" len="med"/>
            <a:tailEnd type="none" w="med" len="med"/>
          </a:ln>
          <a:effectLst>
            <a:outerShdw dist="35921" dir="2700000" algn="ctr" rotWithShape="0">
              <a:schemeClr val="bg2"/>
            </a:outerShdw>
          </a:effectLst>
        </p:spPr>
        <p:txBody>
          <a:bodyPr vert="horz" wrap="none" lIns="91440" tIns="36000" rIns="9144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11599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0291" name="Rectangle 3"/>
          <p:cNvSpPr>
            <a:spLocks noGrp="1" noChangeArrowheads="1"/>
          </p:cNvSpPr>
          <p:nvPr>
            <p:ph idx="1"/>
          </p:nvPr>
        </p:nvSpPr>
        <p:spPr/>
        <p:txBody>
          <a:bodyPr/>
          <a:lstStyle/>
          <a:p>
            <a:pPr>
              <a:lnSpc>
                <a:spcPct val="150000"/>
              </a:lnSpc>
            </a:pPr>
            <a:r>
              <a:rPr lang="zh-CN" altLang="en-US" sz="2700" dirty="0"/>
              <a:t>工作设计</a:t>
            </a:r>
          </a:p>
          <a:p>
            <a:pPr>
              <a:lnSpc>
                <a:spcPct val="150000"/>
              </a:lnSpc>
            </a:pPr>
            <a:r>
              <a:rPr lang="zh-CN" altLang="en-US" sz="2700" dirty="0"/>
              <a:t>部门化</a:t>
            </a:r>
          </a:p>
          <a:p>
            <a:pPr>
              <a:lnSpc>
                <a:spcPct val="150000"/>
              </a:lnSpc>
            </a:pPr>
            <a:r>
              <a:rPr lang="zh-CN" altLang="en-US" sz="2700" dirty="0"/>
              <a:t>层次结构</a:t>
            </a:r>
          </a:p>
          <a:p>
            <a:pPr>
              <a:lnSpc>
                <a:spcPct val="150000"/>
              </a:lnSpc>
            </a:pPr>
            <a:r>
              <a:rPr lang="zh-CN" altLang="en-US" sz="2700" dirty="0"/>
              <a:t>责权配置</a:t>
            </a:r>
          </a:p>
          <a:p>
            <a:pPr>
              <a:lnSpc>
                <a:spcPct val="150000"/>
              </a:lnSpc>
            </a:pPr>
            <a:r>
              <a:rPr lang="zh-CN" altLang="en-US" sz="2700" dirty="0"/>
              <a:t>协调活动</a:t>
            </a:r>
          </a:p>
          <a:p>
            <a:pPr>
              <a:lnSpc>
                <a:spcPct val="150000"/>
              </a:lnSpc>
            </a:pPr>
            <a:r>
              <a:rPr lang="zh-CN" altLang="en-US" sz="2700" dirty="0"/>
              <a:t>区别地位</a:t>
            </a:r>
          </a:p>
        </p:txBody>
      </p:sp>
      <p:sp>
        <p:nvSpPr>
          <p:cNvPr id="54274" name="Rectangle 2"/>
          <p:cNvSpPr>
            <a:spLocks noGrp="1" noChangeArrowheads="1"/>
          </p:cNvSpPr>
          <p:nvPr>
            <p:ph type="title"/>
          </p:nvPr>
        </p:nvSpPr>
        <p:spPr/>
        <p:txBody>
          <a:bodyPr/>
          <a:lstStyle/>
          <a:p>
            <a:r>
              <a:rPr lang="zh-CN" altLang="en-US" sz="3400" dirty="0">
                <a:latin typeface="微软雅黑" panose="020B0503020204020204" pitchFamily="34" charset="-122"/>
                <a:ea typeface="微软雅黑" panose="020B0503020204020204" pitchFamily="34" charset="-122"/>
              </a:rPr>
              <a:t>组织设计的过程</a:t>
            </a:r>
          </a:p>
        </p:txBody>
      </p:sp>
      <p:pic>
        <p:nvPicPr>
          <p:cNvPr id="54276" name="Picture 4" descr="C:\Users\gaoyu\Desktop\助教\素材\渐变类商务png图片coquette-icons系列png\渐变类商务png图片coquette-icons系列png\渐变类商务png图片（锐普PPT论坛www.rapidbbs.cn） (212).png"/>
          <p:cNvPicPr>
            <a:picLocks noChangeAspect="1" noChangeArrowheads="1"/>
          </p:cNvPicPr>
          <p:nvPr/>
        </p:nvPicPr>
        <p:blipFill>
          <a:blip r:embed="rId3" cstate="print"/>
          <a:srcRect/>
          <a:stretch>
            <a:fillRect/>
          </a:stretch>
        </p:blipFill>
        <p:spPr bwMode="auto">
          <a:xfrm>
            <a:off x="6804248" y="1412776"/>
            <a:ext cx="1625600" cy="1625600"/>
          </a:xfrm>
          <a:prstGeom prst="rect">
            <a:avLst/>
          </a:prstGeom>
          <a:noFill/>
        </p:spPr>
      </p:pic>
      <p:pic>
        <p:nvPicPr>
          <p:cNvPr id="54277" name="Picture 5" descr="C:\Users\gaoyu\Desktop\助教\素材\渐变类商务png图片coquette-icons系列png\渐变类商务png图片coquette-icons系列png\渐变类商务png图片（锐普PPT论坛www.rapidbbs.cn） (245).png"/>
          <p:cNvPicPr>
            <a:picLocks noChangeAspect="1" noChangeArrowheads="1"/>
          </p:cNvPicPr>
          <p:nvPr/>
        </p:nvPicPr>
        <p:blipFill>
          <a:blip r:embed="rId4" cstate="print"/>
          <a:srcRect/>
          <a:stretch>
            <a:fillRect/>
          </a:stretch>
        </p:blipFill>
        <p:spPr bwMode="auto">
          <a:xfrm>
            <a:off x="4139952" y="2996952"/>
            <a:ext cx="1625600" cy="1625600"/>
          </a:xfrm>
          <a:prstGeom prst="rect">
            <a:avLst/>
          </a:prstGeom>
          <a:noFill/>
        </p:spPr>
      </p:pic>
      <p:pic>
        <p:nvPicPr>
          <p:cNvPr id="54278" name="Picture 6" descr="C:\Users\gaoyu\Desktop\助教\素材\渐变类商务png图片coquette-icons系列png\渐变类商务png图片coquette-icons系列png\渐变类商务png图片（锐普PPT论坛www.rapidbbs.cn） (170).png"/>
          <p:cNvPicPr>
            <a:picLocks noChangeAspect="1" noChangeArrowheads="1"/>
          </p:cNvPicPr>
          <p:nvPr/>
        </p:nvPicPr>
        <p:blipFill>
          <a:blip r:embed="rId5" cstate="print"/>
          <a:srcRect/>
          <a:stretch>
            <a:fillRect/>
          </a:stretch>
        </p:blipFill>
        <p:spPr bwMode="auto">
          <a:xfrm>
            <a:off x="6804248" y="4509120"/>
            <a:ext cx="1625600" cy="1625600"/>
          </a:xfrm>
          <a:prstGeom prst="rect">
            <a:avLst/>
          </a:prstGeom>
          <a:noFill/>
        </p:spPr>
      </p:pic>
    </p:spTree>
    <p:extLst>
      <p:ext uri="{BB962C8B-B14F-4D97-AF65-F5344CB8AC3E}">
        <p14:creationId xmlns:p14="http://schemas.microsoft.com/office/powerpoint/2010/main" val="175123293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868" y="285729"/>
            <a:ext cx="4929222" cy="954107"/>
          </a:xfrm>
          <a:prstGeom prst="rect">
            <a:avLst/>
          </a:prstGeom>
          <a:noFill/>
        </p:spPr>
        <p:txBody>
          <a:bodyPr wrap="square" rtlCol="0">
            <a:spAutoFit/>
          </a:bodyPr>
          <a:lstStyle/>
          <a:p>
            <a:r>
              <a:rPr lang="zh-CN" altLang="en-US" sz="2800" b="1" dirty="0">
                <a:latin typeface="微软雅黑" pitchFamily="34" charset="-122"/>
                <a:ea typeface="微软雅黑" pitchFamily="34" charset="-122"/>
              </a:rPr>
              <a:t>层级组织 </a:t>
            </a:r>
            <a:r>
              <a:rPr lang="en-US" altLang="zh-CN" sz="2800" b="1" dirty="0">
                <a:latin typeface="微软雅黑" pitchFamily="34" charset="-122"/>
                <a:ea typeface="微软雅黑" pitchFamily="34" charset="-122"/>
              </a:rPr>
              <a:t>VS </a:t>
            </a:r>
            <a:r>
              <a:rPr lang="zh-CN" altLang="en-US" sz="2800" b="1" dirty="0">
                <a:latin typeface="微软雅黑" pitchFamily="34" charset="-122"/>
                <a:ea typeface="微软雅黑" pitchFamily="34" charset="-122"/>
              </a:rPr>
              <a:t>联网组织</a:t>
            </a:r>
          </a:p>
          <a:p>
            <a:endParaRPr lang="zh-CN" altLang="en-US" sz="2800" b="1" dirty="0">
              <a:latin typeface="微软雅黑" pitchFamily="34" charset="-122"/>
              <a:ea typeface="微软雅黑" pitchFamily="34" charset="-122"/>
            </a:endParaRPr>
          </a:p>
        </p:txBody>
      </p:sp>
      <p:sp>
        <p:nvSpPr>
          <p:cNvPr id="7" name="TextBox 6"/>
          <p:cNvSpPr txBox="1"/>
          <p:nvPr/>
        </p:nvSpPr>
        <p:spPr>
          <a:xfrm>
            <a:off x="512956" y="1293541"/>
            <a:ext cx="7416630" cy="1846659"/>
          </a:xfrm>
          <a:prstGeom prst="rect">
            <a:avLst/>
          </a:prstGeom>
          <a:noFill/>
        </p:spPr>
        <p:txBody>
          <a:bodyPr wrap="square" rtlCol="0">
            <a:spAutoFit/>
          </a:bodyPr>
          <a:lstStyle/>
          <a:p>
            <a:r>
              <a:rPr lang="en-US" altLang="zh-CN" sz="2400" b="1" dirty="0" err="1">
                <a:latin typeface="微软雅黑" pitchFamily="34" charset="-122"/>
                <a:ea typeface="微软雅黑" pitchFamily="34" charset="-122"/>
              </a:rPr>
              <a:t>Eg</a:t>
            </a:r>
            <a:r>
              <a:rPr lang="zh-CN" altLang="en-US" sz="2400" b="1" dirty="0">
                <a:latin typeface="微软雅黑" pitchFamily="34" charset="-122"/>
                <a:ea typeface="微软雅黑" pitchFamily="34" charset="-122"/>
              </a:rPr>
              <a:t>：若</a:t>
            </a:r>
            <a:r>
              <a:rPr lang="en-US" altLang="zh-CN" sz="2400" b="1" dirty="0">
                <a:latin typeface="微软雅黑" pitchFamily="34" charset="-122"/>
                <a:ea typeface="微软雅黑" pitchFamily="34" charset="-122"/>
              </a:rPr>
              <a:t>A,B</a:t>
            </a:r>
            <a:r>
              <a:rPr lang="zh-CN" altLang="en-US" sz="2400" b="1" dirty="0">
                <a:latin typeface="微软雅黑" pitchFamily="34" charset="-122"/>
                <a:ea typeface="微软雅黑" pitchFamily="34" charset="-122"/>
              </a:rPr>
              <a:t>两公司进行业务合作</a:t>
            </a:r>
            <a:endParaRPr lang="en-US" altLang="zh-CN" sz="2400" b="1"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pPr>
              <a:buFont typeface="Wingdings" pitchFamily="2" charset="2"/>
              <a:buChar char="Ø"/>
            </a:pPr>
            <a:r>
              <a:rPr lang="zh-CN" altLang="en-US" dirty="0">
                <a:latin typeface="微软雅黑" pitchFamily="34" charset="-122"/>
                <a:ea typeface="微软雅黑" pitchFamily="34" charset="-122"/>
              </a:rPr>
              <a:t>层级组织：从小部门</a:t>
            </a:r>
            <a:r>
              <a:rPr lang="en-US" altLang="zh-CN" dirty="0">
                <a:latin typeface="微软雅黑" pitchFamily="34" charset="-122"/>
                <a:ea typeface="微软雅黑" pitchFamily="34" charset="-122"/>
              </a:rPr>
              <a:t>-</a:t>
            </a:r>
            <a:r>
              <a:rPr lang="en-US" altLang="zh-CN" dirty="0">
                <a:latin typeface="微软雅黑" pitchFamily="34" charset="-122"/>
                <a:ea typeface="微软雅黑" pitchFamily="34" charset="-122"/>
                <a:sym typeface="Wingdings" pitchFamily="2" charset="2"/>
              </a:rPr>
              <a:t> </a:t>
            </a:r>
            <a:r>
              <a:rPr lang="zh-CN" altLang="en-US" dirty="0">
                <a:latin typeface="微软雅黑" pitchFamily="34" charset="-122"/>
                <a:ea typeface="微软雅黑" pitchFamily="34" charset="-122"/>
                <a:sym typeface="Wingdings" pitchFamily="2" charset="2"/>
              </a:rPr>
              <a:t>大部门   多层部门都需要参与</a:t>
            </a:r>
            <a:endParaRPr lang="en-US" altLang="zh-CN" dirty="0">
              <a:latin typeface="微软雅黑" pitchFamily="34" charset="-122"/>
              <a:ea typeface="微软雅黑" pitchFamily="34" charset="-122"/>
              <a:sym typeface="Wingdings" pitchFamily="2" charset="2"/>
            </a:endParaRPr>
          </a:p>
          <a:p>
            <a:pPr>
              <a:buFont typeface="Wingdings" pitchFamily="2" charset="2"/>
              <a:buChar char="Ø"/>
            </a:pPr>
            <a:r>
              <a:rPr lang="zh-CN" altLang="en-US" dirty="0">
                <a:latin typeface="微软雅黑" pitchFamily="34" charset="-122"/>
                <a:ea typeface="微软雅黑" pitchFamily="34" charset="-122"/>
              </a:rPr>
              <a:t>联网组织：</a:t>
            </a:r>
            <a:r>
              <a:rPr lang="en-US" altLang="zh-CN" dirty="0">
                <a:latin typeface="微软雅黑" pitchFamily="34" charset="-122"/>
                <a:ea typeface="微软雅黑" pitchFamily="34" charset="-122"/>
              </a:rPr>
              <a:t>A</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两家公司直接沟通，遵循集团的协议做事情</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8" name="TextBox 7"/>
          <p:cNvSpPr txBox="1"/>
          <p:nvPr/>
        </p:nvSpPr>
        <p:spPr>
          <a:xfrm>
            <a:off x="571472" y="2984841"/>
            <a:ext cx="6929486" cy="1015663"/>
          </a:xfrm>
          <a:prstGeom prst="rect">
            <a:avLst/>
          </a:prstGeom>
          <a:noFill/>
        </p:spPr>
        <p:txBody>
          <a:bodyPr wrap="square" rtlCol="0">
            <a:spAutoFit/>
          </a:bodyPr>
          <a:lstStyle/>
          <a:p>
            <a:r>
              <a:rPr lang="en-US" altLang="zh-CN" sz="2400" b="1" dirty="0" err="1">
                <a:latin typeface="微软雅黑" pitchFamily="34" charset="-122"/>
                <a:ea typeface="微软雅黑" pitchFamily="34" charset="-122"/>
              </a:rPr>
              <a:t>Eg</a:t>
            </a:r>
            <a:r>
              <a:rPr lang="zh-CN" altLang="en-US" sz="2400" b="1" dirty="0">
                <a:latin typeface="微软雅黑" pitchFamily="34" charset="-122"/>
                <a:ea typeface="微软雅黑" pitchFamily="34" charset="-122"/>
              </a:rPr>
              <a:t>：分公司</a:t>
            </a:r>
            <a:r>
              <a:rPr lang="en-US" altLang="zh-CN" sz="2400" b="1" dirty="0">
                <a:latin typeface="微软雅黑" pitchFamily="34" charset="-122"/>
                <a:ea typeface="微软雅黑" pitchFamily="34" charset="-122"/>
              </a:rPr>
              <a:t>C </a:t>
            </a:r>
            <a:r>
              <a:rPr lang="zh-CN" altLang="en-US" sz="2400" b="1" dirty="0">
                <a:latin typeface="微软雅黑" pitchFamily="34" charset="-122"/>
                <a:ea typeface="微软雅黑" pitchFamily="34" charset="-122"/>
              </a:rPr>
              <a:t>要进行人事变动</a:t>
            </a:r>
            <a:endParaRPr lang="en-US" altLang="zh-CN" sz="2400" b="1" dirty="0">
              <a:latin typeface="微软雅黑" pitchFamily="34" charset="-122"/>
              <a:ea typeface="微软雅黑" pitchFamily="34" charset="-122"/>
            </a:endParaRPr>
          </a:p>
          <a:p>
            <a:pPr>
              <a:buFont typeface="Wingdings" pitchFamily="2" charset="2"/>
              <a:buChar char="Ø"/>
            </a:pPr>
            <a:r>
              <a:rPr lang="zh-CN" altLang="en-US" dirty="0">
                <a:latin typeface="微软雅黑" pitchFamily="34" charset="-122"/>
                <a:ea typeface="微软雅黑" pitchFamily="34" charset="-122"/>
              </a:rPr>
              <a:t>层级组织：需要总部的参与和审核</a:t>
            </a:r>
            <a:endParaRPr lang="en-US" altLang="zh-CN" dirty="0">
              <a:latin typeface="微软雅黑" pitchFamily="34" charset="-122"/>
              <a:ea typeface="微软雅黑" pitchFamily="34" charset="-122"/>
            </a:endParaRPr>
          </a:p>
          <a:p>
            <a:pPr>
              <a:buFont typeface="Wingdings" pitchFamily="2" charset="2"/>
              <a:buChar char="Ø"/>
            </a:pPr>
            <a:r>
              <a:rPr lang="zh-CN" altLang="en-US" dirty="0">
                <a:latin typeface="微软雅黑" pitchFamily="34" charset="-122"/>
                <a:ea typeface="微软雅黑" pitchFamily="34" charset="-122"/>
              </a:rPr>
              <a:t>联网组织中，</a:t>
            </a:r>
            <a:r>
              <a:rPr lang="en-US" altLang="zh-CN" dirty="0">
                <a:latin typeface="微软雅黑" pitchFamily="34" charset="-122"/>
                <a:ea typeface="微软雅黑" pitchFamily="34" charset="-122"/>
              </a:rPr>
              <a:t>C</a:t>
            </a:r>
            <a:r>
              <a:rPr lang="zh-CN" altLang="en-US" dirty="0">
                <a:latin typeface="微软雅黑" pitchFamily="34" charset="-122"/>
                <a:ea typeface="微软雅黑" pitchFamily="34" charset="-122"/>
              </a:rPr>
              <a:t>公司可以自己做决定</a:t>
            </a:r>
          </a:p>
        </p:txBody>
      </p:sp>
      <p:sp>
        <p:nvSpPr>
          <p:cNvPr id="9" name="矩形 8"/>
          <p:cNvSpPr/>
          <p:nvPr/>
        </p:nvSpPr>
        <p:spPr>
          <a:xfrm>
            <a:off x="428596" y="4714884"/>
            <a:ext cx="5786478" cy="984885"/>
          </a:xfrm>
          <a:prstGeom prst="rect">
            <a:avLst/>
          </a:prstGeom>
          <a:effectLst>
            <a:reflection blurRad="6350" stA="50000" endA="300" endPos="38500" dist="50800" dir="5400000" sy="-100000" algn="bl" rotWithShape="0"/>
          </a:effectLst>
        </p:spPr>
        <p:style>
          <a:lnRef idx="2">
            <a:schemeClr val="dk1"/>
          </a:lnRef>
          <a:fillRef idx="1">
            <a:schemeClr val="lt1"/>
          </a:fillRef>
          <a:effectRef idx="0">
            <a:schemeClr val="dk1"/>
          </a:effectRef>
          <a:fontRef idx="minor">
            <a:schemeClr val="dk1"/>
          </a:fontRef>
        </p:style>
        <p:txBody>
          <a:bodyPr wrap="square">
            <a:spAutoFit/>
          </a:bodyPr>
          <a:lstStyle/>
          <a:p>
            <a:r>
              <a:rPr lang="zh-CN" altLang="en-US" sz="2000" b="1" dirty="0">
                <a:solidFill>
                  <a:srgbClr val="FF0000"/>
                </a:solidFill>
                <a:latin typeface="微软雅黑" pitchFamily="34" charset="-122"/>
                <a:ea typeface="微软雅黑" pitchFamily="34" charset="-122"/>
              </a:rPr>
              <a:t>联网组织</a:t>
            </a:r>
            <a:endParaRPr lang="en-US" altLang="zh-CN" sz="2000" b="1" dirty="0">
              <a:solidFill>
                <a:srgbClr val="FF0000"/>
              </a:solidFill>
              <a:latin typeface="微软雅黑" pitchFamily="34" charset="-122"/>
              <a:ea typeface="微软雅黑" pitchFamily="34" charset="-122"/>
            </a:endParaRPr>
          </a:p>
          <a:p>
            <a:endParaRPr lang="en-US" altLang="zh-CN" sz="2000" b="1" dirty="0">
              <a:solidFill>
                <a:srgbClr val="FF0000"/>
              </a:solidFill>
              <a:latin typeface="微软雅黑" pitchFamily="34" charset="-122"/>
              <a:ea typeface="微软雅黑" pitchFamily="34" charset="-122"/>
            </a:endParaRPr>
          </a:p>
          <a:p>
            <a:r>
              <a:rPr lang="zh-CN" altLang="en-US" b="1" dirty="0">
                <a:latin typeface="微软雅黑" pitchFamily="34" charset="-122"/>
                <a:ea typeface="微软雅黑" pitchFamily="34" charset="-122"/>
              </a:rPr>
              <a:t>不是</a:t>
            </a:r>
            <a:r>
              <a:rPr lang="zh-CN" altLang="en-US" dirty="0">
                <a:latin typeface="微软雅黑" pitchFamily="34" charset="-122"/>
                <a:ea typeface="微软雅黑" pitchFamily="34" charset="-122"/>
              </a:rPr>
              <a:t>靠股权进行控制，而是靠共同的利益与组织的协议</a:t>
            </a:r>
            <a:r>
              <a:rPr lang="zh-CN" altLang="en-US" sz="1200"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pic>
        <p:nvPicPr>
          <p:cNvPr id="117762" name="Picture 2" descr="http://www.cfi.net.cn/readpic.aspx?imageid=20131211000032"/>
          <p:cNvPicPr>
            <a:picLocks noChangeAspect="1" noChangeArrowheads="1"/>
          </p:cNvPicPr>
          <p:nvPr/>
        </p:nvPicPr>
        <p:blipFill>
          <a:blip r:embed="rId3"/>
          <a:srcRect/>
          <a:stretch>
            <a:fillRect/>
          </a:stretch>
        </p:blipFill>
        <p:spPr bwMode="auto">
          <a:xfrm>
            <a:off x="6215042" y="2786058"/>
            <a:ext cx="2928958" cy="1444953"/>
          </a:xfrm>
          <a:prstGeom prst="rect">
            <a:avLst/>
          </a:prstGeom>
          <a:noFill/>
        </p:spPr>
      </p:pic>
    </p:spTree>
    <p:extLst>
      <p:ext uri="{BB962C8B-B14F-4D97-AF65-F5344CB8AC3E}">
        <p14:creationId xmlns:p14="http://schemas.microsoft.com/office/powerpoint/2010/main" val="1134273499"/>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zh-CN" altLang="en-US" sz="3400" dirty="0"/>
              <a:t>组织的生命周期</a:t>
            </a:r>
          </a:p>
        </p:txBody>
      </p:sp>
      <p:grpSp>
        <p:nvGrpSpPr>
          <p:cNvPr id="3" name="组合 2"/>
          <p:cNvGrpSpPr/>
          <p:nvPr/>
        </p:nvGrpSpPr>
        <p:grpSpPr>
          <a:xfrm>
            <a:off x="1143000" y="1828800"/>
            <a:ext cx="7749480" cy="3096399"/>
            <a:chOff x="1143000" y="1828800"/>
            <a:chExt cx="7749480" cy="3096399"/>
          </a:xfrm>
        </p:grpSpPr>
        <p:sp>
          <p:nvSpPr>
            <p:cNvPr id="55299" name="Line 4"/>
            <p:cNvSpPr>
              <a:spLocks noChangeShapeType="1"/>
            </p:cNvSpPr>
            <p:nvPr/>
          </p:nvSpPr>
          <p:spPr bwMode="auto">
            <a:xfrm flipV="1">
              <a:off x="1143000" y="2971800"/>
              <a:ext cx="0" cy="1524000"/>
            </a:xfrm>
            <a:prstGeom prst="line">
              <a:avLst/>
            </a:prstGeom>
            <a:noFill/>
            <a:ln w="9525">
              <a:solidFill>
                <a:schemeClr val="tx1"/>
              </a:solidFill>
              <a:round/>
              <a:headEnd/>
              <a:tailEnd type="triangle" w="med" len="med"/>
            </a:ln>
          </p:spPr>
          <p:txBody>
            <a:bodyPr wrap="none" lIns="0" tIns="0" rIns="0" bIns="0"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55300" name="Line 5"/>
            <p:cNvSpPr>
              <a:spLocks noChangeShapeType="1"/>
            </p:cNvSpPr>
            <p:nvPr/>
          </p:nvSpPr>
          <p:spPr bwMode="auto">
            <a:xfrm>
              <a:off x="1219200" y="4495800"/>
              <a:ext cx="7010400" cy="0"/>
            </a:xfrm>
            <a:prstGeom prst="line">
              <a:avLst/>
            </a:prstGeom>
            <a:noFill/>
            <a:ln w="9525">
              <a:solidFill>
                <a:schemeClr val="tx1"/>
              </a:solidFill>
              <a:round/>
              <a:headEnd/>
              <a:tailEnd type="triangle" w="med" len="med"/>
            </a:ln>
          </p:spPr>
          <p:txBody>
            <a:bodyPr wrap="none" lIns="0" tIns="0" rIns="0" bIns="0"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55301" name="Freeform 6"/>
            <p:cNvSpPr>
              <a:spLocks/>
            </p:cNvSpPr>
            <p:nvPr/>
          </p:nvSpPr>
          <p:spPr bwMode="auto">
            <a:xfrm>
              <a:off x="1219200" y="2501900"/>
              <a:ext cx="6705600" cy="1993900"/>
            </a:xfrm>
            <a:custGeom>
              <a:avLst/>
              <a:gdLst>
                <a:gd name="T0" fmla="*/ 0 w 4224"/>
                <a:gd name="T1" fmla="*/ 1256 h 1256"/>
                <a:gd name="T2" fmla="*/ 1104 w 4224"/>
                <a:gd name="T3" fmla="*/ 1160 h 1256"/>
                <a:gd name="T4" fmla="*/ 1968 w 4224"/>
                <a:gd name="T5" fmla="*/ 728 h 1256"/>
                <a:gd name="T6" fmla="*/ 2448 w 4224"/>
                <a:gd name="T7" fmla="*/ 248 h 1256"/>
                <a:gd name="T8" fmla="*/ 2688 w 4224"/>
                <a:gd name="T9" fmla="*/ 56 h 1256"/>
                <a:gd name="T10" fmla="*/ 2928 w 4224"/>
                <a:gd name="T11" fmla="*/ 8 h 1256"/>
                <a:gd name="T12" fmla="*/ 3120 w 4224"/>
                <a:gd name="T13" fmla="*/ 8 h 1256"/>
                <a:gd name="T14" fmla="*/ 3360 w 4224"/>
                <a:gd name="T15" fmla="*/ 56 h 1256"/>
                <a:gd name="T16" fmla="*/ 3552 w 4224"/>
                <a:gd name="T17" fmla="*/ 152 h 1256"/>
                <a:gd name="T18" fmla="*/ 3792 w 4224"/>
                <a:gd name="T19" fmla="*/ 392 h 1256"/>
                <a:gd name="T20" fmla="*/ 3984 w 4224"/>
                <a:gd name="T21" fmla="*/ 584 h 1256"/>
                <a:gd name="T22" fmla="*/ 4080 w 4224"/>
                <a:gd name="T23" fmla="*/ 680 h 1256"/>
                <a:gd name="T24" fmla="*/ 4224 w 4224"/>
                <a:gd name="T25" fmla="*/ 776 h 12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24"/>
                <a:gd name="T40" fmla="*/ 0 h 1256"/>
                <a:gd name="T41" fmla="*/ 4224 w 4224"/>
                <a:gd name="T42" fmla="*/ 1256 h 12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24" h="1256">
                  <a:moveTo>
                    <a:pt x="0" y="1256"/>
                  </a:moveTo>
                  <a:cubicBezTo>
                    <a:pt x="388" y="1252"/>
                    <a:pt x="776" y="1248"/>
                    <a:pt x="1104" y="1160"/>
                  </a:cubicBezTo>
                  <a:cubicBezTo>
                    <a:pt x="1432" y="1072"/>
                    <a:pt x="1744" y="880"/>
                    <a:pt x="1968" y="728"/>
                  </a:cubicBezTo>
                  <a:cubicBezTo>
                    <a:pt x="2192" y="576"/>
                    <a:pt x="2328" y="360"/>
                    <a:pt x="2448" y="248"/>
                  </a:cubicBezTo>
                  <a:cubicBezTo>
                    <a:pt x="2568" y="136"/>
                    <a:pt x="2608" y="96"/>
                    <a:pt x="2688" y="56"/>
                  </a:cubicBezTo>
                  <a:cubicBezTo>
                    <a:pt x="2768" y="16"/>
                    <a:pt x="2856" y="16"/>
                    <a:pt x="2928" y="8"/>
                  </a:cubicBezTo>
                  <a:cubicBezTo>
                    <a:pt x="3000" y="0"/>
                    <a:pt x="3048" y="0"/>
                    <a:pt x="3120" y="8"/>
                  </a:cubicBezTo>
                  <a:cubicBezTo>
                    <a:pt x="3192" y="16"/>
                    <a:pt x="3288" y="32"/>
                    <a:pt x="3360" y="56"/>
                  </a:cubicBezTo>
                  <a:cubicBezTo>
                    <a:pt x="3432" y="80"/>
                    <a:pt x="3480" y="96"/>
                    <a:pt x="3552" y="152"/>
                  </a:cubicBezTo>
                  <a:cubicBezTo>
                    <a:pt x="3624" y="208"/>
                    <a:pt x="3720" y="320"/>
                    <a:pt x="3792" y="392"/>
                  </a:cubicBezTo>
                  <a:cubicBezTo>
                    <a:pt x="3864" y="464"/>
                    <a:pt x="3936" y="536"/>
                    <a:pt x="3984" y="584"/>
                  </a:cubicBezTo>
                  <a:cubicBezTo>
                    <a:pt x="4032" y="632"/>
                    <a:pt x="4040" y="648"/>
                    <a:pt x="4080" y="680"/>
                  </a:cubicBezTo>
                  <a:cubicBezTo>
                    <a:pt x="4120" y="712"/>
                    <a:pt x="4172" y="744"/>
                    <a:pt x="4224" y="776"/>
                  </a:cubicBezTo>
                </a:path>
              </a:pathLst>
            </a:custGeom>
            <a:noFill/>
            <a:ln w="9525">
              <a:solidFill>
                <a:schemeClr val="tx1"/>
              </a:solidFill>
              <a:round/>
              <a:headEnd/>
              <a:tailEnd/>
            </a:ln>
            <a:scene3d>
              <a:camera prst="legacyObliqueTopRight"/>
              <a:lightRig rig="legacyFlat3" dir="b"/>
            </a:scene3d>
            <a:sp3d extrusionH="290500" prstMaterial="legacyMatte">
              <a:bevelT w="13500" h="13500" prst="angle"/>
              <a:bevelB w="13500" h="13500" prst="angle"/>
              <a:extrusionClr>
                <a:schemeClr val="tx1"/>
              </a:extrusionClr>
            </a:sp3d>
          </p:spPr>
          <p:txBody>
            <a:bodyPr wrap="none" lIns="0" tIns="0" rIns="0" bIns="0" anchor="ctr">
              <a:flatTx/>
            </a:bodyP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55302" name="Line 7"/>
            <p:cNvSpPr>
              <a:spLocks noChangeShapeType="1"/>
            </p:cNvSpPr>
            <p:nvPr/>
          </p:nvSpPr>
          <p:spPr bwMode="auto">
            <a:xfrm flipV="1">
              <a:off x="2743200" y="2895600"/>
              <a:ext cx="0" cy="1600200"/>
            </a:xfrm>
            <a:prstGeom prst="line">
              <a:avLst/>
            </a:prstGeom>
            <a:noFill/>
            <a:ln w="9525">
              <a:solidFill>
                <a:schemeClr val="tx1"/>
              </a:solidFill>
              <a:prstDash val="sysDot"/>
              <a:round/>
              <a:headEnd/>
              <a:tailEnd/>
            </a:ln>
          </p:spPr>
          <p:txBody>
            <a:bodyPr wrap="none" lIns="0" tIns="0" rIns="0" bIns="0"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55303" name="Line 8"/>
            <p:cNvSpPr>
              <a:spLocks noChangeShapeType="1"/>
            </p:cNvSpPr>
            <p:nvPr/>
          </p:nvSpPr>
          <p:spPr bwMode="auto">
            <a:xfrm flipV="1">
              <a:off x="4419600" y="2590800"/>
              <a:ext cx="0" cy="1905000"/>
            </a:xfrm>
            <a:prstGeom prst="line">
              <a:avLst/>
            </a:prstGeom>
            <a:noFill/>
            <a:ln w="9525">
              <a:solidFill>
                <a:schemeClr val="tx1"/>
              </a:solidFill>
              <a:prstDash val="sysDot"/>
              <a:round/>
              <a:headEnd/>
              <a:tailEnd/>
            </a:ln>
          </p:spPr>
          <p:txBody>
            <a:bodyPr wrap="none" lIns="0" tIns="0" rIns="0" bIns="0"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55304" name="Line 9"/>
            <p:cNvSpPr>
              <a:spLocks noChangeShapeType="1"/>
            </p:cNvSpPr>
            <p:nvPr/>
          </p:nvSpPr>
          <p:spPr bwMode="auto">
            <a:xfrm flipV="1">
              <a:off x="5715000" y="2438400"/>
              <a:ext cx="0" cy="2057400"/>
            </a:xfrm>
            <a:prstGeom prst="line">
              <a:avLst/>
            </a:prstGeom>
            <a:noFill/>
            <a:ln w="9525">
              <a:solidFill>
                <a:schemeClr val="tx1"/>
              </a:solidFill>
              <a:prstDash val="sysDot"/>
              <a:round/>
              <a:headEnd/>
              <a:tailEnd/>
            </a:ln>
          </p:spPr>
          <p:txBody>
            <a:bodyPr wrap="none" lIns="0" tIns="0" rIns="0" bIns="0"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55305" name="Line 10"/>
            <p:cNvSpPr>
              <a:spLocks noChangeShapeType="1"/>
            </p:cNvSpPr>
            <p:nvPr/>
          </p:nvSpPr>
          <p:spPr bwMode="auto">
            <a:xfrm flipV="1">
              <a:off x="6934200" y="2438400"/>
              <a:ext cx="0" cy="2057400"/>
            </a:xfrm>
            <a:prstGeom prst="line">
              <a:avLst/>
            </a:prstGeom>
            <a:noFill/>
            <a:ln w="9525">
              <a:solidFill>
                <a:schemeClr val="tx1"/>
              </a:solidFill>
              <a:prstDash val="sysDot"/>
              <a:round/>
              <a:headEnd/>
              <a:tailEnd/>
            </a:ln>
          </p:spPr>
          <p:txBody>
            <a:bodyPr wrap="none" lIns="0" tIns="0" rIns="0" bIns="0" anchor="ctr"/>
            <a:lstStyle/>
            <a:p>
              <a:pPr fontAlgn="base">
                <a:spcBef>
                  <a:spcPct val="0"/>
                </a:spcBef>
                <a:spcAft>
                  <a:spcPct val="0"/>
                </a:spcAft>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55306" name="Text Box 11"/>
            <p:cNvSpPr txBox="1">
              <a:spLocks noChangeArrowheads="1"/>
            </p:cNvSpPr>
            <p:nvPr/>
          </p:nvSpPr>
          <p:spPr bwMode="auto">
            <a:xfrm>
              <a:off x="1447800" y="2819400"/>
              <a:ext cx="838200" cy="276999"/>
            </a:xfrm>
            <a:prstGeom prst="rect">
              <a:avLst/>
            </a:prstGeom>
            <a:noFill/>
            <a:ln w="9525">
              <a:noFill/>
              <a:miter lim="800000"/>
              <a:headEnd/>
              <a:tailEnd/>
            </a:ln>
          </p:spPr>
          <p:txBody>
            <a:bodyPr lIns="0" tIns="0" rIns="0" bIns="0">
              <a:spAutoFit/>
            </a:bodyPr>
            <a:lstStyle/>
            <a:p>
              <a:pPr algn="just" fontAlgn="base">
                <a:spcBef>
                  <a:spcPct val="50000"/>
                </a:spcBef>
                <a:spcAft>
                  <a:spcPct val="0"/>
                </a:spcAft>
              </a:pPr>
              <a:r>
                <a:rPr lang="zh-CN" altLang="en-US" b="1" dirty="0">
                  <a:solidFill>
                    <a:srgbClr val="1F497D"/>
                  </a:solidFill>
                  <a:latin typeface="微软雅黑" panose="020B0503020204020204" pitchFamily="34" charset="-122"/>
                  <a:ea typeface="微软雅黑" panose="020B0503020204020204" pitchFamily="34" charset="-122"/>
                </a:rPr>
                <a:t>形成</a:t>
              </a:r>
              <a:endParaRPr lang="zh-CN" altLang="en-US" b="1" dirty="0">
                <a:solidFill>
                  <a:srgbClr val="6600FF"/>
                </a:solidFill>
                <a:latin typeface="微软雅黑" panose="020B0503020204020204" pitchFamily="34" charset="-122"/>
                <a:ea typeface="微软雅黑" panose="020B0503020204020204" pitchFamily="34" charset="-122"/>
              </a:endParaRPr>
            </a:p>
          </p:txBody>
        </p:sp>
        <p:sp>
          <p:nvSpPr>
            <p:cNvPr id="55307" name="Text Box 12"/>
            <p:cNvSpPr txBox="1">
              <a:spLocks noChangeArrowheads="1"/>
            </p:cNvSpPr>
            <p:nvPr/>
          </p:nvSpPr>
          <p:spPr bwMode="auto">
            <a:xfrm>
              <a:off x="3124200" y="2819400"/>
              <a:ext cx="990600" cy="276999"/>
            </a:xfrm>
            <a:prstGeom prst="rect">
              <a:avLst/>
            </a:prstGeom>
            <a:noFill/>
            <a:ln w="9525">
              <a:noFill/>
              <a:miter lim="800000"/>
              <a:headEnd/>
              <a:tailEnd/>
            </a:ln>
          </p:spPr>
          <p:txBody>
            <a:bodyPr lIns="0" tIns="0" rIns="0" bIns="0">
              <a:spAutoFit/>
            </a:bodyPr>
            <a:lstStyle/>
            <a:p>
              <a:pPr algn="just" fontAlgn="base">
                <a:spcBef>
                  <a:spcPct val="50000"/>
                </a:spcBef>
                <a:spcAft>
                  <a:spcPct val="0"/>
                </a:spcAft>
              </a:pPr>
              <a:r>
                <a:rPr lang="zh-CN" altLang="en-US" b="1">
                  <a:solidFill>
                    <a:srgbClr val="1F497D"/>
                  </a:solidFill>
                  <a:latin typeface="微软雅黑" panose="020B0503020204020204" pitchFamily="34" charset="-122"/>
                  <a:ea typeface="微软雅黑" panose="020B0503020204020204" pitchFamily="34" charset="-122"/>
                </a:rPr>
                <a:t>成长</a:t>
              </a:r>
              <a:endParaRPr lang="zh-CN" altLang="en-US" b="1">
                <a:solidFill>
                  <a:srgbClr val="6600FF"/>
                </a:solidFill>
                <a:latin typeface="微软雅黑" panose="020B0503020204020204" pitchFamily="34" charset="-122"/>
                <a:ea typeface="微软雅黑" panose="020B0503020204020204" pitchFamily="34" charset="-122"/>
              </a:endParaRPr>
            </a:p>
          </p:txBody>
        </p:sp>
        <p:sp>
          <p:nvSpPr>
            <p:cNvPr id="55308" name="Text Box 13"/>
            <p:cNvSpPr txBox="1">
              <a:spLocks noChangeArrowheads="1"/>
            </p:cNvSpPr>
            <p:nvPr/>
          </p:nvSpPr>
          <p:spPr bwMode="auto">
            <a:xfrm>
              <a:off x="4495800" y="1905000"/>
              <a:ext cx="990600" cy="276999"/>
            </a:xfrm>
            <a:prstGeom prst="rect">
              <a:avLst/>
            </a:prstGeom>
            <a:noFill/>
            <a:ln w="9525">
              <a:noFill/>
              <a:miter lim="800000"/>
              <a:headEnd/>
              <a:tailEnd/>
            </a:ln>
          </p:spPr>
          <p:txBody>
            <a:bodyPr lIns="0" tIns="0" rIns="0" bIns="0">
              <a:spAutoFit/>
            </a:bodyPr>
            <a:lstStyle/>
            <a:p>
              <a:pPr algn="just" fontAlgn="base">
                <a:spcBef>
                  <a:spcPct val="50000"/>
                </a:spcBef>
                <a:spcAft>
                  <a:spcPct val="0"/>
                </a:spcAft>
              </a:pPr>
              <a:r>
                <a:rPr lang="zh-CN" altLang="en-US" b="1">
                  <a:solidFill>
                    <a:srgbClr val="1F497D"/>
                  </a:solidFill>
                  <a:latin typeface="微软雅黑" panose="020B0503020204020204" pitchFamily="34" charset="-122"/>
                  <a:ea typeface="微软雅黑" panose="020B0503020204020204" pitchFamily="34" charset="-122"/>
                </a:rPr>
                <a:t>成熟</a:t>
              </a:r>
            </a:p>
          </p:txBody>
        </p:sp>
        <p:sp>
          <p:nvSpPr>
            <p:cNvPr id="55309" name="Text Box 14"/>
            <p:cNvSpPr txBox="1">
              <a:spLocks noChangeArrowheads="1"/>
            </p:cNvSpPr>
            <p:nvPr/>
          </p:nvSpPr>
          <p:spPr bwMode="auto">
            <a:xfrm>
              <a:off x="5867400" y="1828800"/>
              <a:ext cx="914400" cy="276999"/>
            </a:xfrm>
            <a:prstGeom prst="rect">
              <a:avLst/>
            </a:prstGeom>
            <a:noFill/>
            <a:ln w="9525">
              <a:noFill/>
              <a:miter lim="800000"/>
              <a:headEnd/>
              <a:tailEnd/>
            </a:ln>
          </p:spPr>
          <p:txBody>
            <a:bodyPr lIns="0" tIns="0" rIns="0" bIns="0">
              <a:spAutoFit/>
            </a:bodyPr>
            <a:lstStyle/>
            <a:p>
              <a:pPr algn="just" fontAlgn="base">
                <a:spcBef>
                  <a:spcPct val="50000"/>
                </a:spcBef>
                <a:spcAft>
                  <a:spcPct val="0"/>
                </a:spcAft>
              </a:pPr>
              <a:r>
                <a:rPr lang="zh-CN" altLang="en-US" b="1">
                  <a:solidFill>
                    <a:srgbClr val="1F497D"/>
                  </a:solidFill>
                  <a:latin typeface="微软雅黑" panose="020B0503020204020204" pitchFamily="34" charset="-122"/>
                  <a:ea typeface="微软雅黑" panose="020B0503020204020204" pitchFamily="34" charset="-122"/>
                </a:rPr>
                <a:t>饱和</a:t>
              </a:r>
              <a:endParaRPr lang="zh-CN" altLang="en-US" b="1">
                <a:solidFill>
                  <a:srgbClr val="6600FF"/>
                </a:solidFill>
                <a:latin typeface="微软雅黑" panose="020B0503020204020204" pitchFamily="34" charset="-122"/>
                <a:ea typeface="微软雅黑" panose="020B0503020204020204" pitchFamily="34" charset="-122"/>
              </a:endParaRPr>
            </a:p>
          </p:txBody>
        </p:sp>
        <p:sp>
          <p:nvSpPr>
            <p:cNvPr id="55310" name="Text Box 15"/>
            <p:cNvSpPr txBox="1">
              <a:spLocks noChangeArrowheads="1"/>
            </p:cNvSpPr>
            <p:nvPr/>
          </p:nvSpPr>
          <p:spPr bwMode="auto">
            <a:xfrm>
              <a:off x="7543800" y="2438400"/>
              <a:ext cx="762000" cy="276999"/>
            </a:xfrm>
            <a:prstGeom prst="rect">
              <a:avLst/>
            </a:prstGeom>
            <a:noFill/>
            <a:ln w="9525">
              <a:noFill/>
              <a:miter lim="800000"/>
              <a:headEnd/>
              <a:tailEnd/>
            </a:ln>
          </p:spPr>
          <p:txBody>
            <a:bodyPr lIns="0" tIns="0" rIns="0" bIns="0">
              <a:spAutoFit/>
            </a:bodyPr>
            <a:lstStyle/>
            <a:p>
              <a:pPr algn="just" fontAlgn="base">
                <a:spcBef>
                  <a:spcPct val="50000"/>
                </a:spcBef>
                <a:spcAft>
                  <a:spcPct val="0"/>
                </a:spcAft>
              </a:pPr>
              <a:r>
                <a:rPr lang="zh-CN" altLang="en-US" b="1">
                  <a:solidFill>
                    <a:srgbClr val="1F497D"/>
                  </a:solidFill>
                  <a:latin typeface="微软雅黑" panose="020B0503020204020204" pitchFamily="34" charset="-122"/>
                  <a:ea typeface="微软雅黑" panose="020B0503020204020204" pitchFamily="34" charset="-122"/>
                </a:rPr>
                <a:t>衰退</a:t>
              </a:r>
            </a:p>
          </p:txBody>
        </p:sp>
        <p:sp>
          <p:nvSpPr>
            <p:cNvPr id="55311" name="Text Box 16"/>
            <p:cNvSpPr txBox="1">
              <a:spLocks noChangeArrowheads="1"/>
            </p:cNvSpPr>
            <p:nvPr/>
          </p:nvSpPr>
          <p:spPr bwMode="auto">
            <a:xfrm>
              <a:off x="1424880" y="4648200"/>
              <a:ext cx="7467600" cy="276999"/>
            </a:xfrm>
            <a:prstGeom prst="rect">
              <a:avLst/>
            </a:prstGeom>
            <a:noFill/>
            <a:ln w="9525">
              <a:noFill/>
              <a:miter lim="800000"/>
              <a:headEnd/>
              <a:tailEnd/>
            </a:ln>
          </p:spPr>
          <p:txBody>
            <a:bodyPr lIns="0" tIns="0" rIns="0" bIns="0">
              <a:spAutoFit/>
            </a:bodyPr>
            <a:lstStyle/>
            <a:p>
              <a:pPr algn="just" fontAlgn="base">
                <a:spcBef>
                  <a:spcPct val="50000"/>
                </a:spcBef>
                <a:spcAft>
                  <a:spcPct val="0"/>
                </a:spcAft>
              </a:pPr>
              <a:r>
                <a:rPr lang="zh-CN" altLang="en-US" b="1" dirty="0">
                  <a:solidFill>
                    <a:srgbClr val="1F497D"/>
                  </a:solidFill>
                  <a:latin typeface="微软雅黑" panose="020B0503020204020204" pitchFamily="34" charset="-122"/>
                  <a:ea typeface="微软雅黑" panose="020B0503020204020204" pitchFamily="34" charset="-122"/>
                </a:rPr>
                <a:t>企业家阶段          集成阶段              规范化          精细化        衰亡阶段</a:t>
              </a:r>
              <a:endParaRPr lang="zh-CN" altLang="en-US" b="1" dirty="0">
                <a:solidFill>
                  <a:srgbClr val="6600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23455297"/>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63" name="Rectangle 3"/>
          <p:cNvSpPr>
            <a:spLocks noGrp="1" noChangeArrowheads="1"/>
          </p:cNvSpPr>
          <p:nvPr>
            <p:ph idx="1"/>
          </p:nvPr>
        </p:nvSpPr>
        <p:spPr/>
        <p:txBody>
          <a:bodyPr/>
          <a:lstStyle/>
          <a:p>
            <a:pPr>
              <a:lnSpc>
                <a:spcPct val="200000"/>
              </a:lnSpc>
            </a:pPr>
            <a:r>
              <a:rPr lang="zh-CN" altLang="en-US" sz="2700" dirty="0"/>
              <a:t>组织中各种权力之间的关系</a:t>
            </a:r>
          </a:p>
          <a:p>
            <a:pPr>
              <a:lnSpc>
                <a:spcPct val="200000"/>
              </a:lnSpc>
            </a:pPr>
            <a:r>
              <a:rPr lang="zh-CN" altLang="en-US" sz="2700" dirty="0"/>
              <a:t>授权的方法</a:t>
            </a:r>
          </a:p>
          <a:p>
            <a:pPr>
              <a:lnSpc>
                <a:spcPct val="200000"/>
              </a:lnSpc>
            </a:pPr>
            <a:r>
              <a:rPr lang="zh-CN" altLang="en-US" sz="2700" dirty="0"/>
              <a:t>集权与分权</a:t>
            </a:r>
          </a:p>
          <a:p>
            <a:pPr>
              <a:lnSpc>
                <a:spcPct val="200000"/>
              </a:lnSpc>
            </a:pPr>
            <a:r>
              <a:rPr lang="zh-CN" altLang="en-US" sz="2700" dirty="0"/>
              <a:t>常见错误及其纠正</a:t>
            </a:r>
          </a:p>
        </p:txBody>
      </p:sp>
      <p:sp>
        <p:nvSpPr>
          <p:cNvPr id="56322" name="Rectangle 2"/>
          <p:cNvSpPr>
            <a:spLocks noGrp="1" noChangeArrowheads="1"/>
          </p:cNvSpPr>
          <p:nvPr>
            <p:ph type="title"/>
          </p:nvPr>
        </p:nvSpPr>
        <p:spPr/>
        <p:txBody>
          <a:bodyPr/>
          <a:lstStyle/>
          <a:p>
            <a:r>
              <a:rPr lang="zh-CN" altLang="en-US" sz="3400" dirty="0">
                <a:latin typeface="微软雅黑" panose="020B0503020204020204" pitchFamily="34" charset="-122"/>
                <a:ea typeface="微软雅黑" panose="020B0503020204020204" pitchFamily="34" charset="-122"/>
              </a:rPr>
              <a:t>权力的配置</a:t>
            </a:r>
          </a:p>
        </p:txBody>
      </p:sp>
      <p:pic>
        <p:nvPicPr>
          <p:cNvPr id="56324" name="Picture 4" descr="C:\Users\gaoyu\Desktop\助教\素材\渐变类商务png图片coquette-icons系列png\渐变类商务png图片coquette-icons系列png\渐变类商务png图片（锐普PPT论坛www.rapidbbs.cn） (29).png"/>
          <p:cNvPicPr>
            <a:picLocks noChangeAspect="1" noChangeArrowheads="1"/>
          </p:cNvPicPr>
          <p:nvPr/>
        </p:nvPicPr>
        <p:blipFill>
          <a:blip r:embed="rId3" cstate="print"/>
          <a:srcRect/>
          <a:stretch>
            <a:fillRect/>
          </a:stretch>
        </p:blipFill>
        <p:spPr bwMode="auto">
          <a:xfrm>
            <a:off x="6228184" y="4293096"/>
            <a:ext cx="1625600" cy="1625600"/>
          </a:xfrm>
          <a:prstGeom prst="rect">
            <a:avLst/>
          </a:prstGeom>
          <a:noFill/>
        </p:spPr>
      </p:pic>
      <p:pic>
        <p:nvPicPr>
          <p:cNvPr id="56325" name="Picture 5" descr="C:\Users\gaoyu\Desktop\助教\素材\渐变类商务png图片coquette-icons系列png\渐变类商务png图片coquette-icons系列png\渐变类商务png图片（锐普PPT论坛www.rapidbbs.cn） (57).png"/>
          <p:cNvPicPr>
            <a:picLocks noChangeAspect="1" noChangeArrowheads="1"/>
          </p:cNvPicPr>
          <p:nvPr/>
        </p:nvPicPr>
        <p:blipFill>
          <a:blip r:embed="rId4" cstate="print"/>
          <a:srcRect/>
          <a:stretch>
            <a:fillRect/>
          </a:stretch>
        </p:blipFill>
        <p:spPr bwMode="auto">
          <a:xfrm>
            <a:off x="6300192" y="1484784"/>
            <a:ext cx="1625600" cy="1625600"/>
          </a:xfrm>
          <a:prstGeom prst="rect">
            <a:avLst/>
          </a:prstGeom>
          <a:noFill/>
        </p:spPr>
      </p:pic>
    </p:spTree>
    <p:extLst>
      <p:ext uri="{BB962C8B-B14F-4D97-AF65-F5344CB8AC3E}">
        <p14:creationId xmlns:p14="http://schemas.microsoft.com/office/powerpoint/2010/main" val="11731753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8963">
                                            <p:txEl>
                                              <p:pRg st="0" end="0"/>
                                            </p:txEl>
                                          </p:spTgt>
                                        </p:tgtEl>
                                        <p:attrNameLst>
                                          <p:attrName>style.visibility</p:attrName>
                                        </p:attrNameLst>
                                      </p:cBhvr>
                                      <p:to>
                                        <p:strVal val="visible"/>
                                      </p:to>
                                    </p:set>
                                    <p:animEffect transition="in" filter="wipe(left)">
                                      <p:cBhvr>
                                        <p:cTn id="7" dur="500"/>
                                        <p:tgtEl>
                                          <p:spTgt spid="808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8963">
                                            <p:txEl>
                                              <p:pRg st="1" end="1"/>
                                            </p:txEl>
                                          </p:spTgt>
                                        </p:tgtEl>
                                        <p:attrNameLst>
                                          <p:attrName>style.visibility</p:attrName>
                                        </p:attrNameLst>
                                      </p:cBhvr>
                                      <p:to>
                                        <p:strVal val="visible"/>
                                      </p:to>
                                    </p:set>
                                    <p:animEffect transition="in" filter="wipe(left)">
                                      <p:cBhvr>
                                        <p:cTn id="12" dur="500"/>
                                        <p:tgtEl>
                                          <p:spTgt spid="808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08963">
                                            <p:txEl>
                                              <p:pRg st="2" end="2"/>
                                            </p:txEl>
                                          </p:spTgt>
                                        </p:tgtEl>
                                        <p:attrNameLst>
                                          <p:attrName>style.visibility</p:attrName>
                                        </p:attrNameLst>
                                      </p:cBhvr>
                                      <p:to>
                                        <p:strVal val="visible"/>
                                      </p:to>
                                    </p:set>
                                    <p:animEffect transition="in" filter="wipe(left)">
                                      <p:cBhvr>
                                        <p:cTn id="17" dur="500"/>
                                        <p:tgtEl>
                                          <p:spTgt spid="808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08963">
                                            <p:txEl>
                                              <p:pRg st="3" end="3"/>
                                            </p:txEl>
                                          </p:spTgt>
                                        </p:tgtEl>
                                        <p:attrNameLst>
                                          <p:attrName>style.visibility</p:attrName>
                                        </p:attrNameLst>
                                      </p:cBhvr>
                                      <p:to>
                                        <p:strVal val="visible"/>
                                      </p:to>
                                    </p:set>
                                    <p:animEffect transition="in" filter="wipe(left)">
                                      <p:cBhvr>
                                        <p:cTn id="22" dur="500"/>
                                        <p:tgtEl>
                                          <p:spTgt spid="808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3" grpId="0" build="p" bldLvl="5"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9987" name="Rectangle 3"/>
          <p:cNvSpPr>
            <a:spLocks noGrp="1" noChangeArrowheads="1"/>
          </p:cNvSpPr>
          <p:nvPr>
            <p:ph idx="1"/>
          </p:nvPr>
        </p:nvSpPr>
        <p:spPr/>
        <p:txBody>
          <a:bodyPr>
            <a:normAutofit/>
          </a:bodyPr>
          <a:lstStyle/>
          <a:p>
            <a:pPr>
              <a:lnSpc>
                <a:spcPct val="150000"/>
              </a:lnSpc>
            </a:pPr>
            <a:r>
              <a:rPr lang="zh-CN" altLang="en-US" sz="2700" dirty="0"/>
              <a:t>直线权力与参谋权力</a:t>
            </a:r>
          </a:p>
          <a:p>
            <a:pPr lvl="1">
              <a:lnSpc>
                <a:spcPct val="150000"/>
              </a:lnSpc>
              <a:buFontTx/>
              <a:buChar char="-"/>
              <a:defRPr/>
            </a:pPr>
            <a:r>
              <a:rPr lang="zh-CN" altLang="en-US" dirty="0"/>
              <a:t>参谋建议、直线指挥</a:t>
            </a:r>
          </a:p>
          <a:p>
            <a:pPr lvl="1">
              <a:lnSpc>
                <a:spcPct val="150000"/>
              </a:lnSpc>
              <a:buFontTx/>
              <a:buChar char="-"/>
              <a:defRPr/>
            </a:pPr>
            <a:r>
              <a:rPr lang="zh-CN" altLang="en-US" dirty="0"/>
              <a:t>常见问题：</a:t>
            </a:r>
          </a:p>
          <a:p>
            <a:pPr lvl="2">
              <a:lnSpc>
                <a:spcPct val="150000"/>
              </a:lnSpc>
            </a:pPr>
            <a:r>
              <a:rPr lang="zh-CN" altLang="en-US" dirty="0"/>
              <a:t>直线怀疑、猜疑参谋</a:t>
            </a:r>
            <a:endParaRPr lang="en-US" altLang="zh-CN" dirty="0"/>
          </a:p>
          <a:p>
            <a:pPr>
              <a:lnSpc>
                <a:spcPct val="150000"/>
              </a:lnSpc>
            </a:pPr>
            <a:r>
              <a:rPr lang="zh-CN" altLang="en-US" sz="2700" dirty="0"/>
              <a:t>直线权力与职能权力</a:t>
            </a:r>
          </a:p>
          <a:p>
            <a:pPr lvl="1">
              <a:lnSpc>
                <a:spcPct val="150000"/>
              </a:lnSpc>
              <a:buFontTx/>
              <a:buChar char="-"/>
              <a:defRPr/>
            </a:pPr>
            <a:r>
              <a:rPr lang="zh-CN" altLang="en-US" dirty="0"/>
              <a:t>直线有大权，职能有特权</a:t>
            </a:r>
          </a:p>
          <a:p>
            <a:pPr lvl="1">
              <a:lnSpc>
                <a:spcPct val="150000"/>
              </a:lnSpc>
              <a:buFontTx/>
              <a:buChar char="-"/>
              <a:defRPr/>
            </a:pPr>
            <a:r>
              <a:rPr lang="zh-CN" altLang="en-US" dirty="0"/>
              <a:t>常见问题：</a:t>
            </a:r>
          </a:p>
          <a:p>
            <a:pPr lvl="2">
              <a:lnSpc>
                <a:spcPct val="150000"/>
              </a:lnSpc>
            </a:pPr>
            <a:r>
              <a:rPr lang="zh-CN" altLang="en-US" dirty="0"/>
              <a:t>职能干扰直线、直线排斥职能</a:t>
            </a:r>
          </a:p>
        </p:txBody>
      </p:sp>
      <p:sp>
        <p:nvSpPr>
          <p:cNvPr id="57346" name="Rectangle 2"/>
          <p:cNvSpPr>
            <a:spLocks noGrp="1" noChangeArrowheads="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(1) </a:t>
            </a:r>
            <a:r>
              <a:rPr lang="zh-CN" altLang="en-US" sz="3200" dirty="0">
                <a:latin typeface="微软雅黑" panose="020B0503020204020204" pitchFamily="34" charset="-122"/>
                <a:ea typeface="微软雅黑" panose="020B0503020204020204" pitchFamily="34" charset="-122"/>
              </a:rPr>
              <a:t>权力之间的关系</a:t>
            </a:r>
          </a:p>
        </p:txBody>
      </p:sp>
      <p:pic>
        <p:nvPicPr>
          <p:cNvPr id="57348" name="Picture 4" descr="C:\Users\gaoyu\Desktop\助教\素材\渐变类商务png图片coquette-icons系列png\渐变类商务png图片coquette-icons系列png\渐变类商务png图片（锐普PPT论坛www.rapidbbs.cn） (373).png"/>
          <p:cNvPicPr>
            <a:picLocks noChangeAspect="1" noChangeArrowheads="1"/>
          </p:cNvPicPr>
          <p:nvPr/>
        </p:nvPicPr>
        <p:blipFill>
          <a:blip r:embed="rId3" cstate="print"/>
          <a:srcRect/>
          <a:stretch>
            <a:fillRect/>
          </a:stretch>
        </p:blipFill>
        <p:spPr bwMode="auto">
          <a:xfrm>
            <a:off x="6444208" y="1700808"/>
            <a:ext cx="1625600" cy="1625600"/>
          </a:xfrm>
          <a:prstGeom prst="rect">
            <a:avLst/>
          </a:prstGeom>
          <a:noFill/>
        </p:spPr>
      </p:pic>
      <p:pic>
        <p:nvPicPr>
          <p:cNvPr id="57349" name="Picture 5" descr="C:\Users\gaoyu\Desktop\助教\素材\渐变类商务png图片coquette-icons系列png\渐变类商务png图片coquette-icons系列png\渐变类商务png图片（锐普PPT论坛www.rapidbbs.cn） (374).png"/>
          <p:cNvPicPr>
            <a:picLocks noChangeAspect="1" noChangeArrowheads="1"/>
          </p:cNvPicPr>
          <p:nvPr/>
        </p:nvPicPr>
        <p:blipFill>
          <a:blip r:embed="rId4" cstate="print"/>
          <a:srcRect/>
          <a:stretch>
            <a:fillRect/>
          </a:stretch>
        </p:blipFill>
        <p:spPr bwMode="auto">
          <a:xfrm>
            <a:off x="6372200" y="4149080"/>
            <a:ext cx="1625600" cy="1625600"/>
          </a:xfrm>
          <a:prstGeom prst="rect">
            <a:avLst/>
          </a:prstGeom>
          <a:noFill/>
        </p:spPr>
      </p:pic>
    </p:spTree>
    <p:extLst>
      <p:ext uri="{BB962C8B-B14F-4D97-AF65-F5344CB8AC3E}">
        <p14:creationId xmlns:p14="http://schemas.microsoft.com/office/powerpoint/2010/main" val="1969790606"/>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1011" name="Rectangle 3"/>
          <p:cNvSpPr>
            <a:spLocks noGrp="1" noChangeArrowheads="1"/>
          </p:cNvSpPr>
          <p:nvPr>
            <p:ph idx="1"/>
          </p:nvPr>
        </p:nvSpPr>
        <p:spPr/>
        <p:txBody>
          <a:bodyPr>
            <a:normAutofit fontScale="92500"/>
          </a:bodyPr>
          <a:lstStyle/>
          <a:p>
            <a:pPr>
              <a:lnSpc>
                <a:spcPct val="150000"/>
              </a:lnSpc>
            </a:pPr>
            <a:r>
              <a:rPr lang="zh-CN" altLang="en-US" sz="2700" dirty="0"/>
              <a:t>授权的益处</a:t>
            </a:r>
            <a:endParaRPr lang="zh-CN" altLang="en-US" dirty="0"/>
          </a:p>
          <a:p>
            <a:pPr lvl="1">
              <a:lnSpc>
                <a:spcPct val="150000"/>
              </a:lnSpc>
              <a:buFontTx/>
              <a:buChar char="-"/>
              <a:defRPr/>
            </a:pPr>
            <a:r>
              <a:rPr lang="zh-CN" altLang="en-US" dirty="0"/>
              <a:t>高层管理者从日常事务中摆脱出来</a:t>
            </a:r>
          </a:p>
          <a:p>
            <a:pPr lvl="1">
              <a:lnSpc>
                <a:spcPct val="150000"/>
              </a:lnSpc>
              <a:buFontTx/>
              <a:buChar char="-"/>
              <a:defRPr/>
            </a:pPr>
            <a:r>
              <a:rPr lang="zh-CN" altLang="en-US" dirty="0"/>
              <a:t>提高下属的积极性和责任感</a:t>
            </a:r>
          </a:p>
          <a:p>
            <a:pPr lvl="1">
              <a:lnSpc>
                <a:spcPct val="150000"/>
              </a:lnSpc>
              <a:buFontTx/>
              <a:buChar char="-"/>
              <a:defRPr/>
            </a:pPr>
            <a:r>
              <a:rPr lang="zh-CN" altLang="en-US" dirty="0"/>
              <a:t>增长下属的才干</a:t>
            </a:r>
          </a:p>
          <a:p>
            <a:pPr lvl="1">
              <a:lnSpc>
                <a:spcPct val="150000"/>
              </a:lnSpc>
              <a:buFontTx/>
              <a:buChar char="-"/>
              <a:defRPr/>
            </a:pPr>
            <a:r>
              <a:rPr lang="zh-CN" altLang="en-US" dirty="0"/>
              <a:t>充分发挥下属的潜能</a:t>
            </a:r>
          </a:p>
          <a:p>
            <a:pPr>
              <a:lnSpc>
                <a:spcPct val="150000"/>
              </a:lnSpc>
            </a:pPr>
            <a:r>
              <a:rPr lang="zh-CN" altLang="en-US" sz="2700" dirty="0"/>
              <a:t>授权过程</a:t>
            </a:r>
          </a:p>
          <a:p>
            <a:pPr lvl="1">
              <a:lnSpc>
                <a:spcPct val="150000"/>
              </a:lnSpc>
              <a:buFontTx/>
              <a:buChar char="-"/>
              <a:defRPr/>
            </a:pPr>
            <a:r>
              <a:rPr lang="zh-CN" altLang="en-US" dirty="0"/>
              <a:t>任务分派、权力授予、责任明确、确认监控</a:t>
            </a:r>
          </a:p>
          <a:p>
            <a:pPr>
              <a:lnSpc>
                <a:spcPct val="150000"/>
              </a:lnSpc>
            </a:pPr>
            <a:r>
              <a:rPr lang="zh-CN" altLang="en-US" sz="2700" dirty="0"/>
              <a:t>授权的原则</a:t>
            </a:r>
          </a:p>
          <a:p>
            <a:pPr lvl="1">
              <a:lnSpc>
                <a:spcPct val="150000"/>
              </a:lnSpc>
              <a:buFontTx/>
              <a:buChar char="-"/>
              <a:defRPr/>
            </a:pPr>
            <a:r>
              <a:rPr lang="zh-CN" altLang="en-US" dirty="0"/>
              <a:t>明确目的、职责权利相应、命令统一、正确择人、加强监控</a:t>
            </a:r>
          </a:p>
        </p:txBody>
      </p:sp>
      <p:sp>
        <p:nvSpPr>
          <p:cNvPr id="58370" name="Rectangle 2"/>
          <p:cNvSpPr>
            <a:spLocks noGrp="1" noChangeArrowheads="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(2) </a:t>
            </a:r>
            <a:r>
              <a:rPr lang="zh-CN" altLang="en-US" sz="3200" dirty="0">
                <a:latin typeface="微软雅黑" panose="020B0503020204020204" pitchFamily="34" charset="-122"/>
                <a:ea typeface="微软雅黑" panose="020B0503020204020204" pitchFamily="34" charset="-122"/>
              </a:rPr>
              <a:t>授权与授权方法</a:t>
            </a:r>
          </a:p>
        </p:txBody>
      </p:sp>
    </p:spTree>
    <p:extLst>
      <p:ext uri="{BB962C8B-B14F-4D97-AF65-F5344CB8AC3E}">
        <p14:creationId xmlns:p14="http://schemas.microsoft.com/office/powerpoint/2010/main" val="2909016750"/>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2035" name="Rectangle 3"/>
          <p:cNvSpPr>
            <a:spLocks noGrp="1" noChangeArrowheads="1"/>
          </p:cNvSpPr>
          <p:nvPr>
            <p:ph idx="1"/>
          </p:nvPr>
        </p:nvSpPr>
        <p:spPr/>
        <p:txBody>
          <a:bodyPr>
            <a:normAutofit/>
          </a:bodyPr>
          <a:lstStyle/>
          <a:p>
            <a:pPr>
              <a:lnSpc>
                <a:spcPct val="120000"/>
              </a:lnSpc>
            </a:pPr>
            <a:r>
              <a:rPr lang="zh-CN" altLang="en-US" sz="2700" dirty="0"/>
              <a:t>权变因素</a:t>
            </a:r>
          </a:p>
          <a:p>
            <a:pPr lvl="1">
              <a:lnSpc>
                <a:spcPct val="110000"/>
              </a:lnSpc>
              <a:buFontTx/>
              <a:buChar char="-"/>
              <a:defRPr/>
            </a:pPr>
            <a:r>
              <a:rPr lang="zh-CN" altLang="en-US" dirty="0"/>
              <a:t>战略、规模、职责的重要性、组织文化、员工素质、技术、环境</a:t>
            </a:r>
            <a:endParaRPr lang="en-US" altLang="zh-CN" dirty="0"/>
          </a:p>
          <a:p>
            <a:pPr lvl="1">
              <a:lnSpc>
                <a:spcPct val="120000"/>
              </a:lnSpc>
            </a:pPr>
            <a:endParaRPr lang="zh-CN" altLang="en-US" dirty="0"/>
          </a:p>
          <a:p>
            <a:pPr>
              <a:lnSpc>
                <a:spcPct val="120000"/>
              </a:lnSpc>
            </a:pPr>
            <a:r>
              <a:rPr lang="zh-CN" altLang="en-US" sz="2700" dirty="0"/>
              <a:t>注意要点</a:t>
            </a:r>
            <a:endParaRPr lang="zh-CN" altLang="en-US" dirty="0"/>
          </a:p>
          <a:p>
            <a:pPr lvl="1">
              <a:lnSpc>
                <a:spcPct val="110000"/>
              </a:lnSpc>
              <a:buFontTx/>
              <a:buChar char="-"/>
              <a:defRPr/>
            </a:pPr>
            <a:r>
              <a:rPr lang="zh-CN" altLang="en-US" dirty="0"/>
              <a:t>职责分层、注重协调、维护整体、稳定性与灵活性</a:t>
            </a:r>
          </a:p>
        </p:txBody>
      </p:sp>
      <p:sp>
        <p:nvSpPr>
          <p:cNvPr id="59394" name="Rectangle 2"/>
          <p:cNvSpPr>
            <a:spLocks noGrp="1" noChangeArrowheads="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(3) </a:t>
            </a:r>
            <a:r>
              <a:rPr lang="zh-CN" altLang="en-US" sz="3200" dirty="0">
                <a:latin typeface="微软雅黑" panose="020B0503020204020204" pitchFamily="34" charset="-122"/>
                <a:ea typeface="微软雅黑" panose="020B0503020204020204" pitchFamily="34" charset="-122"/>
              </a:rPr>
              <a:t>集权与分权</a:t>
            </a:r>
          </a:p>
        </p:txBody>
      </p:sp>
      <p:pic>
        <p:nvPicPr>
          <p:cNvPr id="59396" name="Picture 4" descr="C:\Users\gaoyu\Desktop\助教\素材\渐变类商务png图片coquette-icons系列png\渐变类商务png图片coquette-icons系列png\渐变类商务png图片（锐普PPT论坛www.rapidbbs.cn） (363).png"/>
          <p:cNvPicPr>
            <a:picLocks noChangeAspect="1" noChangeArrowheads="1"/>
          </p:cNvPicPr>
          <p:nvPr/>
        </p:nvPicPr>
        <p:blipFill>
          <a:blip r:embed="rId3" cstate="print"/>
          <a:srcRect/>
          <a:stretch>
            <a:fillRect/>
          </a:stretch>
        </p:blipFill>
        <p:spPr bwMode="auto">
          <a:xfrm>
            <a:off x="1547664" y="4581128"/>
            <a:ext cx="1625600" cy="1625600"/>
          </a:xfrm>
          <a:prstGeom prst="rect">
            <a:avLst/>
          </a:prstGeom>
          <a:noFill/>
        </p:spPr>
      </p:pic>
      <p:pic>
        <p:nvPicPr>
          <p:cNvPr id="59397" name="Picture 5" descr="C:\Users\gaoyu\Desktop\助教\素材\渐变类商务png图片coquette-icons系列png\渐变类商务png图片coquette-icons系列png\渐变类商务png图片（锐普PPT论坛www.rapidbbs.cn） (368).png"/>
          <p:cNvPicPr>
            <a:picLocks noChangeAspect="1" noChangeArrowheads="1"/>
          </p:cNvPicPr>
          <p:nvPr/>
        </p:nvPicPr>
        <p:blipFill>
          <a:blip r:embed="rId4" cstate="print"/>
          <a:srcRect/>
          <a:stretch>
            <a:fillRect/>
          </a:stretch>
        </p:blipFill>
        <p:spPr bwMode="auto">
          <a:xfrm>
            <a:off x="5220072" y="4581128"/>
            <a:ext cx="1625600" cy="1625600"/>
          </a:xfrm>
          <a:prstGeom prst="rect">
            <a:avLst/>
          </a:prstGeom>
          <a:noFill/>
        </p:spPr>
      </p:pic>
    </p:spTree>
    <p:extLst>
      <p:ext uri="{BB962C8B-B14F-4D97-AF65-F5344CB8AC3E}">
        <p14:creationId xmlns:p14="http://schemas.microsoft.com/office/powerpoint/2010/main" val="78331132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3059" name="Rectangle 3"/>
          <p:cNvSpPr>
            <a:spLocks noGrp="1" noChangeArrowheads="1"/>
          </p:cNvSpPr>
          <p:nvPr>
            <p:ph idx="1"/>
          </p:nvPr>
        </p:nvSpPr>
        <p:spPr/>
        <p:txBody>
          <a:bodyPr>
            <a:normAutofit/>
          </a:bodyPr>
          <a:lstStyle/>
          <a:p>
            <a:pPr>
              <a:lnSpc>
                <a:spcPct val="120000"/>
              </a:lnSpc>
            </a:pPr>
            <a:r>
              <a:rPr lang="zh-CN" altLang="en-US" sz="2700" dirty="0"/>
              <a:t>常见错误</a:t>
            </a:r>
            <a:endParaRPr lang="zh-CN" altLang="en-US" dirty="0"/>
          </a:p>
          <a:p>
            <a:pPr lvl="1">
              <a:lnSpc>
                <a:spcPct val="110000"/>
              </a:lnSpc>
              <a:buFontTx/>
              <a:buChar char="-"/>
              <a:defRPr/>
            </a:pPr>
            <a:r>
              <a:rPr lang="zh-CN" altLang="en-US" dirty="0"/>
              <a:t>职权不清、不愿授权、责权利不统一、信息渠道与权力系统的重叠、对参谋权力的误用和滥用、多头指挥、先入之见、受制于经验、职业偏好</a:t>
            </a:r>
          </a:p>
          <a:p>
            <a:pPr>
              <a:lnSpc>
                <a:spcPct val="120000"/>
              </a:lnSpc>
            </a:pPr>
            <a:r>
              <a:rPr lang="zh-CN" altLang="en-US" sz="2700" dirty="0"/>
              <a:t>纠正措施</a:t>
            </a:r>
          </a:p>
          <a:p>
            <a:pPr lvl="1">
              <a:lnSpc>
                <a:spcPct val="110000"/>
              </a:lnSpc>
              <a:buFontTx/>
              <a:buChar char="-"/>
              <a:defRPr/>
            </a:pPr>
            <a:r>
              <a:rPr lang="zh-CN" altLang="en-US" dirty="0"/>
              <a:t>充分沟通、强化制度、制定员工发展计划</a:t>
            </a:r>
          </a:p>
        </p:txBody>
      </p:sp>
      <p:sp>
        <p:nvSpPr>
          <p:cNvPr id="60418" name="Rectangle 2"/>
          <p:cNvSpPr>
            <a:spLocks noGrp="1" noChangeArrowheads="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(4) </a:t>
            </a:r>
            <a:r>
              <a:rPr lang="zh-CN" altLang="en-US" sz="3200" dirty="0">
                <a:latin typeface="微软雅黑" panose="020B0503020204020204" pitchFamily="34" charset="-122"/>
                <a:ea typeface="微软雅黑" panose="020B0503020204020204" pitchFamily="34" charset="-122"/>
              </a:rPr>
              <a:t>常见错误与纠正</a:t>
            </a:r>
          </a:p>
        </p:txBody>
      </p:sp>
      <p:pic>
        <p:nvPicPr>
          <p:cNvPr id="60420" name="Picture 4" descr="C:\Users\gaoyu\Desktop\助教\素材\渐变类商务png图片coquette-icons系列png\渐变类商务png图片coquette-icons系列png\渐变类商务png图片（锐普PPT论坛www.rapidbbs.cn） (328).png"/>
          <p:cNvPicPr>
            <a:picLocks noChangeAspect="1" noChangeArrowheads="1"/>
          </p:cNvPicPr>
          <p:nvPr/>
        </p:nvPicPr>
        <p:blipFill>
          <a:blip r:embed="rId3" cstate="print"/>
          <a:srcRect/>
          <a:stretch>
            <a:fillRect/>
          </a:stretch>
        </p:blipFill>
        <p:spPr bwMode="auto">
          <a:xfrm>
            <a:off x="6084168" y="4605851"/>
            <a:ext cx="1625600" cy="1625600"/>
          </a:xfrm>
          <a:prstGeom prst="rect">
            <a:avLst/>
          </a:prstGeom>
          <a:noFill/>
        </p:spPr>
      </p:pic>
      <p:pic>
        <p:nvPicPr>
          <p:cNvPr id="60422" name="Picture 6" descr="C:\Users\gaoyu\Desktop\助教\素材\渐变类商务png图片coquette-icons系列png\渐变类商务png图片coquette-icons系列png\渐变类商务png图片（锐普PPT论坛www.rapidbbs.cn） (91).png"/>
          <p:cNvPicPr>
            <a:picLocks noChangeAspect="1" noChangeArrowheads="1"/>
          </p:cNvPicPr>
          <p:nvPr/>
        </p:nvPicPr>
        <p:blipFill>
          <a:blip r:embed="rId4" cstate="print"/>
          <a:srcRect/>
          <a:stretch>
            <a:fillRect/>
          </a:stretch>
        </p:blipFill>
        <p:spPr bwMode="auto">
          <a:xfrm>
            <a:off x="1475656" y="4581128"/>
            <a:ext cx="1625600" cy="1625600"/>
          </a:xfrm>
          <a:prstGeom prst="rect">
            <a:avLst/>
          </a:prstGeom>
          <a:noFill/>
        </p:spPr>
      </p:pic>
    </p:spTree>
    <p:extLst>
      <p:ext uri="{BB962C8B-B14F-4D97-AF65-F5344CB8AC3E}">
        <p14:creationId xmlns:p14="http://schemas.microsoft.com/office/powerpoint/2010/main" val="1924153974"/>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4083" name="Rectangle 3"/>
          <p:cNvSpPr>
            <a:spLocks noGrp="1" noChangeArrowheads="1"/>
          </p:cNvSpPr>
          <p:nvPr>
            <p:ph idx="1"/>
          </p:nvPr>
        </p:nvSpPr>
        <p:spPr/>
        <p:txBody>
          <a:bodyPr>
            <a:normAutofit/>
          </a:bodyPr>
          <a:lstStyle/>
          <a:p>
            <a:pPr>
              <a:lnSpc>
                <a:spcPct val="150000"/>
              </a:lnSpc>
            </a:pPr>
            <a:r>
              <a:rPr lang="zh-CN" altLang="en-US" sz="2400" dirty="0"/>
              <a:t>大量的组织行为是藏而不露的。组织由人组成，要使组织真正取得成功必须了解组织中人的活动。</a:t>
            </a:r>
          </a:p>
          <a:p>
            <a:pPr>
              <a:lnSpc>
                <a:spcPct val="150000"/>
              </a:lnSpc>
            </a:pPr>
            <a:r>
              <a:rPr lang="zh-CN" altLang="en-US" sz="2400" dirty="0"/>
              <a:t>基本归因谬误：人们在评价他人行为时总是倾向于低估外部因素而高估内部或个人因素。此外，亦总是把自己的错误和失败归因于外部因素，把自己的成功归因于内部因素。</a:t>
            </a:r>
          </a:p>
          <a:p>
            <a:pPr>
              <a:lnSpc>
                <a:spcPct val="150000"/>
              </a:lnSpc>
            </a:pPr>
            <a:r>
              <a:rPr lang="zh-CN" altLang="en-US" sz="2400" dirty="0"/>
              <a:t>但是，领导者的行为被下属接受的程度取决于下属是将这种行为视为获得满足的即时源泉，还是作为未来获得满足的手段。</a:t>
            </a:r>
          </a:p>
        </p:txBody>
      </p:sp>
      <p:sp>
        <p:nvSpPr>
          <p:cNvPr id="61442" name="Rectangle 2"/>
          <p:cNvSpPr>
            <a:spLocks noGrp="1" noChangeArrowheads="1"/>
          </p:cNvSpPr>
          <p:nvPr>
            <p:ph type="title"/>
          </p:nvPr>
        </p:nvSpPr>
        <p:spPr/>
        <p:txBody>
          <a:bodyPr/>
          <a:lstStyle/>
          <a:p>
            <a:r>
              <a:rPr lang="en-US" altLang="zh-CN" sz="3400" dirty="0">
                <a:latin typeface="微软雅黑" panose="020B0503020204020204" pitchFamily="34" charset="-122"/>
                <a:ea typeface="微软雅黑" panose="020B0503020204020204" pitchFamily="34" charset="-122"/>
              </a:rPr>
              <a:t>“</a:t>
            </a:r>
            <a:r>
              <a:rPr lang="zh-CN" altLang="en-US" sz="3400" dirty="0">
                <a:latin typeface="微软雅黑" panose="020B0503020204020204" pitchFamily="34" charset="-122"/>
                <a:ea typeface="微软雅黑" panose="020B0503020204020204" pitchFamily="34" charset="-122"/>
              </a:rPr>
              <a:t>组织像一座冰山”</a:t>
            </a:r>
          </a:p>
        </p:txBody>
      </p:sp>
    </p:spTree>
    <p:extLst>
      <p:ext uri="{BB962C8B-B14F-4D97-AF65-F5344CB8AC3E}">
        <p14:creationId xmlns:p14="http://schemas.microsoft.com/office/powerpoint/2010/main" val="1526692718"/>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066800" y="980728"/>
            <a:ext cx="7033592" cy="5420072"/>
            <a:chOff x="3792" y="9060"/>
            <a:chExt cx="4806" cy="5622"/>
          </a:xfrm>
        </p:grpSpPr>
        <p:sp>
          <p:nvSpPr>
            <p:cNvPr id="62469" name="Rectangle 5"/>
            <p:cNvSpPr>
              <a:spLocks noChangeArrowheads="1"/>
            </p:cNvSpPr>
            <p:nvPr/>
          </p:nvSpPr>
          <p:spPr bwMode="auto">
            <a:xfrm>
              <a:off x="3792" y="9060"/>
              <a:ext cx="4806" cy="5604"/>
            </a:xfrm>
            <a:prstGeom prst="rect">
              <a:avLst/>
            </a:prstGeom>
            <a:solidFill>
              <a:srgbClr val="FFFFFF"/>
            </a:solidFill>
            <a:ln w="9525">
              <a:miter lim="800000"/>
              <a:headEnd/>
              <a:tailEnd/>
            </a:ln>
            <a:scene3d>
              <a:camera prst="legacyObliqueTopLeft"/>
              <a:lightRig rig="legacyFlat3" dir="t"/>
            </a:scene3d>
            <a:sp3d extrusionH="303200" prstMaterial="legacyMatte">
              <a:bevelT w="13500" h="13500" prst="angle"/>
              <a:bevelB w="13500" h="13500" prst="angle"/>
              <a:extrusionClr>
                <a:srgbClr val="FFFFFF"/>
              </a:extrusionClr>
            </a:sp3d>
          </p:spPr>
          <p:txBody>
            <a:bodyPr>
              <a:flatTx/>
            </a:bodyPr>
            <a:lstStyle/>
            <a:p>
              <a:pPr algn="just" fontAlgn="base">
                <a:lnSpc>
                  <a:spcPct val="150000"/>
                </a:lnSpc>
                <a:spcBef>
                  <a:spcPct val="0"/>
                </a:spcBef>
                <a:spcAft>
                  <a:spcPct val="0"/>
                </a:spcAft>
              </a:pPr>
              <a:endParaRPr lang="zh-CN" altLang="zh-CN" sz="2000">
                <a:solidFill>
                  <a:srgbClr val="EEECE1"/>
                </a:solidFill>
                <a:latin typeface="微软雅黑" panose="020B0503020204020204" pitchFamily="34" charset="-122"/>
                <a:ea typeface="微软雅黑" panose="020B0503020204020204" pitchFamily="34" charset="-122"/>
              </a:endParaRPr>
            </a:p>
          </p:txBody>
        </p:sp>
        <p:sp>
          <p:nvSpPr>
            <p:cNvPr id="62470" name="Text Box 6"/>
            <p:cNvSpPr txBox="1">
              <a:spLocks noChangeArrowheads="1"/>
            </p:cNvSpPr>
            <p:nvPr/>
          </p:nvSpPr>
          <p:spPr bwMode="auto">
            <a:xfrm>
              <a:off x="3828" y="9060"/>
              <a:ext cx="4746" cy="3456"/>
            </a:xfrm>
            <a:prstGeom prst="rect">
              <a:avLst/>
            </a:prstGeom>
            <a:gradFill rotWithShape="0">
              <a:gsLst>
                <a:gs pos="0">
                  <a:srgbClr val="767676"/>
                </a:gs>
                <a:gs pos="50000">
                  <a:srgbClr val="FFFFFF"/>
                </a:gs>
                <a:gs pos="100000">
                  <a:srgbClr val="767676"/>
                </a:gs>
              </a:gsLst>
              <a:lin ang="2700000" scaled="1"/>
            </a:gradFill>
            <a:ln w="9525">
              <a:solidFill>
                <a:srgbClr val="000000"/>
              </a:solidFill>
              <a:miter lim="800000"/>
              <a:headEnd/>
              <a:tailEnd/>
            </a:ln>
          </p:spPr>
          <p:txBody>
            <a:bodyPr/>
            <a:lstStyle/>
            <a:p>
              <a:pPr algn="just" fontAlgn="base">
                <a:lnSpc>
                  <a:spcPct val="150000"/>
                </a:lnSpc>
                <a:spcBef>
                  <a:spcPct val="0"/>
                </a:spcBef>
                <a:spcAft>
                  <a:spcPct val="0"/>
                </a:spcAft>
              </a:pPr>
              <a:endParaRPr lang="zh-CN" altLang="zh-CN" sz="2000">
                <a:solidFill>
                  <a:srgbClr val="EEECE1"/>
                </a:solidFill>
                <a:latin typeface="微软雅黑" panose="020B0503020204020204" pitchFamily="34" charset="-122"/>
                <a:ea typeface="微软雅黑" panose="020B0503020204020204" pitchFamily="34" charset="-122"/>
              </a:endParaRPr>
            </a:p>
          </p:txBody>
        </p:sp>
        <p:sp>
          <p:nvSpPr>
            <p:cNvPr id="62471" name="Freeform 7"/>
            <p:cNvSpPr>
              <a:spLocks/>
            </p:cNvSpPr>
            <p:nvPr/>
          </p:nvSpPr>
          <p:spPr bwMode="auto">
            <a:xfrm>
              <a:off x="4860" y="9342"/>
              <a:ext cx="2664" cy="3060"/>
            </a:xfrm>
            <a:custGeom>
              <a:avLst/>
              <a:gdLst>
                <a:gd name="T0" fmla="*/ 102 w 2664"/>
                <a:gd name="T1" fmla="*/ 2898 h 3060"/>
                <a:gd name="T2" fmla="*/ 264 w 2664"/>
                <a:gd name="T3" fmla="*/ 2640 h 3060"/>
                <a:gd name="T4" fmla="*/ 102 w 2664"/>
                <a:gd name="T5" fmla="*/ 2196 h 3060"/>
                <a:gd name="T6" fmla="*/ 342 w 2664"/>
                <a:gd name="T7" fmla="*/ 2118 h 3060"/>
                <a:gd name="T8" fmla="*/ 282 w 2664"/>
                <a:gd name="T9" fmla="*/ 1338 h 3060"/>
                <a:gd name="T10" fmla="*/ 480 w 2664"/>
                <a:gd name="T11" fmla="*/ 960 h 3060"/>
                <a:gd name="T12" fmla="*/ 264 w 2664"/>
                <a:gd name="T13" fmla="*/ 438 h 3060"/>
                <a:gd name="T14" fmla="*/ 642 w 2664"/>
                <a:gd name="T15" fmla="*/ 78 h 3060"/>
                <a:gd name="T16" fmla="*/ 1302 w 2664"/>
                <a:gd name="T17" fmla="*/ 0 h 3060"/>
                <a:gd name="T18" fmla="*/ 1944 w 2664"/>
                <a:gd name="T19" fmla="*/ 216 h 3060"/>
                <a:gd name="T20" fmla="*/ 2304 w 2664"/>
                <a:gd name="T21" fmla="*/ 558 h 3060"/>
                <a:gd name="T22" fmla="*/ 2244 w 2664"/>
                <a:gd name="T23" fmla="*/ 1380 h 3060"/>
                <a:gd name="T24" fmla="*/ 2562 w 2664"/>
                <a:gd name="T25" fmla="*/ 2016 h 3060"/>
                <a:gd name="T26" fmla="*/ 2664 w 2664"/>
                <a:gd name="T27" fmla="*/ 2658 h 3060"/>
                <a:gd name="T28" fmla="*/ 2622 w 2664"/>
                <a:gd name="T29" fmla="*/ 3018 h 3060"/>
                <a:gd name="T30" fmla="*/ 0 w 2664"/>
                <a:gd name="T31" fmla="*/ 3060 h 3060"/>
                <a:gd name="T32" fmla="*/ 162 w 2664"/>
                <a:gd name="T33" fmla="*/ 2760 h 30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64"/>
                <a:gd name="T52" fmla="*/ 0 h 3060"/>
                <a:gd name="T53" fmla="*/ 2664 w 2664"/>
                <a:gd name="T54" fmla="*/ 3060 h 30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64" h="3060">
                  <a:moveTo>
                    <a:pt x="102" y="2898"/>
                  </a:moveTo>
                  <a:lnTo>
                    <a:pt x="264" y="2640"/>
                  </a:lnTo>
                  <a:lnTo>
                    <a:pt x="102" y="2196"/>
                  </a:lnTo>
                  <a:lnTo>
                    <a:pt x="342" y="2118"/>
                  </a:lnTo>
                  <a:lnTo>
                    <a:pt x="282" y="1338"/>
                  </a:lnTo>
                  <a:lnTo>
                    <a:pt x="480" y="960"/>
                  </a:lnTo>
                  <a:lnTo>
                    <a:pt x="264" y="438"/>
                  </a:lnTo>
                  <a:lnTo>
                    <a:pt x="642" y="78"/>
                  </a:lnTo>
                  <a:lnTo>
                    <a:pt x="1302" y="0"/>
                  </a:lnTo>
                  <a:lnTo>
                    <a:pt x="1944" y="216"/>
                  </a:lnTo>
                  <a:lnTo>
                    <a:pt x="2304" y="558"/>
                  </a:lnTo>
                  <a:lnTo>
                    <a:pt x="2244" y="1380"/>
                  </a:lnTo>
                  <a:lnTo>
                    <a:pt x="2562" y="2016"/>
                  </a:lnTo>
                  <a:lnTo>
                    <a:pt x="2664" y="2658"/>
                  </a:lnTo>
                  <a:lnTo>
                    <a:pt x="2622" y="3018"/>
                  </a:lnTo>
                  <a:lnTo>
                    <a:pt x="0" y="3060"/>
                  </a:lnTo>
                  <a:lnTo>
                    <a:pt x="162" y="2760"/>
                  </a:lnTo>
                </a:path>
              </a:pathLst>
            </a:custGeom>
            <a:solidFill>
              <a:srgbClr val="FFFFFF"/>
            </a:solidFill>
            <a:ln w="9525">
              <a:solidFill>
                <a:srgbClr val="000000"/>
              </a:solidFill>
              <a:round/>
              <a:headEnd/>
              <a:tailEnd/>
            </a:ln>
          </p:spPr>
          <p:txBody>
            <a:bodyPr/>
            <a:lstStyle/>
            <a:p>
              <a:pPr fontAlgn="base">
                <a:lnSpc>
                  <a:spcPct val="150000"/>
                </a:lnSpc>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62472" name="Freeform 8"/>
            <p:cNvSpPr>
              <a:spLocks/>
            </p:cNvSpPr>
            <p:nvPr/>
          </p:nvSpPr>
          <p:spPr bwMode="auto">
            <a:xfrm>
              <a:off x="3822" y="12180"/>
              <a:ext cx="4758" cy="2478"/>
            </a:xfrm>
            <a:custGeom>
              <a:avLst/>
              <a:gdLst>
                <a:gd name="T0" fmla="*/ 0 w 4098"/>
                <a:gd name="T1" fmla="*/ 222 h 2478"/>
                <a:gd name="T2" fmla="*/ 0 w 4098"/>
                <a:gd name="T3" fmla="*/ 2478 h 2478"/>
                <a:gd name="T4" fmla="*/ 4098 w 4098"/>
                <a:gd name="T5" fmla="*/ 2478 h 2478"/>
                <a:gd name="T6" fmla="*/ 4098 w 4098"/>
                <a:gd name="T7" fmla="*/ 42 h 2478"/>
                <a:gd name="T8" fmla="*/ 3780 w 4098"/>
                <a:gd name="T9" fmla="*/ 78 h 2478"/>
                <a:gd name="T10" fmla="*/ 3522 w 4098"/>
                <a:gd name="T11" fmla="*/ 0 h 2478"/>
                <a:gd name="T12" fmla="*/ 2982 w 4098"/>
                <a:gd name="T13" fmla="*/ 78 h 2478"/>
                <a:gd name="T14" fmla="*/ 2820 w 4098"/>
                <a:gd name="T15" fmla="*/ 18 h 2478"/>
                <a:gd name="T16" fmla="*/ 2460 w 4098"/>
                <a:gd name="T17" fmla="*/ 78 h 2478"/>
                <a:gd name="T18" fmla="*/ 2238 w 4098"/>
                <a:gd name="T19" fmla="*/ 0 h 2478"/>
                <a:gd name="T20" fmla="*/ 1680 w 4098"/>
                <a:gd name="T21" fmla="*/ 120 h 2478"/>
                <a:gd name="T22" fmla="*/ 1500 w 4098"/>
                <a:gd name="T23" fmla="*/ 18 h 2478"/>
                <a:gd name="T24" fmla="*/ 1158 w 4098"/>
                <a:gd name="T25" fmla="*/ 102 h 2478"/>
                <a:gd name="T26" fmla="*/ 822 w 4098"/>
                <a:gd name="T27" fmla="*/ 78 h 2478"/>
                <a:gd name="T28" fmla="*/ 558 w 4098"/>
                <a:gd name="T29" fmla="*/ 138 h 2478"/>
                <a:gd name="T30" fmla="*/ 0 w 4098"/>
                <a:gd name="T31" fmla="*/ 222 h 247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98"/>
                <a:gd name="T49" fmla="*/ 0 h 2478"/>
                <a:gd name="T50" fmla="*/ 4098 w 4098"/>
                <a:gd name="T51" fmla="*/ 2478 h 247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98" h="2478">
                  <a:moveTo>
                    <a:pt x="0" y="222"/>
                  </a:moveTo>
                  <a:lnTo>
                    <a:pt x="0" y="2478"/>
                  </a:lnTo>
                  <a:lnTo>
                    <a:pt x="4098" y="2478"/>
                  </a:lnTo>
                  <a:lnTo>
                    <a:pt x="4098" y="42"/>
                  </a:lnTo>
                  <a:lnTo>
                    <a:pt x="3780" y="78"/>
                  </a:lnTo>
                  <a:lnTo>
                    <a:pt x="3522" y="0"/>
                  </a:lnTo>
                  <a:lnTo>
                    <a:pt x="2982" y="78"/>
                  </a:lnTo>
                  <a:lnTo>
                    <a:pt x="2820" y="18"/>
                  </a:lnTo>
                  <a:lnTo>
                    <a:pt x="2460" y="78"/>
                  </a:lnTo>
                  <a:lnTo>
                    <a:pt x="2238" y="0"/>
                  </a:lnTo>
                  <a:lnTo>
                    <a:pt x="1680" y="120"/>
                  </a:lnTo>
                  <a:lnTo>
                    <a:pt x="1500" y="18"/>
                  </a:lnTo>
                  <a:lnTo>
                    <a:pt x="1158" y="102"/>
                  </a:lnTo>
                  <a:lnTo>
                    <a:pt x="822" y="78"/>
                  </a:lnTo>
                  <a:lnTo>
                    <a:pt x="558" y="138"/>
                  </a:lnTo>
                  <a:lnTo>
                    <a:pt x="0" y="222"/>
                  </a:lnTo>
                  <a:close/>
                </a:path>
              </a:pathLst>
            </a:custGeom>
            <a:gradFill rotWithShape="0">
              <a:gsLst>
                <a:gs pos="0">
                  <a:srgbClr val="767676"/>
                </a:gs>
                <a:gs pos="100000">
                  <a:srgbClr val="FFFFFF"/>
                </a:gs>
              </a:gsLst>
              <a:lin ang="18900000" scaled="1"/>
            </a:gradFill>
            <a:ln w="9525">
              <a:solidFill>
                <a:srgbClr val="000000"/>
              </a:solidFill>
              <a:round/>
              <a:headEnd/>
              <a:tailEnd/>
            </a:ln>
          </p:spPr>
          <p:txBody>
            <a:bodyPr/>
            <a:lstStyle/>
            <a:p>
              <a:pPr fontAlgn="base">
                <a:lnSpc>
                  <a:spcPct val="150000"/>
                </a:lnSpc>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62473" name="Text Box 9"/>
            <p:cNvSpPr txBox="1">
              <a:spLocks noChangeArrowheads="1"/>
            </p:cNvSpPr>
            <p:nvPr/>
          </p:nvSpPr>
          <p:spPr bwMode="auto">
            <a:xfrm>
              <a:off x="5547" y="12501"/>
              <a:ext cx="2522" cy="1902"/>
            </a:xfrm>
            <a:prstGeom prst="rect">
              <a:avLst/>
            </a:prstGeom>
            <a:noFill/>
            <a:ln w="9525">
              <a:noFill/>
              <a:miter lim="800000"/>
              <a:headEnd/>
              <a:tailEnd/>
            </a:ln>
          </p:spPr>
          <p:txBody>
            <a:bodyPr lIns="0" tIns="0" rIns="0" bIns="0"/>
            <a:lstStyle/>
            <a:p>
              <a:pPr algn="just" fontAlgn="base">
                <a:spcBef>
                  <a:spcPct val="0"/>
                </a:spcBef>
                <a:spcAft>
                  <a:spcPct val="0"/>
                </a:spcAft>
              </a:pPr>
              <a:r>
                <a:rPr lang="zh-CN" altLang="en-US" sz="2000" b="1" dirty="0">
                  <a:solidFill>
                    <a:prstClr val="black"/>
                  </a:solidFill>
                  <a:latin typeface="微软雅黑" panose="020B0503020204020204" pitchFamily="34" charset="-122"/>
                  <a:ea typeface="微软雅黑" panose="020B0503020204020204" pitchFamily="34" charset="-122"/>
                </a:rPr>
                <a:t>隐藏的部分</a:t>
              </a:r>
            </a:p>
            <a:p>
              <a:pPr algn="just" fontAlgn="base">
                <a:spcBef>
                  <a:spcPct val="0"/>
                </a:spcBef>
                <a:spcAft>
                  <a:spcPct val="0"/>
                </a:spcAft>
              </a:pPr>
              <a:r>
                <a:rPr lang="zh-CN" altLang="en-US" sz="2000" dirty="0">
                  <a:solidFill>
                    <a:prstClr val="black"/>
                  </a:solidFill>
                  <a:latin typeface="微软雅黑" panose="020B0503020204020204" pitchFamily="34" charset="-122"/>
                  <a:ea typeface="微软雅黑" panose="020B0503020204020204" pitchFamily="34" charset="-122"/>
                </a:rPr>
                <a:t>态度</a:t>
              </a:r>
            </a:p>
            <a:p>
              <a:pPr algn="just" fontAlgn="base">
                <a:spcBef>
                  <a:spcPct val="0"/>
                </a:spcBef>
                <a:spcAft>
                  <a:spcPct val="0"/>
                </a:spcAft>
              </a:pPr>
              <a:r>
                <a:rPr lang="zh-CN" altLang="en-US" sz="2000" dirty="0">
                  <a:solidFill>
                    <a:prstClr val="black"/>
                  </a:solidFill>
                  <a:latin typeface="微软雅黑" panose="020B0503020204020204" pitchFamily="34" charset="-122"/>
                  <a:ea typeface="微软雅黑" panose="020B0503020204020204" pitchFamily="34" charset="-122"/>
                </a:rPr>
                <a:t>知觉</a:t>
              </a:r>
            </a:p>
            <a:p>
              <a:pPr algn="just" fontAlgn="base">
                <a:spcBef>
                  <a:spcPct val="0"/>
                </a:spcBef>
                <a:spcAft>
                  <a:spcPct val="0"/>
                </a:spcAft>
              </a:pPr>
              <a:r>
                <a:rPr lang="zh-CN" altLang="en-US" sz="2000" dirty="0">
                  <a:solidFill>
                    <a:prstClr val="black"/>
                  </a:solidFill>
                  <a:latin typeface="微软雅黑" panose="020B0503020204020204" pitchFamily="34" charset="-122"/>
                  <a:ea typeface="微软雅黑" panose="020B0503020204020204" pitchFamily="34" charset="-122"/>
                </a:rPr>
                <a:t>群体规范</a:t>
              </a:r>
            </a:p>
            <a:p>
              <a:pPr algn="just" fontAlgn="base">
                <a:spcBef>
                  <a:spcPct val="0"/>
                </a:spcBef>
                <a:spcAft>
                  <a:spcPct val="0"/>
                </a:spcAft>
              </a:pPr>
              <a:r>
                <a:rPr lang="zh-CN" altLang="en-US" sz="2000" dirty="0">
                  <a:solidFill>
                    <a:prstClr val="black"/>
                  </a:solidFill>
                  <a:latin typeface="微软雅黑" panose="020B0503020204020204" pitchFamily="34" charset="-122"/>
                  <a:ea typeface="微软雅黑" panose="020B0503020204020204" pitchFamily="34" charset="-122"/>
                </a:rPr>
                <a:t>非正式交往</a:t>
              </a:r>
            </a:p>
            <a:p>
              <a:pPr algn="just" fontAlgn="base">
                <a:spcBef>
                  <a:spcPct val="0"/>
                </a:spcBef>
                <a:spcAft>
                  <a:spcPct val="0"/>
                </a:spcAft>
              </a:pPr>
              <a:r>
                <a:rPr lang="zh-CN" altLang="en-US" sz="2000" dirty="0">
                  <a:solidFill>
                    <a:prstClr val="black"/>
                  </a:solidFill>
                  <a:latin typeface="微软雅黑" panose="020B0503020204020204" pitchFamily="34" charset="-122"/>
                  <a:ea typeface="微软雅黑" panose="020B0503020204020204" pitchFamily="34" charset="-122"/>
                </a:rPr>
                <a:t>人际的和群体间的冲突</a:t>
              </a:r>
            </a:p>
          </p:txBody>
        </p:sp>
        <p:sp>
          <p:nvSpPr>
            <p:cNvPr id="62474" name="Text Box 10"/>
            <p:cNvSpPr txBox="1">
              <a:spLocks noChangeArrowheads="1"/>
            </p:cNvSpPr>
            <p:nvPr/>
          </p:nvSpPr>
          <p:spPr bwMode="auto">
            <a:xfrm>
              <a:off x="5610" y="9597"/>
              <a:ext cx="1164" cy="2460"/>
            </a:xfrm>
            <a:prstGeom prst="rect">
              <a:avLst/>
            </a:prstGeom>
            <a:noFill/>
            <a:ln w="9525">
              <a:noFill/>
              <a:miter lim="800000"/>
              <a:headEnd/>
              <a:tailEnd/>
            </a:ln>
          </p:spPr>
          <p:txBody>
            <a:bodyPr lIns="0" tIns="0" rIns="0" bIns="0"/>
            <a:lstStyle/>
            <a:p>
              <a:pPr algn="just" fontAlgn="base">
                <a:spcBef>
                  <a:spcPct val="0"/>
                </a:spcBef>
                <a:spcAft>
                  <a:spcPct val="0"/>
                </a:spcAft>
              </a:pPr>
              <a:r>
                <a:rPr lang="zh-CN" altLang="en-US" sz="2000" b="1" dirty="0">
                  <a:solidFill>
                    <a:prstClr val="black"/>
                  </a:solidFill>
                  <a:latin typeface="微软雅黑" panose="020B0503020204020204" pitchFamily="34" charset="-122"/>
                  <a:ea typeface="微软雅黑" panose="020B0503020204020204" pitchFamily="34" charset="-122"/>
                </a:rPr>
                <a:t>可见的部分</a:t>
              </a:r>
            </a:p>
            <a:p>
              <a:pPr algn="just" fontAlgn="base">
                <a:spcBef>
                  <a:spcPct val="0"/>
                </a:spcBef>
                <a:spcAft>
                  <a:spcPct val="0"/>
                </a:spcAft>
              </a:pPr>
              <a:r>
                <a:rPr lang="zh-CN" altLang="en-US" sz="2000" dirty="0">
                  <a:solidFill>
                    <a:prstClr val="black"/>
                  </a:solidFill>
                  <a:latin typeface="微软雅黑" panose="020B0503020204020204" pitchFamily="34" charset="-122"/>
                  <a:ea typeface="微软雅黑" panose="020B0503020204020204" pitchFamily="34" charset="-122"/>
                </a:rPr>
                <a:t>战略</a:t>
              </a:r>
            </a:p>
            <a:p>
              <a:pPr algn="just" fontAlgn="base">
                <a:spcBef>
                  <a:spcPct val="0"/>
                </a:spcBef>
                <a:spcAft>
                  <a:spcPct val="0"/>
                </a:spcAft>
              </a:pPr>
              <a:r>
                <a:rPr lang="zh-CN" altLang="en-US" sz="2000" dirty="0">
                  <a:solidFill>
                    <a:prstClr val="black"/>
                  </a:solidFill>
                  <a:latin typeface="微软雅黑" panose="020B0503020204020204" pitchFamily="34" charset="-122"/>
                  <a:ea typeface="微软雅黑" panose="020B0503020204020204" pitchFamily="34" charset="-122"/>
                </a:rPr>
                <a:t>目标</a:t>
              </a:r>
            </a:p>
            <a:p>
              <a:pPr algn="just" fontAlgn="base">
                <a:spcBef>
                  <a:spcPct val="0"/>
                </a:spcBef>
                <a:spcAft>
                  <a:spcPct val="0"/>
                </a:spcAft>
              </a:pPr>
              <a:r>
                <a:rPr lang="zh-CN" altLang="en-US" sz="2000" dirty="0">
                  <a:solidFill>
                    <a:prstClr val="black"/>
                  </a:solidFill>
                  <a:latin typeface="微软雅黑" panose="020B0503020204020204" pitchFamily="34" charset="-122"/>
                  <a:ea typeface="微软雅黑" panose="020B0503020204020204" pitchFamily="34" charset="-122"/>
                </a:rPr>
                <a:t>政策与程序</a:t>
              </a:r>
            </a:p>
            <a:p>
              <a:pPr algn="just" fontAlgn="base">
                <a:spcBef>
                  <a:spcPct val="0"/>
                </a:spcBef>
                <a:spcAft>
                  <a:spcPct val="0"/>
                </a:spcAft>
              </a:pPr>
              <a:r>
                <a:rPr lang="zh-CN" altLang="en-US" sz="2000" dirty="0">
                  <a:solidFill>
                    <a:prstClr val="black"/>
                  </a:solidFill>
                  <a:latin typeface="微软雅黑" panose="020B0503020204020204" pitchFamily="34" charset="-122"/>
                  <a:ea typeface="微软雅黑" panose="020B0503020204020204" pitchFamily="34" charset="-122"/>
                </a:rPr>
                <a:t>结构</a:t>
              </a:r>
            </a:p>
            <a:p>
              <a:pPr algn="just" fontAlgn="base">
                <a:spcBef>
                  <a:spcPct val="0"/>
                </a:spcBef>
                <a:spcAft>
                  <a:spcPct val="0"/>
                </a:spcAft>
              </a:pPr>
              <a:r>
                <a:rPr lang="zh-CN" altLang="en-US" sz="2000" dirty="0">
                  <a:solidFill>
                    <a:prstClr val="black"/>
                  </a:solidFill>
                  <a:latin typeface="微软雅黑" panose="020B0503020204020204" pitchFamily="34" charset="-122"/>
                  <a:ea typeface="微软雅黑" panose="020B0503020204020204" pitchFamily="34" charset="-122"/>
                </a:rPr>
                <a:t>技术</a:t>
              </a:r>
            </a:p>
            <a:p>
              <a:pPr algn="just" fontAlgn="base">
                <a:spcBef>
                  <a:spcPct val="0"/>
                </a:spcBef>
                <a:spcAft>
                  <a:spcPct val="0"/>
                </a:spcAft>
              </a:pPr>
              <a:r>
                <a:rPr lang="zh-CN" altLang="en-US" sz="2000" dirty="0">
                  <a:solidFill>
                    <a:prstClr val="black"/>
                  </a:solidFill>
                  <a:latin typeface="微软雅黑" panose="020B0503020204020204" pitchFamily="34" charset="-122"/>
                  <a:ea typeface="微软雅黑" panose="020B0503020204020204" pitchFamily="34" charset="-122"/>
                </a:rPr>
                <a:t>正式权威</a:t>
              </a:r>
            </a:p>
            <a:p>
              <a:pPr algn="just" fontAlgn="base">
                <a:spcBef>
                  <a:spcPct val="0"/>
                </a:spcBef>
                <a:spcAft>
                  <a:spcPct val="0"/>
                </a:spcAft>
              </a:pPr>
              <a:r>
                <a:rPr lang="zh-CN" altLang="en-US" sz="2000" dirty="0">
                  <a:solidFill>
                    <a:prstClr val="black"/>
                  </a:solidFill>
                  <a:latin typeface="微软雅黑" panose="020B0503020204020204" pitchFamily="34" charset="-122"/>
                  <a:ea typeface="微软雅黑" panose="020B0503020204020204" pitchFamily="34" charset="-122"/>
                </a:rPr>
                <a:t>命令链</a:t>
              </a:r>
            </a:p>
          </p:txBody>
        </p:sp>
        <p:sp>
          <p:nvSpPr>
            <p:cNvPr id="62475" name="Freeform 11"/>
            <p:cNvSpPr>
              <a:spLocks/>
            </p:cNvSpPr>
            <p:nvPr/>
          </p:nvSpPr>
          <p:spPr bwMode="auto">
            <a:xfrm>
              <a:off x="4560" y="12282"/>
              <a:ext cx="378" cy="2376"/>
            </a:xfrm>
            <a:custGeom>
              <a:avLst/>
              <a:gdLst>
                <a:gd name="T0" fmla="*/ 378 w 378"/>
                <a:gd name="T1" fmla="*/ 0 h 2376"/>
                <a:gd name="T2" fmla="*/ 162 w 378"/>
                <a:gd name="T3" fmla="*/ 1056 h 2376"/>
                <a:gd name="T4" fmla="*/ 282 w 378"/>
                <a:gd name="T5" fmla="*/ 1296 h 2376"/>
                <a:gd name="T6" fmla="*/ 78 w 378"/>
                <a:gd name="T7" fmla="*/ 1560 h 2376"/>
                <a:gd name="T8" fmla="*/ 258 w 378"/>
                <a:gd name="T9" fmla="*/ 2076 h 2376"/>
                <a:gd name="T10" fmla="*/ 0 w 378"/>
                <a:gd name="T11" fmla="*/ 2376 h 2376"/>
                <a:gd name="T12" fmla="*/ 0 60000 65536"/>
                <a:gd name="T13" fmla="*/ 0 60000 65536"/>
                <a:gd name="T14" fmla="*/ 0 60000 65536"/>
                <a:gd name="T15" fmla="*/ 0 60000 65536"/>
                <a:gd name="T16" fmla="*/ 0 60000 65536"/>
                <a:gd name="T17" fmla="*/ 0 60000 65536"/>
                <a:gd name="T18" fmla="*/ 0 w 378"/>
                <a:gd name="T19" fmla="*/ 0 h 2376"/>
                <a:gd name="T20" fmla="*/ 378 w 378"/>
                <a:gd name="T21" fmla="*/ 2376 h 2376"/>
              </a:gdLst>
              <a:ahLst/>
              <a:cxnLst>
                <a:cxn ang="T12">
                  <a:pos x="T0" y="T1"/>
                </a:cxn>
                <a:cxn ang="T13">
                  <a:pos x="T2" y="T3"/>
                </a:cxn>
                <a:cxn ang="T14">
                  <a:pos x="T4" y="T5"/>
                </a:cxn>
                <a:cxn ang="T15">
                  <a:pos x="T6" y="T7"/>
                </a:cxn>
                <a:cxn ang="T16">
                  <a:pos x="T8" y="T9"/>
                </a:cxn>
                <a:cxn ang="T17">
                  <a:pos x="T10" y="T11"/>
                </a:cxn>
              </a:cxnLst>
              <a:rect l="T18" t="T19" r="T20" b="T21"/>
              <a:pathLst>
                <a:path w="378" h="2376">
                  <a:moveTo>
                    <a:pt x="378" y="0"/>
                  </a:moveTo>
                  <a:lnTo>
                    <a:pt x="162" y="1056"/>
                  </a:lnTo>
                  <a:lnTo>
                    <a:pt x="282" y="1296"/>
                  </a:lnTo>
                  <a:lnTo>
                    <a:pt x="78" y="1560"/>
                  </a:lnTo>
                  <a:lnTo>
                    <a:pt x="258" y="2076"/>
                  </a:lnTo>
                  <a:lnTo>
                    <a:pt x="0" y="2376"/>
                  </a:lnTo>
                </a:path>
              </a:pathLst>
            </a:custGeom>
            <a:noFill/>
            <a:ln w="9525">
              <a:solidFill>
                <a:srgbClr val="000000"/>
              </a:solidFill>
              <a:prstDash val="dash"/>
              <a:round/>
              <a:headEnd/>
              <a:tailEnd/>
            </a:ln>
          </p:spPr>
          <p:txBody>
            <a:bodyPr/>
            <a:lstStyle/>
            <a:p>
              <a:pPr fontAlgn="base">
                <a:lnSpc>
                  <a:spcPct val="150000"/>
                </a:lnSpc>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sp>
          <p:nvSpPr>
            <p:cNvPr id="62476" name="Freeform 12"/>
            <p:cNvSpPr>
              <a:spLocks/>
            </p:cNvSpPr>
            <p:nvPr/>
          </p:nvSpPr>
          <p:spPr bwMode="auto">
            <a:xfrm>
              <a:off x="7500" y="12222"/>
              <a:ext cx="762" cy="2460"/>
            </a:xfrm>
            <a:custGeom>
              <a:avLst/>
              <a:gdLst>
                <a:gd name="T0" fmla="*/ 0 w 762"/>
                <a:gd name="T1" fmla="*/ 0 h 2460"/>
                <a:gd name="T2" fmla="*/ 0 w 762"/>
                <a:gd name="T3" fmla="*/ 438 h 2460"/>
                <a:gd name="T4" fmla="*/ 342 w 762"/>
                <a:gd name="T5" fmla="*/ 840 h 2460"/>
                <a:gd name="T6" fmla="*/ 318 w 762"/>
                <a:gd name="T7" fmla="*/ 1080 h 2460"/>
                <a:gd name="T8" fmla="*/ 702 w 762"/>
                <a:gd name="T9" fmla="*/ 1776 h 2460"/>
                <a:gd name="T10" fmla="*/ 762 w 762"/>
                <a:gd name="T11" fmla="*/ 2460 h 2460"/>
                <a:gd name="T12" fmla="*/ 0 60000 65536"/>
                <a:gd name="T13" fmla="*/ 0 60000 65536"/>
                <a:gd name="T14" fmla="*/ 0 60000 65536"/>
                <a:gd name="T15" fmla="*/ 0 60000 65536"/>
                <a:gd name="T16" fmla="*/ 0 60000 65536"/>
                <a:gd name="T17" fmla="*/ 0 60000 65536"/>
                <a:gd name="T18" fmla="*/ 0 w 762"/>
                <a:gd name="T19" fmla="*/ 0 h 2460"/>
                <a:gd name="T20" fmla="*/ 762 w 762"/>
                <a:gd name="T21" fmla="*/ 2460 h 2460"/>
              </a:gdLst>
              <a:ahLst/>
              <a:cxnLst>
                <a:cxn ang="T12">
                  <a:pos x="T0" y="T1"/>
                </a:cxn>
                <a:cxn ang="T13">
                  <a:pos x="T2" y="T3"/>
                </a:cxn>
                <a:cxn ang="T14">
                  <a:pos x="T4" y="T5"/>
                </a:cxn>
                <a:cxn ang="T15">
                  <a:pos x="T6" y="T7"/>
                </a:cxn>
                <a:cxn ang="T16">
                  <a:pos x="T8" y="T9"/>
                </a:cxn>
                <a:cxn ang="T17">
                  <a:pos x="T10" y="T11"/>
                </a:cxn>
              </a:cxnLst>
              <a:rect l="T18" t="T19" r="T20" b="T21"/>
              <a:pathLst>
                <a:path w="762" h="2460">
                  <a:moveTo>
                    <a:pt x="0" y="0"/>
                  </a:moveTo>
                  <a:lnTo>
                    <a:pt x="0" y="438"/>
                  </a:lnTo>
                  <a:lnTo>
                    <a:pt x="342" y="840"/>
                  </a:lnTo>
                  <a:lnTo>
                    <a:pt x="318" y="1080"/>
                  </a:lnTo>
                  <a:lnTo>
                    <a:pt x="702" y="1776"/>
                  </a:lnTo>
                  <a:lnTo>
                    <a:pt x="762" y="2460"/>
                  </a:lnTo>
                </a:path>
              </a:pathLst>
            </a:custGeom>
            <a:noFill/>
            <a:ln w="9525">
              <a:solidFill>
                <a:srgbClr val="000000"/>
              </a:solidFill>
              <a:prstDash val="dash"/>
              <a:round/>
              <a:headEnd/>
              <a:tailEnd/>
            </a:ln>
          </p:spPr>
          <p:txBody>
            <a:bodyPr/>
            <a:lstStyle/>
            <a:p>
              <a:pPr fontAlgn="base">
                <a:lnSpc>
                  <a:spcPct val="150000"/>
                </a:lnSpc>
                <a:spcBef>
                  <a:spcPct val="0"/>
                </a:spcBef>
                <a:spcAft>
                  <a:spcPct val="0"/>
                </a:spcAft>
              </a:pPr>
              <a:endParaRPr lang="zh-CN" altLang="en-US">
                <a:solidFill>
                  <a:prstClr val="black"/>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26101238"/>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solidFill>
                  <a:srgbClr val="004EA2"/>
                </a:solidFill>
              </a:rPr>
              <a:t>谢谢  </a:t>
            </a:r>
            <a:r>
              <a:rPr lang="en-US" altLang="zh-CN" dirty="0">
                <a:solidFill>
                  <a:srgbClr val="004EA2"/>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457200" y="1500174"/>
            <a:ext cx="8229600" cy="4896544"/>
          </a:xfrm>
        </p:spPr>
        <p:txBody>
          <a:bodyPr>
            <a:normAutofit/>
          </a:bodyPr>
          <a:lstStyle/>
          <a:p>
            <a:pPr>
              <a:lnSpc>
                <a:spcPct val="150000"/>
              </a:lnSpc>
            </a:pPr>
            <a:r>
              <a:rPr lang="zh-CN" altLang="en-US" sz="2400" b="1" dirty="0"/>
              <a:t>联网组织的特质 </a:t>
            </a:r>
            <a:endParaRPr lang="en-US" altLang="zh-CN" sz="2400" b="1" dirty="0"/>
          </a:p>
          <a:p>
            <a:pPr lvl="1">
              <a:lnSpc>
                <a:spcPct val="150000"/>
              </a:lnSpc>
              <a:buFontTx/>
              <a:buChar char="-"/>
            </a:pPr>
            <a:r>
              <a:rPr lang="zh-CN" altLang="en-US" dirty="0"/>
              <a:t>每个单位都是独立的、专精的； </a:t>
            </a:r>
            <a:endParaRPr lang="en-US" altLang="zh-CN" dirty="0"/>
          </a:p>
          <a:p>
            <a:pPr lvl="1">
              <a:lnSpc>
                <a:spcPct val="150000"/>
              </a:lnSpc>
              <a:buFontTx/>
              <a:buChar char="-"/>
            </a:pPr>
            <a:r>
              <a:rPr lang="zh-CN" altLang="en-US" dirty="0"/>
              <a:t>总部无法控制每个事业单位大部分的作业活动； </a:t>
            </a:r>
            <a:endParaRPr lang="en-US" altLang="zh-CN" dirty="0"/>
          </a:p>
          <a:p>
            <a:pPr lvl="1">
              <a:lnSpc>
                <a:spcPct val="150000"/>
              </a:lnSpc>
              <a:buFontTx/>
              <a:buChar char="-"/>
            </a:pPr>
            <a:r>
              <a:rPr lang="zh-CN" altLang="en-US" dirty="0"/>
              <a:t>连结许多有效管理的小网络的网络。</a:t>
            </a:r>
          </a:p>
          <a:p>
            <a:pPr>
              <a:lnSpc>
                <a:spcPct val="150000"/>
              </a:lnSpc>
            </a:pPr>
            <a:r>
              <a:rPr lang="zh-CN" altLang="en-US" sz="2400" b="1" dirty="0"/>
              <a:t>联网组织的优点</a:t>
            </a:r>
            <a:r>
              <a:rPr lang="zh-CN" altLang="en-US" sz="2400" dirty="0"/>
              <a:t> </a:t>
            </a:r>
            <a:endParaRPr lang="en-US" altLang="zh-CN" sz="2400" dirty="0"/>
          </a:p>
          <a:p>
            <a:pPr lvl="1">
              <a:lnSpc>
                <a:spcPct val="150000"/>
              </a:lnSpc>
              <a:buFontTx/>
              <a:buChar char="-"/>
            </a:pPr>
            <a:r>
              <a:rPr lang="zh-CN" altLang="en-US" dirty="0"/>
              <a:t>可有效处理多元、专精的事务； </a:t>
            </a:r>
            <a:endParaRPr lang="en-US" altLang="zh-CN" dirty="0"/>
          </a:p>
          <a:p>
            <a:pPr lvl="1">
              <a:lnSpc>
                <a:spcPct val="150000"/>
              </a:lnSpc>
              <a:buFontTx/>
              <a:buChar char="-"/>
            </a:pPr>
            <a:r>
              <a:rPr lang="zh-CN" altLang="en-US" dirty="0"/>
              <a:t>速度、弹性、梦幻团队、再造。</a:t>
            </a:r>
          </a:p>
          <a:p>
            <a:pPr>
              <a:buFont typeface="Wingdings" pitchFamily="2" charset="2"/>
              <a:buNone/>
            </a:pPr>
            <a:r>
              <a:rPr lang="zh-CN" altLang="en-US" dirty="0"/>
              <a:t> </a:t>
            </a:r>
          </a:p>
          <a:p>
            <a:pPr>
              <a:buFont typeface="Wingdings" pitchFamily="2" charset="2"/>
              <a:buNone/>
            </a:pPr>
            <a:endParaRPr lang="en-US" altLang="zh-CN" dirty="0"/>
          </a:p>
        </p:txBody>
      </p:sp>
    </p:spTree>
    <p:extLst>
      <p:ext uri="{BB962C8B-B14F-4D97-AF65-F5344CB8AC3E}">
        <p14:creationId xmlns:p14="http://schemas.microsoft.com/office/powerpoint/2010/main" val="19669759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586966" y="1142984"/>
            <a:ext cx="5770984" cy="4896544"/>
          </a:xfrm>
        </p:spPr>
        <p:txBody>
          <a:bodyPr/>
          <a:lstStyle/>
          <a:p>
            <a:pPr>
              <a:lnSpc>
                <a:spcPct val="150000"/>
              </a:lnSpc>
              <a:buFont typeface="Wingdings" pitchFamily="2" charset="2"/>
              <a:buChar char="Ø"/>
            </a:pPr>
            <a:r>
              <a:rPr lang="zh-CN" altLang="en-US" sz="2400" dirty="0">
                <a:latin typeface="Times New Roman" pitchFamily="18" charset="0"/>
              </a:rPr>
              <a:t>组织结构与组织设计</a:t>
            </a:r>
            <a:endParaRPr lang="en-US" altLang="zh-CN" sz="2400" dirty="0">
              <a:latin typeface="Times New Roman" pitchFamily="18" charset="0"/>
            </a:endParaRPr>
          </a:p>
          <a:p>
            <a:pPr lvl="1">
              <a:lnSpc>
                <a:spcPct val="150000"/>
              </a:lnSpc>
              <a:buFont typeface="Wingdings" pitchFamily="2" charset="2"/>
              <a:buChar char="Ø"/>
            </a:pPr>
            <a:r>
              <a:rPr lang="zh-CN" altLang="en-US" dirty="0">
                <a:latin typeface="Times New Roman" pitchFamily="18" charset="0"/>
                <a:cs typeface="宋体" charset="0"/>
              </a:rPr>
              <a:t>组织设计的基本原则</a:t>
            </a:r>
          </a:p>
          <a:p>
            <a:pPr lvl="2">
              <a:lnSpc>
                <a:spcPct val="150000"/>
              </a:lnSpc>
              <a:buFont typeface="Wingdings" pitchFamily="2" charset="2"/>
              <a:buChar char="Ø"/>
            </a:pPr>
            <a:r>
              <a:rPr lang="zh-CN" altLang="en-US" sz="2400" dirty="0">
                <a:latin typeface="Times New Roman" pitchFamily="18" charset="0"/>
                <a:cs typeface="宋体" charset="0"/>
              </a:rPr>
              <a:t>组织设计的权变方法</a:t>
            </a:r>
          </a:p>
          <a:p>
            <a:pPr lvl="3">
              <a:lnSpc>
                <a:spcPct val="150000"/>
              </a:lnSpc>
              <a:buFont typeface="Wingdings" pitchFamily="2" charset="2"/>
              <a:buChar char="Ø"/>
            </a:pPr>
            <a:r>
              <a:rPr lang="zh-CN" altLang="en-US" sz="2400" dirty="0">
                <a:latin typeface="Times New Roman" pitchFamily="18" charset="0"/>
                <a:cs typeface="宋体" charset="0"/>
              </a:rPr>
              <a:t>职务设计</a:t>
            </a:r>
          </a:p>
          <a:p>
            <a:pPr lvl="4">
              <a:lnSpc>
                <a:spcPct val="150000"/>
              </a:lnSpc>
              <a:buFont typeface="Wingdings" pitchFamily="2" charset="2"/>
              <a:buChar char="Ø"/>
            </a:pPr>
            <a:r>
              <a:rPr lang="zh-CN" altLang="en-US" sz="2400" dirty="0">
                <a:latin typeface="Times New Roman" pitchFamily="18" charset="0"/>
                <a:cs typeface="宋体" charset="0"/>
              </a:rPr>
              <a:t>职务特征模型</a:t>
            </a:r>
          </a:p>
          <a:p>
            <a:pPr lvl="5">
              <a:lnSpc>
                <a:spcPct val="150000"/>
              </a:lnSpc>
              <a:buFont typeface="Wingdings" pitchFamily="2" charset="2"/>
              <a:buChar char="Ø"/>
            </a:pPr>
            <a:r>
              <a:rPr kumimoji="1" lang="zh-CN" altLang="en-US" sz="2400" dirty="0">
                <a:solidFill>
                  <a:schemeClr val="tx2">
                    <a:lumMod val="75000"/>
                  </a:schemeClr>
                </a:solidFill>
                <a:latin typeface="Times New Roman" pitchFamily="18" charset="0"/>
                <a:ea typeface="微软雅黑" pitchFamily="34" charset="-122"/>
                <a:cs typeface="宋体" charset="0"/>
              </a:rPr>
              <a:t>主要的组织类型</a:t>
            </a:r>
          </a:p>
          <a:p>
            <a:pPr lvl="6">
              <a:lnSpc>
                <a:spcPct val="150000"/>
              </a:lnSpc>
              <a:buFont typeface="Wingdings" pitchFamily="2" charset="2"/>
              <a:buChar char="Ø"/>
            </a:pPr>
            <a:r>
              <a:rPr kumimoji="1" lang="zh-CN" altLang="en-US" sz="2400" dirty="0">
                <a:solidFill>
                  <a:schemeClr val="tx2">
                    <a:lumMod val="75000"/>
                  </a:schemeClr>
                </a:solidFill>
                <a:latin typeface="Times New Roman" pitchFamily="18" charset="0"/>
                <a:ea typeface="微软雅黑" pitchFamily="34" charset="-122"/>
                <a:cs typeface="宋体" charset="0"/>
              </a:rPr>
              <a:t>组织设计的过程</a:t>
            </a:r>
          </a:p>
          <a:p>
            <a:pPr lvl="7">
              <a:lnSpc>
                <a:spcPct val="150000"/>
              </a:lnSpc>
              <a:buFont typeface="Wingdings" pitchFamily="2" charset="2"/>
              <a:buChar char="Ø"/>
            </a:pPr>
            <a:r>
              <a:rPr kumimoji="1" lang="zh-CN" altLang="en-US" sz="2400" dirty="0">
                <a:solidFill>
                  <a:schemeClr val="tx2">
                    <a:lumMod val="75000"/>
                  </a:schemeClr>
                </a:solidFill>
                <a:latin typeface="Times New Roman" pitchFamily="18" charset="0"/>
                <a:ea typeface="微软雅黑" pitchFamily="34" charset="-122"/>
                <a:cs typeface="宋体" charset="0"/>
              </a:rPr>
              <a:t>组织的生命周期</a:t>
            </a:r>
          </a:p>
          <a:p>
            <a:pPr lvl="8">
              <a:lnSpc>
                <a:spcPct val="150000"/>
              </a:lnSpc>
              <a:buFont typeface="Wingdings" pitchFamily="2" charset="2"/>
              <a:buChar char="Ø"/>
            </a:pPr>
            <a:r>
              <a:rPr kumimoji="1" lang="zh-CN" altLang="en-US" sz="2400" dirty="0">
                <a:solidFill>
                  <a:schemeClr val="tx2">
                    <a:lumMod val="75000"/>
                  </a:schemeClr>
                </a:solidFill>
                <a:latin typeface="Times New Roman" pitchFamily="18" charset="0"/>
                <a:ea typeface="微软雅黑" pitchFamily="34" charset="-122"/>
                <a:cs typeface="宋体" charset="0"/>
              </a:rPr>
              <a:t>权力的配置</a:t>
            </a:r>
          </a:p>
        </p:txBody>
      </p:sp>
      <p:sp>
        <p:nvSpPr>
          <p:cNvPr id="8194" name="Rectangle 2"/>
          <p:cNvSpPr>
            <a:spLocks noGrp="1" noChangeArrowheads="1"/>
          </p:cNvSpPr>
          <p:nvPr>
            <p:ph type="title"/>
          </p:nvPr>
        </p:nvSpPr>
        <p:spPr>
          <a:xfrm>
            <a:off x="628680" y="137152"/>
            <a:ext cx="8229600" cy="720080"/>
          </a:xfrm>
        </p:spPr>
        <p:txBody>
          <a:bodyPr/>
          <a:lstStyle/>
          <a:p>
            <a:r>
              <a:rPr lang="zh-CN" altLang="en-US" sz="3400" dirty="0">
                <a:latin typeface="微软雅黑" panose="020B0503020204020204" pitchFamily="34" charset="-122"/>
                <a:ea typeface="微软雅黑" panose="020B0503020204020204" pitchFamily="34" charset="-122"/>
              </a:rPr>
              <a:t>理论介绍</a:t>
            </a:r>
          </a:p>
        </p:txBody>
      </p:sp>
    </p:spTree>
    <p:extLst>
      <p:ext uri="{BB962C8B-B14F-4D97-AF65-F5344CB8AC3E}">
        <p14:creationId xmlns:p14="http://schemas.microsoft.com/office/powerpoint/2010/main" val="150466451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2714612" y="285728"/>
            <a:ext cx="6400800" cy="648072"/>
          </a:xfrm>
        </p:spPr>
        <p:txBody>
          <a:bodyPr/>
          <a:lstStyle/>
          <a:p>
            <a:r>
              <a:rPr lang="zh-CN" altLang="en-US" dirty="0"/>
              <a:t>美国科技公司的组织结构图</a:t>
            </a:r>
          </a:p>
        </p:txBody>
      </p:sp>
      <p:pic>
        <p:nvPicPr>
          <p:cNvPr id="1026" name="Picture 2"/>
          <p:cNvPicPr>
            <a:picLocks noChangeAspect="1" noChangeArrowheads="1"/>
          </p:cNvPicPr>
          <p:nvPr/>
        </p:nvPicPr>
        <p:blipFill>
          <a:blip r:embed="rId2"/>
          <a:srcRect/>
          <a:stretch>
            <a:fillRect/>
          </a:stretch>
        </p:blipFill>
        <p:spPr bwMode="auto">
          <a:xfrm>
            <a:off x="1905000" y="1123970"/>
            <a:ext cx="5334000" cy="5162550"/>
          </a:xfrm>
          <a:prstGeom prst="rect">
            <a:avLst/>
          </a:prstGeom>
          <a:noFill/>
          <a:ln w="9525">
            <a:noFill/>
            <a:miter lim="800000"/>
            <a:headEnd/>
            <a:tailEnd/>
          </a:ln>
          <a:effectLst/>
        </p:spPr>
      </p:pic>
      <p:sp>
        <p:nvSpPr>
          <p:cNvPr id="4" name="TextBox 3"/>
          <p:cNvSpPr txBox="1"/>
          <p:nvPr/>
        </p:nvSpPr>
        <p:spPr>
          <a:xfrm>
            <a:off x="0" y="1704981"/>
            <a:ext cx="1928794" cy="369332"/>
          </a:xfrm>
          <a:prstGeom prst="rect">
            <a:avLst/>
          </a:prstGeom>
          <a:noFill/>
        </p:spPr>
        <p:txBody>
          <a:bodyPr wrap="square" rtlCol="0">
            <a:spAutoFit/>
          </a:bodyPr>
          <a:lstStyle/>
          <a:p>
            <a:r>
              <a:rPr lang="zh-CN" altLang="en-US" b="1" i="1" dirty="0">
                <a:latin typeface="微软雅黑" pitchFamily="34" charset="-122"/>
                <a:ea typeface="微软雅黑" pitchFamily="34" charset="-122"/>
              </a:rPr>
              <a:t>等级森严且有序</a:t>
            </a:r>
          </a:p>
        </p:txBody>
      </p:sp>
      <p:sp>
        <p:nvSpPr>
          <p:cNvPr id="5" name="TextBox 4"/>
          <p:cNvSpPr txBox="1"/>
          <p:nvPr/>
        </p:nvSpPr>
        <p:spPr>
          <a:xfrm>
            <a:off x="7643802" y="1347791"/>
            <a:ext cx="1500198" cy="1200329"/>
          </a:xfrm>
          <a:prstGeom prst="rect">
            <a:avLst/>
          </a:prstGeom>
          <a:noFill/>
        </p:spPr>
        <p:txBody>
          <a:bodyPr wrap="square" rtlCol="0">
            <a:spAutoFit/>
          </a:bodyPr>
          <a:lstStyle/>
          <a:p>
            <a:r>
              <a:rPr lang="zh-CN" altLang="en-US" b="1" i="1" dirty="0">
                <a:latin typeface="微软雅黑" pitchFamily="34" charset="-122"/>
                <a:ea typeface="微软雅黑" pitchFamily="34" charset="-122"/>
              </a:rPr>
              <a:t>结构清晰，产品和部门之间却相互交错且混乱</a:t>
            </a:r>
          </a:p>
        </p:txBody>
      </p:sp>
      <p:sp>
        <p:nvSpPr>
          <p:cNvPr id="6" name="TextBox 5"/>
          <p:cNvSpPr txBox="1"/>
          <p:nvPr/>
        </p:nvSpPr>
        <p:spPr>
          <a:xfrm>
            <a:off x="0" y="3062303"/>
            <a:ext cx="1928794" cy="646331"/>
          </a:xfrm>
          <a:prstGeom prst="rect">
            <a:avLst/>
          </a:prstGeom>
          <a:noFill/>
        </p:spPr>
        <p:txBody>
          <a:bodyPr wrap="square" rtlCol="0">
            <a:spAutoFit/>
          </a:bodyPr>
          <a:lstStyle/>
          <a:p>
            <a:r>
              <a:rPr lang="zh-CN" altLang="en-US" b="1" i="1" dirty="0">
                <a:latin typeface="微软雅黑" pitchFamily="34" charset="-122"/>
                <a:ea typeface="微软雅黑" pitchFamily="34" charset="-122"/>
              </a:rPr>
              <a:t>架构分散，就像一张散开的网络</a:t>
            </a:r>
          </a:p>
        </p:txBody>
      </p:sp>
      <p:sp>
        <p:nvSpPr>
          <p:cNvPr id="7" name="TextBox 6"/>
          <p:cNvSpPr txBox="1"/>
          <p:nvPr/>
        </p:nvSpPr>
        <p:spPr>
          <a:xfrm>
            <a:off x="7572396" y="3133741"/>
            <a:ext cx="1571604" cy="923330"/>
          </a:xfrm>
          <a:prstGeom prst="rect">
            <a:avLst/>
          </a:prstGeom>
          <a:noFill/>
        </p:spPr>
        <p:txBody>
          <a:bodyPr wrap="square" rtlCol="0">
            <a:spAutoFit/>
          </a:bodyPr>
          <a:lstStyle/>
          <a:p>
            <a:r>
              <a:rPr lang="zh-CN" altLang="en-US" b="1" i="1" dirty="0">
                <a:latin typeface="微软雅黑" pitchFamily="34" charset="-122"/>
                <a:ea typeface="微软雅黑" pitchFamily="34" charset="-122"/>
              </a:rPr>
              <a:t>内部各自占山为王，军阀作风深入骨髓</a:t>
            </a:r>
          </a:p>
        </p:txBody>
      </p:sp>
      <p:sp>
        <p:nvSpPr>
          <p:cNvPr id="8" name="TextBox 7"/>
          <p:cNvSpPr txBox="1"/>
          <p:nvPr/>
        </p:nvSpPr>
        <p:spPr>
          <a:xfrm>
            <a:off x="0" y="5062567"/>
            <a:ext cx="2143108" cy="369332"/>
          </a:xfrm>
          <a:prstGeom prst="rect">
            <a:avLst/>
          </a:prstGeom>
          <a:noFill/>
        </p:spPr>
        <p:txBody>
          <a:bodyPr wrap="square" rtlCol="0">
            <a:spAutoFit/>
          </a:bodyPr>
          <a:lstStyle/>
          <a:p>
            <a:r>
              <a:rPr lang="zh-CN" altLang="en-US" b="1" i="1" dirty="0">
                <a:latin typeface="微软雅黑" pitchFamily="34" charset="-122"/>
                <a:ea typeface="微软雅黑" pitchFamily="34" charset="-122"/>
              </a:rPr>
              <a:t>苹果一个人说了算</a:t>
            </a:r>
          </a:p>
        </p:txBody>
      </p:sp>
      <p:sp>
        <p:nvSpPr>
          <p:cNvPr id="9" name="TextBox 8"/>
          <p:cNvSpPr txBox="1"/>
          <p:nvPr/>
        </p:nvSpPr>
        <p:spPr>
          <a:xfrm>
            <a:off x="7572396" y="4848253"/>
            <a:ext cx="1571604" cy="923330"/>
          </a:xfrm>
          <a:prstGeom prst="rect">
            <a:avLst/>
          </a:prstGeom>
          <a:noFill/>
        </p:spPr>
        <p:txBody>
          <a:bodyPr wrap="square" rtlCol="0">
            <a:spAutoFit/>
          </a:bodyPr>
          <a:lstStyle/>
          <a:p>
            <a:r>
              <a:rPr lang="zh-CN" altLang="en-US" b="1" i="1" dirty="0">
                <a:latin typeface="微软雅黑" pitchFamily="34" charset="-122"/>
                <a:ea typeface="微软雅黑" pitchFamily="34" charset="-122"/>
              </a:rPr>
              <a:t>臃肿的法务部显然要比工程部门更加重要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theme/theme1.xml><?xml version="1.0" encoding="utf-8"?>
<a:theme xmlns:a="http://schemas.openxmlformats.org/drawingml/2006/main" name="模版2（英）">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20150512 中文PPT模板（新）</Template>
  <TotalTime>47</TotalTime>
  <Words>5768</Words>
  <Application>Microsoft Macintosh PowerPoint</Application>
  <PresentationFormat>全屏显示(4:3)</PresentationFormat>
  <Paragraphs>651</Paragraphs>
  <Slides>68</Slides>
  <Notes>53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68</vt:i4>
      </vt:variant>
    </vt:vector>
  </HeadingPairs>
  <TitlesOfParts>
    <vt:vector size="76" baseType="lpstr">
      <vt:lpstr>宋体</vt:lpstr>
      <vt:lpstr>Microsoft YaHei</vt:lpstr>
      <vt:lpstr>Microsoft YaHei</vt:lpstr>
      <vt:lpstr>Arial</vt:lpstr>
      <vt:lpstr>Calibri</vt:lpstr>
      <vt:lpstr>Times New Roman</vt:lpstr>
      <vt:lpstr>Wingdings</vt:lpstr>
      <vt:lpstr>模版2（英）</vt:lpstr>
      <vt:lpstr> 第五讲   组织设计与权力配置</vt:lpstr>
      <vt:lpstr>PowerPoint 演示文稿</vt:lpstr>
      <vt:lpstr>PowerPoint 演示文稿</vt:lpstr>
      <vt:lpstr>E时代组织变革—专访施振荣</vt:lpstr>
      <vt:lpstr>联网组织结构示意图</vt:lpstr>
      <vt:lpstr>PowerPoint 演示文稿</vt:lpstr>
      <vt:lpstr>PowerPoint 演示文稿</vt:lpstr>
      <vt:lpstr>理论介绍</vt:lpstr>
      <vt:lpstr>PowerPoint 演示文稿</vt:lpstr>
      <vt:lpstr>PowerPoint 演示文稿</vt:lpstr>
      <vt:lpstr>PowerPoint 演示文稿</vt:lpstr>
      <vt:lpstr>组织结构与组织设计的定义</vt:lpstr>
      <vt:lpstr>组织设计的五条基本原则</vt:lpstr>
      <vt:lpstr>(1) 劳动分工</vt:lpstr>
      <vt:lpstr>PowerPoint 演示文稿</vt:lpstr>
      <vt:lpstr>(2) 统一指挥</vt:lpstr>
      <vt:lpstr>PowerPoint 演示文稿</vt:lpstr>
      <vt:lpstr>(3) 职权与职责</vt:lpstr>
      <vt:lpstr>直线职权</vt:lpstr>
      <vt:lpstr>职权类型</vt:lpstr>
      <vt:lpstr>参谋职权</vt:lpstr>
      <vt:lpstr>直线与参谋职权</vt:lpstr>
      <vt:lpstr>职权</vt:lpstr>
      <vt:lpstr>权力</vt:lpstr>
      <vt:lpstr>职权体系</vt:lpstr>
      <vt:lpstr>权力的来源(1)</vt:lpstr>
      <vt:lpstr>权力失而复得：乔布斯VS.苹果</vt:lpstr>
      <vt:lpstr>权力失而复得：乔布斯VS.苹果</vt:lpstr>
      <vt:lpstr>权力的来源(2)</vt:lpstr>
      <vt:lpstr>(4) 管理辖度</vt:lpstr>
      <vt:lpstr>PowerPoint 演示文稿</vt:lpstr>
      <vt:lpstr>几点一般性的结论</vt:lpstr>
      <vt:lpstr>(5) 部门化</vt:lpstr>
      <vt:lpstr>发展的趋势</vt:lpstr>
      <vt:lpstr>组织设计的权变方法</vt:lpstr>
      <vt:lpstr>（1）两种最一般的组织设计模式</vt:lpstr>
      <vt:lpstr>机械式组织</vt:lpstr>
      <vt:lpstr>有机式组织</vt:lpstr>
      <vt:lpstr>(2) 主要的权变因素</vt:lpstr>
      <vt:lpstr>(2) 主要的权变因素（续）</vt:lpstr>
      <vt:lpstr>(2) 主要的权变因素</vt:lpstr>
      <vt:lpstr>更一般化的技术影响分析</vt:lpstr>
      <vt:lpstr>(2) 主要的权变因素（续）</vt:lpstr>
      <vt:lpstr>职务设计</vt:lpstr>
      <vt:lpstr>职务设计（续）</vt:lpstr>
      <vt:lpstr>职务特征模型</vt:lpstr>
      <vt:lpstr>职务特征模型（续）</vt:lpstr>
      <vt:lpstr>主要的组织类型</vt:lpstr>
      <vt:lpstr>不同的组织结构</vt:lpstr>
      <vt:lpstr>不同的组织结构</vt:lpstr>
      <vt:lpstr>不同的组织结构</vt:lpstr>
      <vt:lpstr>职能型</vt:lpstr>
      <vt:lpstr>产品型</vt:lpstr>
      <vt:lpstr>地理区域型</vt:lpstr>
      <vt:lpstr>矩阵型</vt:lpstr>
      <vt:lpstr> 未来的组织结构 </vt:lpstr>
      <vt:lpstr> 未来的组织结构（续） </vt:lpstr>
      <vt:lpstr>学习型组织</vt:lpstr>
      <vt:lpstr>组织设计的过程</vt:lpstr>
      <vt:lpstr>组织的生命周期</vt:lpstr>
      <vt:lpstr>权力的配置</vt:lpstr>
      <vt:lpstr>(1) 权力之间的关系</vt:lpstr>
      <vt:lpstr>(2) 授权与授权方法</vt:lpstr>
      <vt:lpstr>(3) 集权与分权</vt:lpstr>
      <vt:lpstr>(4) 常见错误与纠正</vt:lpstr>
      <vt:lpstr>“组织像一座冰山”</vt:lpstr>
      <vt:lpstr>PowerPoint 演示文稿</vt:lpstr>
      <vt:lpstr>谢谢  !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管理学第五讲-权利设置与权利配置</dc:title>
  <dc:subject>ZJU管理学课程课件</dc:subject>
  <dc:creator>xbwu@zju.edu.cn</dc:creator>
  <dc:description>内部资料，请勿传阅</dc:description>
  <cp:lastModifiedBy>蔡松宏</cp:lastModifiedBy>
  <cp:revision>80</cp:revision>
  <dcterms:created xsi:type="dcterms:W3CDTF">2013-10-30T08:53:53Z</dcterms:created>
  <dcterms:modified xsi:type="dcterms:W3CDTF">2021-05-15T07:59:14Z</dcterms:modified>
</cp:coreProperties>
</file>