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7" r:id="rId2"/>
    <p:sldId id="258" r:id="rId3"/>
    <p:sldId id="262" r:id="rId4"/>
    <p:sldId id="259" r:id="rId5"/>
    <p:sldId id="266" r:id="rId6"/>
    <p:sldId id="265" r:id="rId7"/>
    <p:sldId id="270" r:id="rId8"/>
    <p:sldId id="27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25" autoAdjust="0"/>
    <p:restoredTop sz="79293" autoAdjust="0"/>
  </p:normalViewPr>
  <p:slideViewPr>
    <p:cSldViewPr snapToGrid="0">
      <p:cViewPr>
        <p:scale>
          <a:sx n="80" d="100"/>
          <a:sy n="80" d="100"/>
        </p:scale>
        <p:origin x="-840" y="-58"/>
      </p:cViewPr>
      <p:guideLst>
        <p:guide orient="horz" pos="4248"/>
        <p:guide pos="289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1330"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2"/>
          <c:order val="0"/>
          <c:tx>
            <c:strRef>
              <c:f>'MockUp DT Valley'!$D$1</c:f>
              <c:strCache>
                <c:ptCount val="1"/>
                <c:pt idx="0">
                  <c:v>Averaged Rate</c:v>
                </c:pt>
              </c:strCache>
            </c:strRef>
          </c:tx>
          <c:spPr>
            <a:solidFill>
              <a:srgbClr val="BED131">
                <a:lumMod val="75000"/>
              </a:srgbClr>
            </a:solidFill>
          </c:spPr>
          <c:invertIfNegative val="0"/>
          <c:trendline>
            <c:name>Translator Char/Min Trend</c:name>
            <c:spPr>
              <a:ln w="19050">
                <a:solidFill>
                  <a:srgbClr val="005B94">
                    <a:lumMod val="75000"/>
                  </a:srgbClr>
                </a:solidFill>
              </a:ln>
            </c:spPr>
            <c:trendlineType val="poly"/>
            <c:order val="4"/>
            <c:dispRSqr val="0"/>
            <c:dispEq val="0"/>
          </c:trendline>
          <c:cat>
            <c:strRef>
              <c:f>'MockUp DT Valley'!$A$2:$A$8</c:f>
              <c:strCache>
                <c:ptCount val="7"/>
                <c:pt idx="0">
                  <c:v>0.00</c:v>
                </c:pt>
                <c:pt idx="1">
                  <c:v>0.08</c:v>
                </c:pt>
                <c:pt idx="2">
                  <c:v>0.15</c:v>
                </c:pt>
                <c:pt idx="3">
                  <c:v>0.25</c:v>
                </c:pt>
                <c:pt idx="4">
                  <c:v>0.35</c:v>
                </c:pt>
                <c:pt idx="5">
                  <c:v>0.45</c:v>
                </c:pt>
                <c:pt idx="6">
                  <c:v>0.50…</c:v>
                </c:pt>
              </c:strCache>
            </c:strRef>
          </c:cat>
          <c:val>
            <c:numRef>
              <c:f>'MockUp DT Valley'!$D$2:$D$8</c:f>
              <c:numCache>
                <c:formatCode>General</c:formatCode>
                <c:ptCount val="7"/>
                <c:pt idx="0">
                  <c:v>8.1153032179762103</c:v>
                </c:pt>
                <c:pt idx="1">
                  <c:v>7.3989159022297395</c:v>
                </c:pt>
                <c:pt idx="2">
                  <c:v>7.6981940283736829</c:v>
                </c:pt>
                <c:pt idx="3">
                  <c:v>5.947411202911371</c:v>
                </c:pt>
                <c:pt idx="4">
                  <c:v>6.9440716174307795</c:v>
                </c:pt>
                <c:pt idx="5">
                  <c:v>9</c:v>
                </c:pt>
                <c:pt idx="6">
                  <c:v>9.5</c:v>
                </c:pt>
              </c:numCache>
            </c:numRef>
          </c:val>
        </c:ser>
        <c:dLbls>
          <c:showLegendKey val="0"/>
          <c:showVal val="0"/>
          <c:showCatName val="0"/>
          <c:showSerName val="0"/>
          <c:showPercent val="0"/>
          <c:showBubbleSize val="0"/>
        </c:dLbls>
        <c:gapWidth val="300"/>
        <c:axId val="155450368"/>
        <c:axId val="155493504"/>
      </c:barChart>
      <c:catAx>
        <c:axId val="155450368"/>
        <c:scaling>
          <c:orientation val="minMax"/>
        </c:scaling>
        <c:delete val="0"/>
        <c:axPos val="b"/>
        <c:title>
          <c:tx>
            <c:rich>
              <a:bodyPr/>
              <a:lstStyle/>
              <a:p>
                <a:pPr>
                  <a:defRPr/>
                </a:pPr>
                <a:r>
                  <a:rPr lang="en-US" dirty="0"/>
                  <a:t>MT</a:t>
                </a:r>
                <a:r>
                  <a:rPr lang="en-US" baseline="0" dirty="0"/>
                  <a:t> Quality Score (notional)</a:t>
                </a:r>
                <a:endParaRPr lang="en-US" dirty="0"/>
              </a:p>
            </c:rich>
          </c:tx>
          <c:overlay val="0"/>
        </c:title>
        <c:numFmt formatCode="0.00" sourceLinked="1"/>
        <c:majorTickMark val="none"/>
        <c:minorTickMark val="none"/>
        <c:tickLblPos val="nextTo"/>
        <c:crossAx val="155493504"/>
        <c:crosses val="autoZero"/>
        <c:auto val="1"/>
        <c:lblAlgn val="ctr"/>
        <c:lblOffset val="100"/>
        <c:noMultiLvlLbl val="0"/>
      </c:catAx>
      <c:valAx>
        <c:axId val="155493504"/>
        <c:scaling>
          <c:orientation val="minMax"/>
          <c:max val="10.5"/>
          <c:min val="0"/>
        </c:scaling>
        <c:delete val="0"/>
        <c:axPos val="l"/>
        <c:majorGridlines/>
        <c:minorGridlines/>
        <c:title>
          <c:tx>
            <c:rich>
              <a:bodyPr/>
              <a:lstStyle/>
              <a:p>
                <a:pPr>
                  <a:defRPr/>
                </a:pPr>
                <a:r>
                  <a:rPr lang="en-US" sz="1000" b="1" i="0" baseline="0" dirty="0">
                    <a:effectLst/>
                  </a:rPr>
                  <a:t>Average Translation Rate (Characters/Minute)</a:t>
                </a:r>
                <a:endParaRPr lang="en-US" sz="1000" dirty="0">
                  <a:effectLst/>
                </a:endParaRPr>
              </a:p>
            </c:rich>
          </c:tx>
          <c:overlay val="0"/>
        </c:title>
        <c:numFmt formatCode="General" sourceLinked="1"/>
        <c:majorTickMark val="out"/>
        <c:minorTickMark val="none"/>
        <c:tickLblPos val="nextTo"/>
        <c:crossAx val="155450368"/>
        <c:crosses val="autoZero"/>
        <c:crossBetween val="between"/>
      </c:valAx>
    </c:plotArea>
    <c:legend>
      <c:legendPos val="r"/>
      <c:overlay val="0"/>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0.08495</cdr:x>
      <cdr:y>0.06664</cdr:y>
    </cdr:from>
    <cdr:to>
      <cdr:x>0.42556</cdr:x>
      <cdr:y>0.85051</cdr:y>
    </cdr:to>
    <cdr:sp macro="" textlink="">
      <cdr:nvSpPr>
        <cdr:cNvPr id="2" name="Rectangle 1"/>
        <cdr:cNvSpPr/>
      </cdr:nvSpPr>
      <cdr:spPr>
        <a:xfrm xmlns:a="http://schemas.openxmlformats.org/drawingml/2006/main">
          <a:off x="652175" y="254533"/>
          <a:ext cx="2614900" cy="2994011"/>
        </a:xfrm>
        <a:prstGeom xmlns:a="http://schemas.openxmlformats.org/drawingml/2006/main" prst="rect">
          <a:avLst/>
        </a:prstGeom>
        <a:solidFill xmlns:a="http://schemas.openxmlformats.org/drawingml/2006/main">
          <a:srgbClr val="0000FF">
            <a:alpha val="15000"/>
          </a:srgbClr>
        </a:solidFill>
        <a:ln xmlns:a="http://schemas.openxmlformats.org/drawingml/2006/main">
          <a:solidFill>
            <a:schemeClr val="accent2">
              <a:lumMod val="75000"/>
              <a:alpha val="13000"/>
            </a:schemeClr>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DC58A4-1F39-4E10-B40C-ECB2E4998083}" type="datetimeFigureOut">
              <a:rPr lang="en-US" smtClean="0"/>
              <a:t>5/6/2014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BFFE62-8B6F-4B6C-87A1-15BE8E6B70A8}" type="slidenum">
              <a:rPr lang="en-US" smtClean="0"/>
              <a:t>‹#›</a:t>
            </a:fld>
            <a:endParaRPr lang="en-US" dirty="0"/>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BF3212-CA4A-4372-B18F-FDBCACCE5573}" type="datetimeFigureOut">
              <a:rPr lang="en-US" smtClean="0"/>
              <a:t>5/6/2014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CCDFB8-CE1E-4CEA-A9A7-0392F69410F3}" type="slidenum">
              <a:rPr lang="en-US" smtClean="0"/>
              <a:t>‹#›</a:t>
            </a:fld>
            <a:endParaRPr lang="en-US" dirty="0"/>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Abbreviations explanations for the voice</a:t>
            </a:r>
            <a:r>
              <a:rPr lang="en-US" sz="1200" kern="1200" baseline="0" dirty="0" smtClean="0">
                <a:solidFill>
                  <a:schemeClr val="tx1"/>
                </a:solidFill>
                <a:effectLst/>
                <a:latin typeface="+mn-lt"/>
                <a:ea typeface="+mn-ea"/>
                <a:cs typeface="+mn-cs"/>
              </a:rPr>
              <a:t> track:</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Bilingual Evaluation Understudy metric (BLEU)</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Metric for Evaluation of Translation with Explicit Ordering (METEOR)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Recall-Oriented Understudy for Gisting Evaluation (ROUGE)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Word error rate (WER)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Translation error rate (TER)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Human-mediated translation error rate (HTER)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5</a:t>
            </a:fld>
            <a:endParaRPr lang="en-US" dirty="0"/>
          </a:p>
        </p:txBody>
      </p:sp>
    </p:spTree>
    <p:extLst>
      <p:ext uri="{BB962C8B-B14F-4D97-AF65-F5344CB8AC3E}">
        <p14:creationId xmlns:p14="http://schemas.microsoft.com/office/powerpoint/2010/main" val="3890332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7</a:t>
            </a:fld>
            <a:endParaRPr lang="en-US" dirty="0"/>
          </a:p>
        </p:txBody>
      </p:sp>
    </p:spTree>
    <p:extLst>
      <p:ext uri="{BB962C8B-B14F-4D97-AF65-F5344CB8AC3E}">
        <p14:creationId xmlns:p14="http://schemas.microsoft.com/office/powerpoint/2010/main" val="46586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smtClean="0">
                <a:solidFill>
                  <a:schemeClr val="tx1"/>
                </a:solidFill>
                <a:effectLst/>
                <a:latin typeface="+mn-lt"/>
                <a:ea typeface="+mn-ea"/>
                <a:cs typeface="+mn-cs"/>
              </a:rPr>
              <a:t>Notes</a:t>
            </a:r>
            <a:r>
              <a:rPr lang="en-US" sz="1200" kern="1200" baseline="0" dirty="0" smtClean="0">
                <a:solidFill>
                  <a:schemeClr val="tx1"/>
                </a:solidFill>
                <a:effectLst/>
                <a:latin typeface="+mn-lt"/>
                <a:ea typeface="+mn-ea"/>
                <a:cs typeface="+mn-cs"/>
              </a:rPr>
              <a:t> explaining the chart for the voice track: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figure depicts the translation rates imposing notional MT quality scores on the chart from low to high.</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At left, translation rates would reflect the use of very low-quality MT output, which is suggested to be equivalent to starting with no MT at all.</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It is possible that we have been on this left-hand side of the “valley” in this study, in the area covered by the shaded rectangle.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 providing translators with MT output produced by DT models that were evaluated to be “better” according to automated MT evaluation metrics, we descended further into the valley. Only in a few of the outputs did we see the suggestion that we may be approaching the ascent at the end of the valley, at the point where the curve emerges from the shaded rectangle.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 notional depiction is an assertion that mid-quality MT is harder for human translators to post-edit than either very low quality or very high quality MT.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 is a hypothesis that could be examined in future work, as we move the focus of the rectangle to the right of the graph by producing yet higher-quality DT models.</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CDFB8-CE1E-4CEA-A9A7-0392F69410F3}" type="slidenum">
              <a:rPr lang="en-US" smtClean="0"/>
              <a:t>8</a:t>
            </a:fld>
            <a:endParaRPr lang="en-US" dirty="0"/>
          </a:p>
        </p:txBody>
      </p:sp>
    </p:spTree>
    <p:extLst>
      <p:ext uri="{BB962C8B-B14F-4D97-AF65-F5344CB8AC3E}">
        <p14:creationId xmlns:p14="http://schemas.microsoft.com/office/powerpoint/2010/main" val="2323982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 Box 34"/>
          <p:cNvSpPr txBox="1">
            <a:spLocks noChangeArrowheads="1"/>
          </p:cNvSpPr>
          <p:nvPr userDrawn="1"/>
        </p:nvSpPr>
        <p:spPr bwMode="auto">
          <a:xfrm>
            <a:off x="6314380" y="6533104"/>
            <a:ext cx="2550698"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dirty="0" smtClean="0">
                <a:solidFill>
                  <a:schemeClr val="tx1">
                    <a:lumMod val="50000"/>
                    <a:lumOff val="50000"/>
                  </a:schemeClr>
                </a:solidFill>
                <a:latin typeface="Arial" pitchFamily="34" charset="0"/>
                <a:cs typeface="Arial" pitchFamily="34" charset="0"/>
              </a:rPr>
              <a:t>© 2014</a:t>
            </a:r>
            <a:r>
              <a:rPr lang="en-US" altLang="en-US" sz="800" b="0" baseline="0" dirty="0" smtClean="0">
                <a:solidFill>
                  <a:schemeClr val="tx1">
                    <a:lumMod val="50000"/>
                    <a:lumOff val="50000"/>
                  </a:schemeClr>
                </a:solidFill>
                <a:latin typeface="Arial" pitchFamily="34" charset="0"/>
                <a:cs typeface="Arial" pitchFamily="34" charset="0"/>
              </a:rPr>
              <a:t> </a:t>
            </a:r>
            <a:r>
              <a:rPr lang="en-US" altLang="en-US" sz="800" b="0" dirty="0" smtClean="0">
                <a:solidFill>
                  <a:schemeClr val="tx1">
                    <a:lumMod val="50000"/>
                    <a:lumOff val="50000"/>
                  </a:schemeClr>
                </a:solidFill>
                <a:latin typeface="Arial" pitchFamily="34" charset="0"/>
                <a:cs typeface="Arial" pitchFamily="34" charset="0"/>
              </a:rPr>
              <a:t>The MITRE Corporation. All rights reserved.</a:t>
            </a:r>
            <a:endParaRPr lang="en-US" altLang="en-US" sz="800" b="0" dirty="0">
              <a:solidFill>
                <a:schemeClr val="tx1">
                  <a:lumMod val="50000"/>
                  <a:lumOff val="50000"/>
                </a:schemeClr>
              </a:solidFill>
              <a:latin typeface="Arial" pitchFamily="34" charset="0"/>
              <a:cs typeface="Arial" pitchFamily="34" charset="0"/>
            </a:endParaRPr>
          </a:p>
        </p:txBody>
      </p:sp>
      <p:sp>
        <p:nvSpPr>
          <p:cNvPr id="8" name="Rectangle 4"/>
          <p:cNvSpPr>
            <a:spLocks noGrp="1" noChangeArrowheads="1"/>
          </p:cNvSpPr>
          <p:nvPr>
            <p:ph type="subTitle" idx="1" hasCustomPrompt="1"/>
          </p:nvPr>
        </p:nvSpPr>
        <p:spPr>
          <a:xfrm>
            <a:off x="783116" y="2568939"/>
            <a:ext cx="5741509" cy="389922"/>
          </a:xfrm>
        </p:spPr>
        <p:txBody>
          <a:bodyPr/>
          <a:lstStyle>
            <a:lvl1pPr marL="0" indent="0">
              <a:buFont typeface="Wingdings" pitchFamily="2" charset="2"/>
              <a:buNone/>
              <a:defRPr b="1" spc="0" baseline="0">
                <a:solidFill>
                  <a:schemeClr val="tx2"/>
                </a:solidFill>
                <a:latin typeface="Arial" pitchFamily="34" charset="0"/>
                <a:cs typeface="Arial" pitchFamily="34" charset="0"/>
              </a:defRPr>
            </a:lvl1pPr>
          </a:lstStyle>
          <a:p>
            <a:r>
              <a:rPr lang="en-US" altLang="en-US" dirty="0" smtClean="0"/>
              <a:t>Author</a:t>
            </a:r>
            <a:endParaRPr lang="en-US" altLang="en-US" dirty="0"/>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smtClean="0"/>
              <a:t>Title here</a:t>
            </a:r>
            <a:endParaRPr lang="en-US" dirty="0"/>
          </a:p>
        </p:txBody>
      </p:sp>
      <p:sp>
        <p:nvSpPr>
          <p:cNvPr id="12" name="Rectangle 11"/>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2"/>
              </a:solidFill>
              <a:effectLst/>
              <a:latin typeface="Arial" charset="0"/>
            </a:endParaRPr>
          </a:p>
        </p:txBody>
      </p:sp>
      <p:cxnSp>
        <p:nvCxnSpPr>
          <p:cNvPr id="16" name="Straight Connector 15"/>
          <p:cNvCxnSpPr/>
          <p:nvPr userDrawn="1"/>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0433" y="6250820"/>
            <a:ext cx="670505" cy="243820"/>
          </a:xfrm>
          <a:prstGeom prst="rect">
            <a:avLst/>
          </a:prstGeom>
        </p:spPr>
      </p:pic>
      <p:sp>
        <p:nvSpPr>
          <p:cNvPr id="5" name="Text Placeholder 4"/>
          <p:cNvSpPr>
            <a:spLocks noGrp="1"/>
          </p:cNvSpPr>
          <p:nvPr>
            <p:ph type="body" sz="quarter" idx="10" hasCustomPrompt="1"/>
          </p:nvPr>
        </p:nvSpPr>
        <p:spPr>
          <a:xfrm>
            <a:off x="4286251" y="76200"/>
            <a:ext cx="4572000" cy="247649"/>
          </a:xfrm>
        </p:spPr>
        <p:txBody>
          <a:bodyPr/>
          <a:lstStyle>
            <a:lvl1pPr marL="0" marR="0" indent="0" algn="r" defTabSz="914400" rtl="0" eaLnBrk="1" fontAlgn="auto" latinLnBrk="0" hangingPunct="1">
              <a:lnSpc>
                <a:spcPct val="100000"/>
              </a:lnSpc>
              <a:spcBef>
                <a:spcPts val="0"/>
              </a:spcBef>
              <a:spcAft>
                <a:spcPts val="600"/>
              </a:spcAft>
              <a:buClrTx/>
              <a:buSzTx/>
              <a:buFontTx/>
              <a:buNone/>
              <a:tabLst/>
              <a:defRPr sz="1200" b="1">
                <a:solidFill>
                  <a:schemeClr val="tx2"/>
                </a:solidFill>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5F9E"/>
                </a:solidFill>
                <a:effectLst/>
                <a:uLnTx/>
                <a:uFillTx/>
                <a:latin typeface="Arial" pitchFamily="34" charset="0"/>
                <a:ea typeface="Verdana" pitchFamily="34" charset="0"/>
                <a:cs typeface="Verdana" pitchFamily="34" charset="0"/>
              </a:rPr>
              <a:t>Organization Name Here</a:t>
            </a:r>
            <a:endParaRPr kumimoji="0" lang="en-US" sz="1200" b="0" i="0" u="none" strike="noStrike" kern="1200" cap="none" spc="0" normalizeH="0" baseline="0" noProof="0" dirty="0">
              <a:ln>
                <a:noFill/>
              </a:ln>
              <a:solidFill>
                <a:srgbClr val="005F9E"/>
              </a:solidFill>
              <a:effectLst/>
              <a:uLnTx/>
              <a:uFillTx/>
              <a:latin typeface="Arial" pitchFamily="34" charset="0"/>
              <a:ea typeface="Verdana" pitchFamily="34" charset="0"/>
              <a:cs typeface="Verdana" pitchFamily="34" charset="0"/>
            </a:endParaRPr>
          </a:p>
        </p:txBody>
      </p:sp>
      <p:sp>
        <p:nvSpPr>
          <p:cNvPr id="13" name="Text Placeholder 12"/>
          <p:cNvSpPr>
            <a:spLocks noGrp="1"/>
          </p:cNvSpPr>
          <p:nvPr>
            <p:ph type="body" sz="quarter" idx="11" hasCustomPrompt="1"/>
          </p:nvPr>
        </p:nvSpPr>
        <p:spPr>
          <a:xfrm>
            <a:off x="800100" y="3086100"/>
            <a:ext cx="2562225" cy="447675"/>
          </a:xfrm>
        </p:spPr>
        <p:txBody>
          <a:bodyPr/>
          <a:lstStyle>
            <a:lvl1pPr marL="0" indent="0" algn="l" defTabSz="914400" rtl="0" eaLnBrk="1" latinLnBrk="0" hangingPunct="1">
              <a:spcBef>
                <a:spcPts val="0"/>
              </a:spcBef>
              <a:spcAft>
                <a:spcPts val="600"/>
              </a:spcAft>
              <a:buClr>
                <a:schemeClr val="tx2"/>
              </a:buClr>
              <a:buSzPct val="120000"/>
              <a:buFont typeface="Wingdings" pitchFamily="2" charset="2"/>
              <a:buNone/>
              <a:defRPr lang="en-US" sz="1800" b="1" kern="1200" spc="0" baseline="0" dirty="0">
                <a:solidFill>
                  <a:schemeClr val="tx2"/>
                </a:solidFill>
                <a:latin typeface="Arial" pitchFamily="34" charset="0"/>
                <a:ea typeface="+mn-ea"/>
                <a:cs typeface="Arial" pitchFamily="34" charset="0"/>
              </a:defRPr>
            </a:lvl1pPr>
            <a:lvl2pPr marL="287338" indent="0">
              <a:buNone/>
              <a:defRPr/>
            </a:lvl2pPr>
            <a:lvl3pPr marL="515938" indent="0">
              <a:buNone/>
              <a:defRPr/>
            </a:lvl3pPr>
            <a:lvl4pPr marL="801688" indent="0">
              <a:buNone/>
              <a:defRPr/>
            </a:lvl4pPr>
            <a:lvl5pPr marL="1090613" indent="0">
              <a:buNone/>
              <a:defRPr/>
            </a:lvl5pPr>
          </a:lstStyle>
          <a:p>
            <a:pPr lvl="0"/>
            <a:r>
              <a:rPr lang="en-US" dirty="0" smtClean="0"/>
              <a:t>Date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smtClean="0"/>
              <a:t>Click to edit Master title style</a:t>
            </a:r>
            <a:endParaRPr lang="en-US"/>
          </a:p>
        </p:txBody>
      </p:sp>
      <p:sp>
        <p:nvSpPr>
          <p:cNvPr id="8" name="Text Placeholder 2"/>
          <p:cNvSpPr>
            <a:spLocks noGrp="1"/>
          </p:cNvSpPr>
          <p:nvPr>
            <p:ph idx="1"/>
          </p:nvPr>
        </p:nvSpPr>
        <p:spPr>
          <a:xfrm>
            <a:off x="609600" y="1447800"/>
            <a:ext cx="8229600" cy="4962525"/>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e_Title_Slide">
    <p:spTree>
      <p:nvGrpSpPr>
        <p:cNvPr id="1" name=""/>
        <p:cNvGrpSpPr/>
        <p:nvPr/>
      </p:nvGrpSpPr>
      <p:grpSpPr>
        <a:xfrm>
          <a:off x="0" y="0"/>
          <a:ext cx="0" cy="0"/>
          <a:chOff x="0" y="0"/>
          <a:chExt cx="0" cy="0"/>
        </a:xfrm>
      </p:grpSpPr>
      <p:sp>
        <p:nvSpPr>
          <p:cNvPr id="31" name="Rectangle 30"/>
          <p:cNvSpPr/>
          <p:nvPr userDrawn="1"/>
        </p:nvSpPr>
        <p:spPr>
          <a:xfrm>
            <a:off x="2638425" y="3771900"/>
            <a:ext cx="1760538" cy="2076450"/>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32" name="Rectangle 31"/>
          <p:cNvSpPr/>
          <p:nvPr userDrawn="1"/>
        </p:nvSpPr>
        <p:spPr>
          <a:xfrm>
            <a:off x="790574" y="3771900"/>
            <a:ext cx="1760538" cy="2076450"/>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27" name="Rectangle 26"/>
          <p:cNvSpPr/>
          <p:nvPr userDrawn="1"/>
        </p:nvSpPr>
        <p:spPr>
          <a:xfrm>
            <a:off x="6315076" y="3771900"/>
            <a:ext cx="1760538" cy="2076450"/>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30" name="Rectangle 29"/>
          <p:cNvSpPr/>
          <p:nvPr userDrawn="1"/>
        </p:nvSpPr>
        <p:spPr>
          <a:xfrm>
            <a:off x="4467225" y="3771900"/>
            <a:ext cx="1760538" cy="2076450"/>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7" name="Text Box 34"/>
          <p:cNvSpPr txBox="1">
            <a:spLocks noChangeArrowheads="1"/>
          </p:cNvSpPr>
          <p:nvPr userDrawn="1"/>
        </p:nvSpPr>
        <p:spPr bwMode="auto">
          <a:xfrm>
            <a:off x="6283922" y="6541093"/>
            <a:ext cx="2581156"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dirty="0" smtClean="0">
                <a:solidFill>
                  <a:schemeClr val="tx1">
                    <a:lumMod val="50000"/>
                    <a:lumOff val="50000"/>
                  </a:schemeClr>
                </a:solidFill>
                <a:latin typeface="Arial" pitchFamily="34" charset="0"/>
              </a:rPr>
              <a:t>© 2014</a:t>
            </a:r>
            <a:r>
              <a:rPr lang="en-US" altLang="en-US" sz="800" b="0" baseline="0" dirty="0" smtClean="0">
                <a:solidFill>
                  <a:schemeClr val="tx1">
                    <a:lumMod val="50000"/>
                    <a:lumOff val="50000"/>
                  </a:schemeClr>
                </a:solidFill>
                <a:latin typeface="Arial" pitchFamily="34" charset="0"/>
              </a:rPr>
              <a:t> </a:t>
            </a:r>
            <a:r>
              <a:rPr lang="en-US" altLang="en-US" sz="800" b="0" dirty="0" smtClean="0">
                <a:solidFill>
                  <a:schemeClr val="tx1">
                    <a:lumMod val="50000"/>
                    <a:lumOff val="50000"/>
                  </a:schemeClr>
                </a:solidFill>
                <a:latin typeface="Arial" pitchFamily="34" charset="0"/>
              </a:rPr>
              <a:t>The MITRE Corporation. All rights reserved.</a:t>
            </a:r>
            <a:endParaRPr lang="en-US" altLang="en-US" sz="800" b="0" dirty="0">
              <a:solidFill>
                <a:schemeClr val="tx1">
                  <a:lumMod val="50000"/>
                  <a:lumOff val="50000"/>
                </a:schemeClr>
              </a:solidFill>
              <a:latin typeface="Arial" pitchFamily="34" charset="0"/>
            </a:endParaRPr>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Arial" pitchFamily="34" charset="0"/>
                <a:cs typeface="Calibri" pitchFamily="34" charset="0"/>
              </a:defRPr>
            </a:lvl1pPr>
          </a:lstStyle>
          <a:p>
            <a:r>
              <a:rPr lang="en-US" altLang="en-US" dirty="0" smtClean="0"/>
              <a:t>Author</a:t>
            </a:r>
            <a:endParaRPr lang="en-US" altLang="en-US" dirty="0"/>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Autofit/>
          </a:bodyPr>
          <a:lstStyle>
            <a:lvl1pPr algn="l">
              <a:lnSpc>
                <a:spcPts val="4400"/>
              </a:lnSpc>
              <a:defRPr sz="4000" b="1">
                <a:solidFill>
                  <a:schemeClr val="tx2"/>
                </a:solidFill>
                <a:latin typeface="Arial" pitchFamily="34" charset="0"/>
                <a:cs typeface="Times New Roman" pitchFamily="18" charset="0"/>
              </a:defRPr>
            </a:lvl1pPr>
          </a:lstStyle>
          <a:p>
            <a:r>
              <a:rPr lang="en-US" dirty="0" smtClean="0"/>
              <a:t>Title here</a:t>
            </a:r>
            <a:endParaRPr lang="en-US" dirty="0"/>
          </a:p>
        </p:txBody>
      </p:sp>
      <p:sp>
        <p:nvSpPr>
          <p:cNvPr id="12" name="Rectangle 11"/>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2"/>
              </a:solidFill>
              <a:effectLst/>
              <a:latin typeface="Arial" charset="0"/>
            </a:endParaRPr>
          </a:p>
        </p:txBody>
      </p:sp>
      <p:cxnSp>
        <p:nvCxnSpPr>
          <p:cNvPr id="16" name="Straight Connector 15"/>
          <p:cNvCxnSpPr/>
          <p:nvPr userDrawn="1"/>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0433" y="6250820"/>
            <a:ext cx="670505" cy="243820"/>
          </a:xfrm>
          <a:prstGeom prst="rect">
            <a:avLst/>
          </a:prstGeom>
        </p:spPr>
      </p:pic>
      <p:sp>
        <p:nvSpPr>
          <p:cNvPr id="37" name="TextBox 36"/>
          <p:cNvSpPr txBox="1"/>
          <p:nvPr userDrawn="1"/>
        </p:nvSpPr>
        <p:spPr>
          <a:xfrm>
            <a:off x="6747387" y="4391928"/>
            <a:ext cx="901208" cy="784830"/>
          </a:xfrm>
          <a:prstGeom prst="rect">
            <a:avLst/>
          </a:prstGeom>
          <a:noFill/>
        </p:spPr>
        <p:txBody>
          <a:bodyPr wrap="none" rtlCol="0">
            <a:spAutoFit/>
          </a:bodyPr>
          <a:lstStyle/>
          <a:p>
            <a:pPr algn="ctr">
              <a:lnSpc>
                <a:spcPts val="1400"/>
              </a:lnSpc>
              <a:spcAft>
                <a:spcPts val="600"/>
              </a:spcAft>
            </a:pPr>
            <a:r>
              <a:rPr lang="en-US" sz="1400" dirty="0" smtClean="0">
                <a:latin typeface="Arial" pitchFamily="34" charset="0"/>
                <a:ea typeface="Verdana" pitchFamily="34" charset="0"/>
                <a:cs typeface="Verdana" pitchFamily="34" charset="0"/>
              </a:rPr>
              <a:t>Optional</a:t>
            </a:r>
            <a:r>
              <a:rPr lang="en-US" sz="1400" baseline="0" dirty="0" smtClean="0">
                <a:latin typeface="Arial" pitchFamily="34" charset="0"/>
                <a:ea typeface="Verdana" pitchFamily="34" charset="0"/>
                <a:cs typeface="Verdana" pitchFamily="34" charset="0"/>
              </a:rPr>
              <a:t> </a:t>
            </a:r>
          </a:p>
          <a:p>
            <a:pPr algn="ctr">
              <a:lnSpc>
                <a:spcPts val="1400"/>
              </a:lnSpc>
              <a:spcAft>
                <a:spcPts val="600"/>
              </a:spcAft>
            </a:pPr>
            <a:r>
              <a:rPr lang="en-US" sz="1400" dirty="0" smtClean="0">
                <a:latin typeface="Arial" pitchFamily="34" charset="0"/>
                <a:ea typeface="Verdana" pitchFamily="34" charset="0"/>
                <a:cs typeface="Verdana" pitchFamily="34" charset="0"/>
              </a:rPr>
              <a:t>Image</a:t>
            </a:r>
          </a:p>
          <a:p>
            <a:pPr algn="ctr">
              <a:lnSpc>
                <a:spcPts val="1400"/>
              </a:lnSpc>
              <a:spcAft>
                <a:spcPts val="600"/>
              </a:spcAft>
            </a:pPr>
            <a:r>
              <a:rPr lang="en-US" sz="1400" dirty="0" smtClean="0">
                <a:latin typeface="Arial" pitchFamily="34" charset="0"/>
                <a:ea typeface="Verdana" pitchFamily="34" charset="0"/>
                <a:cs typeface="Verdana" pitchFamily="34" charset="0"/>
              </a:rPr>
              <a:t>Here</a:t>
            </a:r>
            <a:endParaRPr lang="en-US" sz="1400" dirty="0">
              <a:latin typeface="Arial" pitchFamily="34" charset="0"/>
              <a:ea typeface="Verdana" pitchFamily="34" charset="0"/>
              <a:cs typeface="Verdana" pitchFamily="34" charset="0"/>
            </a:endParaRPr>
          </a:p>
        </p:txBody>
      </p:sp>
      <p:sp>
        <p:nvSpPr>
          <p:cNvPr id="33" name="TextBox 32"/>
          <p:cNvSpPr txBox="1"/>
          <p:nvPr userDrawn="1"/>
        </p:nvSpPr>
        <p:spPr>
          <a:xfrm>
            <a:off x="4867275" y="4391928"/>
            <a:ext cx="901208" cy="784830"/>
          </a:xfrm>
          <a:prstGeom prst="rect">
            <a:avLst/>
          </a:prstGeom>
          <a:noFill/>
        </p:spPr>
        <p:txBody>
          <a:bodyPr wrap="none" rtlCol="0">
            <a:spAutoFit/>
          </a:bodyPr>
          <a:lstStyle/>
          <a:p>
            <a:pPr algn="ctr">
              <a:lnSpc>
                <a:spcPts val="1400"/>
              </a:lnSpc>
              <a:spcAft>
                <a:spcPts val="600"/>
              </a:spcAft>
            </a:pPr>
            <a:r>
              <a:rPr lang="en-US" sz="1400" dirty="0" smtClean="0">
                <a:latin typeface="Arial" pitchFamily="34" charset="0"/>
                <a:ea typeface="Verdana" pitchFamily="34" charset="0"/>
                <a:cs typeface="Verdana" pitchFamily="34" charset="0"/>
              </a:rPr>
              <a:t>Optional</a:t>
            </a:r>
            <a:r>
              <a:rPr lang="en-US" sz="1400" baseline="0" dirty="0" smtClean="0">
                <a:latin typeface="Arial" pitchFamily="34" charset="0"/>
                <a:ea typeface="Verdana" pitchFamily="34" charset="0"/>
                <a:cs typeface="Verdana" pitchFamily="34" charset="0"/>
              </a:rPr>
              <a:t> </a:t>
            </a:r>
          </a:p>
          <a:p>
            <a:pPr algn="ctr">
              <a:lnSpc>
                <a:spcPts val="1400"/>
              </a:lnSpc>
              <a:spcAft>
                <a:spcPts val="600"/>
              </a:spcAft>
            </a:pPr>
            <a:r>
              <a:rPr lang="en-US" sz="1400" dirty="0" smtClean="0">
                <a:latin typeface="Arial" pitchFamily="34" charset="0"/>
                <a:ea typeface="Verdana" pitchFamily="34" charset="0"/>
                <a:cs typeface="Verdana" pitchFamily="34" charset="0"/>
              </a:rPr>
              <a:t>Image</a:t>
            </a:r>
          </a:p>
          <a:p>
            <a:pPr algn="ctr">
              <a:lnSpc>
                <a:spcPts val="1400"/>
              </a:lnSpc>
              <a:spcAft>
                <a:spcPts val="600"/>
              </a:spcAft>
            </a:pPr>
            <a:r>
              <a:rPr lang="en-US" sz="1400" dirty="0" smtClean="0">
                <a:latin typeface="Arial" pitchFamily="34" charset="0"/>
                <a:ea typeface="Verdana" pitchFamily="34" charset="0"/>
                <a:cs typeface="Verdana" pitchFamily="34" charset="0"/>
              </a:rPr>
              <a:t>Here</a:t>
            </a:r>
            <a:endParaRPr lang="en-US" sz="1400" dirty="0">
              <a:latin typeface="Arial" pitchFamily="34" charset="0"/>
              <a:ea typeface="Verdana" pitchFamily="34" charset="0"/>
              <a:cs typeface="Verdana" pitchFamily="34" charset="0"/>
            </a:endParaRPr>
          </a:p>
        </p:txBody>
      </p:sp>
      <p:sp>
        <p:nvSpPr>
          <p:cNvPr id="34" name="TextBox 33"/>
          <p:cNvSpPr txBox="1"/>
          <p:nvPr userDrawn="1"/>
        </p:nvSpPr>
        <p:spPr>
          <a:xfrm>
            <a:off x="3057525" y="4391928"/>
            <a:ext cx="901208" cy="784830"/>
          </a:xfrm>
          <a:prstGeom prst="rect">
            <a:avLst/>
          </a:prstGeom>
          <a:noFill/>
        </p:spPr>
        <p:txBody>
          <a:bodyPr wrap="none" rtlCol="0">
            <a:spAutoFit/>
          </a:bodyPr>
          <a:lstStyle/>
          <a:p>
            <a:pPr algn="ctr">
              <a:lnSpc>
                <a:spcPts val="1400"/>
              </a:lnSpc>
              <a:spcAft>
                <a:spcPts val="600"/>
              </a:spcAft>
            </a:pPr>
            <a:r>
              <a:rPr lang="en-US" sz="1400" dirty="0" smtClean="0">
                <a:latin typeface="Arial" pitchFamily="34" charset="0"/>
                <a:ea typeface="Verdana" pitchFamily="34" charset="0"/>
                <a:cs typeface="Verdana" pitchFamily="34" charset="0"/>
              </a:rPr>
              <a:t>Optional</a:t>
            </a:r>
            <a:r>
              <a:rPr lang="en-US" sz="1400" baseline="0" dirty="0" smtClean="0">
                <a:latin typeface="Arial" pitchFamily="34" charset="0"/>
                <a:ea typeface="Verdana" pitchFamily="34" charset="0"/>
                <a:cs typeface="Verdana" pitchFamily="34" charset="0"/>
              </a:rPr>
              <a:t> </a:t>
            </a:r>
          </a:p>
          <a:p>
            <a:pPr algn="ctr">
              <a:lnSpc>
                <a:spcPts val="1400"/>
              </a:lnSpc>
              <a:spcAft>
                <a:spcPts val="600"/>
              </a:spcAft>
            </a:pPr>
            <a:r>
              <a:rPr lang="en-US" sz="1400" dirty="0" smtClean="0">
                <a:latin typeface="Arial" pitchFamily="34" charset="0"/>
                <a:ea typeface="Verdana" pitchFamily="34" charset="0"/>
                <a:cs typeface="Verdana" pitchFamily="34" charset="0"/>
              </a:rPr>
              <a:t>Image</a:t>
            </a:r>
          </a:p>
          <a:p>
            <a:pPr algn="ctr">
              <a:lnSpc>
                <a:spcPts val="1400"/>
              </a:lnSpc>
              <a:spcAft>
                <a:spcPts val="600"/>
              </a:spcAft>
            </a:pPr>
            <a:r>
              <a:rPr lang="en-US" sz="1400" dirty="0" smtClean="0">
                <a:latin typeface="Arial" pitchFamily="34" charset="0"/>
                <a:ea typeface="Verdana" pitchFamily="34" charset="0"/>
                <a:cs typeface="Verdana" pitchFamily="34" charset="0"/>
              </a:rPr>
              <a:t>Here</a:t>
            </a:r>
            <a:endParaRPr lang="en-US" sz="1400" dirty="0">
              <a:latin typeface="Arial" pitchFamily="34" charset="0"/>
              <a:ea typeface="Verdana" pitchFamily="34" charset="0"/>
              <a:cs typeface="Verdana" pitchFamily="34" charset="0"/>
            </a:endParaRPr>
          </a:p>
        </p:txBody>
      </p:sp>
      <p:sp>
        <p:nvSpPr>
          <p:cNvPr id="40" name="TextBox 39"/>
          <p:cNvSpPr txBox="1"/>
          <p:nvPr userDrawn="1"/>
        </p:nvSpPr>
        <p:spPr>
          <a:xfrm>
            <a:off x="1209675" y="4391928"/>
            <a:ext cx="901208" cy="784830"/>
          </a:xfrm>
          <a:prstGeom prst="rect">
            <a:avLst/>
          </a:prstGeom>
          <a:noFill/>
        </p:spPr>
        <p:txBody>
          <a:bodyPr wrap="none" rtlCol="0">
            <a:spAutoFit/>
          </a:bodyPr>
          <a:lstStyle/>
          <a:p>
            <a:pPr algn="ctr">
              <a:lnSpc>
                <a:spcPts val="1400"/>
              </a:lnSpc>
              <a:spcAft>
                <a:spcPts val="600"/>
              </a:spcAft>
            </a:pPr>
            <a:r>
              <a:rPr lang="en-US" sz="1400" dirty="0" smtClean="0">
                <a:latin typeface="Arial" pitchFamily="34" charset="0"/>
                <a:ea typeface="Verdana" pitchFamily="34" charset="0"/>
                <a:cs typeface="Verdana" pitchFamily="34" charset="0"/>
              </a:rPr>
              <a:t>Optional</a:t>
            </a:r>
            <a:r>
              <a:rPr lang="en-US" sz="1400" baseline="0" dirty="0" smtClean="0">
                <a:latin typeface="Arial" pitchFamily="34" charset="0"/>
                <a:ea typeface="Verdana" pitchFamily="34" charset="0"/>
                <a:cs typeface="Verdana" pitchFamily="34" charset="0"/>
              </a:rPr>
              <a:t> </a:t>
            </a:r>
          </a:p>
          <a:p>
            <a:pPr algn="ctr">
              <a:lnSpc>
                <a:spcPts val="1400"/>
              </a:lnSpc>
              <a:spcAft>
                <a:spcPts val="600"/>
              </a:spcAft>
            </a:pPr>
            <a:r>
              <a:rPr lang="en-US" sz="1400" dirty="0" smtClean="0">
                <a:latin typeface="Arial" pitchFamily="34" charset="0"/>
                <a:ea typeface="Verdana" pitchFamily="34" charset="0"/>
                <a:cs typeface="Verdana" pitchFamily="34" charset="0"/>
              </a:rPr>
              <a:t>Image</a:t>
            </a:r>
          </a:p>
          <a:p>
            <a:pPr algn="ctr">
              <a:lnSpc>
                <a:spcPts val="1400"/>
              </a:lnSpc>
              <a:spcAft>
                <a:spcPts val="600"/>
              </a:spcAft>
            </a:pPr>
            <a:r>
              <a:rPr lang="en-US" sz="1400" dirty="0" smtClean="0">
                <a:latin typeface="Arial" pitchFamily="34" charset="0"/>
                <a:ea typeface="Verdana" pitchFamily="34" charset="0"/>
                <a:cs typeface="Verdana" pitchFamily="34" charset="0"/>
              </a:rPr>
              <a:t>Here</a:t>
            </a:r>
            <a:endParaRPr lang="en-US" sz="1400" dirty="0">
              <a:latin typeface="Arial" pitchFamily="34" charset="0"/>
              <a:ea typeface="Verdana" pitchFamily="34" charset="0"/>
              <a:cs typeface="Verdana" pitchFamily="34" charset="0"/>
            </a:endParaRPr>
          </a:p>
        </p:txBody>
      </p:sp>
      <p:sp>
        <p:nvSpPr>
          <p:cNvPr id="41" name="Text Placeholder 4"/>
          <p:cNvSpPr>
            <a:spLocks noGrp="1"/>
          </p:cNvSpPr>
          <p:nvPr>
            <p:ph type="body" sz="quarter" idx="10" hasCustomPrompt="1"/>
          </p:nvPr>
        </p:nvSpPr>
        <p:spPr>
          <a:xfrm>
            <a:off x="4286251" y="76200"/>
            <a:ext cx="4572000" cy="247649"/>
          </a:xfrm>
        </p:spPr>
        <p:txBody>
          <a:bodyPr/>
          <a:lstStyle>
            <a:lvl1pPr marL="0" marR="0" indent="0" algn="r" defTabSz="914400" rtl="0" eaLnBrk="1" fontAlgn="auto" latinLnBrk="0" hangingPunct="1">
              <a:lnSpc>
                <a:spcPct val="100000"/>
              </a:lnSpc>
              <a:spcBef>
                <a:spcPts val="0"/>
              </a:spcBef>
              <a:spcAft>
                <a:spcPts val="600"/>
              </a:spcAft>
              <a:buClrTx/>
              <a:buSzTx/>
              <a:buFontTx/>
              <a:buNone/>
              <a:tabLst/>
              <a:defRPr sz="1200" b="1">
                <a:solidFill>
                  <a:schemeClr val="tx2"/>
                </a:solidFill>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smtClean="0">
                <a:ln>
                  <a:noFill/>
                </a:ln>
                <a:solidFill>
                  <a:srgbClr val="005F9E"/>
                </a:solidFill>
                <a:effectLst/>
                <a:uLnTx/>
                <a:uFillTx/>
                <a:latin typeface="Arial" pitchFamily="34" charset="0"/>
                <a:ea typeface="Verdana" pitchFamily="34" charset="0"/>
                <a:cs typeface="Verdana" pitchFamily="34" charset="0"/>
              </a:rPr>
              <a:t>Organization Name Here</a:t>
            </a:r>
            <a:endParaRPr kumimoji="0" lang="en-US" sz="1200" b="0" i="0" u="none" strike="noStrike" kern="1200" cap="none" spc="0" normalizeH="0" baseline="0" noProof="0" dirty="0">
              <a:ln>
                <a:noFill/>
              </a:ln>
              <a:solidFill>
                <a:srgbClr val="005F9E"/>
              </a:solidFill>
              <a:effectLst/>
              <a:uLnTx/>
              <a:uFillTx/>
              <a:latin typeface="Arial" pitchFamily="34" charset="0"/>
              <a:ea typeface="Verdana" pitchFamily="34" charset="0"/>
              <a:cs typeface="Verdana" pitchFamily="34" charset="0"/>
            </a:endParaRPr>
          </a:p>
        </p:txBody>
      </p:sp>
      <p:sp>
        <p:nvSpPr>
          <p:cNvPr id="42" name="Text Placeholder 12"/>
          <p:cNvSpPr>
            <a:spLocks noGrp="1"/>
          </p:cNvSpPr>
          <p:nvPr>
            <p:ph type="body" sz="quarter" idx="11" hasCustomPrompt="1"/>
          </p:nvPr>
        </p:nvSpPr>
        <p:spPr>
          <a:xfrm>
            <a:off x="800100" y="3086100"/>
            <a:ext cx="2562225" cy="447675"/>
          </a:xfrm>
        </p:spPr>
        <p:txBody>
          <a:bodyPr/>
          <a:lstStyle>
            <a:lvl1pPr marL="0" indent="0" algn="l" defTabSz="914400" rtl="0" eaLnBrk="1" latinLnBrk="0" hangingPunct="1">
              <a:spcBef>
                <a:spcPts val="0"/>
              </a:spcBef>
              <a:spcAft>
                <a:spcPts val="600"/>
              </a:spcAft>
              <a:buClr>
                <a:schemeClr val="tx2"/>
              </a:buClr>
              <a:buSzPct val="120000"/>
              <a:buFont typeface="Wingdings" pitchFamily="2" charset="2"/>
              <a:buNone/>
              <a:defRPr lang="en-US" sz="1800" b="1" kern="1200" spc="0" baseline="0" dirty="0">
                <a:solidFill>
                  <a:schemeClr val="tx2"/>
                </a:solidFill>
                <a:latin typeface="Arial" pitchFamily="34" charset="0"/>
                <a:ea typeface="+mn-ea"/>
                <a:cs typeface="Arial" pitchFamily="34" charset="0"/>
              </a:defRPr>
            </a:lvl1pPr>
            <a:lvl2pPr marL="287338" indent="0">
              <a:buNone/>
              <a:defRPr/>
            </a:lvl2pPr>
            <a:lvl3pPr marL="515938" indent="0">
              <a:buNone/>
              <a:defRPr/>
            </a:lvl3pPr>
            <a:lvl4pPr marL="801688" indent="0">
              <a:buNone/>
              <a:defRPr/>
            </a:lvl4pPr>
            <a:lvl5pPr marL="1090613" indent="0">
              <a:buNone/>
              <a:defRPr/>
            </a:lvl5pPr>
          </a:lstStyle>
          <a:p>
            <a:pPr lvl="0"/>
            <a:r>
              <a:rPr lang="en-US" dirty="0" smtClean="0"/>
              <a:t>Date</a:t>
            </a:r>
            <a:endParaRPr lang="en-US" dirty="0"/>
          </a:p>
        </p:txBody>
      </p:sp>
    </p:spTree>
    <p:extLst>
      <p:ext uri="{BB962C8B-B14F-4D97-AF65-F5344CB8AC3E}">
        <p14:creationId xmlns:p14="http://schemas.microsoft.com/office/powerpoint/2010/main" val="13149472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Layout">
    <p:spTree>
      <p:nvGrpSpPr>
        <p:cNvPr id="1" name=""/>
        <p:cNvGrpSpPr/>
        <p:nvPr/>
      </p:nvGrpSpPr>
      <p:grpSpPr>
        <a:xfrm>
          <a:off x="0" y="0"/>
          <a:ext cx="0" cy="0"/>
          <a:chOff x="0" y="0"/>
          <a:chExt cx="0" cy="0"/>
        </a:xfrm>
      </p:grpSpPr>
      <p:cxnSp>
        <p:nvCxnSpPr>
          <p:cNvPr id="10" name="Straight Connector 9"/>
          <p:cNvCxnSpPr/>
          <p:nvPr userDrawn="1"/>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5" name="Text Box 34"/>
          <p:cNvSpPr txBox="1">
            <a:spLocks noChangeArrowheads="1"/>
          </p:cNvSpPr>
          <p:nvPr userDrawn="1"/>
        </p:nvSpPr>
        <p:spPr bwMode="auto">
          <a:xfrm>
            <a:off x="6288502" y="6590252"/>
            <a:ext cx="2550698"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dirty="0" smtClean="0">
                <a:solidFill>
                  <a:schemeClr val="tx1">
                    <a:lumMod val="50000"/>
                    <a:lumOff val="50000"/>
                  </a:schemeClr>
                </a:solidFill>
                <a:latin typeface="+mn-lt"/>
              </a:rPr>
              <a:t>© 2014</a:t>
            </a:r>
            <a:r>
              <a:rPr lang="en-US" altLang="en-US" sz="800" b="0" baseline="0" dirty="0" smtClean="0">
                <a:solidFill>
                  <a:schemeClr val="tx1">
                    <a:lumMod val="50000"/>
                    <a:lumOff val="50000"/>
                  </a:schemeClr>
                </a:solidFill>
                <a:latin typeface="+mn-lt"/>
              </a:rPr>
              <a:t> </a:t>
            </a:r>
            <a:r>
              <a:rPr lang="en-US" altLang="en-US" sz="800" b="0" dirty="0" smtClean="0">
                <a:solidFill>
                  <a:schemeClr val="tx1">
                    <a:lumMod val="50000"/>
                    <a:lumOff val="50000"/>
                  </a:schemeClr>
                </a:solidFill>
                <a:latin typeface="+mn-lt"/>
              </a:rPr>
              <a:t>The MITRE Corporation. All rights reserved.</a:t>
            </a:r>
            <a:endParaRPr lang="en-US" altLang="en-US" sz="800" b="0" dirty="0">
              <a:solidFill>
                <a:schemeClr val="tx1">
                  <a:lumMod val="50000"/>
                  <a:lumOff val="50000"/>
                </a:schemeClr>
              </a:solidFill>
              <a:latin typeface="+mn-lt"/>
            </a:endParaRPr>
          </a:p>
        </p:txBody>
      </p:sp>
      <p:sp>
        <p:nvSpPr>
          <p:cNvPr id="17" name="Rectangle 16"/>
          <p:cNvSpPr/>
          <p:nvPr userDrawn="1"/>
        </p:nvSpPr>
        <p:spPr bwMode="auto">
          <a:xfrm>
            <a:off x="0" y="0"/>
            <a:ext cx="407324" cy="3124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8" name="Rectangle 17"/>
          <p:cNvSpPr/>
          <p:nvPr userDrawn="1"/>
        </p:nvSpPr>
        <p:spPr bwMode="auto">
          <a:xfrm>
            <a:off x="0" y="3352800"/>
            <a:ext cx="407324"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2"/>
              </a:solidFill>
              <a:effectLst/>
              <a:latin typeface="Arial" charset="0"/>
            </a:endParaRPr>
          </a:p>
        </p:txBody>
      </p:sp>
      <p:cxnSp>
        <p:nvCxnSpPr>
          <p:cNvPr id="12" name="Straight Connector 11"/>
          <p:cNvCxnSpPr/>
          <p:nvPr userDrawn="1"/>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649" y="6250820"/>
            <a:ext cx="670505" cy="243820"/>
          </a:xfrm>
          <a:prstGeom prst="rect">
            <a:avLst/>
          </a:prstGeom>
        </p:spPr>
      </p:pic>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Arial" pitchFamily="34" charset="0"/>
                <a:cs typeface="Calibri" pitchFamily="34" charset="0"/>
              </a:defRPr>
            </a:lvl1pPr>
          </a:lstStyle>
          <a:p>
            <a:r>
              <a:rPr lang="en-US" altLang="en-US" smtClean="0"/>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Autofit/>
          </a:bodyPr>
          <a:lstStyle>
            <a:lvl1pPr algn="l">
              <a:lnSpc>
                <a:spcPts val="4400"/>
              </a:lnSpc>
              <a:defRPr sz="4000" b="1">
                <a:solidFill>
                  <a:schemeClr val="tx2"/>
                </a:solidFill>
                <a:latin typeface="Arial" pitchFamily="34" charset="0"/>
                <a:cs typeface="Times New Roman" pitchFamily="18" charset="0"/>
              </a:defRPr>
            </a:lvl1pPr>
          </a:lstStyle>
          <a:p>
            <a:r>
              <a:rPr lang="en-US" smtClean="0"/>
              <a:t>Section Title</a:t>
            </a:r>
            <a:endParaRPr lang="en-US" dirty="0"/>
          </a:p>
        </p:txBody>
      </p:sp>
      <p:sp>
        <p:nvSpPr>
          <p:cNvPr id="14" name="TextBox 13"/>
          <p:cNvSpPr txBox="1"/>
          <p:nvPr userDrawn="1"/>
        </p:nvSpPr>
        <p:spPr>
          <a:xfrm>
            <a:off x="7252242"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dirty="0" smtClean="0">
                <a:solidFill>
                  <a:srgbClr val="C1CD23"/>
                </a:solidFill>
                <a:latin typeface="Arial" pitchFamily="34" charset="0"/>
              </a:rPr>
              <a:t>|</a:t>
            </a:r>
            <a:r>
              <a:rPr lang="en-US" sz="1000" dirty="0" smtClean="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dirty="0" smtClean="0">
                <a:latin typeface="Arial" pitchFamily="34" charset="0"/>
              </a:rPr>
              <a:t> </a:t>
            </a:r>
            <a:r>
              <a:rPr lang="en-US" sz="1000" dirty="0" smtClean="0">
                <a:solidFill>
                  <a:srgbClr val="C1CD23"/>
                </a:solidFill>
                <a:latin typeface="Arial" pitchFamily="34" charset="0"/>
              </a:rPr>
              <a:t>|</a:t>
            </a:r>
            <a:r>
              <a:rPr lang="en-US" sz="1000" dirty="0" smtClean="0">
                <a:ea typeface="Verdana" pitchFamily="34" charset="0"/>
                <a:cs typeface="Verdana" pitchFamily="34" charset="0"/>
              </a:rPr>
              <a:t> </a:t>
            </a:r>
            <a:endParaRPr lang="en-US" sz="1000" dirty="0">
              <a:ea typeface="Verdana" pitchFamily="34" charset="0"/>
              <a:cs typeface="Verdana" pitchFamily="34" charset="0"/>
            </a:endParaRPr>
          </a:p>
        </p:txBody>
      </p:sp>
      <p:sp>
        <p:nvSpPr>
          <p:cNvPr id="20" name="Text Box 15"/>
          <p:cNvSpPr txBox="1">
            <a:spLocks noChangeArrowheads="1"/>
          </p:cNvSpPr>
          <p:nvPr userDrawn="1"/>
        </p:nvSpPr>
        <p:spPr bwMode="auto">
          <a:xfrm>
            <a:off x="857250" y="4310146"/>
            <a:ext cx="2409825" cy="861774"/>
          </a:xfrm>
          <a:prstGeom prst="rect">
            <a:avLst/>
          </a:prstGeom>
          <a:solidFill>
            <a:schemeClr val="accent5">
              <a:lumMod val="20000"/>
              <a:lumOff val="80000"/>
            </a:schemeClr>
          </a:solidFill>
          <a:ln w="12700" algn="ctr">
            <a:noFill/>
            <a:miter lim="800000"/>
            <a:headEnd/>
            <a:tailEnd/>
          </a:ln>
        </p:spPr>
        <p:txBody>
          <a:bodyPr wrap="square">
            <a:spAutoFit/>
          </a:bodyPr>
          <a:lstStyle/>
          <a:p>
            <a:pPr marL="0" marR="0" lvl="0" indent="0" defTabSz="1030288" eaLnBrk="0" fontAlgn="auto" latinLnBrk="0" hangingPunct="0">
              <a:lnSpc>
                <a:spcPts val="1200"/>
              </a:lnSpc>
              <a:spcBef>
                <a:spcPts val="0"/>
              </a:spcBef>
              <a:spcAft>
                <a:spcPts val="0"/>
              </a:spcAft>
              <a:buClr>
                <a:srgbClr val="000000"/>
              </a:buClr>
              <a:buSzTx/>
              <a:buFontTx/>
              <a:buNone/>
              <a:tabLst/>
              <a:defRPr/>
            </a:pPr>
            <a:r>
              <a:rPr kumimoji="0" lang="en-US" sz="1000" b="1" i="0" strike="noStrike" kern="0" cap="none" spc="0" normalizeH="0" baseline="0" noProof="0" dirty="0" smtClean="0">
                <a:ln>
                  <a:noFill/>
                </a:ln>
                <a:solidFill>
                  <a:sysClr val="windowText" lastClr="000000"/>
                </a:solidFill>
                <a:effectLst/>
                <a:uLnTx/>
                <a:uFillTx/>
              </a:rPr>
              <a:t>Note:</a:t>
            </a:r>
            <a:r>
              <a:rPr kumimoji="0" lang="en-US" sz="1000" b="0" i="0" u="none" strike="noStrike" kern="0" cap="none" spc="0" normalizeH="0" baseline="0" noProof="0" dirty="0" smtClean="0">
                <a:ln>
                  <a:noFill/>
                </a:ln>
                <a:solidFill>
                  <a:sysClr val="windowText" lastClr="000000"/>
                </a:solidFill>
                <a:effectLst/>
                <a:uLnTx/>
                <a:uFillTx/>
              </a:rPr>
              <a:t> Use this as a divider slide when separating sections of your briefing.</a:t>
            </a:r>
          </a:p>
          <a:p>
            <a:pPr marL="0" marR="0" lvl="0" indent="0" defTabSz="1030288" eaLnBrk="0" fontAlgn="auto" latinLnBrk="0" hangingPunct="0">
              <a:lnSpc>
                <a:spcPts val="1200"/>
              </a:lnSpc>
              <a:spcBef>
                <a:spcPts val="0"/>
              </a:spcBef>
              <a:spcAft>
                <a:spcPts val="0"/>
              </a:spcAft>
              <a:buClr>
                <a:srgbClr val="000000"/>
              </a:buClr>
              <a:buSzTx/>
              <a:buFontTx/>
              <a:buNone/>
              <a:tabLst/>
              <a:defRPr/>
            </a:pPr>
            <a:r>
              <a:rPr kumimoji="0" lang="en-US" sz="1000" b="0" i="0" u="none" strike="noStrike" kern="0" cap="none" spc="0" normalizeH="0" baseline="0" noProof="0" dirty="0" smtClean="0">
                <a:ln>
                  <a:noFill/>
                </a:ln>
                <a:solidFill>
                  <a:sysClr val="windowText" lastClr="000000"/>
                </a:solidFill>
                <a:effectLst/>
                <a:uLnTx/>
                <a:uFillTx/>
              </a:rPr>
              <a:t>To remove or change information in the footer, view the Slide Master and edit from there.</a:t>
            </a:r>
            <a:endParaRPr kumimoji="0" lang="en-US" sz="10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956341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userDrawn="1"/>
        </p:nvSpPr>
        <p:spPr>
          <a:xfrm>
            <a:off x="600075" y="1162050"/>
            <a:ext cx="828675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203381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1"/>
          <p:cNvSpPr/>
          <p:nvPr userDrawn="1"/>
        </p:nvSpPr>
        <p:spPr>
          <a:xfrm>
            <a:off x="600075" y="1162050"/>
            <a:ext cx="828675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 name="Rectangle 3"/>
          <p:cNvSpPr/>
          <p:nvPr userDrawn="1"/>
        </p:nvSpPr>
        <p:spPr>
          <a:xfrm>
            <a:off x="0" y="0"/>
            <a:ext cx="600075" cy="6858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 name="Text Placeholder 5"/>
          <p:cNvSpPr>
            <a:spLocks noGrp="1"/>
          </p:cNvSpPr>
          <p:nvPr>
            <p:ph type="body" sz="quarter" idx="10" hasCustomPrompt="1"/>
          </p:nvPr>
        </p:nvSpPr>
        <p:spPr>
          <a:xfrm>
            <a:off x="1484313" y="2486024"/>
            <a:ext cx="6210300" cy="1666876"/>
          </a:xfrm>
        </p:spPr>
        <p:txBody>
          <a:bodyPr/>
          <a:lstStyle>
            <a:lvl1pPr marL="0" indent="0" algn="ctr">
              <a:buNone/>
              <a:defRPr sz="3600">
                <a:solidFill>
                  <a:schemeClr val="tx2"/>
                </a:solidFill>
              </a:defRPr>
            </a:lvl1pPr>
          </a:lstStyle>
          <a:p>
            <a:pPr lvl="0"/>
            <a:r>
              <a:rPr lang="en-US" dirty="0" smtClean="0"/>
              <a:t>Section Header</a:t>
            </a:r>
            <a:br>
              <a:rPr lang="en-US" dirty="0" smtClean="0"/>
            </a:br>
            <a:r>
              <a:rPr lang="en-US" dirty="0" smtClean="0"/>
              <a:t>here</a:t>
            </a:r>
          </a:p>
        </p:txBody>
      </p:sp>
      <p:cxnSp>
        <p:nvCxnSpPr>
          <p:cNvPr id="8" name="Straight Connector 7"/>
          <p:cNvCxnSpPr/>
          <p:nvPr userDrawn="1"/>
        </p:nvCxnSpPr>
        <p:spPr>
          <a:xfrm>
            <a:off x="409575" y="2200275"/>
            <a:ext cx="83058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09575" y="4343400"/>
            <a:ext cx="83058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56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00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Rectangle 2"/>
          <p:cNvSpPr/>
          <p:nvPr userDrawn="1"/>
        </p:nvSpPr>
        <p:spPr>
          <a:xfrm>
            <a:off x="1210234" y="3032639"/>
            <a:ext cx="6838391" cy="1938992"/>
          </a:xfrm>
          <a:prstGeom prst="rect">
            <a:avLst/>
          </a:prstGeom>
        </p:spPr>
        <p:txBody>
          <a:bodyPr wrap="square">
            <a:spAutoFit/>
          </a:bodyPr>
          <a:lstStyle/>
          <a:p>
            <a:pPr lvl="0" eaLnBrk="0" fontAlgn="base" hangingPunct="0">
              <a:spcBef>
                <a:spcPct val="0"/>
              </a:spcBef>
              <a:spcAft>
                <a:spcPct val="0"/>
              </a:spcAft>
            </a:pPr>
            <a:r>
              <a:rPr lang="en-US" sz="1200" dirty="0" smtClean="0">
                <a:solidFill>
                  <a:srgbClr val="000000"/>
                </a:solidFill>
              </a:rPr>
              <a:t>The views, opinions, and/or findings contained in this report are those of The MITRE Corporation and should not be construed as an official government position, policy, or decision, unless designated by other documentation.</a:t>
            </a:r>
            <a:br>
              <a:rPr lang="en-US" sz="1200" dirty="0" smtClean="0">
                <a:solidFill>
                  <a:srgbClr val="000000"/>
                </a:solidFill>
              </a:rPr>
            </a:br>
            <a:endParaRPr lang="en-US" sz="1200" dirty="0" smtClean="0">
              <a:solidFill>
                <a:srgbClr val="000000"/>
              </a:solidFill>
            </a:endParaRPr>
          </a:p>
          <a:p>
            <a:pPr lvl="0" eaLnBrk="0" fontAlgn="base" hangingPunct="0">
              <a:spcBef>
                <a:spcPct val="0"/>
              </a:spcBef>
              <a:spcAft>
                <a:spcPct val="0"/>
              </a:spcAft>
            </a:pPr>
            <a:r>
              <a:rPr lang="en-US" sz="1200" dirty="0" smtClean="0">
                <a:solidFill>
                  <a:srgbClr val="000000"/>
                </a:solidFill>
              </a:rPr>
              <a:t>For internal MITRE use. This document was prepared for authorized distribution only. It has not been approved for public release. (FastJump: release statements for applicable release statement).</a:t>
            </a:r>
            <a:br>
              <a:rPr lang="en-US" sz="1200" dirty="0" smtClean="0">
                <a:solidFill>
                  <a:srgbClr val="000000"/>
                </a:solidFill>
              </a:rPr>
            </a:br>
            <a:endParaRPr lang="en-US" sz="1200" dirty="0" smtClean="0">
              <a:solidFill>
                <a:srgbClr val="000000"/>
              </a:solidFill>
            </a:endParaRPr>
          </a:p>
          <a:p>
            <a:pPr lvl="0" eaLnBrk="0" fontAlgn="base" hangingPunct="0">
              <a:spcBef>
                <a:spcPct val="0"/>
              </a:spcBef>
              <a:spcAft>
                <a:spcPct val="0"/>
              </a:spcAft>
            </a:pPr>
            <a:r>
              <a:rPr lang="en-US" sz="1200" dirty="0" smtClean="0">
                <a:solidFill>
                  <a:srgbClr val="000000"/>
                </a:solidFill>
              </a:rPr>
              <a:t>Insert data rights legend information here, if applicable (FJ: data rights legend).</a:t>
            </a:r>
          </a:p>
          <a:p>
            <a:pPr lvl="0" eaLnBrk="0" fontAlgn="base" hangingPunct="0">
              <a:spcBef>
                <a:spcPct val="0"/>
              </a:spcBef>
              <a:spcAft>
                <a:spcPct val="0"/>
              </a:spcAft>
            </a:pPr>
            <a:endParaRPr lang="en-US" sz="1200" dirty="0" smtClean="0">
              <a:solidFill>
                <a:srgbClr val="000000"/>
              </a:solidFill>
            </a:endParaRPr>
          </a:p>
        </p:txBody>
      </p:sp>
      <p:sp>
        <p:nvSpPr>
          <p:cNvPr id="7" name="Text Box 15"/>
          <p:cNvSpPr txBox="1">
            <a:spLocks noChangeArrowheads="1"/>
          </p:cNvSpPr>
          <p:nvPr userDrawn="1"/>
        </p:nvSpPr>
        <p:spPr bwMode="auto">
          <a:xfrm>
            <a:off x="615297" y="776626"/>
            <a:ext cx="3612216" cy="400110"/>
          </a:xfrm>
          <a:prstGeom prst="rect">
            <a:avLst/>
          </a:prstGeom>
          <a:solidFill>
            <a:schemeClr val="accent5">
              <a:lumMod val="20000"/>
              <a:lumOff val="80000"/>
            </a:schemeClr>
          </a:solidFill>
          <a:ln w="12700" algn="ctr">
            <a:noFill/>
            <a:miter lim="800000"/>
            <a:headEnd/>
            <a:tailEnd/>
          </a:ln>
        </p:spPr>
        <p:txBody>
          <a:bodyPr wrap="square">
            <a:spAutoFit/>
          </a:bodyPr>
          <a:lstStyle/>
          <a:p>
            <a:pPr marL="0" marR="0" lvl="0" indent="0" defTabSz="1030288" eaLnBrk="0" fontAlgn="auto" latinLnBrk="0" hangingPunct="0">
              <a:lnSpc>
                <a:spcPts val="1200"/>
              </a:lnSpc>
              <a:spcBef>
                <a:spcPts val="0"/>
              </a:spcBef>
              <a:spcAft>
                <a:spcPts val="0"/>
              </a:spcAft>
              <a:buClr>
                <a:srgbClr val="000000"/>
              </a:buClr>
              <a:buSzTx/>
              <a:buFontTx/>
              <a:buNone/>
              <a:tabLst/>
              <a:defRPr/>
            </a:pPr>
            <a:r>
              <a:rPr kumimoji="0" lang="en-US" sz="1000" b="1" i="0" strike="noStrike" kern="0" cap="none" spc="0" normalizeH="0" baseline="0" noProof="0" dirty="0" smtClean="0">
                <a:ln>
                  <a:noFill/>
                </a:ln>
                <a:solidFill>
                  <a:sysClr val="windowText" lastClr="000000"/>
                </a:solidFill>
                <a:effectLst/>
                <a:uLnTx/>
                <a:uFillTx/>
              </a:rPr>
              <a:t>Note:</a:t>
            </a:r>
            <a:r>
              <a:rPr kumimoji="0" lang="en-US" sz="1000" b="0" i="0" u="none" strike="noStrike" kern="0" cap="none" spc="0" normalizeH="0" baseline="0" noProof="0" dirty="0" smtClean="0">
                <a:ln>
                  <a:noFill/>
                </a:ln>
                <a:solidFill>
                  <a:sysClr val="windowText" lastClr="000000"/>
                </a:solidFill>
                <a:effectLst/>
                <a:uLnTx/>
                <a:uFillTx/>
              </a:rPr>
              <a:t> . If needed , this slide (and all copyright information) should be the last slide of your briefing when being delivered.</a:t>
            </a:r>
            <a:endParaRPr kumimoji="0" lang="en-US" sz="1000" b="0" i="0" u="none" strike="noStrike" kern="0" cap="none" spc="0" normalizeH="0" baseline="0" noProof="0" dirty="0">
              <a:ln>
                <a:noFill/>
              </a:ln>
              <a:solidFill>
                <a:sysClr val="windowText" lastClr="000000"/>
              </a:solidFill>
              <a:effectLst/>
              <a:uLnTx/>
              <a:uFillTx/>
            </a:endParaRPr>
          </a:p>
        </p:txBody>
      </p:sp>
      <p:sp>
        <p:nvSpPr>
          <p:cNvPr id="8" name="Rectangle 7"/>
          <p:cNvSpPr/>
          <p:nvPr userDrawn="1"/>
        </p:nvSpPr>
        <p:spPr>
          <a:xfrm>
            <a:off x="1210234" y="1609725"/>
            <a:ext cx="6838391" cy="1200329"/>
          </a:xfrm>
          <a:prstGeom prst="rect">
            <a:avLst/>
          </a:prstGeom>
        </p:spPr>
        <p:txBody>
          <a:bodyPr wrap="square">
            <a:spAutoFit/>
          </a:bodyPr>
          <a:lstStyle/>
          <a:p>
            <a:pPr lvl="0" eaLnBrk="0" fontAlgn="base" hangingPunct="0">
              <a:spcBef>
                <a:spcPct val="0"/>
              </a:spcBef>
              <a:spcAft>
                <a:spcPct val="0"/>
              </a:spcAft>
            </a:pPr>
            <a:r>
              <a:rPr lang="en-US" sz="1200" dirty="0" smtClean="0">
                <a:solidFill>
                  <a:srgbClr val="000000"/>
                </a:solidFill>
              </a:rPr>
              <a:t>Sponsor: </a:t>
            </a:r>
          </a:p>
          <a:p>
            <a:pPr lvl="0" eaLnBrk="0" fontAlgn="base" hangingPunct="0">
              <a:spcBef>
                <a:spcPct val="0"/>
              </a:spcBef>
              <a:spcAft>
                <a:spcPct val="0"/>
              </a:spcAft>
            </a:pPr>
            <a:r>
              <a:rPr lang="en-US" sz="1200" dirty="0" smtClean="0">
                <a:solidFill>
                  <a:srgbClr val="000000"/>
                </a:solidFill>
              </a:rPr>
              <a:t>Dept. No.: </a:t>
            </a:r>
          </a:p>
          <a:p>
            <a:pPr lvl="0" eaLnBrk="0" fontAlgn="base" hangingPunct="0">
              <a:spcBef>
                <a:spcPct val="0"/>
              </a:spcBef>
              <a:spcAft>
                <a:spcPct val="0"/>
              </a:spcAft>
            </a:pPr>
            <a:r>
              <a:rPr lang="en-US" sz="1200" dirty="0" smtClean="0">
                <a:solidFill>
                  <a:srgbClr val="000000"/>
                </a:solidFill>
              </a:rPr>
              <a:t>Contract No.: </a:t>
            </a:r>
          </a:p>
          <a:p>
            <a:pPr lvl="0" eaLnBrk="0" fontAlgn="base" hangingPunct="0">
              <a:spcBef>
                <a:spcPct val="0"/>
              </a:spcBef>
              <a:spcAft>
                <a:spcPct val="0"/>
              </a:spcAft>
            </a:pPr>
            <a:r>
              <a:rPr lang="en-US" sz="1200" dirty="0" smtClean="0">
                <a:solidFill>
                  <a:srgbClr val="000000"/>
                </a:solidFill>
              </a:rPr>
              <a:t>Project No.: </a:t>
            </a:r>
          </a:p>
          <a:p>
            <a:pPr lvl="0" eaLnBrk="0" fontAlgn="base" hangingPunct="0">
              <a:spcBef>
                <a:spcPct val="0"/>
              </a:spcBef>
              <a:spcAft>
                <a:spcPct val="0"/>
              </a:spcAft>
            </a:pPr>
            <a:r>
              <a:rPr lang="en-US" sz="1200" dirty="0" smtClean="0">
                <a:solidFill>
                  <a:srgbClr val="000000"/>
                </a:solidFill>
              </a:rPr>
              <a:t>Derived From:  </a:t>
            </a:r>
          </a:p>
          <a:p>
            <a:pPr lvl="0" eaLnBrk="0" fontAlgn="base" hangingPunct="0">
              <a:spcBef>
                <a:spcPct val="0"/>
              </a:spcBef>
              <a:spcAft>
                <a:spcPct val="0"/>
              </a:spcAft>
            </a:pPr>
            <a:r>
              <a:rPr lang="en-US" sz="1200" dirty="0" smtClean="0">
                <a:solidFill>
                  <a:srgbClr val="000000"/>
                </a:solidFill>
              </a:rPr>
              <a:t>Declassify On: </a:t>
            </a:r>
          </a:p>
        </p:txBody>
      </p:sp>
    </p:spTree>
    <p:extLst>
      <p:ext uri="{BB962C8B-B14F-4D97-AF65-F5344CB8AC3E}">
        <p14:creationId xmlns:p14="http://schemas.microsoft.com/office/powerpoint/2010/main" val="30741437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Autofit/>
          </a:bodyPr>
          <a:lstStyle/>
          <a:p>
            <a:r>
              <a:rPr lang="en-US" smtClean="0"/>
              <a:t>Click to edit Master title style</a:t>
            </a:r>
            <a:endParaRPr lang="en-US"/>
          </a:p>
        </p:txBody>
      </p:sp>
      <p:sp>
        <p:nvSpPr>
          <p:cNvPr id="3" name="Text Placeholder 2"/>
          <p:cNvSpPr>
            <a:spLocks noGrp="1"/>
          </p:cNvSpPr>
          <p:nvPr>
            <p:ph type="body" idx="1"/>
          </p:nvPr>
        </p:nvSpPr>
        <p:spPr>
          <a:xfrm>
            <a:off x="609600" y="1447800"/>
            <a:ext cx="8229600" cy="494347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2"/>
              </a:solidFill>
              <a:effectLst/>
              <a:latin typeface="Arial" charset="0"/>
            </a:endParaRPr>
          </a:p>
        </p:txBody>
      </p: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85947" y="6540145"/>
            <a:ext cx="670505" cy="243820"/>
          </a:xfrm>
          <a:prstGeom prst="rect">
            <a:avLst/>
          </a:prstGeom>
        </p:spPr>
      </p:pic>
      <p:sp>
        <p:nvSpPr>
          <p:cNvPr id="13" name="TextBox 12"/>
          <p:cNvSpPr txBox="1"/>
          <p:nvPr/>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dirty="0" smtClean="0">
                <a:solidFill>
                  <a:srgbClr val="C1CD23"/>
                </a:solidFill>
                <a:latin typeface="Arial" pitchFamily="34" charset="0"/>
              </a:rPr>
              <a:t>|</a:t>
            </a:r>
            <a:r>
              <a:rPr lang="en-US" sz="1000" dirty="0" smtClean="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dirty="0" smtClean="0">
                <a:latin typeface="Arial" pitchFamily="34" charset="0"/>
              </a:rPr>
              <a:t> </a:t>
            </a:r>
            <a:r>
              <a:rPr lang="en-US" sz="1000" dirty="0" smtClean="0">
                <a:solidFill>
                  <a:srgbClr val="C1CD23"/>
                </a:solidFill>
                <a:latin typeface="Arial" pitchFamily="34" charset="0"/>
              </a:rPr>
              <a:t>|</a:t>
            </a:r>
            <a:r>
              <a:rPr lang="en-US" sz="1000" dirty="0" smtClean="0">
                <a:ea typeface="Verdana" pitchFamily="34" charset="0"/>
                <a:cs typeface="Verdana" pitchFamily="34" charset="0"/>
              </a:rPr>
              <a:t> </a:t>
            </a:r>
            <a:endParaRPr lang="en-US" sz="1000" dirty="0">
              <a:ea typeface="Verdana" pitchFamily="34" charset="0"/>
              <a:cs typeface="Verdana" pitchFamily="34" charset="0"/>
            </a:endParaRPr>
          </a:p>
        </p:txBody>
      </p:sp>
      <p:sp>
        <p:nvSpPr>
          <p:cNvPr id="14" name="Footer Placeholder 4"/>
          <p:cNvSpPr txBox="1">
            <a:spLocks/>
          </p:cNvSpPr>
          <p:nvPr/>
        </p:nvSpPr>
        <p:spPr>
          <a:xfrm>
            <a:off x="609599" y="6660696"/>
            <a:ext cx="2695576" cy="159204"/>
          </a:xfrm>
          <a:prstGeom prst="rect">
            <a:avLst/>
          </a:prstGeom>
        </p:spPr>
        <p:txBody>
          <a:bodyPr vert="horz" lIns="91440" tIns="45720" rIns="91440" bIns="45720" rtlCol="0" anchor="b"/>
          <a:lstStyle>
            <a:defPPr>
              <a:defRPr lang="en-US"/>
            </a:defPPr>
            <a:lvl1pPr marL="0" algn="l" defTabSz="914400" rtl="0" eaLnBrk="1" latinLnBrk="0" hangingPunct="1">
              <a:lnSpc>
                <a:spcPts val="1300"/>
              </a:lnSpc>
              <a:spcAft>
                <a:spcPct val="0"/>
              </a:spcAft>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smtClean="0">
                <a:solidFill>
                  <a:schemeClr val="tx1">
                    <a:lumMod val="50000"/>
                    <a:lumOff val="50000"/>
                  </a:schemeClr>
                </a:solidFill>
              </a:rPr>
              <a:t>© 2014 The MITRE Corporation. All rights reserved.  </a:t>
            </a:r>
            <a:endParaRPr lang="en-US"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55" r:id="rId5"/>
    <p:sldLayoutId id="2147483661" r:id="rId6"/>
    <p:sldLayoutId id="2147483662" r:id="rId7"/>
    <p:sldLayoutId id="2147483652" r:id="rId8"/>
    <p:sldLayoutId id="2147483660" r:id="rId9"/>
  </p:sldLayoutIdLst>
  <p:timing>
    <p:tnLst>
      <p:par>
        <p:cTn id="1" dur="indefinite" restart="never" nodeType="tmRoot"/>
      </p:par>
    </p:tnLst>
  </p:timing>
  <p:hf hdr="0" dt="0"/>
  <p:txStyles>
    <p:titleStyle>
      <a:lvl1pPr algn="l" defTabSz="914400"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a:xfrm>
            <a:off x="783116" y="2511789"/>
            <a:ext cx="5741509" cy="389922"/>
          </a:xfrm>
        </p:spPr>
        <p:txBody>
          <a:bodyPr/>
          <a:lstStyle/>
          <a:p>
            <a:r>
              <a:rPr lang="en-US" sz="1600" dirty="0" smtClean="0"/>
              <a:t>Stacey Bailey and Keith Miller</a:t>
            </a:r>
            <a:endParaRPr lang="en-US" sz="1600" dirty="0"/>
          </a:p>
        </p:txBody>
      </p:sp>
      <p:sp>
        <p:nvSpPr>
          <p:cNvPr id="14" name="Title 13"/>
          <p:cNvSpPr>
            <a:spLocks noGrp="1"/>
          </p:cNvSpPr>
          <p:nvPr>
            <p:ph type="ctrTitle" sz="quarter"/>
          </p:nvPr>
        </p:nvSpPr>
        <p:spPr/>
        <p:txBody>
          <a:bodyPr>
            <a:normAutofit/>
          </a:bodyPr>
          <a:lstStyle/>
          <a:p>
            <a:pPr>
              <a:lnSpc>
                <a:spcPct val="100000"/>
              </a:lnSpc>
            </a:pPr>
            <a:r>
              <a:rPr lang="en-US" sz="1800" dirty="0" smtClean="0"/>
              <a:t>On the Value of Machine Translation Adaptation</a:t>
            </a:r>
            <a:endParaRPr lang="en-US" sz="1800" dirty="0"/>
          </a:p>
        </p:txBody>
      </p:sp>
      <p:sp>
        <p:nvSpPr>
          <p:cNvPr id="17" name="Text Placeholder 16"/>
          <p:cNvSpPr>
            <a:spLocks noGrp="1"/>
          </p:cNvSpPr>
          <p:nvPr>
            <p:ph type="body" sz="quarter" idx="11"/>
          </p:nvPr>
        </p:nvSpPr>
        <p:spPr>
          <a:xfrm>
            <a:off x="800100" y="2993390"/>
            <a:ext cx="4533900" cy="708660"/>
          </a:xfrm>
        </p:spPr>
        <p:txBody>
          <a:bodyPr/>
          <a:lstStyle/>
          <a:p>
            <a:r>
              <a:rPr lang="en-US" sz="1600" dirty="0"/>
              <a:t>LREC </a:t>
            </a:r>
            <a:r>
              <a:rPr lang="en-US" sz="1600" dirty="0" smtClean="0"/>
              <a:t>Workshop:  </a:t>
            </a:r>
            <a:r>
              <a:rPr lang="en-US" sz="1600" dirty="0"/>
              <a:t>Automatic and Manual Metrics for Operational Translation </a:t>
            </a:r>
            <a:r>
              <a:rPr lang="en-US" sz="1600" dirty="0" smtClean="0"/>
              <a:t>Evaluation (MTE 2014)</a:t>
            </a:r>
          </a:p>
          <a:p>
            <a:r>
              <a:rPr lang="en-US" sz="1600" dirty="0" smtClean="0"/>
              <a:t>May 26, 2014</a:t>
            </a:r>
            <a:endParaRPr lang="en-US" sz="1600" dirty="0"/>
          </a:p>
        </p:txBody>
      </p:sp>
      <p:sp>
        <p:nvSpPr>
          <p:cNvPr id="2" name="Rectangle 1"/>
          <p:cNvSpPr/>
          <p:nvPr/>
        </p:nvSpPr>
        <p:spPr>
          <a:xfrm>
            <a:off x="485774" y="95935"/>
            <a:ext cx="4810125" cy="276999"/>
          </a:xfrm>
          <a:prstGeom prst="rect">
            <a:avLst/>
          </a:prstGeom>
        </p:spPr>
        <p:txBody>
          <a:bodyPr wrap="square">
            <a:spAutoFit/>
          </a:bodyPr>
          <a:lstStyle/>
          <a:p>
            <a:r>
              <a:rPr lang="en-US" sz="1200" b="1" dirty="0" smtClean="0">
                <a:latin typeface="Calibri" panose="020F0502020204030204" pitchFamily="34" charset="0"/>
              </a:rPr>
              <a:t>Approved </a:t>
            </a:r>
            <a:r>
              <a:rPr lang="en-US" sz="1200" b="1" dirty="0">
                <a:latin typeface="Calibri" panose="020F0502020204030204" pitchFamily="34" charset="0"/>
              </a:rPr>
              <a:t>for Public Release; Distribution Unlimited. 14-1556</a:t>
            </a:r>
            <a:endParaRPr lang="en-US" sz="1200" dirty="0">
              <a:latin typeface="Calibri" panose="020F0502020204030204" pitchFamily="34" charset="0"/>
            </a:endParaRPr>
          </a:p>
        </p:txBody>
      </p:sp>
    </p:spTree>
    <p:extLst>
      <p:ext uri="{BB962C8B-B14F-4D97-AF65-F5344CB8AC3E}">
        <p14:creationId xmlns:p14="http://schemas.microsoft.com/office/powerpoint/2010/main" val="2537041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MT, DT, DTMT</a:t>
            </a:r>
            <a:endParaRPr lang="en-US" sz="2800" dirty="0"/>
          </a:p>
        </p:txBody>
      </p:sp>
      <p:sp>
        <p:nvSpPr>
          <p:cNvPr id="3" name="Content Placeholder 2"/>
          <p:cNvSpPr>
            <a:spLocks noGrp="1"/>
          </p:cNvSpPr>
          <p:nvPr>
            <p:ph idx="1"/>
          </p:nvPr>
        </p:nvSpPr>
        <p:spPr/>
        <p:txBody>
          <a:bodyPr>
            <a:normAutofit/>
          </a:bodyPr>
          <a:lstStyle/>
          <a:p>
            <a:r>
              <a:rPr lang="en-US" sz="1800" dirty="0"/>
              <a:t>Domain tuning (DT): </a:t>
            </a:r>
            <a:r>
              <a:rPr lang="en-US" sz="1800" dirty="0" smtClean="0"/>
              <a:t>Tailoring </a:t>
            </a:r>
            <a:r>
              <a:rPr lang="en-US" sz="1800" dirty="0"/>
              <a:t>a machine translation (MT) system to </a:t>
            </a:r>
            <a:r>
              <a:rPr lang="en-US" sz="1800" dirty="0" smtClean="0"/>
              <a:t>(ideally) better translate the kinds of data users want to translate.</a:t>
            </a:r>
            <a:endParaRPr lang="en-US" sz="1800" dirty="0"/>
          </a:p>
          <a:p>
            <a:pPr lvl="1"/>
            <a:r>
              <a:rPr lang="en-US" sz="1800" dirty="0" smtClean="0"/>
              <a:t>Training MT using </a:t>
            </a:r>
            <a:r>
              <a:rPr lang="en-US" sz="1800" dirty="0"/>
              <a:t>data that is representative of a topic’s subject matter (e.g., scientific and technical literature)</a:t>
            </a:r>
          </a:p>
          <a:p>
            <a:pPr lvl="1"/>
            <a:r>
              <a:rPr lang="en-US" sz="1800" dirty="0"/>
              <a:t>Adding terminology that is relevant to that subject </a:t>
            </a:r>
            <a:r>
              <a:rPr lang="en-US" sz="1800" dirty="0" smtClean="0"/>
              <a:t>matter </a:t>
            </a:r>
          </a:p>
          <a:p>
            <a:pPr lvl="1"/>
            <a:endParaRPr lang="en-US" sz="1800" dirty="0"/>
          </a:p>
          <a:p>
            <a:r>
              <a:rPr lang="en-US" sz="1800" dirty="0" smtClean="0"/>
              <a:t>Does DTMT improve the quality of MT output?</a:t>
            </a:r>
          </a:p>
          <a:p>
            <a:pPr lvl="1"/>
            <a:r>
              <a:rPr lang="en-US" sz="1800" i="1" dirty="0" smtClean="0"/>
              <a:t>What do you mean by ‘improve’?</a:t>
            </a:r>
          </a:p>
          <a:p>
            <a:r>
              <a:rPr lang="en-US" sz="1800" dirty="0" smtClean="0"/>
              <a:t>If so, what’s the best way to go about DT?</a:t>
            </a:r>
          </a:p>
          <a:p>
            <a:pPr lvl="1"/>
            <a:r>
              <a:rPr lang="en-US" sz="1800" i="1" dirty="0" smtClean="0"/>
              <a:t>What do you mean by ‘best’?</a:t>
            </a:r>
          </a:p>
          <a:p>
            <a:r>
              <a:rPr lang="en-US" sz="1800" dirty="0" smtClean="0"/>
              <a:t>What are the trade-offs for different approaches to DT?</a:t>
            </a:r>
          </a:p>
          <a:p>
            <a:pPr lvl="1"/>
            <a:r>
              <a:rPr lang="en-US" sz="1800" i="1" dirty="0" smtClean="0"/>
              <a:t>Oh, and is it worth the effort?</a:t>
            </a:r>
          </a:p>
          <a:p>
            <a:endParaRPr lang="en-US" sz="1800" dirty="0"/>
          </a:p>
        </p:txBody>
      </p:sp>
    </p:spTree>
    <p:extLst>
      <p:ext uri="{BB962C8B-B14F-4D97-AF65-F5344CB8AC3E}">
        <p14:creationId xmlns:p14="http://schemas.microsoft.com/office/powerpoint/2010/main" val="3928970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We Collected</a:t>
            </a:r>
            <a:endParaRPr lang="en-US" sz="2800" dirty="0"/>
          </a:p>
        </p:txBody>
      </p:sp>
      <p:sp>
        <p:nvSpPr>
          <p:cNvPr id="3" name="Content Placeholder 2"/>
          <p:cNvSpPr>
            <a:spLocks noGrp="1"/>
          </p:cNvSpPr>
          <p:nvPr>
            <p:ph idx="1"/>
          </p:nvPr>
        </p:nvSpPr>
        <p:spPr>
          <a:xfrm>
            <a:off x="609600" y="1447800"/>
            <a:ext cx="8229600" cy="1638299"/>
          </a:xfrm>
        </p:spPr>
        <p:txBody>
          <a:bodyPr>
            <a:noAutofit/>
          </a:bodyPr>
          <a:lstStyle/>
          <a:p>
            <a:r>
              <a:rPr lang="en-US" sz="1800" b="0" dirty="0" smtClean="0"/>
              <a:t>Chinese-English parallel texts in the cyber domain</a:t>
            </a:r>
          </a:p>
          <a:p>
            <a:r>
              <a:rPr lang="en-US" sz="1800" b="0" dirty="0" smtClean="0"/>
              <a:t>10 abstracts (with a total of roughly 70 segments) were selected for a task-based evaluation.</a:t>
            </a:r>
          </a:p>
          <a:p>
            <a:r>
              <a:rPr lang="en-US" sz="1800" b="0" dirty="0" smtClean="0"/>
              <a:t>Three </a:t>
            </a:r>
            <a:r>
              <a:rPr lang="en-US" sz="1800" b="0" dirty="0"/>
              <a:t>additional translations were produced for each test segment for a total of four reference translations. </a:t>
            </a:r>
            <a:endParaRPr lang="en-US" sz="1800" dirty="0"/>
          </a:p>
        </p:txBody>
      </p:sp>
    </p:spTree>
    <p:extLst>
      <p:ext uri="{BB962C8B-B14F-4D97-AF65-F5344CB8AC3E}">
        <p14:creationId xmlns:p14="http://schemas.microsoft.com/office/powerpoint/2010/main" val="3017776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We Thought</a:t>
            </a:r>
            <a:endParaRPr lang="en-US" sz="2800" dirty="0"/>
          </a:p>
        </p:txBody>
      </p:sp>
      <p:sp>
        <p:nvSpPr>
          <p:cNvPr id="3" name="Content Placeholder 2"/>
          <p:cNvSpPr>
            <a:spLocks noGrp="1"/>
          </p:cNvSpPr>
          <p:nvPr>
            <p:ph idx="1"/>
          </p:nvPr>
        </p:nvSpPr>
        <p:spPr/>
        <p:txBody>
          <a:bodyPr>
            <a:normAutofit/>
          </a:bodyPr>
          <a:lstStyle/>
          <a:p>
            <a:r>
              <a:rPr lang="en-US" sz="1800" dirty="0"/>
              <a:t>Hypothesis 1</a:t>
            </a:r>
            <a:r>
              <a:rPr lang="en-US" sz="1800" b="0" dirty="0"/>
              <a:t>. DT improves the quality of machine translation output over baseline capabilities, as measured by automatic evaluation metrics.</a:t>
            </a:r>
            <a:endParaRPr lang="en-US" sz="1800" b="0" dirty="0" smtClean="0"/>
          </a:p>
          <a:p>
            <a:r>
              <a:rPr lang="en-US" sz="1800" dirty="0" smtClean="0"/>
              <a:t>Hypothesis </a:t>
            </a:r>
            <a:r>
              <a:rPr lang="en-US" sz="1800" dirty="0"/>
              <a:t>2. </a:t>
            </a:r>
            <a:r>
              <a:rPr lang="en-US" sz="1800" b="0" dirty="0"/>
              <a:t>Human translation time can be reduced by requiring human translators to post-edit the output of </a:t>
            </a:r>
            <a:r>
              <a:rPr lang="en-US" sz="1800" b="0" dirty="0" smtClean="0"/>
              <a:t>DTMT systems.</a:t>
            </a:r>
          </a:p>
          <a:p>
            <a:r>
              <a:rPr lang="en-US" sz="1800" dirty="0"/>
              <a:t>Hypothesis 3. </a:t>
            </a:r>
            <a:r>
              <a:rPr lang="en-US" sz="1800" b="0" dirty="0"/>
              <a:t>The linguistic quality of the target language document can be improved by requiring human translators to post-edit the output of DTMT </a:t>
            </a:r>
            <a:r>
              <a:rPr lang="en-US" sz="1800" b="0" dirty="0" smtClean="0"/>
              <a:t>systems.</a:t>
            </a:r>
            <a:endParaRPr lang="en-US" sz="1800" b="0" dirty="0"/>
          </a:p>
        </p:txBody>
      </p:sp>
    </p:spTree>
    <p:extLst>
      <p:ext uri="{BB962C8B-B14F-4D97-AF65-F5344CB8AC3E}">
        <p14:creationId xmlns:p14="http://schemas.microsoft.com/office/powerpoint/2010/main" val="773556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We Measured</a:t>
            </a:r>
            <a:endParaRPr lang="en-US" sz="2800" dirty="0"/>
          </a:p>
        </p:txBody>
      </p:sp>
      <p:sp>
        <p:nvSpPr>
          <p:cNvPr id="3" name="Content Placeholder 2"/>
          <p:cNvSpPr>
            <a:spLocks noGrp="1"/>
          </p:cNvSpPr>
          <p:nvPr>
            <p:ph idx="1"/>
          </p:nvPr>
        </p:nvSpPr>
        <p:spPr/>
        <p:txBody>
          <a:bodyPr>
            <a:normAutofit/>
          </a:bodyPr>
          <a:lstStyle/>
          <a:p>
            <a:r>
              <a:rPr lang="en-US" sz="1800" b="0" dirty="0" smtClean="0"/>
              <a:t>Automatic </a:t>
            </a:r>
            <a:r>
              <a:rPr lang="en-US" sz="1800" b="0" dirty="0"/>
              <a:t>evaluation across </a:t>
            </a:r>
            <a:r>
              <a:rPr lang="en-US" sz="1800" b="0" dirty="0" smtClean="0"/>
              <a:t>all four domains</a:t>
            </a:r>
          </a:p>
          <a:p>
            <a:pPr lvl="1"/>
            <a:r>
              <a:rPr lang="en-US" sz="1800" dirty="0" smtClean="0"/>
              <a:t>MT evaluation scores with and without DT</a:t>
            </a:r>
          </a:p>
          <a:p>
            <a:pPr lvl="2"/>
            <a:r>
              <a:rPr lang="en-US" sz="1600" dirty="0"/>
              <a:t>BLEU, METEOR, ROUGE, WER, </a:t>
            </a:r>
            <a:r>
              <a:rPr lang="en-US" sz="1600" dirty="0" smtClean="0"/>
              <a:t>TER</a:t>
            </a:r>
            <a:endParaRPr lang="en-US" sz="1600" b="0" dirty="0" smtClean="0"/>
          </a:p>
          <a:p>
            <a:r>
              <a:rPr lang="en-US" sz="1800" b="0" dirty="0" smtClean="0"/>
              <a:t>Task-based </a:t>
            </a:r>
            <a:r>
              <a:rPr lang="en-US" sz="1800" b="0" dirty="0"/>
              <a:t>evaluation </a:t>
            </a:r>
            <a:r>
              <a:rPr lang="en-US" sz="1800" b="0" dirty="0" smtClean="0"/>
              <a:t>for a subset of the Cyber data</a:t>
            </a:r>
          </a:p>
          <a:p>
            <a:pPr lvl="1"/>
            <a:r>
              <a:rPr lang="en-US" sz="1800" dirty="0" smtClean="0"/>
              <a:t>MT evaluation scores for 10 experimental conditions (next slide)</a:t>
            </a:r>
          </a:p>
          <a:p>
            <a:pPr lvl="2"/>
            <a:r>
              <a:rPr lang="en-US" sz="1600" dirty="0" smtClean="0"/>
              <a:t>BLEU</a:t>
            </a:r>
            <a:r>
              <a:rPr lang="en-US" sz="1600" dirty="0"/>
              <a:t>, METEOR, ROUGE, WER, TER</a:t>
            </a:r>
          </a:p>
          <a:p>
            <a:pPr lvl="2"/>
            <a:r>
              <a:rPr lang="en-US" sz="1600" dirty="0" smtClean="0"/>
              <a:t>HTER (Human-mediated </a:t>
            </a:r>
            <a:r>
              <a:rPr lang="en-US" sz="1600" dirty="0"/>
              <a:t>translation error rate </a:t>
            </a:r>
            <a:r>
              <a:rPr lang="en-US" sz="1600" dirty="0" smtClean="0"/>
              <a:t>)</a:t>
            </a:r>
            <a:endParaRPr lang="en-US" sz="1600" dirty="0"/>
          </a:p>
          <a:p>
            <a:pPr lvl="2"/>
            <a:r>
              <a:rPr lang="en-US" sz="1600" dirty="0"/>
              <a:t>Relative translation rates </a:t>
            </a:r>
            <a:r>
              <a:rPr lang="en-US" sz="1600" dirty="0" smtClean="0"/>
              <a:t>– Total </a:t>
            </a:r>
            <a:r>
              <a:rPr lang="en-US" sz="1600" dirty="0"/>
              <a:t>time to complete a translation (in minutes) relative to the length (number of characters) of the source Chinese </a:t>
            </a:r>
            <a:r>
              <a:rPr lang="en-US" sz="1600" dirty="0" smtClean="0"/>
              <a:t>text </a:t>
            </a:r>
            <a:endParaRPr lang="en-US" sz="1600" dirty="0"/>
          </a:p>
          <a:p>
            <a:pPr lvl="2"/>
            <a:r>
              <a:rPr lang="en-US" sz="1600" dirty="0"/>
              <a:t>Translator judgments </a:t>
            </a:r>
            <a:r>
              <a:rPr lang="en-US" sz="1600" dirty="0" smtClean="0"/>
              <a:t>– Questionnaire responses about </a:t>
            </a:r>
            <a:r>
              <a:rPr lang="en-US" sz="1600" dirty="0"/>
              <a:t>MT utility and </a:t>
            </a:r>
            <a:r>
              <a:rPr lang="en-US" sz="1600" dirty="0" smtClean="0"/>
              <a:t>quality</a:t>
            </a:r>
          </a:p>
          <a:p>
            <a:pPr lvl="2"/>
            <a:r>
              <a:rPr lang="en-US" sz="1600" dirty="0" smtClean="0"/>
              <a:t>Quality control (QC) judgments for translated segments</a:t>
            </a:r>
          </a:p>
          <a:p>
            <a:pPr lvl="3"/>
            <a:r>
              <a:rPr lang="en-US" sz="1600" dirty="0"/>
              <a:t>Ratings </a:t>
            </a:r>
            <a:r>
              <a:rPr lang="en-US" sz="1600" dirty="0" smtClean="0"/>
              <a:t>for </a:t>
            </a:r>
            <a:r>
              <a:rPr lang="en-US" sz="1600" dirty="0"/>
              <a:t>meaning and grammaticality</a:t>
            </a:r>
          </a:p>
          <a:p>
            <a:pPr lvl="3"/>
            <a:r>
              <a:rPr lang="en-US" sz="1600" dirty="0"/>
              <a:t>Counts of missing and incorrectly translated terms</a:t>
            </a:r>
          </a:p>
          <a:p>
            <a:pPr lvl="1"/>
            <a:endParaRPr lang="en-US" sz="1800" b="0" dirty="0" smtClean="0"/>
          </a:p>
        </p:txBody>
      </p:sp>
    </p:spTree>
    <p:extLst>
      <p:ext uri="{BB962C8B-B14F-4D97-AF65-F5344CB8AC3E}">
        <p14:creationId xmlns:p14="http://schemas.microsoft.com/office/powerpoint/2010/main" val="316080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We Tested</a:t>
            </a:r>
            <a:endParaRPr lang="en-US" sz="2800" dirty="0"/>
          </a:p>
        </p:txBody>
      </p:sp>
      <p:sp>
        <p:nvSpPr>
          <p:cNvPr id="3" name="Content Placeholder 2"/>
          <p:cNvSpPr>
            <a:spLocks noGrp="1"/>
          </p:cNvSpPr>
          <p:nvPr>
            <p:ph idx="1"/>
          </p:nvPr>
        </p:nvSpPr>
        <p:spPr>
          <a:xfrm>
            <a:off x="609600" y="1447800"/>
            <a:ext cx="8229600" cy="4867275"/>
          </a:xfrm>
        </p:spPr>
        <p:txBody>
          <a:bodyPr>
            <a:normAutofit/>
          </a:bodyPr>
          <a:lstStyle/>
          <a:p>
            <a:r>
              <a:rPr lang="en-US" sz="1800" b="0" dirty="0" smtClean="0"/>
              <a:t>Types of DT:</a:t>
            </a:r>
          </a:p>
          <a:p>
            <a:pPr lvl="1"/>
            <a:r>
              <a:rPr lang="en-US" sz="1800" b="0" dirty="0" smtClean="0"/>
              <a:t>Statistical MT models: Training </a:t>
            </a:r>
            <a:r>
              <a:rPr lang="en-US" sz="1800" b="0" dirty="0"/>
              <a:t>a custom engine using parallel, domain-specific </a:t>
            </a:r>
            <a:r>
              <a:rPr lang="en-US" sz="1800" b="0" dirty="0" smtClean="0"/>
              <a:t>data</a:t>
            </a:r>
          </a:p>
          <a:p>
            <a:pPr lvl="1"/>
            <a:r>
              <a:rPr lang="en-US" sz="1800" b="0" dirty="0" smtClean="0"/>
              <a:t>Domain-specific glossaries: Lightweight adaptation with terms</a:t>
            </a:r>
          </a:p>
          <a:p>
            <a:r>
              <a:rPr lang="en-US" sz="1800" b="0" dirty="0" smtClean="0"/>
              <a:t>The MT systems: Two commercial off-the-shelf MT engines</a:t>
            </a:r>
            <a:endParaRPr lang="en-US" sz="1800" b="0" dirty="0"/>
          </a:p>
          <a:p>
            <a:r>
              <a:rPr lang="en-US" sz="1800" b="0" dirty="0" smtClean="0"/>
              <a:t>The experimental conditions:</a:t>
            </a:r>
          </a:p>
          <a:p>
            <a:pPr lvl="1"/>
            <a:r>
              <a:rPr lang="en-US" sz="1600" dirty="0" smtClean="0"/>
              <a:t>For each MT system</a:t>
            </a:r>
          </a:p>
          <a:p>
            <a:pPr lvl="2"/>
            <a:r>
              <a:rPr lang="en-US" sz="1200" b="1" dirty="0" smtClean="0"/>
              <a:t>Baseline</a:t>
            </a:r>
            <a:r>
              <a:rPr lang="en-US" sz="1200" dirty="0"/>
              <a:t>. Translation using the MT engine without any DT. </a:t>
            </a:r>
          </a:p>
          <a:p>
            <a:pPr lvl="2"/>
            <a:r>
              <a:rPr lang="en-US" sz="1200" b="1" dirty="0" smtClean="0"/>
              <a:t>Lexicon</a:t>
            </a:r>
            <a:r>
              <a:rPr lang="en-US" sz="1200" dirty="0"/>
              <a:t>. Translation using the MT engine plus lightweight DT with a found domain-specific lexicon</a:t>
            </a:r>
            <a:r>
              <a:rPr lang="en-US" sz="1200" dirty="0" smtClean="0"/>
              <a:t>.</a:t>
            </a:r>
            <a:endParaRPr lang="en-US" sz="1200" dirty="0"/>
          </a:p>
          <a:p>
            <a:pPr lvl="2"/>
            <a:r>
              <a:rPr lang="en-US" sz="1200" b="1" dirty="0" smtClean="0"/>
              <a:t>Parallel Data</a:t>
            </a:r>
            <a:r>
              <a:rPr lang="en-US" sz="1200" dirty="0" smtClean="0"/>
              <a:t>. </a:t>
            </a:r>
            <a:r>
              <a:rPr lang="en-US" sz="1200" dirty="0"/>
              <a:t>Translation using the MT engine plus a statistically retrained engine based on the training data.</a:t>
            </a:r>
          </a:p>
          <a:p>
            <a:pPr lvl="2"/>
            <a:r>
              <a:rPr lang="en-US" sz="1200" b="1" dirty="0" smtClean="0"/>
              <a:t>Lexicon </a:t>
            </a:r>
            <a:r>
              <a:rPr lang="en-US" sz="1200" b="1" dirty="0"/>
              <a:t>+ Parallel Data</a:t>
            </a:r>
            <a:r>
              <a:rPr lang="en-US" sz="1200" dirty="0"/>
              <a:t>. Translation using the MT engine </a:t>
            </a:r>
            <a:r>
              <a:rPr lang="en-US" sz="1200" dirty="0" smtClean="0"/>
              <a:t>with a </a:t>
            </a:r>
            <a:r>
              <a:rPr lang="en-US" sz="1200" dirty="0"/>
              <a:t>statistically retrained engine and a found lexicon.</a:t>
            </a:r>
          </a:p>
          <a:p>
            <a:pPr lvl="1"/>
            <a:r>
              <a:rPr lang="en-US" sz="1600" dirty="0" smtClean="0"/>
              <a:t>Plus:</a:t>
            </a:r>
          </a:p>
          <a:p>
            <a:pPr lvl="2"/>
            <a:r>
              <a:rPr lang="en-US" sz="1200" b="1" dirty="0" smtClean="0"/>
              <a:t>Source </a:t>
            </a:r>
            <a:r>
              <a:rPr lang="en-US" sz="1200" b="1" dirty="0"/>
              <a:t>Language + Term Highlighting</a:t>
            </a:r>
            <a:r>
              <a:rPr lang="en-US" sz="1200" dirty="0"/>
              <a:t>. Manual translation that does not use MT but does use a domain-specific lexicon for highlighting found terms with </a:t>
            </a:r>
            <a:r>
              <a:rPr lang="en-US" sz="1200" dirty="0" smtClean="0"/>
              <a:t>glosses</a:t>
            </a:r>
            <a:endParaRPr lang="en-US" sz="1200" dirty="0"/>
          </a:p>
          <a:p>
            <a:pPr lvl="2"/>
            <a:r>
              <a:rPr lang="en-US" sz="1200" b="1" dirty="0" smtClean="0"/>
              <a:t>Source </a:t>
            </a:r>
            <a:r>
              <a:rPr lang="en-US" sz="1200" b="1" dirty="0"/>
              <a:t>Language Text Only</a:t>
            </a:r>
            <a:r>
              <a:rPr lang="en-US" sz="1200" dirty="0"/>
              <a:t>. Manual translation with no MT or term highlighting.</a:t>
            </a:r>
          </a:p>
          <a:p>
            <a:pPr marL="0" indent="0">
              <a:buNone/>
            </a:pPr>
            <a:endParaRPr lang="en-US" sz="1600" b="0" dirty="0"/>
          </a:p>
        </p:txBody>
      </p:sp>
    </p:spTree>
    <p:extLst>
      <p:ext uri="{BB962C8B-B14F-4D97-AF65-F5344CB8AC3E}">
        <p14:creationId xmlns:p14="http://schemas.microsoft.com/office/powerpoint/2010/main" val="3533977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We Found</a:t>
            </a:r>
            <a:endParaRPr lang="en-US" sz="2800" dirty="0"/>
          </a:p>
        </p:txBody>
      </p:sp>
      <p:sp>
        <p:nvSpPr>
          <p:cNvPr id="3" name="Content Placeholder 2"/>
          <p:cNvSpPr>
            <a:spLocks noGrp="1"/>
          </p:cNvSpPr>
          <p:nvPr>
            <p:ph idx="1"/>
          </p:nvPr>
        </p:nvSpPr>
        <p:spPr>
          <a:xfrm>
            <a:off x="609600" y="1447800"/>
            <a:ext cx="8229600" cy="5038725"/>
          </a:xfrm>
        </p:spPr>
        <p:txBody>
          <a:bodyPr>
            <a:normAutofit/>
          </a:bodyPr>
          <a:lstStyle/>
          <a:p>
            <a:r>
              <a:rPr lang="en-US" sz="1600" dirty="0"/>
              <a:t>Hypothesis 1</a:t>
            </a:r>
            <a:r>
              <a:rPr lang="en-US" sz="1600" b="0" dirty="0"/>
              <a:t>. DT improves the quality of machine translation output over baseline capabilities, as measured by automatic evaluation metrics</a:t>
            </a:r>
            <a:r>
              <a:rPr lang="en-US" sz="1600" b="0" dirty="0" smtClean="0"/>
              <a:t>.</a:t>
            </a:r>
          </a:p>
          <a:p>
            <a:pPr marL="463550" lvl="2">
              <a:buSzPct val="120000"/>
            </a:pPr>
            <a:r>
              <a:rPr lang="en-US" sz="1400" dirty="0" smtClean="0">
                <a:solidFill>
                  <a:schemeClr val="accent1">
                    <a:lumMod val="75000"/>
                  </a:schemeClr>
                </a:solidFill>
              </a:rPr>
              <a:t>DT did improve the automatic scores, but the BLEU scores never improved above the mid </a:t>
            </a:r>
            <a:r>
              <a:rPr lang="en-US" sz="1400" dirty="0">
                <a:solidFill>
                  <a:schemeClr val="accent1">
                    <a:lumMod val="75000"/>
                  </a:schemeClr>
                </a:solidFill>
              </a:rPr>
              <a:t>20s</a:t>
            </a:r>
            <a:r>
              <a:rPr lang="en-US" sz="1400" dirty="0" smtClean="0">
                <a:solidFill>
                  <a:schemeClr val="accent1">
                    <a:lumMod val="75000"/>
                  </a:schemeClr>
                </a:solidFill>
              </a:rPr>
              <a:t>.</a:t>
            </a:r>
            <a:endParaRPr lang="en-US" sz="1800" b="0" dirty="0" smtClean="0">
              <a:solidFill>
                <a:schemeClr val="accent1">
                  <a:lumMod val="75000"/>
                </a:schemeClr>
              </a:solidFill>
            </a:endParaRPr>
          </a:p>
          <a:p>
            <a:r>
              <a:rPr lang="en-US" sz="1600" dirty="0" smtClean="0"/>
              <a:t>Hypothesis </a:t>
            </a:r>
            <a:r>
              <a:rPr lang="en-US" sz="1600" dirty="0"/>
              <a:t>2. </a:t>
            </a:r>
            <a:r>
              <a:rPr lang="en-US" sz="1600" b="0" dirty="0"/>
              <a:t>Human translation time can be reduced by requiring human translators to post-edit the output of DTMT </a:t>
            </a:r>
            <a:r>
              <a:rPr lang="en-US" sz="1600" b="0" dirty="0" smtClean="0"/>
              <a:t>systems.</a:t>
            </a:r>
          </a:p>
          <a:p>
            <a:pPr marL="463550" lvl="2">
              <a:buSzPct val="120000"/>
            </a:pPr>
            <a:r>
              <a:rPr lang="en-US" sz="1400" dirty="0">
                <a:solidFill>
                  <a:schemeClr val="accent1">
                    <a:lumMod val="75000"/>
                  </a:schemeClr>
                </a:solidFill>
              </a:rPr>
              <a:t>Results neither support or refute this hypothesis. </a:t>
            </a:r>
            <a:r>
              <a:rPr lang="en-US" sz="1400" dirty="0" smtClean="0">
                <a:solidFill>
                  <a:schemeClr val="accent1">
                    <a:lumMod val="75000"/>
                  </a:schemeClr>
                </a:solidFill>
              </a:rPr>
              <a:t>Translation </a:t>
            </a:r>
            <a:r>
              <a:rPr lang="en-US" sz="1400" dirty="0">
                <a:solidFill>
                  <a:schemeClr val="accent1">
                    <a:lumMod val="75000"/>
                  </a:schemeClr>
                </a:solidFill>
              </a:rPr>
              <a:t>rates were faster for some MT conditions and slower for others</a:t>
            </a:r>
            <a:r>
              <a:rPr lang="en-US" sz="1400" dirty="0" smtClean="0">
                <a:solidFill>
                  <a:schemeClr val="accent1">
                    <a:lumMod val="75000"/>
                  </a:schemeClr>
                </a:solidFill>
              </a:rPr>
              <a:t>.</a:t>
            </a:r>
          </a:p>
          <a:p>
            <a:pPr marL="463550" lvl="2">
              <a:buSzPct val="120000"/>
            </a:pPr>
            <a:r>
              <a:rPr lang="en-US" sz="1400" dirty="0" smtClean="0">
                <a:solidFill>
                  <a:schemeClr val="accent1">
                    <a:lumMod val="75000"/>
                  </a:schemeClr>
                </a:solidFill>
              </a:rPr>
              <a:t>Translators were slowest </a:t>
            </a:r>
            <a:r>
              <a:rPr lang="en-US" sz="1400" dirty="0">
                <a:solidFill>
                  <a:schemeClr val="accent1">
                    <a:lumMod val="75000"/>
                  </a:schemeClr>
                </a:solidFill>
              </a:rPr>
              <a:t>on output from the two MT conditions </a:t>
            </a:r>
            <a:r>
              <a:rPr lang="en-US" sz="1400" dirty="0" smtClean="0">
                <a:solidFill>
                  <a:schemeClr val="accent1">
                    <a:lumMod val="75000"/>
                  </a:schemeClr>
                </a:solidFill>
              </a:rPr>
              <a:t>with the </a:t>
            </a:r>
            <a:r>
              <a:rPr lang="en-US" sz="1400" dirty="0">
                <a:solidFill>
                  <a:schemeClr val="accent1">
                    <a:lumMod val="75000"/>
                  </a:schemeClr>
                </a:solidFill>
              </a:rPr>
              <a:t>most involved </a:t>
            </a:r>
            <a:r>
              <a:rPr lang="en-US" sz="1400" dirty="0" smtClean="0">
                <a:solidFill>
                  <a:schemeClr val="accent1">
                    <a:lumMod val="75000"/>
                  </a:schemeClr>
                </a:solidFill>
              </a:rPr>
              <a:t>DT (i.e., DT combining an MT engine trained on domain-specific data </a:t>
            </a:r>
            <a:r>
              <a:rPr lang="en-US" sz="1400" u="sng" dirty="0" smtClean="0">
                <a:solidFill>
                  <a:schemeClr val="accent1">
                    <a:lumMod val="75000"/>
                  </a:schemeClr>
                </a:solidFill>
              </a:rPr>
              <a:t>and</a:t>
            </a:r>
            <a:r>
              <a:rPr lang="en-US" sz="1400" dirty="0" smtClean="0">
                <a:solidFill>
                  <a:schemeClr val="accent1">
                    <a:lumMod val="75000"/>
                  </a:schemeClr>
                </a:solidFill>
              </a:rPr>
              <a:t> a domain-specific glossary).</a:t>
            </a:r>
            <a:endParaRPr lang="en-US" sz="1400" dirty="0">
              <a:solidFill>
                <a:schemeClr val="accent1">
                  <a:lumMod val="75000"/>
                </a:schemeClr>
              </a:solidFill>
            </a:endParaRPr>
          </a:p>
          <a:p>
            <a:pPr marL="463550" lvl="2">
              <a:buSzPct val="120000"/>
            </a:pPr>
            <a:r>
              <a:rPr lang="en-US" sz="1400" dirty="0">
                <a:solidFill>
                  <a:schemeClr val="accent1">
                    <a:lumMod val="75000"/>
                  </a:schemeClr>
                </a:solidFill>
              </a:rPr>
              <a:t>Translation times for source texts enhanced with term glosses were about the same or slower than those for translating the source texts from scratch.</a:t>
            </a:r>
          </a:p>
          <a:p>
            <a:r>
              <a:rPr lang="en-US" sz="1600" dirty="0" smtClean="0"/>
              <a:t>Hypothesis </a:t>
            </a:r>
            <a:r>
              <a:rPr lang="en-US" sz="1600" dirty="0"/>
              <a:t>3. </a:t>
            </a:r>
            <a:r>
              <a:rPr lang="en-US" sz="1600" b="0" dirty="0"/>
              <a:t>The linguistic quality of the target language document can be improved by requiring human translators to post-edit the output of DTMT </a:t>
            </a:r>
            <a:r>
              <a:rPr lang="en-US" sz="1600" b="0" dirty="0" smtClean="0"/>
              <a:t>systems.</a:t>
            </a:r>
          </a:p>
          <a:p>
            <a:pPr lvl="1">
              <a:buFont typeface="Wingdings" panose="05000000000000000000" pitchFamily="2" charset="2"/>
              <a:buChar char="§"/>
            </a:pPr>
            <a:r>
              <a:rPr lang="en-US" sz="1400" dirty="0">
                <a:solidFill>
                  <a:schemeClr val="accent1">
                    <a:lumMod val="75000"/>
                  </a:schemeClr>
                </a:solidFill>
              </a:rPr>
              <a:t>There was a clear pattern of improving (i.e., decreasing) HTER scores with customization for one MT engine, but a mixed pattern with the other MT </a:t>
            </a:r>
            <a:r>
              <a:rPr lang="en-US" sz="1400" dirty="0" smtClean="0">
                <a:solidFill>
                  <a:schemeClr val="accent1">
                    <a:lumMod val="75000"/>
                  </a:schemeClr>
                </a:solidFill>
              </a:rPr>
              <a:t>engine. But </a:t>
            </a:r>
            <a:r>
              <a:rPr lang="en-US" sz="1400" dirty="0">
                <a:solidFill>
                  <a:schemeClr val="accent1">
                    <a:lumMod val="75000"/>
                  </a:schemeClr>
                </a:solidFill>
              </a:rPr>
              <a:t>this does not speak to </a:t>
            </a:r>
            <a:r>
              <a:rPr lang="en-US" sz="1400" dirty="0" smtClean="0">
                <a:solidFill>
                  <a:schemeClr val="accent1">
                    <a:lumMod val="75000"/>
                  </a:schemeClr>
                </a:solidFill>
              </a:rPr>
              <a:t>the final </a:t>
            </a:r>
            <a:r>
              <a:rPr lang="en-US" sz="1400" dirty="0">
                <a:solidFill>
                  <a:schemeClr val="accent1">
                    <a:lumMod val="75000"/>
                  </a:schemeClr>
                </a:solidFill>
              </a:rPr>
              <a:t>translation </a:t>
            </a:r>
            <a:r>
              <a:rPr lang="en-US" sz="1400" dirty="0" smtClean="0">
                <a:solidFill>
                  <a:schemeClr val="accent1">
                    <a:lumMod val="75000"/>
                  </a:schemeClr>
                </a:solidFill>
              </a:rPr>
              <a:t>quality after post-editing.</a:t>
            </a:r>
            <a:endParaRPr lang="en-US" sz="1400" dirty="0">
              <a:solidFill>
                <a:schemeClr val="accent1">
                  <a:lumMod val="75000"/>
                </a:schemeClr>
              </a:solidFill>
            </a:endParaRPr>
          </a:p>
          <a:p>
            <a:pPr lvl="1">
              <a:buFont typeface="Wingdings" panose="05000000000000000000" pitchFamily="2" charset="2"/>
              <a:buChar char="§"/>
            </a:pPr>
            <a:r>
              <a:rPr lang="en-US" sz="1400" dirty="0" smtClean="0">
                <a:solidFill>
                  <a:schemeClr val="accent1">
                    <a:lumMod val="75000"/>
                  </a:schemeClr>
                </a:solidFill>
              </a:rPr>
              <a:t>Translators’ </a:t>
            </a:r>
            <a:r>
              <a:rPr lang="en-US" sz="1400" dirty="0">
                <a:solidFill>
                  <a:schemeClr val="accent1">
                    <a:lumMod val="75000"/>
                  </a:schemeClr>
                </a:solidFill>
              </a:rPr>
              <a:t>own opinions of the quality of the resulting translations were largely that MT had no effect</a:t>
            </a:r>
            <a:r>
              <a:rPr lang="en-US" sz="1400" dirty="0" smtClean="0">
                <a:solidFill>
                  <a:schemeClr val="accent1">
                    <a:lumMod val="75000"/>
                  </a:schemeClr>
                </a:solidFill>
              </a:rPr>
              <a:t>.</a:t>
            </a:r>
          </a:p>
          <a:p>
            <a:pPr lvl="1">
              <a:buFont typeface="Wingdings" panose="05000000000000000000" pitchFamily="2" charset="2"/>
              <a:buChar char="§"/>
            </a:pPr>
            <a:r>
              <a:rPr lang="en-US" sz="1400" dirty="0" smtClean="0">
                <a:solidFill>
                  <a:schemeClr val="accent1">
                    <a:lumMod val="75000"/>
                  </a:schemeClr>
                </a:solidFill>
              </a:rPr>
              <a:t>Additional adequacy, fluency and error data have been collected but not yet analyzed.</a:t>
            </a:r>
            <a:endParaRPr lang="en-US" sz="1400" dirty="0">
              <a:solidFill>
                <a:schemeClr val="accent1">
                  <a:lumMod val="75000"/>
                </a:schemeClr>
              </a:solidFill>
            </a:endParaRPr>
          </a:p>
        </p:txBody>
      </p:sp>
    </p:spTree>
    <p:extLst>
      <p:ext uri="{BB962C8B-B14F-4D97-AF65-F5344CB8AC3E}">
        <p14:creationId xmlns:p14="http://schemas.microsoft.com/office/powerpoint/2010/main" val="15888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We Suspected</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20671306"/>
              </p:ext>
            </p:extLst>
          </p:nvPr>
        </p:nvGraphicFramePr>
        <p:xfrm>
          <a:off x="1085850" y="2924175"/>
          <a:ext cx="7677150" cy="3819525"/>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p:cNvSpPr txBox="1">
            <a:spLocks/>
          </p:cNvSpPr>
          <p:nvPr/>
        </p:nvSpPr>
        <p:spPr>
          <a:xfrm>
            <a:off x="609600" y="1447801"/>
            <a:ext cx="8229600" cy="1704974"/>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20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20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8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8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8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0" dirty="0"/>
              <a:t>Baseline MT might be of such low quality that the meaning may simply not be recoverable from the output </a:t>
            </a:r>
            <a:r>
              <a:rPr lang="en-US" sz="1600" b="0" dirty="0" smtClean="0"/>
              <a:t>provided.</a:t>
            </a:r>
            <a:endParaRPr lang="en-US" sz="1600" b="0" dirty="0"/>
          </a:p>
          <a:p>
            <a:r>
              <a:rPr lang="en-US" sz="1600" b="0" dirty="0"/>
              <a:t>Translators have no option but </a:t>
            </a:r>
            <a:r>
              <a:rPr lang="en-US" sz="1600" b="0" dirty="0" smtClean="0"/>
              <a:t>to start </a:t>
            </a:r>
            <a:r>
              <a:rPr lang="en-US" sz="1600" b="0" dirty="0"/>
              <a:t>from </a:t>
            </a:r>
            <a:r>
              <a:rPr lang="en-US" sz="1600" b="0" dirty="0" smtClean="0"/>
              <a:t>scratch, </a:t>
            </a:r>
            <a:r>
              <a:rPr lang="en-US" sz="1600" b="0" dirty="0"/>
              <a:t>even when asked to post-edit.</a:t>
            </a:r>
          </a:p>
          <a:p>
            <a:r>
              <a:rPr lang="en-US" sz="1600" b="0" dirty="0" smtClean="0"/>
              <a:t>DT might </a:t>
            </a:r>
            <a:r>
              <a:rPr lang="en-US" sz="1600" b="0" dirty="0"/>
              <a:t>improve the quality of the MT output </a:t>
            </a:r>
            <a:r>
              <a:rPr lang="en-US" sz="1600" b="0" dirty="0" smtClean="0"/>
              <a:t>but only </a:t>
            </a:r>
            <a:r>
              <a:rPr lang="en-US" sz="1600" b="0" dirty="0"/>
              <a:t>enough to cause </a:t>
            </a:r>
            <a:r>
              <a:rPr lang="en-US" sz="1600" b="0" dirty="0" smtClean="0"/>
              <a:t>translators to take more time to consider </a:t>
            </a:r>
            <a:r>
              <a:rPr lang="en-US" sz="1600" b="0" dirty="0"/>
              <a:t>the </a:t>
            </a:r>
            <a:r>
              <a:rPr lang="en-US" sz="1600" b="0" dirty="0" smtClean="0"/>
              <a:t>output </a:t>
            </a:r>
            <a:r>
              <a:rPr lang="en-US" sz="1600" b="0" dirty="0"/>
              <a:t>rather than discarding it out of </a:t>
            </a:r>
            <a:r>
              <a:rPr lang="en-US" sz="1600" b="0" dirty="0" smtClean="0"/>
              <a:t>hand. </a:t>
            </a:r>
            <a:endParaRPr lang="en-US" sz="1600" dirty="0" smtClean="0"/>
          </a:p>
        </p:txBody>
      </p:sp>
    </p:spTree>
    <p:extLst>
      <p:ext uri="{BB962C8B-B14F-4D97-AF65-F5344CB8AC3E}">
        <p14:creationId xmlns:p14="http://schemas.microsoft.com/office/powerpoint/2010/main" val="2744740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47724" y="1543050"/>
            <a:ext cx="7800975" cy="4962525"/>
          </a:xfrm>
          <a:prstGeom prst="rect">
            <a:avLst/>
          </a:prstGeom>
        </p:spPr>
        <p:txBody>
          <a:bodyPr vert="horz" lIns="91440" tIns="45720" rIns="91440" bIns="45720" rtlCol="0">
            <a:norm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20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20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8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8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8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0" dirty="0" smtClean="0"/>
              <a:t>The work raised more questions than it answered about the relationship between automated metrics, MT quality and the usefulness of MT for operationally focused tasks, so we…</a:t>
            </a:r>
          </a:p>
          <a:p>
            <a:pPr lvl="1"/>
            <a:r>
              <a:rPr lang="en-US" sz="1800" b="0" dirty="0" smtClean="0"/>
              <a:t>proposed </a:t>
            </a:r>
            <a:r>
              <a:rPr lang="en-US" sz="1800" b="0" dirty="0"/>
              <a:t>a workshop</a:t>
            </a:r>
            <a:r>
              <a:rPr lang="en-US" sz="1800" b="0" dirty="0" smtClean="0"/>
              <a:t>!</a:t>
            </a:r>
          </a:p>
          <a:p>
            <a:r>
              <a:rPr lang="en-US" sz="1800" b="0" dirty="0" smtClean="0"/>
              <a:t>(We also began follow-on work with a different language pair and data that might put us on a different starting point on the quality-productivity curve.)</a:t>
            </a:r>
            <a:endParaRPr lang="en-US" sz="1800" b="0" dirty="0"/>
          </a:p>
        </p:txBody>
      </p:sp>
      <p:sp>
        <p:nvSpPr>
          <p:cNvPr id="2" name="Title 1"/>
          <p:cNvSpPr>
            <a:spLocks noGrp="1"/>
          </p:cNvSpPr>
          <p:nvPr>
            <p:ph type="title"/>
          </p:nvPr>
        </p:nvSpPr>
        <p:spPr/>
        <p:txBody>
          <a:bodyPr>
            <a:normAutofit/>
          </a:bodyPr>
          <a:lstStyle/>
          <a:p>
            <a:r>
              <a:rPr lang="en-US" sz="2800" dirty="0" smtClean="0"/>
              <a:t>What We Did Next</a:t>
            </a:r>
            <a:endParaRPr lang="en-US" sz="2800" dirty="0"/>
          </a:p>
        </p:txBody>
      </p:sp>
    </p:spTree>
    <p:extLst>
      <p:ext uri="{BB962C8B-B14F-4D97-AF65-F5344CB8AC3E}">
        <p14:creationId xmlns:p14="http://schemas.microsoft.com/office/powerpoint/2010/main" val="2391651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mitrebriefing_2014">
  <a:themeElements>
    <a:clrScheme name="MITRE_Corporate Palette">
      <a:dk1>
        <a:sysClr val="windowText" lastClr="000000"/>
      </a:dk1>
      <a:lt1>
        <a:sysClr val="window" lastClr="FFFFFF"/>
      </a:lt1>
      <a:dk2>
        <a:srgbClr val="005B94"/>
      </a:dk2>
      <a:lt2>
        <a:srgbClr val="DFE1DF"/>
      </a:lt2>
      <a:accent1>
        <a:srgbClr val="00B3DC"/>
      </a:accent1>
      <a:accent2>
        <a:srgbClr val="F7901E"/>
      </a:accent2>
      <a:accent3>
        <a:srgbClr val="FFE23C"/>
      </a:accent3>
      <a:accent4>
        <a:srgbClr val="BED131"/>
      </a:accent4>
      <a:accent5>
        <a:srgbClr val="C64227"/>
      </a:accent5>
      <a:accent6>
        <a:srgbClr val="FFFFFF"/>
      </a:accent6>
      <a:hlink>
        <a:srgbClr val="00B3DC"/>
      </a:hlink>
      <a:folHlink>
        <a:srgbClr val="800080"/>
      </a:folHlink>
    </a:clrScheme>
    <a:fontScheme name="MITRE Corpor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mitrebriefing_2014</Template>
  <TotalTime>1005</TotalTime>
  <Words>1211</Words>
  <Application>Microsoft Office PowerPoint</Application>
  <PresentationFormat>On-screen Show (4:3)</PresentationFormat>
  <Paragraphs>90</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mitrebriefing_2014</vt:lpstr>
      <vt:lpstr>On the Value of Machine Translation Adaptation</vt:lpstr>
      <vt:lpstr>MT, DT, DTMT</vt:lpstr>
      <vt:lpstr>What We Collected</vt:lpstr>
      <vt:lpstr>What We Thought</vt:lpstr>
      <vt:lpstr>What We Measured</vt:lpstr>
      <vt:lpstr>What We Tested</vt:lpstr>
      <vt:lpstr>What We Found</vt:lpstr>
      <vt:lpstr>What We Suspected</vt:lpstr>
      <vt:lpstr>What We Did Next</vt:lpstr>
    </vt:vector>
  </TitlesOfParts>
  <Company>The MITRE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SBAILEY</dc:creator>
  <dc:description>For internal MITRE use</dc:description>
  <cp:lastModifiedBy>SBAILEY</cp:lastModifiedBy>
  <cp:revision>49</cp:revision>
  <dcterms:created xsi:type="dcterms:W3CDTF">2014-02-12T15:15:02Z</dcterms:created>
  <dcterms:modified xsi:type="dcterms:W3CDTF">2014-05-06T11:33:31Z</dcterms:modified>
</cp:coreProperties>
</file>