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1"/>
  </p:sldMasterIdLst>
  <p:notesMasterIdLst>
    <p:notesMasterId r:id="rId6"/>
  </p:notesMasterIdLst>
  <p:handoutMasterIdLst>
    <p:handoutMasterId r:id="rId7"/>
  </p:handoutMasterIdLst>
  <p:sldIdLst>
    <p:sldId id="571" r:id="rId2"/>
    <p:sldId id="604" r:id="rId3"/>
    <p:sldId id="584" r:id="rId4"/>
    <p:sldId id="603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7D"/>
    <a:srgbClr val="007F7C"/>
    <a:srgbClr val="007370"/>
    <a:srgbClr val="378566"/>
    <a:srgbClr val="347A5E"/>
    <a:srgbClr val="FF4602"/>
    <a:srgbClr val="FF380B"/>
    <a:srgbClr val="E68A1D"/>
    <a:srgbClr val="EEB824"/>
    <a:srgbClr val="E05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8" autoAdjust="0"/>
    <p:restoredTop sz="98276" autoAdjust="0"/>
  </p:normalViewPr>
  <p:slideViewPr>
    <p:cSldViewPr snapToObjects="1">
      <p:cViewPr>
        <p:scale>
          <a:sx n="114" d="100"/>
          <a:sy n="114" d="100"/>
        </p:scale>
        <p:origin x="-9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6D4AF52-03DE-46C7-BD58-678A2C26774D}" type="datetime1">
              <a:rPr lang="en-US"/>
              <a:pPr>
                <a:defRPr/>
              </a:pPr>
              <a:t>25/05/14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834FAE6-F894-4C36-9411-53D5166CCF0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73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CECFE19-1AC4-40EA-9B7C-02A34F56B25C}" type="datetime1">
              <a:rPr lang="en-US"/>
              <a:pPr>
                <a:defRPr/>
              </a:pPr>
              <a:t>25/05/14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EC11E32-E53D-4BCC-B190-6BE1763C358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19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5.w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 cap="none"/>
            </a:lvl1pPr>
          </a:lstStyle>
          <a:p>
            <a:r>
              <a:rPr lang="de-DE" dirty="0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752600"/>
          </a:xfrm>
        </p:spPr>
        <p:txBody>
          <a:bodyPr/>
          <a:lstStyle>
            <a:lvl1pPr marL="0" indent="0" algn="ctr">
              <a:buNone/>
              <a:defRPr b="0" i="1" cap="none">
                <a:solidFill>
                  <a:schemeClr val="tx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Click to edit Master subtitle style</a:t>
            </a:r>
            <a:endParaRPr lang="en-GB" dirty="0"/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386898"/>
              </p:ext>
            </p:extLst>
          </p:nvPr>
        </p:nvGraphicFramePr>
        <p:xfrm>
          <a:off x="479874" y="6165304"/>
          <a:ext cx="37740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3" imgW="774671" imgH="749272" progId="Word.Document.12">
                  <p:link updateAutomatic="1"/>
                </p:oleObj>
              </mc:Choice>
              <mc:Fallback>
                <p:oleObj name="Document" r:id="rId3" imgW="774671" imgH="749272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74" y="6165304"/>
                        <a:ext cx="37740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6"/>
          <p:cNvSpPr txBox="1">
            <a:spLocks noChangeArrowheads="1"/>
          </p:cNvSpPr>
          <p:nvPr userDrawn="1"/>
        </p:nvSpPr>
        <p:spPr bwMode="auto">
          <a:xfrm>
            <a:off x="1475656" y="6309320"/>
            <a:ext cx="7239300" cy="4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GB" sz="1000" dirty="0" smtClean="0">
                <a:solidFill>
                  <a:prstClr val="white">
                    <a:lumMod val="65000"/>
                  </a:prstClr>
                </a:solidFill>
                <a:latin typeface="Georgia"/>
                <a:ea typeface="ＭＳ Ｐゴシック" charset="-128"/>
                <a:cs typeface="Georgia"/>
              </a:rPr>
              <a:t>Funded by the 7th Framework Programme of the European Commission through the contract 296347. </a:t>
            </a:r>
            <a:endParaRPr lang="en-US" sz="1000" dirty="0">
              <a:solidFill>
                <a:prstClr val="white">
                  <a:lumMod val="65000"/>
                </a:prstClr>
              </a:solidFill>
              <a:latin typeface="Georgia"/>
              <a:cs typeface="Georgia"/>
            </a:endParaRPr>
          </a:p>
        </p:txBody>
      </p:sp>
      <p:pic>
        <p:nvPicPr>
          <p:cNvPr id="9" name="Picture 22" descr="fp7_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2632" y="6165304"/>
            <a:ext cx="523346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124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DB7355-F623-254E-9729-F9BE53748ADC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25/05/14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Project Overview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0F36-ED6B-4B31-A3FF-6134F79867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9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644F10-F32A-FC40-B2F7-1E34E38C19B9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25/05/14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Project Overview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0F36-ED6B-4B31-A3FF-6134F79867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4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3790" y="457203"/>
            <a:ext cx="8212666" cy="1099589"/>
            <a:chOff x="463790" y="457203"/>
            <a:chExt cx="8212666" cy="1099589"/>
          </a:xfrm>
        </p:grpSpPr>
        <p:pic>
          <p:nvPicPr>
            <p:cNvPr id="8" name="Picture 7" descr="Linie_schwarz_7pt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3790" y="1412776"/>
              <a:ext cx="7420578" cy="80161"/>
            </a:xfrm>
            <a:prstGeom prst="rect">
              <a:avLst/>
            </a:prstGeom>
          </p:spPr>
        </p:pic>
        <p:pic>
          <p:nvPicPr>
            <p:cNvPr id="9" name="Bild 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267352" y="457203"/>
              <a:ext cx="1409104" cy="10995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 userDrawn="1"/>
        </p:nvGrpSpPr>
        <p:grpSpPr>
          <a:xfrm>
            <a:off x="457200" y="6311588"/>
            <a:ext cx="8229600" cy="353943"/>
            <a:chOff x="457200" y="6311588"/>
            <a:chExt cx="8229600" cy="353943"/>
          </a:xfrm>
        </p:grpSpPr>
        <p:pic>
          <p:nvPicPr>
            <p:cNvPr id="11" name="Picture 10" descr="DFKI_Logo.wmf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6311588"/>
              <a:ext cx="1752600" cy="35296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457200" y="6311588"/>
              <a:ext cx="634214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>
                  <a:latin typeface="Myriad Pro Cond"/>
                  <a:cs typeface="Myriad Pro Cond"/>
                </a:rPr>
                <a:t>Addressing the Quality Gap (Arle Lommel &amp; </a:t>
              </a:r>
              <a:r>
                <a:rPr lang="en-US" sz="1700" dirty="0" err="1" smtClean="0">
                  <a:latin typeface="Myriad Pro Cond"/>
                  <a:cs typeface="Myriad Pro Cond"/>
                </a:rPr>
                <a:t>Aljoscha</a:t>
              </a:r>
              <a:r>
                <a:rPr lang="en-US" sz="1700" dirty="0" smtClean="0">
                  <a:latin typeface="Myriad Pro Cond"/>
                  <a:cs typeface="Myriad Pro Cond"/>
                </a:rPr>
                <a:t> </a:t>
              </a:r>
              <a:r>
                <a:rPr lang="en-US" sz="1700" dirty="0" err="1" smtClean="0">
                  <a:latin typeface="Myriad Pro Cond"/>
                  <a:cs typeface="Myriad Pro Cond"/>
                </a:rPr>
                <a:t>Burchardt</a:t>
              </a:r>
              <a:r>
                <a:rPr lang="en-US" sz="1700" dirty="0" smtClean="0">
                  <a:latin typeface="Myriad Pro Cond"/>
                  <a:cs typeface="Myriad Pro Cond"/>
                </a:rPr>
                <a:t>) • October 24, 2012 • </a:t>
              </a:r>
              <a:r>
                <a:rPr lang="en-US" sz="1700" dirty="0" err="1" smtClean="0">
                  <a:latin typeface="Myriad Pro Cond"/>
                  <a:cs typeface="Myriad Pro Cond"/>
                </a:rPr>
                <a:t>Tekom</a:t>
              </a:r>
              <a:endParaRPr lang="en-US" sz="1700" dirty="0">
                <a:latin typeface="Myriad Pro Cond"/>
                <a:cs typeface="Myriad Pro Con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85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457200" y="1676399"/>
            <a:ext cx="8229600" cy="444976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Click to edit Master title style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C5C092-3E52-6449-966A-D67F67D71C7B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25/05/14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22125" y="6237312"/>
            <a:ext cx="6299750" cy="365125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Project Overview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D727B-8205-4208-8223-176BB201A2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7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none"/>
            </a:lvl1pPr>
          </a:lstStyle>
          <a:p>
            <a:r>
              <a:rPr lang="de-DE" dirty="0" smtClean="0"/>
              <a:t>Click to edit Master title style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206400-5247-DC48-8E3E-603CA7CEA5D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25/05/14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Project Overview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0F36-ED6B-4B31-A3FF-6134F79867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7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5BF55C-CBFD-0546-910E-55A690F9762A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25/05/14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Project Overview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99F09-2467-4C3F-B99A-29BF514E7F2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ED2637-54E2-2A4B-A328-32EEBD9B2D8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25/05/14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Project Overview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0F36-ED6B-4B31-A3FF-6134F79867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8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DE019-2882-1644-8B97-B45604A514A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25/05/14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Project Overview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0F36-ED6B-4B31-A3FF-6134F79867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8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31E72-BE47-D84A-98CA-E3B5CC0F158C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25/05/14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Project Overview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0F36-ED6B-4B31-A3FF-6134F79867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7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203398-6BFF-8D46-ADF9-ECB4549ECF41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25/05/14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Project Overview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0F36-ED6B-4B31-A3FF-6134F79867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0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Click icon to add picture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24F9F-A73F-E046-A897-EF618F8E18DA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25/05/14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Project Overview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0F36-ED6B-4B31-A3FF-6134F79867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2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5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390369"/>
            <a:ext cx="68101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8229600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/>
                <a:cs typeface="Georgia"/>
              </a:defRPr>
            </a:lvl1pPr>
          </a:lstStyle>
          <a:p>
            <a:pPr>
              <a:defRPr/>
            </a:pPr>
            <a:fld id="{C1606114-6160-AE40-965D-D1A0AB3D6CA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25/05/14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44595" y="6237312"/>
            <a:ext cx="48548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/>
                <a:cs typeface="Georgia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Project Overview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/>
                <a:cs typeface="Georgia"/>
              </a:defRPr>
            </a:lvl1pPr>
          </a:lstStyle>
          <a:p>
            <a:pPr>
              <a:defRPr/>
            </a:pPr>
            <a:fld id="{5C760F36-ED6B-4B31-A3FF-6134F79867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Linie_schwarz_7pt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3790" y="1412776"/>
            <a:ext cx="7420578" cy="80161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67352" y="457203"/>
            <a:ext cx="1409104" cy="10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7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6D6B"/>
          </a:solidFill>
          <a:latin typeface="Gill Sans"/>
          <a:ea typeface="+mj-ea"/>
          <a:cs typeface="Gill Sans"/>
        </a:defRPr>
      </a:lvl1pPr>
    </p:titleStyle>
    <p:bodyStyle>
      <a:lvl1pPr marL="456300" indent="-457200" algn="l" defTabSz="457200" rtl="0" eaLnBrk="1" latinLnBrk="0" hangingPunct="1">
        <a:spcBef>
          <a:spcPts val="0"/>
        </a:spcBef>
        <a:spcAft>
          <a:spcPts val="600"/>
        </a:spcAft>
        <a:buClr>
          <a:srgbClr val="006D6B"/>
        </a:buClr>
        <a:buSzPct val="130000"/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300"/>
        </a:spcAft>
        <a:buClr>
          <a:srgbClr val="006D6B"/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300"/>
        </a:spcAft>
        <a:buClr>
          <a:srgbClr val="006D6B"/>
        </a:buClr>
        <a:buFont typeface="Symbol" charset="2"/>
        <a:buChar char="-"/>
        <a:defRPr sz="1600" kern="120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300"/>
        </a:spcAft>
        <a:buClr>
          <a:srgbClr val="006D6B"/>
        </a:buClr>
        <a:buFont typeface="Wingdings" charset="2"/>
        <a:buChar char="§"/>
        <a:defRPr sz="14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300"/>
        </a:spcAft>
        <a:buClr>
          <a:srgbClr val="006D6B"/>
        </a:buClr>
        <a:buFont typeface="Arial"/>
        <a:buChar char="»"/>
        <a:defRPr sz="14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76399"/>
            <a:ext cx="8229600" cy="4848945"/>
          </a:xfrm>
        </p:spPr>
        <p:txBody>
          <a:bodyPr>
            <a:normAutofit lnSpcReduction="10000"/>
          </a:bodyPr>
          <a:lstStyle/>
          <a:p>
            <a:r>
              <a:rPr lang="en-GB" sz="2600" dirty="0"/>
              <a:t>S</a:t>
            </a:r>
            <a:r>
              <a:rPr lang="en-GB" sz="2600" dirty="0" smtClean="0"/>
              <a:t>upport action to </a:t>
            </a:r>
            <a:r>
              <a:rPr lang="en-GB" sz="2600" dirty="0"/>
              <a:t>prepare the grounds for a new type of collaborative MT research dedicated to overcoming existing quality </a:t>
            </a:r>
            <a:r>
              <a:rPr lang="en-GB" sz="2600" dirty="0" smtClean="0"/>
              <a:t>barriers</a:t>
            </a:r>
          </a:p>
          <a:p>
            <a:endParaRPr lang="en-GB" sz="1100" dirty="0" smtClean="0"/>
          </a:p>
          <a:p>
            <a:r>
              <a:rPr lang="en-GB" sz="2600" dirty="0" smtClean="0"/>
              <a:t>Consortium</a:t>
            </a:r>
            <a:r>
              <a:rPr lang="en-GB" sz="2600" dirty="0"/>
              <a:t>:</a:t>
            </a:r>
          </a:p>
          <a:p>
            <a:pPr marL="629550" lvl="1" indent="-342900"/>
            <a:r>
              <a:rPr lang="en-GB" sz="2400" dirty="0">
                <a:solidFill>
                  <a:srgbClr val="000000"/>
                </a:solidFill>
              </a:rPr>
              <a:t>DFKI  </a:t>
            </a:r>
            <a:endParaRPr lang="en-GB" sz="2400" dirty="0"/>
          </a:p>
          <a:p>
            <a:pPr marL="286650" lvl="1" indent="0">
              <a:buNone/>
            </a:pPr>
            <a:r>
              <a:rPr lang="en-GB" sz="2200" b="1" dirty="0">
                <a:solidFill>
                  <a:srgbClr val="000000"/>
                </a:solidFill>
              </a:rPr>
              <a:t>		Hans </a:t>
            </a:r>
            <a:r>
              <a:rPr lang="en-GB" sz="2200" b="1" dirty="0" err="1">
                <a:solidFill>
                  <a:srgbClr val="000000"/>
                </a:solidFill>
              </a:rPr>
              <a:t>Uszkoreit</a:t>
            </a:r>
            <a:r>
              <a:rPr lang="en-GB" sz="2200" dirty="0">
                <a:solidFill>
                  <a:srgbClr val="000000"/>
                </a:solidFill>
              </a:rPr>
              <a:t> (Coordinator)</a:t>
            </a:r>
            <a:endParaRPr lang="en-GB" sz="2200" dirty="0"/>
          </a:p>
          <a:p>
            <a:pPr marL="629550" lvl="1" indent="-342900"/>
            <a:r>
              <a:rPr lang="en-GB" sz="2400" dirty="0">
                <a:solidFill>
                  <a:srgbClr val="000000"/>
                </a:solidFill>
              </a:rPr>
              <a:t>CNGL DCU</a:t>
            </a:r>
            <a:endParaRPr lang="en-GB" sz="2400" dirty="0"/>
          </a:p>
          <a:p>
            <a:pPr marL="629550" lvl="1" indent="-342900"/>
            <a:r>
              <a:rPr lang="en-GB" sz="2400" dirty="0">
                <a:solidFill>
                  <a:srgbClr val="000000"/>
                </a:solidFill>
              </a:rPr>
              <a:t>ILSP Athena</a:t>
            </a:r>
            <a:endParaRPr lang="en-GB" sz="2400" dirty="0"/>
          </a:p>
          <a:p>
            <a:pPr marL="629550" lvl="1" indent="-342900"/>
            <a:r>
              <a:rPr lang="en-GB" sz="2400" dirty="0">
                <a:solidFill>
                  <a:srgbClr val="000000"/>
                </a:solidFill>
              </a:rPr>
              <a:t>University of Sheffield</a:t>
            </a:r>
            <a:endParaRPr lang="en-GB" sz="2400" dirty="0"/>
          </a:p>
          <a:p>
            <a:pPr marL="629550" lvl="1" indent="-342900"/>
            <a:r>
              <a:rPr lang="en-GB" sz="2400" dirty="0">
                <a:solidFill>
                  <a:srgbClr val="000000"/>
                </a:solidFill>
              </a:rPr>
              <a:t>Subcontractors: </a:t>
            </a:r>
            <a:r>
              <a:rPr lang="en-GB" sz="2200" dirty="0" smtClean="0">
                <a:solidFill>
                  <a:srgbClr val="000000"/>
                </a:solidFill>
              </a:rPr>
              <a:t>GALA</a:t>
            </a:r>
            <a:r>
              <a:rPr lang="en-GB" sz="2200" dirty="0">
                <a:solidFill>
                  <a:srgbClr val="000000"/>
                </a:solidFill>
              </a:rPr>
              <a:t>, text &amp; form, FIT</a:t>
            </a:r>
          </a:p>
          <a:p>
            <a:pPr marL="0"/>
            <a:endParaRPr lang="en-US" sz="1000" dirty="0" smtClean="0">
              <a:ea typeface="ＭＳ Ｐゴシック" charset="-128"/>
            </a:endParaRPr>
          </a:p>
          <a:p>
            <a:pPr marL="0"/>
            <a:r>
              <a:rPr lang="en-US" sz="2600" dirty="0"/>
              <a:t>EC </a:t>
            </a:r>
            <a:r>
              <a:rPr lang="en-US" sz="2600" dirty="0"/>
              <a:t>FP7 - 07/2012 - 06/2014</a:t>
            </a:r>
          </a:p>
          <a:p>
            <a:pPr marL="286650" lvl="1" indent="0">
              <a:buNone/>
            </a:pPr>
            <a:endParaRPr lang="en-GB" sz="2200" dirty="0"/>
          </a:p>
          <a:p>
            <a:endParaRPr lang="en-GB" sz="2600" dirty="0" smtClean="0"/>
          </a:p>
          <a:p>
            <a:endParaRPr lang="en-GB" sz="1600" dirty="0"/>
          </a:p>
          <a:p>
            <a:endParaRPr lang="en-GB" dirty="0" smtClean="0"/>
          </a:p>
          <a:p>
            <a:endParaRPr lang="en-GB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QTLaunchPad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0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600" dirty="0"/>
              <a:t>A paradigm shift is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92099"/>
            <a:ext cx="8566345" cy="661436"/>
            <a:chOff x="381210" y="4381502"/>
            <a:chExt cx="8566345" cy="661436"/>
          </a:xfrm>
        </p:grpSpPr>
        <p:sp>
          <p:nvSpPr>
            <p:cNvPr id="5" name="Rectangle 4"/>
            <p:cNvSpPr/>
            <p:nvPr/>
          </p:nvSpPr>
          <p:spPr>
            <a:xfrm>
              <a:off x="2901490" y="4381502"/>
              <a:ext cx="3024336" cy="660400"/>
            </a:xfrm>
            <a:prstGeom prst="rect">
              <a:avLst/>
            </a:prstGeom>
            <a:gradFill>
              <a:gsLst>
                <a:gs pos="0">
                  <a:srgbClr val="3366FF"/>
                </a:gs>
                <a:gs pos="100000">
                  <a:srgbClr val="A4B9FF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i="1">
                  <a:solidFill>
                    <a:prstClr val="black"/>
                  </a:solidFill>
                  <a:latin typeface="Arial Narrow"/>
                  <a:cs typeface="Arial Narrow"/>
                </a:rPr>
                <a:t>bad</a:t>
              </a:r>
              <a:endParaRPr lang="en-US" sz="1600" i="1">
                <a:solidFill>
                  <a:prstClr val="white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17359" y="4381504"/>
              <a:ext cx="3030196" cy="660400"/>
            </a:xfrm>
            <a:prstGeom prst="rect">
              <a:avLst/>
            </a:prstGeom>
            <a:gradFill>
              <a:gsLst>
                <a:gs pos="0">
                  <a:srgbClr val="FF2929"/>
                </a:gs>
                <a:gs pos="100000">
                  <a:srgbClr val="FF9F9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i="1">
                  <a:solidFill>
                    <a:prstClr val="black"/>
                  </a:solidFill>
                  <a:latin typeface="Arial Narrow"/>
                  <a:cs typeface="Arial Narrow"/>
                </a:rPr>
                <a:t>ugly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210" y="4382538"/>
              <a:ext cx="2520280" cy="660400"/>
            </a:xfrm>
            <a:prstGeom prst="rect">
              <a:avLst/>
            </a:prstGeom>
            <a:gradFill>
              <a:gsLst>
                <a:gs pos="0">
                  <a:srgbClr val="00B300"/>
                </a:gs>
                <a:gs pos="100000">
                  <a:srgbClr val="7EEB7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i="1">
                  <a:solidFill>
                    <a:prstClr val="black"/>
                  </a:solidFill>
                  <a:latin typeface="Arial Narrow"/>
                  <a:cs typeface="Arial Narrow"/>
                </a:rPr>
                <a:t>good</a:t>
              </a:r>
              <a:endParaRPr lang="en-US" sz="1600" i="1">
                <a:solidFill>
                  <a:prstClr val="white"/>
                </a:solidFill>
                <a:latin typeface="Arial Narrow"/>
                <a:cs typeface="Arial Narrow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42020" y="4106331"/>
            <a:ext cx="8600212" cy="687164"/>
          </a:xfrm>
          <a:prstGeom prst="rect">
            <a:avLst/>
          </a:prstGeom>
          <a:gradFill>
            <a:gsLst>
              <a:gs pos="0">
                <a:srgbClr val="00B300"/>
              </a:gs>
              <a:gs pos="100000">
                <a:schemeClr val="accent2">
                  <a:lumMod val="60000"/>
                  <a:lumOff val="40000"/>
                </a:schemeClr>
              </a:gs>
              <a:gs pos="34000">
                <a:srgbClr val="03798C"/>
              </a:gs>
              <a:gs pos="65000">
                <a:srgbClr val="5469B2"/>
              </a:gs>
              <a:gs pos="70000">
                <a:srgbClr val="8068B2"/>
              </a:gs>
              <a:gs pos="30000">
                <a:srgbClr val="378566"/>
              </a:gs>
            </a:gsLst>
            <a:lin ang="2148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prstClr val="white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97924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/>
              <a:t>A paradigm shift is needed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Approach 2/</a:t>
            </a:r>
            <a:r>
              <a:rPr lang="en-US" dirty="0"/>
              <a:t>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1520" y="4092099"/>
            <a:ext cx="8566345" cy="661436"/>
            <a:chOff x="381210" y="4381502"/>
            <a:chExt cx="8566345" cy="661436"/>
          </a:xfrm>
        </p:grpSpPr>
        <p:sp>
          <p:nvSpPr>
            <p:cNvPr id="5" name="Rectangle 4"/>
            <p:cNvSpPr/>
            <p:nvPr/>
          </p:nvSpPr>
          <p:spPr>
            <a:xfrm>
              <a:off x="2901490" y="4381502"/>
              <a:ext cx="3024336" cy="660400"/>
            </a:xfrm>
            <a:prstGeom prst="rect">
              <a:avLst/>
            </a:prstGeom>
            <a:gradFill>
              <a:gsLst>
                <a:gs pos="0">
                  <a:srgbClr val="3366FF"/>
                </a:gs>
                <a:gs pos="100000">
                  <a:srgbClr val="A4B9FF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i="1">
                  <a:solidFill>
                    <a:prstClr val="black"/>
                  </a:solidFill>
                  <a:latin typeface="Arial Narrow"/>
                  <a:cs typeface="Arial Narrow"/>
                </a:rPr>
                <a:t>bad</a:t>
              </a:r>
              <a:endParaRPr lang="en-US" sz="1600" i="1">
                <a:solidFill>
                  <a:prstClr val="white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17359" y="4381504"/>
              <a:ext cx="3030196" cy="660400"/>
            </a:xfrm>
            <a:prstGeom prst="rect">
              <a:avLst/>
            </a:prstGeom>
            <a:gradFill>
              <a:gsLst>
                <a:gs pos="0">
                  <a:srgbClr val="FF2929"/>
                </a:gs>
                <a:gs pos="100000">
                  <a:srgbClr val="FF9F9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i="1">
                  <a:solidFill>
                    <a:prstClr val="black"/>
                  </a:solidFill>
                  <a:latin typeface="Arial Narrow"/>
                  <a:cs typeface="Arial Narrow"/>
                </a:rPr>
                <a:t>ugly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210" y="4382538"/>
              <a:ext cx="2520280" cy="660400"/>
            </a:xfrm>
            <a:prstGeom prst="rect">
              <a:avLst/>
            </a:prstGeom>
            <a:gradFill>
              <a:gsLst>
                <a:gs pos="0">
                  <a:srgbClr val="00B300"/>
                </a:gs>
                <a:gs pos="100000">
                  <a:srgbClr val="7EEB7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i="1">
                  <a:solidFill>
                    <a:prstClr val="black"/>
                  </a:solidFill>
                  <a:latin typeface="Arial Narrow"/>
                  <a:cs typeface="Arial Narrow"/>
                </a:rPr>
                <a:t>good</a:t>
              </a:r>
              <a:endParaRPr lang="en-US" sz="1600" i="1">
                <a:solidFill>
                  <a:prstClr val="white"/>
                </a:solidFill>
                <a:latin typeface="Arial Narrow"/>
                <a:cs typeface="Arial Narrow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738287" y="5586674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Make the nearly </a:t>
            </a:r>
            <a:r>
              <a:rPr lang="en-US" sz="1600" i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good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/>
            </a:r>
            <a:br>
              <a:rPr lang="en-US" sz="160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sz="160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truly </a:t>
            </a:r>
            <a:r>
              <a:rPr lang="en-US" sz="1600" i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good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br>
              <a:rPr lang="en-US" sz="160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sz="1600" b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High Quality MT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96646" y="2348880"/>
            <a:ext cx="457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/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Help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the translator to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improve the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bad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:</a:t>
            </a:r>
          </a:p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Computer Assisted Translation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2626" y="5524014"/>
            <a:ext cx="35877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H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elp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the end user to make 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ugly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at least understandable:</a:t>
            </a:r>
          </a:p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Improve Gist Translation</a:t>
            </a:r>
          </a:p>
        </p:txBody>
      </p:sp>
      <p:cxnSp>
        <p:nvCxnSpPr>
          <p:cNvPr id="19" name="Straight Arrow Connector 18"/>
          <p:cNvCxnSpPr>
            <a:endCxn id="11" idx="4"/>
          </p:cNvCxnSpPr>
          <p:nvPr/>
        </p:nvCxnSpPr>
        <p:spPr>
          <a:xfrm flipV="1">
            <a:off x="2966320" y="4959201"/>
            <a:ext cx="0" cy="51767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83968" y="3425164"/>
            <a:ext cx="0" cy="46013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4"/>
          </p:cNvCxnSpPr>
          <p:nvPr/>
        </p:nvCxnSpPr>
        <p:spPr>
          <a:xfrm flipV="1">
            <a:off x="7266783" y="4959201"/>
            <a:ext cx="0" cy="56481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42020" y="4106331"/>
            <a:ext cx="8600212" cy="687164"/>
          </a:xfrm>
          <a:prstGeom prst="rect">
            <a:avLst/>
          </a:prstGeom>
          <a:gradFill>
            <a:gsLst>
              <a:gs pos="0">
                <a:srgbClr val="00B300"/>
              </a:gs>
              <a:gs pos="100000">
                <a:schemeClr val="accent2">
                  <a:lumMod val="60000"/>
                  <a:lumOff val="40000"/>
                </a:schemeClr>
              </a:gs>
              <a:gs pos="34000">
                <a:srgbClr val="03798C"/>
              </a:gs>
              <a:gs pos="65000">
                <a:srgbClr val="5469B2"/>
              </a:gs>
              <a:gs pos="70000">
                <a:srgbClr val="8068B2"/>
              </a:gs>
              <a:gs pos="30000">
                <a:srgbClr val="378566"/>
              </a:gs>
            </a:gsLst>
            <a:lin ang="2148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prstClr val="white"/>
              </a:solidFill>
              <a:latin typeface="Arial Narrow"/>
              <a:cs typeface="Arial Narrow"/>
            </a:endParaRPr>
          </a:p>
        </p:txBody>
      </p:sp>
      <p:sp>
        <p:nvSpPr>
          <p:cNvPr id="10" name="Donut 9"/>
          <p:cNvSpPr/>
          <p:nvPr/>
        </p:nvSpPr>
        <p:spPr>
          <a:xfrm>
            <a:off x="5652120" y="3941738"/>
            <a:ext cx="3229325" cy="1017463"/>
          </a:xfrm>
          <a:prstGeom prst="donut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 w="5715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Donut 8"/>
          <p:cNvSpPr/>
          <p:nvPr/>
        </p:nvSpPr>
        <p:spPr>
          <a:xfrm>
            <a:off x="2631680" y="3902338"/>
            <a:ext cx="3380479" cy="1082264"/>
          </a:xfrm>
          <a:prstGeom prst="donut">
            <a:avLst>
              <a:gd name="adj" fmla="val 608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Donut 10"/>
          <p:cNvSpPr/>
          <p:nvPr/>
        </p:nvSpPr>
        <p:spPr>
          <a:xfrm>
            <a:off x="2627784" y="3922035"/>
            <a:ext cx="677071" cy="1037166"/>
          </a:xfrm>
          <a:prstGeom prst="donut">
            <a:avLst>
              <a:gd name="adj" fmla="val 13715"/>
            </a:avLst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4308" y="2838017"/>
            <a:ext cx="2577492" cy="2138118"/>
            <a:chOff x="107504" y="2620934"/>
            <a:chExt cx="2361468" cy="2138118"/>
          </a:xfrm>
        </p:grpSpPr>
        <p:sp>
          <p:nvSpPr>
            <p:cNvPr id="16" name="Donut 15"/>
            <p:cNvSpPr/>
            <p:nvPr/>
          </p:nvSpPr>
          <p:spPr>
            <a:xfrm>
              <a:off x="107504" y="3721886"/>
              <a:ext cx="2217452" cy="1037166"/>
            </a:xfrm>
            <a:prstGeom prst="donut">
              <a:avLst>
                <a:gd name="adj" fmla="val 5374"/>
              </a:avLst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0964" y="2620934"/>
              <a:ext cx="2358008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1600">
                  <a:solidFill>
                    <a:schemeClr val="tx2">
                      <a:lumMod val="75000"/>
                    </a:schemeClr>
                  </a:solidFill>
                  <a:latin typeface="Calibri"/>
                  <a:cs typeface="Calibri"/>
                </a:rPr>
                <a:t>Recognize the truly </a:t>
              </a:r>
              <a:r>
                <a:rPr lang="en-US" sz="1600" i="1">
                  <a:solidFill>
                    <a:schemeClr val="tx2">
                      <a:lumMod val="75000"/>
                    </a:schemeClr>
                  </a:solidFill>
                  <a:latin typeface="Calibri"/>
                  <a:cs typeface="Calibri"/>
                </a:rPr>
                <a:t>good</a:t>
              </a:r>
              <a:r>
                <a:rPr lang="en-US" sz="1600">
                  <a:solidFill>
                    <a:schemeClr val="tx2">
                      <a:lumMod val="75000"/>
                    </a:schemeClr>
                  </a:solidFill>
                  <a:latin typeface="Calibri"/>
                  <a:cs typeface="Calibri"/>
                </a:rPr>
                <a:t/>
              </a:r>
              <a:br>
                <a:rPr lang="en-US" sz="1600">
                  <a:solidFill>
                    <a:schemeClr val="tx2">
                      <a:lumMod val="75000"/>
                    </a:schemeClr>
                  </a:solidFill>
                  <a:latin typeface="Calibri"/>
                  <a:cs typeface="Calibri"/>
                </a:rPr>
              </a:br>
              <a:r>
                <a:rPr lang="en-US" sz="1600" b="1">
                  <a:solidFill>
                    <a:schemeClr val="tx2">
                      <a:lumMod val="75000"/>
                    </a:schemeClr>
                  </a:solidFill>
                  <a:latin typeface="Calibri"/>
                  <a:cs typeface="Calibri"/>
                </a:rPr>
                <a:t>High Quality Estimation</a:t>
              </a:r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1216230" y="3275732"/>
              <a:ext cx="0" cy="44615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57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0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/>
              <a:t>Overcome barriers to high-quality translation</a:t>
            </a:r>
          </a:p>
          <a:p>
            <a:endParaRPr lang="en-GB" sz="2800" dirty="0" smtClean="0">
              <a:solidFill>
                <a:srgbClr val="FF0000"/>
              </a:solidFill>
            </a:endParaRPr>
          </a:p>
          <a:p>
            <a:r>
              <a:rPr lang="en-GB" sz="2800" dirty="0" smtClean="0">
                <a:solidFill>
                  <a:srgbClr val="FF0000"/>
                </a:solidFill>
              </a:rPr>
              <a:t>Create </a:t>
            </a:r>
            <a:r>
              <a:rPr lang="en-GB" sz="2800" dirty="0">
                <a:solidFill>
                  <a:srgbClr val="FF0000"/>
                </a:solidFill>
              </a:rPr>
              <a:t>shared quality metrics system for human and machine translation</a:t>
            </a:r>
          </a:p>
          <a:p>
            <a:pPr>
              <a:lnSpc>
                <a:spcPct val="100000"/>
              </a:lnSpc>
            </a:pPr>
            <a:endParaRPr lang="en-GB" sz="2800" dirty="0"/>
          </a:p>
          <a:p>
            <a:r>
              <a:rPr lang="en-GB" sz="2800" dirty="0"/>
              <a:t>Provide data and tools</a:t>
            </a:r>
          </a:p>
          <a:p>
            <a:pPr>
              <a:lnSpc>
                <a:spcPct val="100000"/>
              </a:lnSpc>
            </a:pPr>
            <a:endParaRPr lang="en-GB" sz="2800" dirty="0"/>
          </a:p>
          <a:p>
            <a:r>
              <a:rPr lang="en-GB" sz="2800" dirty="0"/>
              <a:t>Improve automatic translation quality estimation</a:t>
            </a:r>
          </a:p>
          <a:p>
            <a:pPr>
              <a:lnSpc>
                <a:spcPct val="100000"/>
              </a:lnSpc>
            </a:pPr>
            <a:endParaRPr lang="en-GB" sz="2800" dirty="0"/>
          </a:p>
          <a:p>
            <a:r>
              <a:rPr lang="en-GB" sz="2800" dirty="0"/>
              <a:t>Plan and launch a large-scale research and innovation </a:t>
            </a:r>
            <a:r>
              <a:rPr lang="en-GB" sz="2800" dirty="0" smtClean="0"/>
              <a:t>action</a:t>
            </a:r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Objectives</a:t>
            </a:r>
          </a:p>
        </p:txBody>
      </p:sp>
    </p:spTree>
    <p:extLst>
      <p:ext uri="{BB962C8B-B14F-4D97-AF65-F5344CB8AC3E}">
        <p14:creationId xmlns:p14="http://schemas.microsoft.com/office/powerpoint/2010/main" val="406633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TA-NET_SlidesTemplate_modern">
  <a:themeElements>
    <a:clrScheme name="META-NET 2">
      <a:dk1>
        <a:sysClr val="windowText" lastClr="000000"/>
      </a:dk1>
      <a:lt1>
        <a:sysClr val="window" lastClr="FFFFFF"/>
      </a:lt1>
      <a:dk2>
        <a:srgbClr val="7A4740"/>
      </a:dk2>
      <a:lt2>
        <a:srgbClr val="EEECE1"/>
      </a:lt2>
      <a:accent1>
        <a:srgbClr val="FF6E00"/>
      </a:accent1>
      <a:accent2>
        <a:srgbClr val="990000"/>
      </a:accent2>
      <a:accent3>
        <a:srgbClr val="FFBE00"/>
      </a:accent3>
      <a:accent4>
        <a:srgbClr val="FF9B00"/>
      </a:accent4>
      <a:accent5>
        <a:srgbClr val="FF9700"/>
      </a:accent5>
      <a:accent6>
        <a:srgbClr val="F79646"/>
      </a:accent6>
      <a:hlink>
        <a:srgbClr val="CC37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</Words>
  <Application>Microsoft Macintosh PowerPoint</Application>
  <PresentationFormat>Bildschirmpräsentation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Verknüpfungen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META-NET_SlidesTemplate_modern</vt:lpstr>
      <vt:lpstr>???</vt:lpstr>
      <vt:lpstr>QTLaunchPad</vt:lpstr>
      <vt:lpstr>Approach</vt:lpstr>
      <vt:lpstr>The Approach 2/2</vt:lpstr>
      <vt:lpstr>Main Objectives</vt:lpstr>
    </vt:vector>
  </TitlesOfParts>
  <Manager/>
  <Company>DFKI GmbH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META-NET and META-SHARE: An Overview</dc:title>
  <dc:subject/>
  <dc:creator>Georg Rehm</dc:creator>
  <cp:keywords/>
  <dc:description/>
  <cp:lastModifiedBy>Kim Harris</cp:lastModifiedBy>
  <cp:revision>756</cp:revision>
  <cp:lastPrinted>2010-10-26T15:38:58Z</cp:lastPrinted>
  <dcterms:created xsi:type="dcterms:W3CDTF">2010-10-26T15:38:09Z</dcterms:created>
  <dcterms:modified xsi:type="dcterms:W3CDTF">2014-05-25T21:48:13Z</dcterms:modified>
  <cp:category/>
</cp:coreProperties>
</file>