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sldIdLst>
    <p:sldId id="256" r:id="rId2"/>
    <p:sldId id="273" r:id="rId3"/>
    <p:sldId id="264" r:id="rId4"/>
    <p:sldId id="267" r:id="rId5"/>
    <p:sldId id="266" r:id="rId6"/>
    <p:sldId id="278" r:id="rId7"/>
    <p:sldId id="275" r:id="rId8"/>
    <p:sldId id="276" r:id="rId9"/>
    <p:sldId id="277" r:id="rId10"/>
    <p:sldId id="274" r:id="rId11"/>
    <p:sldId id="270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yDrive\Documents\LOGRUS-DOCS\Public%20Initiatives\2014-01-GALA%20WH%20ObamaCare%20Spanish%20Site\Obamacare%20Web%20Site%20CrowdLQA%20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yDrive\Documents\LOGRUS-DOCS\Public%20Initiatives\2014-01-GALA%20WH%20ObamaCare%20Spanish%20Site\Obamacare%20Web%20Site%20CrowdLQA%20A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yDrive\Documents\LOGRUS-DOCS\Public%20Initiatives\2014-01-GALA%20WH%20ObamaCare%20Spanish%20Site\Obamacare%20Web%20Site%20CrowdLQA%20A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yDrive\Documents\LOGRUS-DOCS\Public%20Initiatives\2014-01-GALA%20WH%20ObamaCare%20Spanish%20Site\Obamacare%20Web%20Site%20CrowdLQA%20A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031496062992"/>
          <c:y val="0.17171296296296296"/>
          <c:w val="0.85664129483814511"/>
          <c:h val="0.51681284631087776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'Obamacare Web Site CrowdLQA Act'!$G$23</c:f>
              <c:strCache>
                <c:ptCount val="1"/>
                <c:pt idx="0">
                  <c:v>Actual Results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Act'!$G$24:$G$34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0078096"/>
        <c:axId val="250079664"/>
      </c:barChart>
      <c:lineChart>
        <c:grouping val="standard"/>
        <c:varyColors val="0"/>
        <c:ser>
          <c:idx val="4"/>
          <c:order val="1"/>
          <c:tx>
            <c:strRef>
              <c:f>'Obamacare Web Site CrowdLQA Act'!$H$23</c:f>
              <c:strCache>
                <c:ptCount val="1"/>
                <c:pt idx="0">
                  <c:v>Normal Distribution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Act'!$H$24:$H$34</c:f>
              <c:numCache>
                <c:formatCode>0.0</c:formatCode>
                <c:ptCount val="11"/>
                <c:pt idx="0">
                  <c:v>4.1644496777642537E-2</c:v>
                </c:pt>
                <c:pt idx="1">
                  <c:v>0.15216764120983214</c:v>
                </c:pt>
                <c:pt idx="2">
                  <c:v>0.44253447048533784</c:v>
                </c:pt>
                <c:pt idx="3">
                  <c:v>1.0243114039260612</c:v>
                </c:pt>
                <c:pt idx="4">
                  <c:v>1.8870222332781885</c:v>
                </c:pt>
                <c:pt idx="5">
                  <c:v>2.7668278139917741</c:v>
                </c:pt>
                <c:pt idx="6">
                  <c:v>3.2288461721987947</c:v>
                </c:pt>
                <c:pt idx="7">
                  <c:v>2.9989738820374803</c:v>
                </c:pt>
                <c:pt idx="8">
                  <c:v>2.21696133315801</c:v>
                </c:pt>
                <c:pt idx="9">
                  <c:v>1.304378584520427</c:v>
                </c:pt>
                <c:pt idx="10">
                  <c:v>0.61081445718895577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078096"/>
        <c:axId val="250079664"/>
      </c:lineChart>
      <c:catAx>
        <c:axId val="25007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(0 - 10)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79664"/>
        <c:crosses val="autoZero"/>
        <c:auto val="1"/>
        <c:lblAlgn val="ctr"/>
        <c:lblOffset val="100"/>
        <c:noMultiLvlLbl val="0"/>
      </c:catAx>
      <c:valAx>
        <c:axId val="25007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Popularity</a:t>
                </a:r>
              </a:p>
            </c:rich>
          </c:tx>
          <c:layout>
            <c:manualLayout>
              <c:xMode val="edge"/>
              <c:yMode val="edge"/>
              <c:x val="4.7222222222222221E-2"/>
              <c:y val="1.5292723826188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780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031496062992"/>
          <c:y val="0.17171296296296296"/>
          <c:w val="0.85664129483814511"/>
          <c:h val="0.51681284631087776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'Obamacare Web Site CrowdLQA Act'!$I$23</c:f>
              <c:strCache>
                <c:ptCount val="1"/>
                <c:pt idx="0">
                  <c:v>Actual Results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Act'!$I$24:$I$34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0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0082016"/>
        <c:axId val="250080448"/>
      </c:barChart>
      <c:lineChart>
        <c:grouping val="standard"/>
        <c:varyColors val="0"/>
        <c:ser>
          <c:idx val="4"/>
          <c:order val="1"/>
          <c:tx>
            <c:strRef>
              <c:f>'Obamacare Web Site CrowdLQA Act'!$J$23</c:f>
              <c:strCache>
                <c:ptCount val="1"/>
                <c:pt idx="0">
                  <c:v>Normal Distribution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Act'!$J$24:$J$34</c:f>
              <c:numCache>
                <c:formatCode>0.0</c:formatCode>
                <c:ptCount val="11"/>
                <c:pt idx="0">
                  <c:v>7.7951266279074252E-3</c:v>
                </c:pt>
                <c:pt idx="1">
                  <c:v>4.3602871718231184E-2</c:v>
                </c:pt>
                <c:pt idx="2">
                  <c:v>0.18382209492157248</c:v>
                </c:pt>
                <c:pt idx="3">
                  <c:v>0.58407824245504136</c:v>
                </c:pt>
                <c:pt idx="4">
                  <c:v>1.398733721816324</c:v>
                </c:pt>
                <c:pt idx="5">
                  <c:v>2.5245836276107307</c:v>
                </c:pt>
                <c:pt idx="6">
                  <c:v>3.4342758573969974</c:v>
                </c:pt>
                <c:pt idx="7">
                  <c:v>3.5210426980642957</c:v>
                </c:pt>
                <c:pt idx="8">
                  <c:v>2.720809314472461</c:v>
                </c:pt>
                <c:pt idx="9">
                  <c:v>1.5845852870052439</c:v>
                </c:pt>
                <c:pt idx="10">
                  <c:v>0.69554275616387962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082016"/>
        <c:axId val="250080448"/>
      </c:lineChart>
      <c:catAx>
        <c:axId val="25008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(0 - 10)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80448"/>
        <c:crosses val="autoZero"/>
        <c:auto val="1"/>
        <c:lblAlgn val="ctr"/>
        <c:lblOffset val="100"/>
        <c:noMultiLvlLbl val="0"/>
      </c:catAx>
      <c:valAx>
        <c:axId val="2500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Popularity</a:t>
                </a:r>
              </a:p>
            </c:rich>
          </c:tx>
          <c:layout>
            <c:manualLayout>
              <c:xMode val="edge"/>
              <c:yMode val="edge"/>
              <c:x val="4.7222222222222221E-2"/>
              <c:y val="1.5292723826188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820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031496062992"/>
          <c:y val="0.17171296296296296"/>
          <c:w val="0.85664129483814511"/>
          <c:h val="0.51681284631087776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'Obamacare Web Site CrowdLQA Act'!$K$23</c:f>
              <c:strCache>
                <c:ptCount val="1"/>
                <c:pt idx="0">
                  <c:v>Actual Results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Act'!$K$24:$K$34</c:f>
              <c:numCache>
                <c:formatCode>General</c:formatCode>
                <c:ptCount val="11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0076920"/>
        <c:axId val="211303464"/>
      </c:barChart>
      <c:lineChart>
        <c:grouping val="standard"/>
        <c:varyColors val="0"/>
        <c:ser>
          <c:idx val="4"/>
          <c:order val="1"/>
          <c:tx>
            <c:strRef>
              <c:f>'Obamacare Web Site CrowdLQA Act'!$L$23</c:f>
              <c:strCache>
                <c:ptCount val="1"/>
                <c:pt idx="0">
                  <c:v>Normal Distribution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Act'!$L$24:$L$34</c:f>
              <c:numCache>
                <c:formatCode>0.0</c:formatCode>
                <c:ptCount val="11"/>
                <c:pt idx="0">
                  <c:v>0.31848670450962974</c:v>
                </c:pt>
                <c:pt idx="1">
                  <c:v>0.72260145949328036</c:v>
                </c:pt>
                <c:pt idx="2">
                  <c:v>1.3520319156688589</c:v>
                </c:pt>
                <c:pt idx="3">
                  <c:v>2.086198527363206</c:v>
                </c:pt>
                <c:pt idx="4">
                  <c:v>2.6546355574818596</c:v>
                </c:pt>
                <c:pt idx="5">
                  <c:v>2.7857026786608983</c:v>
                </c:pt>
                <c:pt idx="6">
                  <c:v>2.4107112697073667</c:v>
                </c:pt>
                <c:pt idx="7">
                  <c:v>1.7204268678692243</c:v>
                </c:pt>
                <c:pt idx="8">
                  <c:v>1.0125298055039773</c:v>
                </c:pt>
                <c:pt idx="9">
                  <c:v>0.49142811366553718</c:v>
                </c:pt>
                <c:pt idx="10">
                  <c:v>0.19669474696448491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076920"/>
        <c:axId val="211303464"/>
      </c:lineChart>
      <c:catAx>
        <c:axId val="250076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(0 - 10)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3464"/>
        <c:crosses val="autoZero"/>
        <c:auto val="1"/>
        <c:lblAlgn val="ctr"/>
        <c:lblOffset val="100"/>
        <c:noMultiLvlLbl val="0"/>
      </c:catAx>
      <c:valAx>
        <c:axId val="21130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Popularity</a:t>
                </a:r>
              </a:p>
            </c:rich>
          </c:tx>
          <c:layout>
            <c:manualLayout>
              <c:xMode val="edge"/>
              <c:yMode val="edge"/>
              <c:x val="4.7222222222222221E-2"/>
              <c:y val="1.5292723826188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76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031496062992"/>
          <c:y val="0.17171296296296296"/>
          <c:w val="0.85664129483814511"/>
          <c:h val="0.51681284631087776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'Obamacare Web Site CrowdLQA Act'!$M$23</c:f>
              <c:strCache>
                <c:ptCount val="1"/>
                <c:pt idx="0">
                  <c:v>Actual Results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Act'!$M$24:$M$34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9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1305816"/>
        <c:axId val="211306208"/>
      </c:barChart>
      <c:lineChart>
        <c:grouping val="standard"/>
        <c:varyColors val="0"/>
        <c:ser>
          <c:idx val="4"/>
          <c:order val="1"/>
          <c:tx>
            <c:strRef>
              <c:f>'Obamacare Web Site CrowdLQA Act'!$N$23</c:f>
              <c:strCache>
                <c:ptCount val="1"/>
                <c:pt idx="0">
                  <c:v>Normal Distribution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'Obamacare Web Site CrowdLQA Act'!$D$24:$D$34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'Obamacare Web Site CrowdLQA Act'!$N$24:$N$34</c:f>
              <c:numCache>
                <c:formatCode>0.0</c:formatCode>
                <c:ptCount val="11"/>
                <c:pt idx="0">
                  <c:v>9.1450877686258296E-10</c:v>
                </c:pt>
                <c:pt idx="1">
                  <c:v>5.3459854444817503E-6</c:v>
                </c:pt>
                <c:pt idx="2">
                  <c:v>4.0602464642933043E-3</c:v>
                </c:pt>
                <c:pt idx="3">
                  <c:v>0.40064686842442376</c:v>
                </c:pt>
                <c:pt idx="4">
                  <c:v>5.1363645392495441</c:v>
                </c:pt>
                <c:pt idx="5">
                  <c:v>8.5552884403284466</c:v>
                </c:pt>
                <c:pt idx="6">
                  <c:v>1.8513912396047636</c:v>
                </c:pt>
                <c:pt idx="7">
                  <c:v>5.2053086154955089E-2</c:v>
                </c:pt>
                <c:pt idx="8">
                  <c:v>1.9014262842177157E-4</c:v>
                </c:pt>
                <c:pt idx="9">
                  <c:v>9.0239614963968845E-8</c:v>
                </c:pt>
                <c:pt idx="10">
                  <c:v>5.5641612183519828E-12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05816"/>
        <c:axId val="211306208"/>
      </c:lineChart>
      <c:catAx>
        <c:axId val="211305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(0 - 10)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6208"/>
        <c:crosses val="autoZero"/>
        <c:auto val="1"/>
        <c:lblAlgn val="ctr"/>
        <c:lblOffset val="100"/>
        <c:noMultiLvlLbl val="0"/>
      </c:catAx>
      <c:valAx>
        <c:axId val="21130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 Popularity</a:t>
                </a:r>
              </a:p>
            </c:rich>
          </c:tx>
          <c:layout>
            <c:manualLayout>
              <c:xMode val="edge"/>
              <c:yMode val="edge"/>
              <c:x val="4.7222222222222221E-2"/>
              <c:y val="1.5292723826188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58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972D1-5989-4892-9EE9-884BF8526B47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D01EF-2BD5-4D02-A9B8-953786AA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D01EF-2BD5-4D02-A9B8-953786AA0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" y="5545933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29" y="3812870"/>
            <a:ext cx="6022880" cy="1175155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9221" y="4242138"/>
            <a:ext cx="2459350" cy="7423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pic>
        <p:nvPicPr>
          <p:cNvPr id="20" name="Picture 3" descr="Z:\DTP_projects\Logrus\20100309_Презентация\logrus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81651" y="543726"/>
            <a:ext cx="2641225" cy="21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56" y="6222"/>
            <a:ext cx="5316240" cy="5150934"/>
          </a:xfrm>
          <a:prstGeom prst="rect">
            <a:avLst/>
          </a:prstGeom>
        </p:spPr>
      </p:pic>
      <p:pic>
        <p:nvPicPr>
          <p:cNvPr id="21" name="Picture 24" descr="Untitled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0701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/>
          <a:lstStyle/>
          <a:p>
            <a:fld id="{1D9070DF-0704-4791-9028-E26D82744C5E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fld id="{EDCB31D5-1FFC-4363-8946-96844CFB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2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/>
          <a:lstStyle/>
          <a:p>
            <a:fld id="{1D9070DF-0704-4791-9028-E26D82744C5E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fld id="{EDCB31D5-1FFC-4363-8946-96844CFB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20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858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5994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762000"/>
            <a:ext cx="59944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57600"/>
            <a:ext cx="59944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057F60-5895-4287-8546-CC2AD01B2867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8A86863-297E-4F8B-AC30-ED04E0F5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695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95026"/>
            <a:ext cx="10461171" cy="38666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2" y="653142"/>
            <a:ext cx="11843651" cy="4728483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514" y="6051437"/>
            <a:ext cx="5464628" cy="537143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11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89601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" y="5545933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633788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336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5924" y="6416676"/>
            <a:ext cx="1730075" cy="365125"/>
          </a:xfrm>
          <a:prstGeom prst="rect">
            <a:avLst/>
          </a:prstGeom>
        </p:spPr>
        <p:txBody>
          <a:bodyPr/>
          <a:lstStyle/>
          <a:p>
            <a:fld id="{1D9070DF-0704-4791-9028-E26D82744C5E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fld id="{EDCB31D5-1FFC-4363-8946-96844CFB8C7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0083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26746" y="6416676"/>
            <a:ext cx="2049253" cy="365125"/>
          </a:xfrm>
          <a:prstGeom prst="rect">
            <a:avLst/>
          </a:prstGeom>
        </p:spPr>
        <p:txBody>
          <a:bodyPr/>
          <a:lstStyle/>
          <a:p>
            <a:fld id="{1D9070DF-0704-4791-9028-E26D82744C5E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fld id="{EDCB31D5-1FFC-4363-8946-96844CFB8C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400" y="1536192"/>
            <a:ext cx="48768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400800" y="1536192"/>
            <a:ext cx="48768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446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48768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535113"/>
            <a:ext cx="48768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/>
          <a:lstStyle/>
          <a:p>
            <a:fld id="{1D9070DF-0704-4791-9028-E26D82744C5E}" type="datetimeFigureOut">
              <a:rPr lang="en-US" smtClean="0"/>
              <a:t>05/25/2014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/>
          <a:lstStyle/>
          <a:p>
            <a:fld id="{EDCB31D5-1FFC-4363-8946-96844CFB8C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14400" y="2209800"/>
            <a:ext cx="4876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876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9223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" y="5010152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" y="4973411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11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0900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4381499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61" y="5347021"/>
            <a:ext cx="4568308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10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860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" y="5010152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" y="4973411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096000" y="609600"/>
            <a:ext cx="5181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1699" y="1527048"/>
            <a:ext cx="451104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15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8369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609601"/>
            <a:ext cx="51816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02209" y="1524000"/>
            <a:ext cx="4508500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0198223" y="6398747"/>
            <a:ext cx="1993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(C)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  <p:pic>
        <p:nvPicPr>
          <p:cNvPr id="13" name="Picture 24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311" y="1021"/>
            <a:ext cx="107791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3382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4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73" y="103190"/>
            <a:ext cx="10363200" cy="38666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73" y="669471"/>
            <a:ext cx="11810999" cy="54566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72" y="6388529"/>
            <a:ext cx="3860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9383123" y="6388529"/>
            <a:ext cx="2743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	(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C) </a:t>
            </a:r>
            <a:r>
              <a:rPr lang="en-US" sz="1200" b="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200" b="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200" b="0" dirty="0">
                <a:solidFill>
                  <a:schemeClr val="bg1"/>
                </a:solidFill>
                <a:latin typeface="Calibri" pitchFamily="34" charset="0"/>
              </a:rPr>
              <a:t>Logrus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39193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world.info/tcworld/translation-and-localization/article/of-power-adapters-and-language-quality-assuran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idadodesalud.gov/" TargetMode="External"/><Relationship Id="rId2" Type="http://schemas.openxmlformats.org/officeDocument/2006/relationships/hyperlink" Target="http://www.gala-global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28" y="4370832"/>
            <a:ext cx="5761156" cy="61719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A Universal approach to Building QA Models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4486" y="5729014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Leonid Glazychev, Logrus International Corporation</a:t>
            </a:r>
          </a:p>
        </p:txBody>
      </p:sp>
    </p:spTree>
    <p:extLst>
      <p:ext uri="{BB962C8B-B14F-4D97-AF65-F5344CB8AC3E}">
        <p14:creationId xmlns:p14="http://schemas.microsoft.com/office/powerpoint/2010/main" val="2783786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1" y="95027"/>
            <a:ext cx="8388097" cy="767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semi-objective and objective factors </a:t>
            </a:r>
            <a:br>
              <a:rPr lang="en-US" dirty="0" smtClean="0"/>
            </a:br>
            <a:r>
              <a:rPr lang="en-US" dirty="0" smtClean="0"/>
              <a:t>should not be combined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" y="926158"/>
            <a:ext cx="9144000" cy="462168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Scope and nature</a:t>
            </a:r>
          </a:p>
          <a:p>
            <a:pPr lvl="1"/>
            <a:r>
              <a:rPr lang="en-US" dirty="0"/>
              <a:t>Objective factors are “local”, </a:t>
            </a:r>
            <a:r>
              <a:rPr lang="en-US" dirty="0" smtClean="0"/>
              <a:t>each </a:t>
            </a:r>
            <a:r>
              <a:rPr lang="en-US" dirty="0"/>
              <a:t>applies to a particular small segment (sentence)</a:t>
            </a:r>
          </a:p>
          <a:p>
            <a:pPr lvl="1"/>
            <a:r>
              <a:rPr lang="en-US" dirty="0"/>
              <a:t>Semi-objective factors typically apply to the text as a whole or its large chunks</a:t>
            </a:r>
          </a:p>
          <a:p>
            <a:pPr lvl="1"/>
            <a:r>
              <a:rPr lang="en-US" dirty="0"/>
              <a:t>Semi-objective evaluations </a:t>
            </a:r>
            <a:r>
              <a:rPr lang="en-US" dirty="0" smtClean="0"/>
              <a:t>imprecise </a:t>
            </a:r>
            <a:r>
              <a:rPr lang="en-US" dirty="0"/>
              <a:t>by </a:t>
            </a:r>
            <a:r>
              <a:rPr lang="en-US" dirty="0" smtClean="0"/>
              <a:t>definition, can’t </a:t>
            </a:r>
            <a:r>
              <a:rPr lang="en-US" dirty="0"/>
              <a:t>be used in formulas</a:t>
            </a:r>
          </a:p>
          <a:p>
            <a:pPr lvl="2"/>
            <a:r>
              <a:rPr lang="en-US" dirty="0"/>
              <a:t>Natural variation might affect the summary score dramatically</a:t>
            </a:r>
          </a:p>
          <a:p>
            <a:r>
              <a:rPr lang="en-US" dirty="0"/>
              <a:t>Importance/weight</a:t>
            </a:r>
          </a:p>
          <a:p>
            <a:pPr lvl="1"/>
            <a:r>
              <a:rPr lang="en-US" dirty="0"/>
              <a:t>Adequacy and fluency </a:t>
            </a:r>
            <a:r>
              <a:rPr lang="en-US" dirty="0" smtClean="0"/>
              <a:t>issues </a:t>
            </a:r>
            <a:r>
              <a:rPr lang="en-US" dirty="0"/>
              <a:t>are way more important than most </a:t>
            </a:r>
            <a:r>
              <a:rPr lang="en-US" dirty="0" smtClean="0"/>
              <a:t>others</a:t>
            </a:r>
            <a:endParaRPr lang="en-US" dirty="0"/>
          </a:p>
          <a:p>
            <a:pPr lvl="1"/>
            <a:r>
              <a:rPr lang="en-US" dirty="0"/>
              <a:t>Their relative weight will exceed everything else by orders of magnitude</a:t>
            </a:r>
          </a:p>
          <a:p>
            <a:pPr lvl="1"/>
            <a:r>
              <a:rPr lang="en-US" dirty="0" smtClean="0"/>
              <a:t>Combined </a:t>
            </a:r>
            <a:r>
              <a:rPr lang="en-US" dirty="0"/>
              <a:t>summary result </a:t>
            </a:r>
            <a:r>
              <a:rPr lang="en-US" dirty="0" smtClean="0"/>
              <a:t>too </a:t>
            </a:r>
            <a:r>
              <a:rPr lang="en-US" dirty="0"/>
              <a:t>dependent on adequacy/fluency</a:t>
            </a:r>
          </a:p>
          <a:p>
            <a:pPr lvl="2"/>
            <a:r>
              <a:rPr lang="en-US" dirty="0"/>
              <a:t>Almost no sensitivity to other factors</a:t>
            </a:r>
          </a:p>
          <a:p>
            <a:r>
              <a:rPr lang="en-US" dirty="0" smtClean="0"/>
              <a:t>Cost, Time, Viability</a:t>
            </a:r>
            <a:endParaRPr lang="en-US" dirty="0"/>
          </a:p>
          <a:p>
            <a:pPr lvl="1"/>
            <a:r>
              <a:rPr lang="en-US" dirty="0"/>
              <a:t>No reason to waste time on counting/grading technical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incomprehensible or incorrect text</a:t>
            </a:r>
          </a:p>
        </p:txBody>
      </p:sp>
    </p:spTree>
    <p:extLst>
      <p:ext uri="{BB962C8B-B14F-4D97-AF65-F5344CB8AC3E}">
        <p14:creationId xmlns:p14="http://schemas.microsoft.com/office/powerpoint/2010/main" val="22743869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“quality </a:t>
            </a:r>
            <a:r>
              <a:rPr lang="en-US" sz="3200" dirty="0" smtClean="0"/>
              <a:t>triangle/SQUARE” </a:t>
            </a:r>
            <a:r>
              <a:rPr lang="en-US" sz="3200" dirty="0"/>
              <a:t>approach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5" y="550814"/>
            <a:ext cx="10526485" cy="5127610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Preparation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Select/build the appropriate issue classification for objective errors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Select/set the acceptance thresholds and error weights vector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Define show-stoppers</a:t>
            </a:r>
          </a:p>
          <a:p>
            <a:pPr>
              <a:spcBef>
                <a:spcPts val="0"/>
              </a:spcBef>
            </a:pPr>
            <a:r>
              <a:rPr lang="en-US" dirty="0"/>
              <a:t>Process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Apply expert opinion-based (semi-objective) criteria with a PASS/FAIL result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Adequacy (Accuracy)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Fluency (Readability)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Apply objective criteria based on error </a:t>
            </a:r>
            <a:r>
              <a:rPr lang="en-US" dirty="0" smtClean="0"/>
              <a:t>classification/typology (acceptable docs only)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Language (spelling &amp; grammar)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References</a:t>
            </a:r>
            <a:r>
              <a:rPr lang="en-US" dirty="0"/>
              <a:t>, lack of (over-/under-)translations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Country </a:t>
            </a:r>
            <a:r>
              <a:rPr lang="en-US" dirty="0" smtClean="0"/>
              <a:t>and </a:t>
            </a:r>
            <a:r>
              <a:rPr lang="en-US" dirty="0"/>
              <a:t>other standards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Terminology, Style </a:t>
            </a:r>
            <a:r>
              <a:rPr lang="en-US" dirty="0"/>
              <a:t>Guide </a:t>
            </a:r>
            <a:r>
              <a:rPr lang="en-US" dirty="0" smtClean="0"/>
              <a:t>and </a:t>
            </a:r>
            <a:r>
              <a:rPr lang="en-US" dirty="0"/>
              <a:t>explicit client’s guidelines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Tags, </a:t>
            </a:r>
            <a:r>
              <a:rPr lang="en-US" dirty="0" smtClean="0"/>
              <a:t>placeholders, formatting</a:t>
            </a:r>
            <a:r>
              <a:rPr lang="en-US" dirty="0"/>
              <a:t>, etc.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Ignore Subjective Complaints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Obtain 3 or 4 </a:t>
            </a:r>
            <a:r>
              <a:rPr lang="en-US" dirty="0"/>
              <a:t>resulting ratings for each reasonably translated document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Adequacy (Accuracy)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Fluency (Readability)</a:t>
            </a:r>
          </a:p>
          <a:p>
            <a:pPr lvl="1">
              <a:spcBef>
                <a:spcPts val="0"/>
              </a:spcBef>
            </a:pPr>
            <a:r>
              <a:rPr lang="en-US" dirty="0"/>
              <a:t>Objective (Technical) error </a:t>
            </a:r>
            <a:r>
              <a:rPr lang="en-US" dirty="0" smtClean="0"/>
              <a:t>rating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[Major problems]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27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 smtClean="0"/>
              <a:t>QA approach equally </a:t>
            </a:r>
            <a:r>
              <a:rPr lang="en-US" dirty="0"/>
              <a:t>applicable to almost all real-life translations </a:t>
            </a:r>
            <a:br>
              <a:rPr lang="en-US" dirty="0"/>
            </a:br>
            <a:r>
              <a:rPr lang="en-US" dirty="0"/>
              <a:t>(without an existing reference)</a:t>
            </a:r>
          </a:p>
          <a:p>
            <a:pPr lvl="1"/>
            <a:r>
              <a:rPr lang="en-US" dirty="0"/>
              <a:t>Works for MT post-editing or even raw MT output</a:t>
            </a:r>
          </a:p>
          <a:p>
            <a:pPr lvl="1"/>
            <a:r>
              <a:rPr lang="en-US" dirty="0"/>
              <a:t>Complements the MQM back-end providing the methodology for quality assurance</a:t>
            </a:r>
          </a:p>
          <a:p>
            <a:r>
              <a:rPr lang="en-US" dirty="0"/>
              <a:t>The only things that need to be chosen or fine-tuned are</a:t>
            </a:r>
          </a:p>
          <a:p>
            <a:pPr lvl="1"/>
            <a:r>
              <a:rPr lang="en-US" dirty="0"/>
              <a:t>Issue catalogue (for objective issues/errors)</a:t>
            </a:r>
          </a:p>
          <a:p>
            <a:pPr lvl="1"/>
            <a:r>
              <a:rPr lang="en-US" dirty="0"/>
              <a:t>The vector comprising all acceptance thresholds and error weights</a:t>
            </a:r>
          </a:p>
          <a:p>
            <a:pPr lvl="2"/>
            <a:r>
              <a:rPr lang="en-US" dirty="0"/>
              <a:t>Can be chosen from a limited number of preset templates (content profiles)</a:t>
            </a:r>
          </a:p>
          <a:p>
            <a:r>
              <a:rPr lang="en-US" dirty="0"/>
              <a:t>See concept details in </a:t>
            </a:r>
            <a:r>
              <a:rPr lang="en-US" dirty="0" err="1"/>
              <a:t>tcworld</a:t>
            </a:r>
            <a:r>
              <a:rPr lang="en-US" dirty="0"/>
              <a:t> as of February, 2012, Of power adapters and language quality assurance: </a:t>
            </a:r>
            <a:r>
              <a:rPr lang="en-US" dirty="0">
                <a:hlinkClick r:id="rId2"/>
              </a:rPr>
              <a:t>http://www.tcworld.info/tcworld/translation-and-localization/article/of-power-adapters-and-language-quality-assurance/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2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case: REFERENCE </a:t>
            </a:r>
            <a:r>
              <a:rPr lang="en-US" dirty="0"/>
              <a:t>translations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5" y="827315"/>
            <a:ext cx="10526485" cy="470770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There are plenty of time/money-saving, automated methods to get a ballpark quality evaluation</a:t>
            </a:r>
          </a:p>
          <a:p>
            <a:r>
              <a:rPr lang="en-US" dirty="0"/>
              <a:t>Applicability area is narrowed dramatically:</a:t>
            </a:r>
          </a:p>
          <a:p>
            <a:pPr lvl="1"/>
            <a:r>
              <a:rPr lang="en-US" dirty="0"/>
              <a:t>Comparing different MTs or Different versions of the same MT</a:t>
            </a:r>
          </a:p>
          <a:p>
            <a:pPr lvl="1"/>
            <a:r>
              <a:rPr lang="en-US" dirty="0"/>
              <a:t>Evaluating test translations</a:t>
            </a:r>
          </a:p>
          <a:p>
            <a:r>
              <a:rPr lang="en-US" dirty="0"/>
              <a:t>Results might be quick and cheap, but </a:t>
            </a:r>
          </a:p>
          <a:p>
            <a:pPr lvl="1"/>
            <a:r>
              <a:rPr lang="en-US" dirty="0"/>
              <a:t>Not directly related to quality of the translation</a:t>
            </a:r>
          </a:p>
          <a:p>
            <a:pPr lvl="1"/>
            <a:r>
              <a:rPr lang="en-US" dirty="0"/>
              <a:t>Rather illustrating translation’s closeness to the benchmark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/>
              <a:t>Can be used for developing/improving MTs or quickly evaluating new translators/students</a:t>
            </a:r>
          </a:p>
          <a:p>
            <a:r>
              <a:rPr lang="en-US" dirty="0"/>
              <a:t>Very limited usability for real-life translation </a:t>
            </a:r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91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QA model: general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756017"/>
            <a:ext cx="10603992" cy="54070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Reflecting perception </a:t>
            </a:r>
            <a:r>
              <a:rPr lang="en-US" sz="2000" dirty="0"/>
              <a:t>and priorities of the target audience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Concentrating on factors producing the strongest </a:t>
            </a:r>
            <a:r>
              <a:rPr lang="en-US" sz="1800" dirty="0" smtClean="0"/>
              <a:t>impression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Separating </a:t>
            </a:r>
            <a:r>
              <a:rPr lang="en-US" sz="1800" dirty="0"/>
              <a:t>global and local factors/issues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Universal applicability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800" dirty="0"/>
              <a:t>Covering the whole spectrum of materials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From slightly post-edited MT to ultra-polished manual translations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Same approach for knowledge bases and marketing leaflets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Common approach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Only adjusting acceptance criteria/thresholds based on expectations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Viability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800" dirty="0" smtClean="0"/>
              <a:t>Clear, not </a:t>
            </a:r>
            <a:r>
              <a:rPr lang="en-US" sz="1800" dirty="0"/>
              <a:t>overly complicated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Process-oriented</a:t>
            </a:r>
            <a:r>
              <a:rPr lang="en-US" sz="1800" dirty="0"/>
              <a:t>, i.e. applicable in the real world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Flexibility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800" dirty="0"/>
              <a:t>Concentrating on methodology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Particular criteria/issue classification can be taken from elsewhere, for instance: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Based on MQM or other public source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Based on legacy client-sourced criteria</a:t>
            </a:r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13205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7" y="95028"/>
            <a:ext cx="7470647" cy="732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Real-Life Scenario: </a:t>
            </a:r>
            <a:br>
              <a:rPr lang="en-US" dirty="0" smtClean="0"/>
            </a:br>
            <a:r>
              <a:rPr lang="en-US" dirty="0" smtClean="0"/>
              <a:t>No Reference translations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968868"/>
            <a:ext cx="10603992" cy="4590684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Two major criteria for any </a:t>
            </a:r>
            <a:r>
              <a:rPr lang="en-US" dirty="0" smtClean="0"/>
              <a:t>translation </a:t>
            </a:r>
            <a:r>
              <a:rPr lang="en-US" dirty="0"/>
              <a:t>are </a:t>
            </a:r>
            <a:r>
              <a:rPr lang="en-US" dirty="0" smtClean="0"/>
              <a:t>always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Adequacy (Correctly conveys the meaning) </a:t>
            </a:r>
            <a:r>
              <a:rPr lang="en-US" dirty="0" smtClean="0"/>
              <a:t>and </a:t>
            </a:r>
            <a:r>
              <a:rPr lang="en-US" dirty="0"/>
              <a:t>Fluency (Readability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NEITHER of these depends </a:t>
            </a:r>
            <a:r>
              <a:rPr lang="en-US" dirty="0" smtClean="0"/>
              <a:t>on translation </a:t>
            </a:r>
            <a:r>
              <a:rPr lang="en-US" dirty="0"/>
              <a:t>origin, target audience, brand </a:t>
            </a:r>
            <a:r>
              <a:rPr lang="en-US" dirty="0" smtClean="0"/>
              <a:t>impact, </a:t>
            </a:r>
            <a:r>
              <a:rPr lang="en-US" dirty="0"/>
              <a:t>etc.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 </a:t>
            </a:r>
            <a:r>
              <a:rPr lang="en-US" dirty="0"/>
              <a:t>need to </a:t>
            </a:r>
            <a:r>
              <a:rPr lang="en-US" dirty="0" smtClean="0"/>
              <a:t>delve into </a:t>
            </a:r>
            <a:r>
              <a:rPr lang="en-US" dirty="0"/>
              <a:t>technical details or error counts if the text is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Unreadable (incomprehensible) or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Inadequate (inaccurate) </a:t>
            </a:r>
          </a:p>
          <a:p>
            <a:pPr>
              <a:spcBef>
                <a:spcPts val="0"/>
              </a:spcBef>
            </a:pPr>
            <a:r>
              <a:rPr lang="en-US" dirty="0"/>
              <a:t>Acceptance thresholds </a:t>
            </a:r>
            <a:r>
              <a:rPr lang="en-US" dirty="0" smtClean="0"/>
              <a:t>depend </a:t>
            </a:r>
            <a:r>
              <a:rPr lang="en-US" dirty="0"/>
              <a:t>on a number of parameters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Goals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Target audience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Speed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Expected </a:t>
            </a:r>
            <a:r>
              <a:rPr lang="en-US" dirty="0"/>
              <a:t>longevity and brand impact, etc.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Assessment is relatively quick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Often </a:t>
            </a:r>
            <a:r>
              <a:rPr lang="en-US" dirty="0"/>
              <a:t>scanning through the text is </a:t>
            </a:r>
            <a:r>
              <a:rPr lang="en-US" dirty="0" smtClean="0"/>
              <a:t>sufficient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Especially so when </a:t>
            </a:r>
            <a:r>
              <a:rPr lang="en-US" dirty="0"/>
              <a:t>quality is really </a:t>
            </a:r>
            <a:r>
              <a:rPr lang="en-US" dirty="0" smtClean="0"/>
              <a:t>low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One needs to be bilingual or have a bilingual expert ready just in </a:t>
            </a:r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70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Making Real-Life LQA as Objective as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653142"/>
            <a:ext cx="11933791" cy="5153298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NONE of the two major criteria are completely objective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 expert panel would produce a normal opinion curve around the average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 real life there is no expert panel, but a single </a:t>
            </a:r>
            <a:r>
              <a:rPr lang="en-US" dirty="0" smtClean="0"/>
              <a:t>evaluator!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grade assigned by this particular person will NOT be arbitrary, </a:t>
            </a:r>
            <a:r>
              <a:rPr lang="en-US" dirty="0" smtClean="0"/>
              <a:t>but…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It </a:t>
            </a:r>
            <a:r>
              <a:rPr lang="en-US" dirty="0"/>
              <a:t>might fall anywhere within the standard ±2σ range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It depends </a:t>
            </a:r>
            <a:r>
              <a:rPr lang="en-US" dirty="0"/>
              <a:t>on </a:t>
            </a:r>
            <a:r>
              <a:rPr lang="en-US" dirty="0" smtClean="0"/>
              <a:t>the individual’s </a:t>
            </a:r>
            <a:r>
              <a:rPr lang="en-US" dirty="0"/>
              <a:t>taste, </a:t>
            </a:r>
            <a:r>
              <a:rPr lang="en-US" dirty="0" smtClean="0"/>
              <a:t>background, etc.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That is why both criteria can be called SEMI-OBJECTIVE or EXPERT </a:t>
            </a:r>
            <a:r>
              <a:rPr lang="en-US" dirty="0" smtClean="0"/>
              <a:t>OPINION-BASED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Both criteria NOT </a:t>
            </a:r>
            <a:r>
              <a:rPr lang="en-US" dirty="0"/>
              <a:t>too accurate by </a:t>
            </a:r>
            <a:r>
              <a:rPr lang="en-US" dirty="0" smtClean="0"/>
              <a:t>design!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Consequences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EACH of these two major criteria should be evaluated SEPARATELY</a:t>
            </a:r>
          </a:p>
          <a:p>
            <a:pPr lvl="2">
              <a:spcBef>
                <a:spcPts val="0"/>
              </a:spcBef>
            </a:pPr>
            <a:r>
              <a:rPr lang="en-US" dirty="0"/>
              <a:t>Accurate but incomprehensible texts are as useless as fluent but inadequate ones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Two </a:t>
            </a:r>
            <a:r>
              <a:rPr lang="en-US" dirty="0"/>
              <a:t>independent “coordinates</a:t>
            </a:r>
            <a:r>
              <a:rPr lang="en-US" dirty="0" smtClean="0"/>
              <a:t>”, can’t be</a:t>
            </a:r>
            <a:r>
              <a:rPr lang="en-US" dirty="0"/>
              <a:t> combined</a:t>
            </a:r>
            <a:r>
              <a:rPr lang="en-US" dirty="0" smtClean="0"/>
              <a:t> mechanically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EACH should </a:t>
            </a:r>
            <a:r>
              <a:rPr lang="en-US" dirty="0"/>
              <a:t>be evaluated on a </a:t>
            </a:r>
            <a:r>
              <a:rPr lang="en-US" dirty="0" smtClean="0"/>
              <a:t>threshold-based PASS/FAIL </a:t>
            </a:r>
            <a:r>
              <a:rPr lang="en-US" dirty="0"/>
              <a:t>basis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Acceptance </a:t>
            </a:r>
            <a:r>
              <a:rPr lang="en-US" dirty="0"/>
              <a:t>range needs to accommodate the whole </a:t>
            </a:r>
            <a:r>
              <a:rPr lang="en-US" dirty="0" smtClean="0"/>
              <a:t>spectrum </a:t>
            </a:r>
            <a:r>
              <a:rPr lang="en-US" dirty="0"/>
              <a:t>of potential expert opinions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Marketing text: Between </a:t>
            </a:r>
            <a:r>
              <a:rPr lang="en-US" dirty="0"/>
              <a:t>8 and 10 (10-point scale)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Knowledge base: Between </a:t>
            </a:r>
            <a:r>
              <a:rPr lang="en-US" dirty="0"/>
              <a:t>5 and 8 </a:t>
            </a:r>
            <a:r>
              <a:rPr lang="en-US" dirty="0" smtClean="0"/>
              <a:t>(10-point scale)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minimal scale to be used is a 10-point one, to accommodate the normal curve properly</a:t>
            </a:r>
          </a:p>
          <a:p>
            <a:pPr lvl="2">
              <a:spcBef>
                <a:spcPts val="0"/>
              </a:spcBef>
            </a:pPr>
            <a:r>
              <a:rPr lang="en-US" dirty="0"/>
              <a:t>Smaller scales just do not provide sufficient granularity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Acceptance threshold </a:t>
            </a:r>
            <a:r>
              <a:rPr lang="en-US" dirty="0" smtClean="0"/>
              <a:t>defined </a:t>
            </a:r>
            <a:r>
              <a:rPr lang="en-US" dirty="0"/>
              <a:t>by the area, visibility of materials, time constraints, target audience, etc.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44" y="1371600"/>
            <a:ext cx="2212043" cy="22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0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technical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557784"/>
            <a:ext cx="10789920" cy="5358384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Only content that passes on both accounts is further analyzed for technical </a:t>
            </a:r>
            <a:r>
              <a:rPr lang="en-US" dirty="0" smtClean="0"/>
              <a:t>imperfections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Terminology inconsistency or deviations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Style guides, country standards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Tags, placeholders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Formatting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Technical issues are OBJECTIVE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Grades expected </a:t>
            </a:r>
            <a:r>
              <a:rPr lang="en-US" dirty="0"/>
              <a:t>to be similar irrespective of the reviewer’s personality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typo is still a typo</a:t>
            </a:r>
          </a:p>
          <a:p>
            <a:pPr lvl="2">
              <a:spcBef>
                <a:spcPts val="0"/>
              </a:spcBef>
            </a:pPr>
            <a:r>
              <a:rPr lang="en-US" dirty="0"/>
              <a:t>An error in country standards is still an error anyway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Issue </a:t>
            </a:r>
            <a:r>
              <a:rPr lang="en-US" dirty="0"/>
              <a:t>categories can be based 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MQM or other public source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Legacy client-sourced criteria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Error </a:t>
            </a:r>
            <a:r>
              <a:rPr lang="en-US" dirty="0"/>
              <a:t>weights and acceptance thresholds depend </a:t>
            </a:r>
            <a:r>
              <a:rPr lang="en-US" dirty="0" smtClean="0"/>
              <a:t>on multiple factors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Expectations</a:t>
            </a:r>
            <a:r>
              <a:rPr lang="en-US" dirty="0"/>
              <a:t>, target audience, </a:t>
            </a:r>
            <a:r>
              <a:rPr lang="en-US" dirty="0" smtClean="0"/>
              <a:t>time, brand </a:t>
            </a:r>
            <a:r>
              <a:rPr lang="en-US" dirty="0"/>
              <a:t>impact, etc.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Each “quality vector” contains error </a:t>
            </a:r>
            <a:r>
              <a:rPr lang="en-US" dirty="0" smtClean="0"/>
              <a:t>weights</a:t>
            </a:r>
            <a:r>
              <a:rPr lang="en-US" dirty="0"/>
              <a:t> for each category</a:t>
            </a:r>
            <a:r>
              <a:rPr lang="en-US" dirty="0" smtClean="0"/>
              <a:t> </a:t>
            </a:r>
            <a:r>
              <a:rPr lang="en-US" dirty="0"/>
              <a:t>and acceptance </a:t>
            </a:r>
            <a:r>
              <a:rPr lang="en-US" dirty="0" smtClean="0"/>
              <a:t>levels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 limited number of </a:t>
            </a:r>
            <a:r>
              <a:rPr lang="en-US" dirty="0" smtClean="0"/>
              <a:t>“quality vectors” cover </a:t>
            </a:r>
            <a:r>
              <a:rPr lang="en-US" dirty="0"/>
              <a:t>the whole </a:t>
            </a:r>
            <a:r>
              <a:rPr lang="en-US" dirty="0" smtClean="0"/>
              <a:t>spectrum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resulting technical (objective) quality grade is the third apex of the quality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752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01208" y="1307805"/>
            <a:ext cx="4284922" cy="290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2241693" y="664532"/>
            <a:ext cx="3118900" cy="4199869"/>
          </a:xfrm>
          <a:prstGeom prst="triangle">
            <a:avLst>
              <a:gd name="adj" fmla="val 49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quality triangle (or square)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3014" y="1020726"/>
            <a:ext cx="2126512" cy="85060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ADEQUACY</a:t>
            </a:r>
            <a:endParaRPr lang="en-US" sz="28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014" y="3636335"/>
            <a:ext cx="2126512" cy="85060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FLUENCY</a:t>
            </a:r>
            <a:endParaRPr lang="en-US" sz="28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2640" y="2328530"/>
            <a:ext cx="2126512" cy="85060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TECHNICAL</a:t>
            </a:r>
            <a:endParaRPr lang="en-US" sz="28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62640" y="1020726"/>
            <a:ext cx="2126512" cy="85060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MAJOR  ERRORS</a:t>
            </a:r>
            <a:endParaRPr lang="en-US" sz="28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59623" y="723014"/>
            <a:ext cx="0" cy="4763386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671" y="4957856"/>
            <a:ext cx="34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Acceptance Range  Filters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466753" y="1722474"/>
            <a:ext cx="5082363" cy="3168503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466753" y="2488019"/>
            <a:ext cx="1945759" cy="54226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480347">
            <a:off x="3853793" y="2794567"/>
            <a:ext cx="1208231" cy="54226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00117 0.18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  <p:bldP spid="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Case-study: us </a:t>
            </a:r>
            <a:r>
              <a:rPr lang="en-US" dirty="0" err="1" smtClean="0"/>
              <a:t>aca</a:t>
            </a:r>
            <a:r>
              <a:rPr lang="en-US" dirty="0"/>
              <a:t> </a:t>
            </a:r>
            <a:r>
              <a:rPr lang="en-US" dirty="0" err="1"/>
              <a:t>spanish</a:t>
            </a:r>
            <a:r>
              <a:rPr lang="en-US" dirty="0" smtClean="0"/>
              <a:t> website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Organized </a:t>
            </a:r>
            <a:r>
              <a:rPr lang="en-US" dirty="0"/>
              <a:t>by GALA </a:t>
            </a:r>
            <a:r>
              <a:rPr lang="en-US" dirty="0" smtClean="0"/>
              <a:t>(Globalization and Localization Association, </a:t>
            </a:r>
            <a:r>
              <a:rPr lang="en-US" dirty="0" smtClean="0">
                <a:hlinkClick r:id="rId2"/>
              </a:rPr>
              <a:t>www.gala-global.org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Logrus developed and provided methodology</a:t>
            </a:r>
          </a:p>
          <a:p>
            <a:r>
              <a:rPr lang="en-US" dirty="0" smtClean="0"/>
              <a:t>Logrus organized the review and provided analytics</a:t>
            </a:r>
          </a:p>
          <a:p>
            <a:r>
              <a:rPr lang="en-US" dirty="0" smtClean="0"/>
              <a:t>Volunteer effort, crowdsourcing-based approach</a:t>
            </a:r>
          </a:p>
          <a:p>
            <a:pPr lvl="1"/>
            <a:r>
              <a:rPr lang="en-US" dirty="0" smtClean="0"/>
              <a:t>Complicated special rules, strict definitions, lengthy training, etc. out of the question</a:t>
            </a:r>
            <a:endParaRPr lang="en-US" dirty="0"/>
          </a:p>
          <a:p>
            <a:pPr lvl="1"/>
            <a:r>
              <a:rPr lang="en-US" dirty="0" smtClean="0"/>
              <a:t>Contributors chosen among language professionals only</a:t>
            </a:r>
            <a:endParaRPr lang="en-US" dirty="0"/>
          </a:p>
          <a:p>
            <a:r>
              <a:rPr lang="en-US" dirty="0" smtClean="0"/>
              <a:t>Simplified “quality square” methodology applied</a:t>
            </a:r>
          </a:p>
          <a:p>
            <a:pPr lvl="1"/>
            <a:r>
              <a:rPr lang="en-US" dirty="0" smtClean="0"/>
              <a:t>Major errors (10 = None, 0 = More than 2)</a:t>
            </a:r>
          </a:p>
          <a:p>
            <a:pPr lvl="1"/>
            <a:r>
              <a:rPr lang="en-US" dirty="0" smtClean="0"/>
              <a:t>Readability (fluency, 0 - 10)</a:t>
            </a:r>
          </a:p>
          <a:p>
            <a:pPr lvl="1"/>
            <a:r>
              <a:rPr lang="en-US" dirty="0" smtClean="0"/>
              <a:t>Adequacy (accuracy, 0 - 10)</a:t>
            </a:r>
          </a:p>
          <a:p>
            <a:pPr lvl="1"/>
            <a:r>
              <a:rPr lang="en-US" dirty="0" smtClean="0"/>
              <a:t>Technical (0 – 10)</a:t>
            </a:r>
          </a:p>
          <a:p>
            <a:r>
              <a:rPr lang="en-US" dirty="0" smtClean="0"/>
              <a:t>18 language pros reviewing the website: </a:t>
            </a:r>
            <a:r>
              <a:rPr lang="en-US" dirty="0" smtClean="0">
                <a:hlinkClick r:id="rId3"/>
              </a:rPr>
              <a:t>www.CuidadoDeSalud.gov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36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Case-study: us </a:t>
            </a:r>
            <a:r>
              <a:rPr lang="en-US" dirty="0" err="1" smtClean="0"/>
              <a:t>aca</a:t>
            </a:r>
            <a:r>
              <a:rPr lang="en-US" dirty="0"/>
              <a:t> </a:t>
            </a:r>
            <a:r>
              <a:rPr lang="en-US" dirty="0" err="1"/>
              <a:t>spanish</a:t>
            </a:r>
            <a:r>
              <a:rPr lang="en-US" dirty="0" smtClean="0"/>
              <a:t> website review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2" y="649225"/>
            <a:ext cx="11843651" cy="1920239"/>
          </a:xfrm>
        </p:spPr>
        <p:txBody>
          <a:bodyPr>
            <a:normAutofit/>
          </a:bodyPr>
          <a:lstStyle/>
          <a:p>
            <a:r>
              <a:rPr lang="en-US" dirty="0" smtClean="0"/>
              <a:t>Major errors: None (11), More than 2 (7), 1 grade ignored</a:t>
            </a:r>
          </a:p>
          <a:p>
            <a:r>
              <a:rPr lang="en-US" dirty="0" smtClean="0"/>
              <a:t>Takeaways</a:t>
            </a:r>
          </a:p>
          <a:p>
            <a:pPr lvl="1"/>
            <a:r>
              <a:rPr lang="en-US" dirty="0" smtClean="0"/>
              <a:t>Not too objective!</a:t>
            </a:r>
          </a:p>
          <a:p>
            <a:pPr lvl="1"/>
            <a:r>
              <a:rPr lang="en-US" b="1" u="sng" dirty="0" smtClean="0">
                <a:solidFill>
                  <a:srgbClr val="FFFF00"/>
                </a:solidFill>
              </a:rPr>
              <a:t>YOUR</a:t>
            </a:r>
            <a:r>
              <a:rPr lang="en-US" dirty="0" smtClean="0"/>
              <a:t> </a:t>
            </a:r>
            <a:r>
              <a:rPr lang="en-US" dirty="0" smtClean="0"/>
              <a:t>reviewer could contribute to ANY of the bars</a:t>
            </a:r>
          </a:p>
          <a:p>
            <a:pPr lvl="1"/>
            <a:r>
              <a:rPr lang="en-US" dirty="0" smtClean="0"/>
              <a:t>Only threshold-based criteria really work</a:t>
            </a:r>
          </a:p>
          <a:p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548003"/>
              </p:ext>
            </p:extLst>
          </p:nvPr>
        </p:nvGraphicFramePr>
        <p:xfrm>
          <a:off x="50075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177621"/>
              </p:ext>
            </p:extLst>
          </p:nvPr>
        </p:nvGraphicFramePr>
        <p:xfrm>
          <a:off x="4863629" y="2743200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3814" y="2532888"/>
            <a:ext cx="351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</a:rPr>
              <a:t>Readability / Intelligibility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Mean value: 6.2, Std. Deviation: 2.1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0238" y="2538719"/>
            <a:ext cx="351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</a:rPr>
              <a:t>Adequacy / Accuracy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Mean value: 6.6, Std. Deviation: 1.9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13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Case-study: us </a:t>
            </a:r>
            <a:r>
              <a:rPr lang="en-US" dirty="0" err="1" smtClean="0"/>
              <a:t>aca</a:t>
            </a:r>
            <a:r>
              <a:rPr lang="en-US" dirty="0"/>
              <a:t> </a:t>
            </a:r>
            <a:r>
              <a:rPr lang="en-US" dirty="0" err="1"/>
              <a:t>spanish</a:t>
            </a:r>
            <a:r>
              <a:rPr lang="en-US" dirty="0" smtClean="0"/>
              <a:t> website review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2" y="694945"/>
            <a:ext cx="11843651" cy="2542032"/>
          </a:xfrm>
        </p:spPr>
        <p:txBody>
          <a:bodyPr>
            <a:normAutofit/>
          </a:bodyPr>
          <a:lstStyle/>
          <a:p>
            <a:r>
              <a:rPr lang="en-US" dirty="0" smtClean="0"/>
              <a:t>Biggest opinion spread for technical errors</a:t>
            </a:r>
          </a:p>
          <a:p>
            <a:pPr lvl="1"/>
            <a:r>
              <a:rPr lang="en-US" dirty="0" smtClean="0"/>
              <a:t>Illustrates the gap between professional and </a:t>
            </a:r>
            <a:r>
              <a:rPr lang="en-US" dirty="0" err="1" smtClean="0"/>
              <a:t>crowdsourced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No detailed criteria or training applied</a:t>
            </a:r>
          </a:p>
          <a:p>
            <a:pPr lvl="1"/>
            <a:r>
              <a:rPr lang="en-US" dirty="0" smtClean="0"/>
              <a:t>Should be the most objective factor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350516"/>
              </p:ext>
            </p:extLst>
          </p:nvPr>
        </p:nvGraphicFramePr>
        <p:xfrm>
          <a:off x="22098" y="2450592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094" y="2258568"/>
            <a:ext cx="351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Technical Issues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Mean value: 4.8, Std. Deviation: 2.3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2625" y="2456689"/>
            <a:ext cx="5943600" cy="2542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Overall review results still quite reliable/convincing</a:t>
            </a:r>
          </a:p>
          <a:p>
            <a:pPr lvl="1"/>
            <a:r>
              <a:rPr lang="en-US" dirty="0" smtClean="0"/>
              <a:t>Not a big surprise given the website initial quality…</a:t>
            </a:r>
          </a:p>
          <a:p>
            <a:pPr lvl="1"/>
            <a:r>
              <a:rPr lang="en-US" dirty="0" smtClean="0"/>
              <a:t>“Obamacare’s poorly translated Spanish website frustrates users”, AP, January 12, 2014</a:t>
            </a:r>
          </a:p>
          <a:p>
            <a:endParaRPr lang="en-US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65548"/>
              </p:ext>
            </p:extLst>
          </p:nvPr>
        </p:nvGraphicFramePr>
        <p:xfrm>
          <a:off x="0" y="2456689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4853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Logrus Theme Modern Gray-Green-Yellow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grus Theme Modern Gray-Green-Yellow WIDE.potx" id="{42ABDA85-5DCF-40B0-B385-B7B27A8226BE}" vid="{74076B27-7FCE-4E4E-84A1-0F2D23997D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Logrus Theme Modern Gray-Green-Yellow WIDE</Template>
  <TotalTime>432</TotalTime>
  <Words>1213</Words>
  <Application>Microsoft Office PowerPoint</Application>
  <PresentationFormat>Widescreen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Wingdings</vt:lpstr>
      <vt:lpstr>Wingdings 3</vt:lpstr>
      <vt:lpstr>Logrus Theme Modern Gray-Green-Yellow</vt:lpstr>
      <vt:lpstr>A Universal approach to Building QA Models</vt:lpstr>
      <vt:lpstr>QA model: general considerations</vt:lpstr>
      <vt:lpstr>Real-Life Scenario:  No Reference translations available</vt:lpstr>
      <vt:lpstr>Making Real-Life LQA as Objective as Possible</vt:lpstr>
      <vt:lpstr>The technical factor</vt:lpstr>
      <vt:lpstr>The quality triangle (or square)</vt:lpstr>
      <vt:lpstr>Case-study: us aca spanish website review</vt:lpstr>
      <vt:lpstr>Case-study: us aca spanish website review (II)</vt:lpstr>
      <vt:lpstr>Case-study: us aca spanish website review (III)</vt:lpstr>
      <vt:lpstr>Why semi-objective and objective factors  should not be combined</vt:lpstr>
      <vt:lpstr>The “quality triangle/SQUARE” approach recipe</vt:lpstr>
      <vt:lpstr>Summary</vt:lpstr>
      <vt:lpstr>Separate case: REFERENCE translations available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TAUS DQEF Model Considerations</dc:title>
  <dc:creator>Leonid Glazychev (Logrus Philly)</dc:creator>
  <cp:lastModifiedBy>Leonid Glazychev</cp:lastModifiedBy>
  <cp:revision>145</cp:revision>
  <dcterms:created xsi:type="dcterms:W3CDTF">2013-03-06T22:11:58Z</dcterms:created>
  <dcterms:modified xsi:type="dcterms:W3CDTF">2014-05-25T19:23:53Z</dcterms:modified>
</cp:coreProperties>
</file>