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1" r:id="rId19"/>
    <p:sldId id="290" r:id="rId20"/>
    <p:sldId id="292" r:id="rId21"/>
    <p:sldId id="273" r:id="rId22"/>
    <p:sldId id="280" r:id="rId23"/>
    <p:sldId id="286" r:id="rId24"/>
    <p:sldId id="276" r:id="rId25"/>
    <p:sldId id="277" r:id="rId26"/>
    <p:sldId id="278" r:id="rId27"/>
    <p:sldId id="287" r:id="rId28"/>
    <p:sldId id="281" r:id="rId29"/>
    <p:sldId id="282" r:id="rId30"/>
    <p:sldId id="284" r:id="rId31"/>
    <p:sldId id="285" r:id="rId32"/>
    <p:sldId id="283" r:id="rId33"/>
    <p:sldId id="289" r:id="rId34"/>
    <p:sldId id="288" r:id="rId3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8" autoAdjust="0"/>
  </p:normalViewPr>
  <p:slideViewPr>
    <p:cSldViewPr>
      <p:cViewPr varScale="1">
        <p:scale>
          <a:sx n="85" d="100"/>
          <a:sy n="85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401D-CF70-4861-A49A-D28E3817B4FC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02ECE-EECD-430C-A73B-84E3ED5592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54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DCF01-516F-4766-B8E4-825F642B45A0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762F-C338-4614-87F8-D1BFFBD84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7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Carried</a:t>
            </a:r>
            <a:r>
              <a:rPr lang="de-DE" dirty="0" smtClean="0"/>
              <a:t> out, </a:t>
            </a:r>
            <a:r>
              <a:rPr lang="de-DE" dirty="0" err="1" smtClean="0"/>
              <a:t>conducted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83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7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Last </a:t>
            </a:r>
            <a:r>
              <a:rPr lang="de-DE" dirty="0" err="1" smtClean="0"/>
              <a:t>translator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cross-cultural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conceptual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transfer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foreignisation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domestication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traslation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strategies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Translator</a:t>
            </a:r>
            <a:r>
              <a:rPr lang="de-DE" baseline="0" dirty="0" smtClean="0">
                <a:sym typeface="Wingdings" panose="05000000000000000000" pitchFamily="2" charset="2"/>
              </a:rPr>
              <a:t> 2 </a:t>
            </a:r>
            <a:r>
              <a:rPr lang="de-DE" baseline="0" dirty="0" err="1" smtClean="0">
                <a:sym typeface="Wingdings" panose="05000000000000000000" pitchFamily="2" charset="2"/>
              </a:rPr>
              <a:t>remains</a:t>
            </a:r>
            <a:r>
              <a:rPr lang="de-DE" baseline="0" dirty="0" smtClean="0">
                <a:sym typeface="Wingdings" panose="05000000000000000000" pitchFamily="2" charset="2"/>
              </a:rPr>
              <a:t> neutral </a:t>
            </a:r>
            <a:r>
              <a:rPr lang="de-DE" baseline="0" dirty="0" err="1" smtClean="0">
                <a:sym typeface="Wingdings" panose="05000000000000000000" pitchFamily="2" charset="2"/>
              </a:rPr>
              <a:t>concerning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foreginisation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domestication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Three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translatoes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have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chosen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same </a:t>
            </a:r>
            <a:r>
              <a:rPr lang="de-DE" baseline="0" dirty="0" err="1" smtClean="0">
                <a:sym typeface="Wingdings" panose="05000000000000000000" pitchFamily="2" charset="2"/>
              </a:rPr>
              <a:t>structure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original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7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colloquial</a:t>
            </a:r>
            <a:r>
              <a:rPr lang="de-DE" dirty="0" smtClean="0"/>
              <a:t> </a:t>
            </a:r>
            <a:r>
              <a:rPr lang="de-DE" dirty="0" err="1" smtClean="0"/>
              <a:t>speech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1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literal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reqiures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creative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translator</a:t>
            </a:r>
            <a:endParaRPr lang="de-DE" baseline="0" dirty="0" smtClean="0"/>
          </a:p>
          <a:p>
            <a:r>
              <a:rPr lang="de-DE" baseline="0" dirty="0" smtClean="0"/>
              <a:t>This </a:t>
            </a:r>
            <a:r>
              <a:rPr lang="de-DE" baseline="0" dirty="0" err="1" smtClean="0"/>
              <a:t>translation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proficiency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translator</a:t>
            </a:r>
            <a:endParaRPr lang="de-DE" baseline="0" dirty="0" smtClean="0"/>
          </a:p>
          <a:p>
            <a:r>
              <a:rPr lang="de-DE" baseline="0" dirty="0" smtClean="0"/>
              <a:t>Stützpunkt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incorrect</a:t>
            </a:r>
            <a:r>
              <a:rPr lang="de-DE" baseline="0" dirty="0" smtClean="0"/>
              <a:t>=</a:t>
            </a:r>
            <a:r>
              <a:rPr lang="de-DE" baseline="0" dirty="0" err="1" smtClean="0"/>
              <a:t>meaning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89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Abt=</a:t>
            </a:r>
            <a:r>
              <a:rPr lang="de-DE" dirty="0" err="1" smtClean="0"/>
              <a:t>abbot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 panose="05000000000000000000" pitchFamily="2" charset="2"/>
              </a:rPr>
              <a:t>Also </a:t>
            </a:r>
            <a:r>
              <a:rPr lang="de-DE" dirty="0" err="1" smtClean="0">
                <a:sym typeface="Wingdings" panose="05000000000000000000" pitchFamily="2" charset="2"/>
              </a:rPr>
              <a:t>used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improving</a:t>
            </a:r>
            <a:r>
              <a:rPr lang="de-DE" dirty="0" smtClean="0">
                <a:sym typeface="Wingdings" panose="05000000000000000000" pitchFamily="2" charset="2"/>
              </a:rPr>
              <a:t> MT </a:t>
            </a:r>
            <a:r>
              <a:rPr lang="de-DE" dirty="0" err="1" smtClean="0">
                <a:sym typeface="Wingdings" panose="05000000000000000000" pitchFamily="2" charset="2"/>
              </a:rPr>
              <a:t>systems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6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96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1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	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1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9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0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762F-C338-4614-87F8-D1BFFBD84A0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1B50B5-D682-402A-BEC0-99BD71D08173}" type="datetime1">
              <a:rPr lang="de-DE" smtClean="0"/>
              <a:t>28.05.2014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459-F00B-416E-9C88-08D2C460DD93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07413A-991C-4111-9214-ACD9F13E08EF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ECB2-3084-4B66-8342-2E3EF9D78935}" type="datetime1">
              <a:rPr lang="de-DE" smtClean="0"/>
              <a:t>28.05.2014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B9BC4C-6FD9-4D3A-8944-9C362AB5D954}" type="datetime1">
              <a:rPr lang="de-DE" smtClean="0"/>
              <a:t>28.05.2014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EA8E3A-05A2-4C31-9118-7D376A8AAC7B}" type="datetime1">
              <a:rPr lang="de-DE" smtClean="0"/>
              <a:t>28.05.2014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F27C-2EB7-4FFA-B347-84BBCEF775FE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883F-7B7E-4D6C-9E9F-EA4E2C053B8F}" type="datetime1">
              <a:rPr lang="de-DE" smtClean="0"/>
              <a:t>28.05.2014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9BEF-7917-4920-ACD0-4B545B792F4B}" type="datetime1">
              <a:rPr lang="de-DE" smtClean="0"/>
              <a:t>28.05.2014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63C895-168A-4320-8B99-3C8F6F181309}" type="datetime1">
              <a:rPr lang="de-DE" smtClean="0"/>
              <a:t>28.05.2014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D3672B-D473-4523-8A8B-320BB605B606}" type="datetime1">
              <a:rPr lang="de-DE" smtClean="0"/>
              <a:t>28.05.2014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EFC2E9-DDD2-490D-8E28-470913ED3AD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Human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956792"/>
          </a:xfrm>
        </p:spPr>
        <p:txBody>
          <a:bodyPr>
            <a:normAutofit/>
          </a:bodyPr>
          <a:lstStyle/>
          <a:p>
            <a:pPr algn="l"/>
            <a:endParaRPr lang="en-US" sz="2400" b="1" dirty="0" smtClean="0">
              <a:solidFill>
                <a:schemeClr val="accent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Mihaela Vela </a:t>
            </a: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Anne-Kathrin Schumann</a:t>
            </a:r>
          </a:p>
          <a:p>
            <a:pPr algn="l"/>
            <a:r>
              <a:rPr lang="en-US" sz="2400" b="1" dirty="0" smtClean="0">
                <a:solidFill>
                  <a:schemeClr val="accent1"/>
                </a:solidFill>
              </a:rPr>
              <a:t>Andrea </a:t>
            </a:r>
            <a:r>
              <a:rPr lang="en-US" sz="2400" b="1" dirty="0" err="1" smtClean="0">
                <a:solidFill>
                  <a:schemeClr val="accent1"/>
                </a:solidFill>
              </a:rPr>
              <a:t>Wurm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l"/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03648" y="5085184"/>
            <a:ext cx="6949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Saarland University</a:t>
            </a:r>
          </a:p>
          <a:p>
            <a:r>
              <a:rPr lang="de-DE" sz="2400" dirty="0" smtClean="0"/>
              <a:t>Department </a:t>
            </a:r>
            <a:r>
              <a:rPr lang="de-DE" sz="2400" dirty="0" err="1" smtClean="0"/>
              <a:t>of</a:t>
            </a:r>
            <a:r>
              <a:rPr lang="de-DE" sz="2400" dirty="0" smtClean="0"/>
              <a:t> Applied </a:t>
            </a:r>
            <a:r>
              <a:rPr lang="de-DE" sz="2400" dirty="0" err="1" smtClean="0"/>
              <a:t>Linguistics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Translation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114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in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DAC-D5E7-4831-B41C-A4541A26EFA3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Linguistic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  <a:p>
            <a:pPr lvl="1"/>
            <a:r>
              <a:rPr lang="de-DE" dirty="0" err="1"/>
              <a:t>Phraseological</a:t>
            </a:r>
            <a:r>
              <a:rPr lang="de-DE" dirty="0"/>
              <a:t>, </a:t>
            </a:r>
            <a:r>
              <a:rPr lang="de-DE" dirty="0" err="1"/>
              <a:t>idiomatic</a:t>
            </a:r>
            <a:r>
              <a:rPr lang="de-DE" dirty="0"/>
              <a:t>, </a:t>
            </a:r>
            <a:r>
              <a:rPr lang="de-DE" dirty="0" err="1"/>
              <a:t>syntactic</a:t>
            </a:r>
            <a:r>
              <a:rPr lang="de-DE" dirty="0"/>
              <a:t>, </a:t>
            </a:r>
            <a:r>
              <a:rPr lang="de-DE" dirty="0" err="1"/>
              <a:t>grammatical</a:t>
            </a:r>
            <a:r>
              <a:rPr lang="de-DE" dirty="0"/>
              <a:t>, modal, </a:t>
            </a:r>
            <a:r>
              <a:rPr lang="de-DE" dirty="0" smtClean="0"/>
              <a:t>temporal, </a:t>
            </a:r>
            <a:r>
              <a:rPr lang="de-DE" dirty="0" err="1"/>
              <a:t>stylistic</a:t>
            </a:r>
            <a:r>
              <a:rPr lang="de-DE" dirty="0"/>
              <a:t>, </a:t>
            </a:r>
            <a:r>
              <a:rPr lang="de-DE" dirty="0" err="1"/>
              <a:t>cohesion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Translation-</a:t>
            </a:r>
            <a:r>
              <a:rPr lang="de-DE" dirty="0" err="1" smtClean="0"/>
              <a:t>specifc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Pragmatic</a:t>
            </a:r>
            <a:r>
              <a:rPr lang="de-DE" dirty="0" smtClean="0"/>
              <a:t>, </a:t>
            </a:r>
            <a:r>
              <a:rPr lang="de-DE" dirty="0" err="1" smtClean="0"/>
              <a:t>cultural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formal </a:t>
            </a:r>
            <a:r>
              <a:rPr lang="de-DE" dirty="0" err="1" smtClean="0"/>
              <a:t>defects</a:t>
            </a:r>
            <a:r>
              <a:rPr lang="de-DE" dirty="0" smtClean="0"/>
              <a:t> (Nord 2003)</a:t>
            </a:r>
          </a:p>
          <a:p>
            <a:endParaRPr lang="de-DE" dirty="0" smtClean="0"/>
          </a:p>
          <a:p>
            <a:r>
              <a:rPr lang="de-DE" dirty="0" smtClean="0"/>
              <a:t>Translation </a:t>
            </a:r>
            <a:r>
              <a:rPr lang="de-DE" dirty="0" err="1" smtClean="0"/>
              <a:t>as</a:t>
            </a:r>
            <a:r>
              <a:rPr lang="de-DE" dirty="0" smtClean="0"/>
              <a:t> an expert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1"/>
            <a:r>
              <a:rPr lang="de-DE" dirty="0" smtClean="0"/>
              <a:t>Translation-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</a:p>
          <a:p>
            <a:pPr lvl="1"/>
            <a:r>
              <a:rPr lang="de-DE" dirty="0" err="1" smtClean="0"/>
              <a:t>Weighting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58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KOPTE </a:t>
            </a:r>
            <a:r>
              <a:rPr lang="de-DE" dirty="0" err="1" smtClean="0"/>
              <a:t>corpus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FB4-9528-4F76-8107-92CB0CBC0BAA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French </a:t>
            </a:r>
            <a:r>
              <a:rPr lang="de-DE" dirty="0" err="1" smtClean="0"/>
              <a:t>newspaper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err="1"/>
              <a:t>s</a:t>
            </a:r>
            <a:r>
              <a:rPr lang="de-DE" dirty="0" smtClean="0"/>
              <a:t> (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) </a:t>
            </a:r>
            <a:r>
              <a:rPr lang="de-DE" dirty="0" err="1" smtClean="0"/>
              <a:t>into</a:t>
            </a:r>
            <a:r>
              <a:rPr lang="de-DE" dirty="0" smtClean="0"/>
              <a:t> German</a:t>
            </a:r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smtClean="0"/>
              <a:t>77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&amp; 985 </a:t>
            </a:r>
            <a:r>
              <a:rPr lang="de-DE" dirty="0" err="1" smtClean="0"/>
              <a:t>translations</a:t>
            </a:r>
            <a:endParaRPr lang="de-DE" dirty="0" smtClean="0"/>
          </a:p>
          <a:p>
            <a:pPr lvl="1"/>
            <a:r>
              <a:rPr lang="de-DE" dirty="0" smtClean="0"/>
              <a:t>318 467 </a:t>
            </a:r>
            <a:r>
              <a:rPr lang="de-DE" dirty="0" err="1" smtClean="0"/>
              <a:t>tokens</a:t>
            </a:r>
            <a:endParaRPr lang="de-DE" dirty="0" smtClean="0"/>
          </a:p>
          <a:p>
            <a:pPr lvl="1"/>
            <a:r>
              <a:rPr lang="de-DE" dirty="0" smtClean="0"/>
              <a:t>1400-2400 </a:t>
            </a:r>
            <a:r>
              <a:rPr lang="de-DE" dirty="0" err="1" smtClean="0"/>
              <a:t>characters</a:t>
            </a:r>
            <a:r>
              <a:rPr lang="de-DE" dirty="0" smtClean="0"/>
              <a:t>/</a:t>
            </a:r>
            <a:r>
              <a:rPr lang="de-DE" dirty="0" err="1" smtClean="0"/>
              <a:t>text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whitespaces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58 </a:t>
            </a:r>
            <a:r>
              <a:rPr lang="de-DE" dirty="0" err="1" smtClean="0"/>
              <a:t>students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(+)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(-)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Grade was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summing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 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markers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3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 KOPTE </a:t>
            </a:r>
            <a:r>
              <a:rPr lang="de-DE" dirty="0" err="1" smtClean="0"/>
              <a:t>corpus</a:t>
            </a:r>
            <a:r>
              <a:rPr lang="de-DE" dirty="0" smtClean="0"/>
              <a:t> -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cheme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6124-55D8-4AB5-B23F-73AB228EA834}" type="datetime1">
              <a:rPr lang="de-DE" smtClean="0"/>
              <a:t>28.05.2014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1637065"/>
              </p:ext>
            </p:extLst>
          </p:nvPr>
        </p:nvGraphicFramePr>
        <p:xfrm>
          <a:off x="611560" y="1467218"/>
          <a:ext cx="77724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4676056"/>
              </a:tblGrid>
              <a:tr h="361391">
                <a:tc>
                  <a:txBody>
                    <a:bodyPr/>
                    <a:lstStyle/>
                    <a:p>
                      <a:r>
                        <a:rPr lang="de-DE" dirty="0" smtClean="0"/>
                        <a:t>Evaluation </a:t>
                      </a:r>
                      <a:r>
                        <a:rPr lang="de-DE" dirty="0" err="1" smtClean="0"/>
                        <a:t>criteria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 </a:t>
                      </a:r>
                      <a:r>
                        <a:rPr lang="de-DE" dirty="0" err="1" smtClean="0"/>
                        <a:t>subcriteria</a:t>
                      </a:r>
                      <a:endParaRPr lang="de-DE" dirty="0"/>
                    </a:p>
                  </a:txBody>
                  <a:tcPr/>
                </a:tc>
              </a:tr>
              <a:tr h="63243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Author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recipients</a:t>
                      </a:r>
                      <a:r>
                        <a:rPr lang="de-DE" dirty="0" smtClean="0"/>
                        <a:t>, medium, </a:t>
                      </a:r>
                      <a:r>
                        <a:rPr lang="de-DE" dirty="0" err="1" smtClean="0"/>
                        <a:t>topic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location</a:t>
                      </a:r>
                      <a:r>
                        <a:rPr lang="de-DE" dirty="0" smtClean="0"/>
                        <a:t>,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smtClean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Paragraph, </a:t>
                      </a:r>
                      <a:r>
                        <a:rPr kumimoji="0" lang="de-DE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formatting</a:t>
                      </a:r>
                      <a:endParaRPr lang="de-DE" dirty="0"/>
                    </a:p>
                  </a:txBody>
                  <a:tcPr/>
                </a:tc>
              </a:tr>
              <a:tr h="63243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Structure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Thematic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progression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macrostructure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illustrations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Cohesion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Reference, </a:t>
                      </a:r>
                      <a:r>
                        <a:rPr lang="de-DE" dirty="0" err="1" smtClean="0"/>
                        <a:t>connections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Stylistics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Style, </a:t>
                      </a:r>
                      <a:r>
                        <a:rPr lang="de-DE" dirty="0" err="1" smtClean="0"/>
                        <a:t>genre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Grammar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Determiners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modality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syntax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Semantics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Textual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semantics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idioms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terminology</a:t>
                      </a:r>
                      <a:endParaRPr lang="de-DE" dirty="0"/>
                    </a:p>
                  </a:txBody>
                  <a:tcPr/>
                </a:tc>
              </a:tr>
              <a:tr h="903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Translation </a:t>
                      </a:r>
                      <a:r>
                        <a:rPr lang="de-DE" dirty="0" err="1" smtClean="0"/>
                        <a:t>problems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Erroneous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source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text</a:t>
                      </a:r>
                      <a:r>
                        <a:rPr lang="de-DE" dirty="0" smtClean="0"/>
                        <a:t>, proper </a:t>
                      </a:r>
                      <a:r>
                        <a:rPr lang="de-DE" dirty="0" err="1" smtClean="0"/>
                        <a:t>names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culture-specific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items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ideology</a:t>
                      </a:r>
                      <a:r>
                        <a:rPr lang="de-DE" baseline="0" dirty="0" smtClean="0"/>
                        <a:t>, math. </a:t>
                      </a:r>
                      <a:r>
                        <a:rPr lang="de-DE" baseline="0" dirty="0" err="1" smtClean="0"/>
                        <a:t>units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pragmatics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allusions</a:t>
                      </a:r>
                      <a:endParaRPr lang="de-DE" dirty="0"/>
                    </a:p>
                  </a:txBody>
                  <a:tcPr/>
                </a:tc>
              </a:tr>
              <a:tr h="361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Function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Types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EA6C-4249-4182-BBE4-50221D6418F8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fine-grained</a:t>
            </a:r>
            <a:r>
              <a:rPr lang="de-DE" dirty="0" smtClean="0"/>
              <a:t> human expert </a:t>
            </a:r>
            <a:r>
              <a:rPr lang="de-DE" dirty="0" err="1" smtClean="0"/>
              <a:t>evaluations</a:t>
            </a:r>
            <a:endParaRPr lang="de-DE" dirty="0" smtClean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human </a:t>
            </a:r>
            <a:r>
              <a:rPr lang="de-DE" dirty="0" err="1" smtClean="0"/>
              <a:t>judgements</a:t>
            </a:r>
            <a:r>
              <a:rPr lang="de-DE" dirty="0" smtClean="0"/>
              <a:t>?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900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7C79-2B48-474C-9EF9-34C2D66C7B3B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BLEU </a:t>
            </a:r>
            <a:r>
              <a:rPr lang="de-DE" dirty="0" err="1" smtClean="0"/>
              <a:t>and</a:t>
            </a:r>
            <a:r>
              <a:rPr lang="de-DE" dirty="0" smtClean="0"/>
              <a:t> Meteor</a:t>
            </a:r>
          </a:p>
          <a:p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on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4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endParaRPr lang="de-DE" dirty="0" smtClean="0"/>
          </a:p>
          <a:p>
            <a:r>
              <a:rPr lang="de-DE" dirty="0" err="1" smtClean="0"/>
              <a:t>Kendall‘s</a:t>
            </a:r>
            <a:r>
              <a:rPr lang="de-DE" dirty="0" smtClean="0"/>
              <a:t> rank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The human expert grades </a:t>
            </a:r>
            <a:r>
              <a:rPr lang="de-DE" dirty="0" err="1" smtClean="0"/>
              <a:t>and</a:t>
            </a:r>
            <a:r>
              <a:rPr lang="de-DE" dirty="0" smtClean="0"/>
              <a:t> BLEU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pPr lvl="1"/>
            <a:r>
              <a:rPr lang="de-DE" dirty="0" smtClean="0"/>
              <a:t>The human expert grades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experiments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103E-487D-4B86-BF17-28EF8D933D94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setup</a:t>
            </a:r>
            <a:r>
              <a:rPr lang="de-DE" dirty="0" smtClean="0"/>
              <a:t> (1) </a:t>
            </a:r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translated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worst-graded</a:t>
            </a:r>
            <a:r>
              <a:rPr lang="de-DE" dirty="0" smtClean="0"/>
              <a:t> human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endParaRPr lang="de-DE" dirty="0" smtClean="0"/>
          </a:p>
          <a:p>
            <a:pPr lvl="1"/>
            <a:r>
              <a:rPr lang="de-DE" dirty="0" err="1" smtClean="0"/>
              <a:t>Kendall‘s</a:t>
            </a:r>
            <a:r>
              <a:rPr lang="de-DE" dirty="0" smtClean="0"/>
              <a:t> rank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Human-BLEU, Human-Meteor, BLEU-Meteor</a:t>
            </a:r>
          </a:p>
          <a:p>
            <a:r>
              <a:rPr lang="de-DE" dirty="0" smtClean="0"/>
              <a:t>Second </a:t>
            </a:r>
            <a:r>
              <a:rPr lang="de-DE" dirty="0" err="1" smtClean="0"/>
              <a:t>setup</a:t>
            </a:r>
            <a:r>
              <a:rPr lang="de-DE" dirty="0" smtClean="0"/>
              <a:t> (2) </a:t>
            </a:r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as</a:t>
            </a:r>
            <a:r>
              <a:rPr lang="de-DE" dirty="0" smtClean="0"/>
              <a:t> (1),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human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 smtClean="0"/>
          </a:p>
          <a:p>
            <a:r>
              <a:rPr lang="de-DE" dirty="0" smtClean="0"/>
              <a:t>Third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as</a:t>
            </a:r>
            <a:r>
              <a:rPr lang="de-DE" dirty="0" smtClean="0"/>
              <a:t> (1),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five</a:t>
            </a:r>
            <a:r>
              <a:rPr lang="de-DE" dirty="0" smtClean="0"/>
              <a:t> human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089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5B06-B32E-42C1-847B-2804E2495E93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Translations</a:t>
            </a:r>
            <a:endParaRPr lang="de-DE" dirty="0" smtClean="0"/>
          </a:p>
          <a:p>
            <a:pPr lvl="1"/>
            <a:r>
              <a:rPr lang="de-DE" dirty="0" smtClean="0"/>
              <a:t>158 </a:t>
            </a:r>
            <a:r>
              <a:rPr lang="de-DE" dirty="0" err="1" smtClean="0"/>
              <a:t>translations</a:t>
            </a:r>
            <a:r>
              <a:rPr lang="de-DE" dirty="0" smtClean="0"/>
              <a:t> (1) </a:t>
            </a:r>
            <a:r>
              <a:rPr lang="de-DE" dirty="0" smtClean="0">
                <a:sym typeface="Wingdings" panose="05000000000000000000" pitchFamily="2" charset="2"/>
              </a:rPr>
              <a:t> 108 (2)  68 (3)</a:t>
            </a:r>
            <a:endParaRPr lang="de-DE" dirty="0" smtClean="0"/>
          </a:p>
          <a:p>
            <a:r>
              <a:rPr lang="de-DE" dirty="0" smtClean="0"/>
              <a:t>Human </a:t>
            </a:r>
            <a:r>
              <a:rPr lang="de-DE" dirty="0" err="1" smtClean="0"/>
              <a:t>evaluation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acceptable</a:t>
            </a:r>
            <a:endParaRPr lang="de-DE" dirty="0" smtClean="0"/>
          </a:p>
          <a:p>
            <a:pPr lvl="1"/>
            <a:r>
              <a:rPr lang="de-DE" dirty="0" smtClean="0"/>
              <a:t>median grades </a:t>
            </a:r>
            <a:r>
              <a:rPr lang="de-DE" dirty="0" err="1" smtClean="0"/>
              <a:t>from</a:t>
            </a:r>
            <a:r>
              <a:rPr lang="de-DE" dirty="0" smtClean="0"/>
              <a:t> 2.3 (1)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smtClean="0"/>
              <a:t>2.5 (2) </a:t>
            </a:r>
            <a:r>
              <a:rPr lang="de-DE" dirty="0" smtClean="0">
                <a:sym typeface="Wingdings" panose="05000000000000000000" pitchFamily="2" charset="2"/>
              </a:rPr>
              <a:t> 2.7 (3)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References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median grades 1.7 (1), (2), (3)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Scores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Max. </a:t>
            </a:r>
            <a:r>
              <a:rPr lang="de-DE" dirty="0" err="1" smtClean="0">
                <a:sym typeface="Wingdings" panose="05000000000000000000" pitchFamily="2" charset="2"/>
              </a:rPr>
              <a:t>mean</a:t>
            </a:r>
            <a:r>
              <a:rPr lang="de-DE" dirty="0" smtClean="0">
                <a:sym typeface="Wingdings" panose="05000000000000000000" pitchFamily="2" charset="2"/>
              </a:rPr>
              <a:t> 0.26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BLEU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/>
              <a:t>Max. </a:t>
            </a:r>
            <a:r>
              <a:rPr lang="de-DE" dirty="0" err="1" smtClean="0"/>
              <a:t>mean</a:t>
            </a:r>
            <a:r>
              <a:rPr lang="de-DE" dirty="0" smtClean="0"/>
              <a:t> 0.45 </a:t>
            </a:r>
            <a:r>
              <a:rPr lang="de-DE" dirty="0" err="1" smtClean="0"/>
              <a:t>for</a:t>
            </a:r>
            <a:r>
              <a:rPr lang="de-DE" dirty="0" smtClean="0"/>
              <a:t> Meteor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references</a:t>
            </a:r>
            <a:r>
              <a:rPr lang="de-DE" dirty="0" smtClean="0"/>
              <a:t> do not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BLEU </a:t>
            </a:r>
            <a:r>
              <a:rPr lang="de-DE" dirty="0" err="1" smtClean="0"/>
              <a:t>and</a:t>
            </a:r>
            <a:r>
              <a:rPr lang="de-DE" dirty="0" smtClean="0"/>
              <a:t> Meteor score</a:t>
            </a:r>
          </a:p>
          <a:p>
            <a:r>
              <a:rPr lang="de-DE" dirty="0" err="1" smtClean="0"/>
              <a:t>Correlation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do not </a:t>
            </a:r>
            <a:r>
              <a:rPr lang="de-DE" dirty="0" err="1" smtClean="0"/>
              <a:t>correlate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BLEU </a:t>
            </a:r>
            <a:r>
              <a:rPr lang="de-DE" dirty="0" err="1" smtClean="0"/>
              <a:t>and</a:t>
            </a:r>
            <a:r>
              <a:rPr lang="de-DE" dirty="0" smtClean="0"/>
              <a:t> Meteor </a:t>
            </a:r>
            <a:r>
              <a:rPr lang="de-DE" dirty="0" err="1" smtClean="0"/>
              <a:t>correlate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61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B26-11C6-4008-8246-EA023F7FE42D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403136"/>
              </p:ext>
            </p:extLst>
          </p:nvPr>
        </p:nvGraphicFramePr>
        <p:xfrm>
          <a:off x="611560" y="1772816"/>
          <a:ext cx="8060435" cy="42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03"/>
                <a:gridCol w="1026576"/>
                <a:gridCol w="1026576"/>
                <a:gridCol w="1026576"/>
                <a:gridCol w="1026576"/>
                <a:gridCol w="1026576"/>
                <a:gridCol w="1026576"/>
                <a:gridCol w="1026576"/>
              </a:tblGrid>
              <a:tr h="79209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/>
              <a:t>analysis</a:t>
            </a:r>
            <a:r>
              <a:rPr lang="de-DE" dirty="0"/>
              <a:t> –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/>
              <a:t>translations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Translations</a:t>
            </a:r>
            <a:endParaRPr lang="de-DE" dirty="0"/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108 </a:t>
            </a:r>
            <a:r>
              <a:rPr lang="de-DE" dirty="0">
                <a:sym typeface="Wingdings" panose="05000000000000000000" pitchFamily="2" charset="2"/>
              </a:rPr>
              <a:t>(2)  68 (3)</a:t>
            </a:r>
            <a:endParaRPr lang="de-DE" dirty="0"/>
          </a:p>
          <a:p>
            <a:r>
              <a:rPr lang="de-DE" dirty="0"/>
              <a:t>Human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acceptable</a:t>
            </a:r>
            <a:endParaRPr lang="de-DE" dirty="0"/>
          </a:p>
          <a:p>
            <a:pPr lvl="1"/>
            <a:r>
              <a:rPr lang="de-DE" dirty="0"/>
              <a:t>median grades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smtClean="0"/>
              <a:t>2.25 (2)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smtClean="0"/>
              <a:t>2.15 (3)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References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median grades </a:t>
            </a:r>
            <a:r>
              <a:rPr lang="de-DE" dirty="0" smtClean="0">
                <a:sym typeface="Wingdings" panose="05000000000000000000" pitchFamily="2" charset="2"/>
              </a:rPr>
              <a:t>3.0 (2), (3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>
                <a:sym typeface="Wingdings" panose="05000000000000000000" pitchFamily="2" charset="2"/>
              </a:rPr>
              <a:t>Scores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Max. 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 0.26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BLEU</a:t>
            </a:r>
          </a:p>
          <a:p>
            <a:pPr lvl="1"/>
            <a:r>
              <a:rPr lang="de-DE" dirty="0"/>
              <a:t>Max.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smtClean="0"/>
              <a:t>0.47 </a:t>
            </a:r>
            <a:r>
              <a:rPr lang="de-DE" dirty="0" err="1"/>
              <a:t>for</a:t>
            </a:r>
            <a:r>
              <a:rPr lang="de-DE" dirty="0"/>
              <a:t> Meteor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21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Quantitative </a:t>
            </a:r>
            <a:r>
              <a:rPr lang="de-DE" dirty="0" err="1" smtClean="0"/>
              <a:t>analysis</a:t>
            </a:r>
            <a:r>
              <a:rPr lang="de-DE" dirty="0" smtClean="0"/>
              <a:t> –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B26-11C6-4008-8246-EA023F7FE42D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630486"/>
              </p:ext>
            </p:extLst>
          </p:nvPr>
        </p:nvGraphicFramePr>
        <p:xfrm>
          <a:off x="611560" y="1772816"/>
          <a:ext cx="8060435" cy="42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03"/>
                <a:gridCol w="1026576"/>
                <a:gridCol w="1026576"/>
                <a:gridCol w="1026576"/>
                <a:gridCol w="1026576"/>
                <a:gridCol w="1026576"/>
                <a:gridCol w="1026576"/>
                <a:gridCol w="1026576"/>
              </a:tblGrid>
              <a:tr h="79209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0.21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0.07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4227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8288-C28E-4174-AD60-3EFEB5F00A50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Translation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different </a:t>
            </a:r>
            <a:r>
              <a:rPr lang="de-DE" dirty="0" err="1" smtClean="0"/>
              <a:t>perspectives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MT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smtClean="0"/>
              <a:t>Human MT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de-DE" dirty="0" smtClean="0"/>
          </a:p>
          <a:p>
            <a:pPr lvl="1"/>
            <a:r>
              <a:rPr lang="de-DE" dirty="0" smtClean="0"/>
              <a:t>Quality in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dirty="0" smtClean="0"/>
          </a:p>
          <a:p>
            <a:r>
              <a:rPr lang="de-DE" dirty="0" smtClean="0"/>
              <a:t>The KOPTE </a:t>
            </a:r>
            <a:r>
              <a:rPr lang="de-DE" dirty="0" err="1" smtClean="0"/>
              <a:t>corpus</a:t>
            </a:r>
            <a:endParaRPr lang="de-DE" dirty="0" smtClean="0"/>
          </a:p>
          <a:p>
            <a:r>
              <a:rPr lang="de-DE" dirty="0" smtClean="0"/>
              <a:t>Experiments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Quantitative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6305-BBD0-4F82-8092-408659DD46D8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Wilcoxon</a:t>
            </a:r>
            <a:r>
              <a:rPr lang="de-DE" dirty="0" smtClean="0"/>
              <a:t> rank summ </a:t>
            </a:r>
            <a:r>
              <a:rPr lang="de-DE" dirty="0" err="1" smtClean="0"/>
              <a:t>test</a:t>
            </a:r>
            <a:endParaRPr lang="de-DE" dirty="0" smtClean="0"/>
          </a:p>
          <a:p>
            <a:r>
              <a:rPr lang="de-DE" dirty="0" smtClean="0"/>
              <a:t>BLEU: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endParaRPr lang="de-DE" dirty="0" smtClean="0"/>
          </a:p>
          <a:p>
            <a:r>
              <a:rPr lang="de-DE" dirty="0" smtClean="0"/>
              <a:t>Meteor: </a:t>
            </a:r>
            <a:r>
              <a:rPr lang="de-DE" dirty="0" err="1" smtClean="0"/>
              <a:t>slightly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p-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70136"/>
              </p:ext>
            </p:extLst>
          </p:nvPr>
        </p:nvGraphicFramePr>
        <p:xfrm>
          <a:off x="755576" y="3645024"/>
          <a:ext cx="7632848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72108"/>
                <a:gridCol w="954106"/>
                <a:gridCol w="954106"/>
                <a:gridCol w="954106"/>
                <a:gridCol w="954106"/>
                <a:gridCol w="954106"/>
                <a:gridCol w="954106"/>
              </a:tblGrid>
              <a:tr h="139040"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Source Text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Human/</a:t>
                      </a:r>
                    </a:p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source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>
                          <a:latin typeface="+mn-lt"/>
                        </a:rPr>
                        <a:t>Median Human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Mean</a:t>
                      </a:r>
                      <a:r>
                        <a:rPr lang="de-DE" sz="1600" dirty="0" smtClean="0">
                          <a:latin typeface="+mn-lt"/>
                        </a:rPr>
                        <a:t> 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Correl.Human</a:t>
                      </a:r>
                      <a:r>
                        <a:rPr lang="de-DE" sz="1600" dirty="0" smtClean="0">
                          <a:latin typeface="+mn-lt"/>
                        </a:rPr>
                        <a:t>-BLEU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Human-Meteor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 smtClean="0">
                          <a:latin typeface="+mn-lt"/>
                        </a:rPr>
                        <a:t>Correl</a:t>
                      </a:r>
                      <a:r>
                        <a:rPr lang="de-DE" sz="1600" dirty="0" smtClean="0">
                          <a:latin typeface="+mn-lt"/>
                        </a:rPr>
                        <a:t>. BLEU-Meteor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-0.55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-0.14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0.33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AT008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0.21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0.07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de-DE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3100-AED5-4DA1-B2F3-5647C53D63F4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737720" cy="457200"/>
          </a:xfrm>
        </p:spPr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Analysis on </a:t>
            </a:r>
            <a:r>
              <a:rPr lang="de-DE" dirty="0" err="1" smtClean="0"/>
              <a:t>lexical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texts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set-up</a:t>
            </a:r>
            <a:r>
              <a:rPr lang="de-DE" dirty="0" smtClean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2224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de-DE" dirty="0" smtClean="0"/>
              <a:t>ualitative </a:t>
            </a:r>
            <a:r>
              <a:rPr lang="de-DE" dirty="0" err="1" smtClean="0"/>
              <a:t>analysis</a:t>
            </a:r>
            <a:r>
              <a:rPr lang="de-DE" dirty="0" smtClean="0"/>
              <a:t> - </a:t>
            </a:r>
            <a:r>
              <a:rPr lang="de-DE" dirty="0" err="1" smtClean="0"/>
              <a:t>synonymy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ED9E-860E-458F-8F79-3C5ABDB329B1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ambivalentes</a:t>
            </a:r>
          </a:p>
          <a:p>
            <a:pPr marL="0" indent="0">
              <a:buNone/>
            </a:pPr>
            <a:r>
              <a:rPr lang="de-DE" dirty="0" smtClean="0"/>
              <a:t>EN: ambivalent </a:t>
            </a:r>
          </a:p>
          <a:p>
            <a:pPr lvl="1"/>
            <a:r>
              <a:rPr lang="de-DE" i="1" dirty="0" smtClean="0"/>
              <a:t>[von </a:t>
            </a:r>
            <a:r>
              <a:rPr lang="de-DE" i="1" dirty="0"/>
              <a:t>großer Ambivalenz </a:t>
            </a:r>
            <a:r>
              <a:rPr lang="de-DE" i="1" dirty="0" smtClean="0"/>
              <a:t>geprägt]</a:t>
            </a:r>
            <a:endParaRPr lang="de-DE" i="1" dirty="0"/>
          </a:p>
          <a:p>
            <a:pPr lvl="1"/>
            <a:r>
              <a:rPr lang="de-DE" i="1" dirty="0" smtClean="0"/>
              <a:t>[gegensätzlich]</a:t>
            </a:r>
            <a:endParaRPr lang="de-DE" i="1" dirty="0"/>
          </a:p>
          <a:p>
            <a:pPr lvl="1"/>
            <a:r>
              <a:rPr lang="de-DE" i="1" dirty="0" smtClean="0"/>
              <a:t>[ambivalent]</a:t>
            </a:r>
            <a:endParaRPr lang="de-DE" i="1" dirty="0"/>
          </a:p>
          <a:p>
            <a:pPr lvl="1"/>
            <a:r>
              <a:rPr lang="de-DE" i="1" dirty="0" smtClean="0"/>
              <a:t>[widersprüchlich]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9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07A8-6F48-4EEC-9F7D-1BD3C0448DE6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FR: Nicolas </a:t>
            </a:r>
            <a:r>
              <a:rPr lang="fr-FR" dirty="0"/>
              <a:t>Sarkozy, </a:t>
            </a:r>
            <a:r>
              <a:rPr lang="fr-FR" dirty="0">
                <a:solidFill>
                  <a:srgbClr val="C00000"/>
                </a:solidFill>
              </a:rPr>
              <a:t>en affirmant </a:t>
            </a:r>
            <a:r>
              <a:rPr lang="fr-FR" dirty="0"/>
              <a:t>à Libreville que ... </a:t>
            </a:r>
            <a:r>
              <a:rPr lang="fr-FR" dirty="0" smtClean="0"/>
              <a:t>a </a:t>
            </a:r>
            <a:r>
              <a:rPr lang="de-DE" dirty="0" err="1" smtClean="0"/>
              <a:t>prononcé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>
                <a:solidFill>
                  <a:srgbClr val="FFC000"/>
                </a:solidFill>
              </a:rPr>
              <a:t>justes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paroles</a:t>
            </a:r>
            <a:endParaRPr lang="de-DE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fr-FR" dirty="0"/>
              <a:t>Nicolas Sarkozy, </a:t>
            </a:r>
            <a:r>
              <a:rPr lang="fr-FR" dirty="0" err="1" smtClean="0"/>
              <a:t>stated</a:t>
            </a:r>
            <a:r>
              <a:rPr lang="fr-FR" dirty="0" smtClean="0"/>
              <a:t> in Libreville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/>
              <a:t>... </a:t>
            </a:r>
            <a:r>
              <a:rPr lang="de-DE" dirty="0" err="1"/>
              <a:t>b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hat </a:t>
            </a:r>
            <a:r>
              <a:rPr lang="de-DE" i="1" dirty="0">
                <a:solidFill>
                  <a:srgbClr val="FFC000"/>
                </a:solidFill>
              </a:rPr>
              <a:t>die Wahrheit </a:t>
            </a:r>
            <a:r>
              <a:rPr lang="de-DE" i="1" dirty="0" smtClean="0">
                <a:solidFill>
                  <a:srgbClr val="FFC000"/>
                </a:solidFill>
              </a:rPr>
              <a:t>gesagt</a:t>
            </a:r>
            <a:r>
              <a:rPr lang="de-DE" i="1" dirty="0" smtClean="0"/>
              <a:t>], </a:t>
            </a:r>
            <a:r>
              <a:rPr lang="de-DE" i="1" dirty="0"/>
              <a:t>als </a:t>
            </a:r>
            <a:r>
              <a:rPr lang="de-DE" i="1" dirty="0" smtClean="0"/>
              <a:t>er während </a:t>
            </a:r>
            <a:r>
              <a:rPr lang="de-DE" i="1" dirty="0"/>
              <a:t>seiner Rede in Libreville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betonte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hat (der Regierung) in </a:t>
            </a:r>
            <a:r>
              <a:rPr lang="de-DE" i="1" dirty="0" smtClean="0"/>
              <a:t>Libreville [</a:t>
            </a:r>
            <a:r>
              <a:rPr lang="de-DE" i="1" dirty="0" smtClean="0">
                <a:solidFill>
                  <a:srgbClr val="C00000"/>
                </a:solidFill>
              </a:rPr>
              <a:t>versichert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hat </a:t>
            </a:r>
            <a:r>
              <a:rPr lang="de-DE" i="1" dirty="0">
                <a:solidFill>
                  <a:srgbClr val="FFC000"/>
                </a:solidFill>
              </a:rPr>
              <a:t>die richtigen </a:t>
            </a:r>
            <a:r>
              <a:rPr lang="de-DE" i="1" dirty="0" smtClean="0">
                <a:solidFill>
                  <a:srgbClr val="FFC000"/>
                </a:solidFill>
              </a:rPr>
              <a:t>Worte</a:t>
            </a:r>
            <a:r>
              <a:rPr lang="de-DE" i="1" dirty="0" smtClean="0"/>
              <a:t>] gefunden, als</a:t>
            </a:r>
            <a:r>
              <a:rPr lang="de-DE" i="1" dirty="0"/>
              <a:t> </a:t>
            </a:r>
            <a:r>
              <a:rPr lang="de-DE" i="1" dirty="0" smtClean="0"/>
              <a:t>er </a:t>
            </a:r>
            <a:r>
              <a:rPr lang="de-DE" i="1" dirty="0"/>
              <a:t>in Libreville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bestätigte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Nicolas Sarkozys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Aussage</a:t>
            </a:r>
            <a:r>
              <a:rPr lang="de-DE" i="1" dirty="0" smtClean="0"/>
              <a:t>] </a:t>
            </a:r>
            <a:r>
              <a:rPr lang="de-DE" i="1" dirty="0"/>
              <a:t>in Libreville</a:t>
            </a:r>
          </a:p>
        </p:txBody>
      </p:sp>
    </p:spTree>
    <p:extLst>
      <p:ext uri="{BB962C8B-B14F-4D97-AF65-F5344CB8AC3E}">
        <p14:creationId xmlns:p14="http://schemas.microsoft.com/office/powerpoint/2010/main" val="28977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3AEE-B605-4AA0-A8D8-B69E526B4BA9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FR: en </a:t>
            </a:r>
            <a:r>
              <a:rPr lang="fr-FR" dirty="0"/>
              <a:t>Allemagne, où la </a:t>
            </a:r>
            <a:r>
              <a:rPr lang="fr-FR" dirty="0">
                <a:solidFill>
                  <a:srgbClr val="C00000"/>
                </a:solidFill>
              </a:rPr>
              <a:t>loi</a:t>
            </a:r>
            <a:r>
              <a:rPr lang="fr-FR" dirty="0"/>
              <a:t> est particulièrement</a:t>
            </a:r>
          </a:p>
          <a:p>
            <a:pPr marL="0" indent="0">
              <a:buNone/>
            </a:pPr>
            <a:r>
              <a:rPr lang="fr-FR" dirty="0"/>
              <a:t>protectrice pour la </a:t>
            </a:r>
            <a:r>
              <a:rPr lang="fr-FR" dirty="0">
                <a:solidFill>
                  <a:srgbClr val="00B050"/>
                </a:solidFill>
              </a:rPr>
              <a:t>vie privée </a:t>
            </a:r>
            <a:r>
              <a:rPr lang="fr-FR" dirty="0"/>
              <a:t>des </a:t>
            </a:r>
            <a:r>
              <a:rPr lang="fr-FR" dirty="0" smtClean="0"/>
              <a:t>citoyens</a:t>
            </a:r>
          </a:p>
          <a:p>
            <a:pPr marL="0" indent="0">
              <a:buNone/>
            </a:pPr>
            <a:r>
              <a:rPr lang="fr-FR" dirty="0" smtClean="0"/>
              <a:t>EN: in Germany,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law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particularly</a:t>
            </a:r>
            <a:r>
              <a:rPr lang="fr-FR" dirty="0" smtClean="0"/>
              <a:t> </a:t>
            </a:r>
            <a:r>
              <a:rPr lang="fr-FR" dirty="0" err="1" smtClean="0"/>
              <a:t>protecting</a:t>
            </a:r>
            <a:r>
              <a:rPr lang="fr-FR" dirty="0" smtClean="0"/>
              <a:t> the </a:t>
            </a:r>
            <a:r>
              <a:rPr lang="fr-FR" dirty="0" err="1" smtClean="0"/>
              <a:t>privacy</a:t>
            </a:r>
            <a:r>
              <a:rPr lang="fr-FR" dirty="0" smtClean="0"/>
              <a:t> of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citizens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Deutschland, wo die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Rechtsprechung</a:t>
            </a:r>
            <a:r>
              <a:rPr lang="de-DE" i="1" dirty="0" smtClean="0"/>
              <a:t>] ganz besonders </a:t>
            </a:r>
            <a:r>
              <a:rPr lang="de-DE" i="1" dirty="0"/>
              <a:t>das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00B050"/>
                </a:solidFill>
              </a:rPr>
              <a:t>Privatleben</a:t>
            </a:r>
            <a:r>
              <a:rPr lang="de-DE" i="1" dirty="0" smtClean="0"/>
              <a:t>] </a:t>
            </a:r>
            <a:r>
              <a:rPr lang="de-DE" i="1" dirty="0"/>
              <a:t>der Bürger </a:t>
            </a:r>
            <a:r>
              <a:rPr lang="de-DE" i="1" dirty="0" smtClean="0"/>
              <a:t>schützt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 gewährleisten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Gesetze</a:t>
            </a:r>
            <a:r>
              <a:rPr lang="de-DE" i="1" dirty="0" smtClean="0"/>
              <a:t>] </a:t>
            </a:r>
            <a:r>
              <a:rPr lang="de-DE" i="1" dirty="0"/>
              <a:t>den Schutz </a:t>
            </a:r>
            <a:r>
              <a:rPr lang="de-DE" i="1" dirty="0" smtClean="0"/>
              <a:t>der [</a:t>
            </a:r>
            <a:r>
              <a:rPr lang="de-DE" i="1" dirty="0" smtClean="0">
                <a:solidFill>
                  <a:srgbClr val="00B050"/>
                </a:solidFill>
              </a:rPr>
              <a:t>Privatsphäre</a:t>
            </a:r>
            <a:r>
              <a:rPr lang="de-DE" i="1" dirty="0" smtClean="0"/>
              <a:t>] </a:t>
            </a:r>
            <a:r>
              <a:rPr lang="de-DE" i="1" dirty="0"/>
              <a:t>eines jeden Bürgers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In Deutschland, wo das </a:t>
            </a:r>
            <a:r>
              <a:rPr lang="de-DE" i="1" dirty="0" smtClean="0"/>
              <a:t>[Datenschutzgesetz] </a:t>
            </a:r>
            <a:r>
              <a:rPr lang="de-DE" i="1" dirty="0"/>
              <a:t>eine </a:t>
            </a:r>
            <a:r>
              <a:rPr lang="de-DE" i="1" dirty="0" smtClean="0"/>
              <a:t>große Rolle </a:t>
            </a:r>
            <a:r>
              <a:rPr lang="de-DE" i="1" dirty="0"/>
              <a:t>spielt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/>
              <a:t>Deutschland, wo </a:t>
            </a:r>
            <a:r>
              <a:rPr lang="de-DE" i="1" dirty="0" smtClean="0"/>
              <a:t>[Datenschutz] </a:t>
            </a:r>
            <a:r>
              <a:rPr lang="de-DE" i="1" dirty="0"/>
              <a:t>großgeschrieben </a:t>
            </a:r>
            <a:r>
              <a:rPr lang="de-DE" i="1" dirty="0" smtClean="0"/>
              <a:t>wird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dirty="0" smtClean="0"/>
              <a:t>da [hierzulande]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Gesetzgeber</a:t>
            </a:r>
            <a:r>
              <a:rPr lang="de-DE" i="1" dirty="0" smtClean="0"/>
              <a:t>] </a:t>
            </a:r>
            <a:r>
              <a:rPr lang="de-DE" i="1" dirty="0"/>
              <a:t>besonders auf </a:t>
            </a:r>
            <a:r>
              <a:rPr lang="de-DE" i="1" dirty="0" smtClean="0"/>
              <a:t>den Schutz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00B050"/>
                </a:solidFill>
              </a:rPr>
              <a:t>Privatsphäre</a:t>
            </a:r>
            <a:r>
              <a:rPr lang="de-DE" i="1" dirty="0" smtClean="0"/>
              <a:t>] </a:t>
            </a:r>
            <a:r>
              <a:rPr lang="de-DE" i="1" dirty="0"/>
              <a:t>seiner Bürger achtet</a:t>
            </a:r>
          </a:p>
        </p:txBody>
      </p:sp>
    </p:spTree>
    <p:extLst>
      <p:ext uri="{BB962C8B-B14F-4D97-AF65-F5344CB8AC3E}">
        <p14:creationId xmlns:p14="http://schemas.microsoft.com/office/powerpoint/2010/main" val="14522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proper names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0F1-C55D-4C61-97C9-643E3B82A47F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FR: La </a:t>
            </a:r>
            <a:r>
              <a:rPr lang="fr-FR" dirty="0"/>
              <a:t>Terre vue du ciel, son best-seller de </a:t>
            </a:r>
            <a:r>
              <a:rPr lang="fr-FR" dirty="0" smtClean="0"/>
              <a:t>1999</a:t>
            </a:r>
          </a:p>
          <a:p>
            <a:pPr marL="0" indent="0">
              <a:buNone/>
            </a:pPr>
            <a:r>
              <a:rPr lang="fr-FR" dirty="0" smtClean="0"/>
              <a:t>EN: </a:t>
            </a:r>
            <a:r>
              <a:rPr lang="fr-FR" dirty="0"/>
              <a:t>La Terre vue du </a:t>
            </a:r>
            <a:r>
              <a:rPr lang="fr-FR" dirty="0" smtClean="0"/>
              <a:t>ciel (The </a:t>
            </a:r>
            <a:r>
              <a:rPr lang="fr-FR" dirty="0" err="1" smtClean="0"/>
              <a:t>earth</a:t>
            </a:r>
            <a:r>
              <a:rPr lang="fr-FR" dirty="0" smtClean="0"/>
              <a:t>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), </a:t>
            </a:r>
            <a:r>
              <a:rPr lang="fr-FR" dirty="0" err="1" smtClean="0"/>
              <a:t>his</a:t>
            </a:r>
            <a:r>
              <a:rPr lang="fr-FR" dirty="0" smtClean="0"/>
              <a:t> bestseller </a:t>
            </a:r>
            <a:r>
              <a:rPr lang="fr-FR" dirty="0" err="1" smtClean="0"/>
              <a:t>from</a:t>
            </a:r>
            <a:r>
              <a:rPr lang="fr-FR" dirty="0" smtClean="0"/>
              <a:t> 1999</a:t>
            </a:r>
            <a:endParaRPr lang="fr-FR" dirty="0"/>
          </a:p>
          <a:p>
            <a:pPr marL="617220" lvl="1" indent="-342900"/>
            <a:r>
              <a:rPr lang="de-DE" i="1" dirty="0"/>
              <a:t>in seinem 1999 erschienen Bestseller "La </a:t>
            </a:r>
            <a:r>
              <a:rPr lang="de-DE" i="1" dirty="0" err="1"/>
              <a:t>terre</a:t>
            </a:r>
            <a:r>
              <a:rPr lang="de-DE" i="1" dirty="0"/>
              <a:t> </a:t>
            </a:r>
            <a:r>
              <a:rPr lang="de-DE" i="1" dirty="0" smtClean="0"/>
              <a:t>[</a:t>
            </a:r>
            <a:r>
              <a:rPr lang="de-DE" i="1" dirty="0" err="1" smtClean="0"/>
              <a:t>vu</a:t>
            </a:r>
            <a:r>
              <a:rPr lang="de-DE" i="1" dirty="0" smtClean="0"/>
              <a:t>] </a:t>
            </a:r>
            <a:r>
              <a:rPr lang="de-DE" i="1" dirty="0"/>
              <a:t>du</a:t>
            </a:r>
          </a:p>
          <a:p>
            <a:pPr marL="617220" lvl="1" indent="-342900"/>
            <a:r>
              <a:rPr lang="de-DE" i="1" dirty="0" err="1"/>
              <a:t>ciel</a:t>
            </a:r>
            <a:r>
              <a:rPr lang="de-DE" i="1" dirty="0"/>
              <a:t>"</a:t>
            </a:r>
          </a:p>
          <a:p>
            <a:pPr marL="617220" lvl="1" indent="-342900"/>
            <a:r>
              <a:rPr lang="de-DE" i="1" dirty="0"/>
              <a:t>Bestsellers </a:t>
            </a:r>
            <a:r>
              <a:rPr lang="de-DE" i="1" dirty="0" smtClean="0"/>
              <a:t>[aus </a:t>
            </a:r>
            <a:r>
              <a:rPr lang="de-DE" i="1" dirty="0"/>
              <a:t>dem Jahre </a:t>
            </a:r>
            <a:r>
              <a:rPr lang="de-DE" i="1" dirty="0" smtClean="0"/>
              <a:t>1999] </a:t>
            </a:r>
            <a:r>
              <a:rPr lang="de-DE" i="1" dirty="0"/>
              <a:t>"Die Erde aus </a:t>
            </a:r>
            <a:r>
              <a:rPr lang="de-DE" i="1" dirty="0" smtClean="0"/>
              <a:t>Sicht des Himmels„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fr-FR" i="1" dirty="0"/>
              <a:t>Bestsellers </a:t>
            </a:r>
            <a:r>
              <a:rPr lang="fr-FR" i="1" dirty="0" smtClean="0"/>
              <a:t>[</a:t>
            </a:r>
            <a:r>
              <a:rPr lang="fr-FR" i="1" dirty="0" err="1" smtClean="0"/>
              <a:t>von</a:t>
            </a:r>
            <a:r>
              <a:rPr lang="fr-FR" i="1" dirty="0" smtClean="0"/>
              <a:t> 1999] </a:t>
            </a:r>
            <a:r>
              <a:rPr lang="fr-FR" i="1" dirty="0"/>
              <a:t>„La Terre vue du ciel“</a:t>
            </a:r>
          </a:p>
          <a:p>
            <a:pPr marL="617220" lvl="1" indent="-342900"/>
            <a:r>
              <a:rPr lang="fr-FR" i="1" dirty="0"/>
              <a:t>"La Terre vue du ciel", </a:t>
            </a:r>
            <a:r>
              <a:rPr lang="fr-FR" i="1" dirty="0" err="1"/>
              <a:t>Y.A.B.’s</a:t>
            </a:r>
            <a:r>
              <a:rPr lang="fr-FR" i="1" dirty="0"/>
              <a:t> Bestseller </a:t>
            </a:r>
            <a:r>
              <a:rPr lang="fr-FR" i="1" dirty="0" smtClean="0"/>
              <a:t>[</a:t>
            </a:r>
            <a:r>
              <a:rPr lang="fr-FR" i="1" dirty="0" err="1" smtClean="0"/>
              <a:t>aus</a:t>
            </a:r>
            <a:r>
              <a:rPr lang="fr-FR" i="1" dirty="0" smtClean="0"/>
              <a:t> </a:t>
            </a:r>
            <a:r>
              <a:rPr lang="fr-FR" i="1" dirty="0" err="1" smtClean="0"/>
              <a:t>dem</a:t>
            </a:r>
            <a:r>
              <a:rPr lang="fr-FR" i="1" dirty="0"/>
              <a:t> </a:t>
            </a:r>
            <a:r>
              <a:rPr lang="de-DE" i="1" dirty="0" smtClean="0"/>
              <a:t>Jahr 1999]</a:t>
            </a:r>
            <a:endParaRPr lang="de-DE" i="1" dirty="0"/>
          </a:p>
          <a:p>
            <a:pPr marL="617220" lvl="1" indent="-342900"/>
            <a:r>
              <a:rPr lang="de-DE" i="1" dirty="0"/>
              <a:t>"La </a:t>
            </a:r>
            <a:r>
              <a:rPr lang="de-DE" i="1" dirty="0" err="1"/>
              <a:t>Terre</a:t>
            </a:r>
            <a:r>
              <a:rPr lang="de-DE" i="1" dirty="0"/>
              <a:t> </a:t>
            </a:r>
            <a:r>
              <a:rPr lang="de-DE" i="1" dirty="0" err="1"/>
              <a:t>vue</a:t>
            </a:r>
            <a:r>
              <a:rPr lang="de-DE" i="1" dirty="0"/>
              <a:t> du </a:t>
            </a:r>
            <a:r>
              <a:rPr lang="de-DE" i="1" dirty="0" err="1"/>
              <a:t>ciel</a:t>
            </a:r>
            <a:r>
              <a:rPr lang="de-DE" i="1" dirty="0"/>
              <a:t>" (Die Erde vom Himmel </a:t>
            </a:r>
            <a:r>
              <a:rPr lang="de-DE" i="1" dirty="0" smtClean="0"/>
              <a:t>aus gesehen</a:t>
            </a:r>
            <a:r>
              <a:rPr lang="de-DE" i="1" dirty="0"/>
              <a:t>), dem Bestseller Arthus-Bertrands </a:t>
            </a:r>
            <a:r>
              <a:rPr lang="de-DE" i="1" dirty="0" smtClean="0"/>
              <a:t>[von 1999]</a:t>
            </a:r>
            <a:endParaRPr lang="de-DE" i="1" dirty="0"/>
          </a:p>
          <a:p>
            <a:pPr marL="617220" lvl="1" indent="-342900"/>
            <a:r>
              <a:rPr lang="fr-FR" i="1" dirty="0"/>
              <a:t>„La Terre vue du ciel“ </a:t>
            </a:r>
            <a:r>
              <a:rPr lang="fr-FR" i="1" dirty="0" err="1"/>
              <a:t>beigetragen</a:t>
            </a:r>
            <a:r>
              <a:rPr lang="fr-FR" i="1" dirty="0"/>
              <a:t>, </a:t>
            </a:r>
            <a:r>
              <a:rPr lang="fr-FR" i="1" dirty="0" smtClean="0"/>
              <a:t>Arthus-</a:t>
            </a:r>
            <a:r>
              <a:rPr lang="fr-FR" i="1" dirty="0" err="1" smtClean="0"/>
              <a:t>Bertrands</a:t>
            </a:r>
            <a:r>
              <a:rPr lang="fr-FR" i="1" dirty="0"/>
              <a:t> </a:t>
            </a:r>
            <a:r>
              <a:rPr lang="de-DE" i="1" dirty="0" smtClean="0"/>
              <a:t>Bestseller [von 1999]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4782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1523-DF58-40DE-9061-65830FEA9638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>
                <a:solidFill>
                  <a:srgbClr val="C00000"/>
                </a:solidFill>
              </a:rPr>
              <a:t>résultats</a:t>
            </a:r>
            <a:r>
              <a:rPr lang="de-DE" dirty="0" smtClean="0"/>
              <a:t> </a:t>
            </a:r>
            <a:r>
              <a:rPr lang="de-DE" dirty="0"/>
              <a:t>des </a:t>
            </a:r>
            <a:r>
              <a:rPr lang="de-DE" dirty="0" err="1">
                <a:solidFill>
                  <a:srgbClr val="FFC000"/>
                </a:solidFill>
              </a:rPr>
              <a:t>petits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frères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de-DE" dirty="0" err="1" smtClean="0"/>
              <a:t>earnings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merchandising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de-DE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der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Vorgänger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Verdienste]</a:t>
            </a:r>
            <a:r>
              <a:rPr lang="de-DE" i="1" dirty="0" smtClean="0"/>
              <a:t> </a:t>
            </a:r>
            <a:r>
              <a:rPr lang="de-DE" i="1" dirty="0"/>
              <a:t>zusätzlicher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kleiner Artikel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durch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andere Produkte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Erlöse</a:t>
            </a:r>
            <a:r>
              <a:rPr lang="de-DE" i="1" dirty="0" smtClean="0"/>
              <a:t>] </a:t>
            </a:r>
            <a:r>
              <a:rPr lang="de-DE" i="1" dirty="0"/>
              <a:t>von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Merchandising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Einnahmen</a:t>
            </a:r>
            <a:r>
              <a:rPr lang="de-DE" i="1" dirty="0" smtClean="0"/>
              <a:t>] </a:t>
            </a:r>
            <a:r>
              <a:rPr lang="de-DE" i="1" dirty="0"/>
              <a:t>aus dem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Merchandising</a:t>
            </a:r>
            <a:r>
              <a:rPr lang="de-DE" i="1" dirty="0" smtClean="0"/>
              <a:t>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Nebeneinkünfte</a:t>
            </a:r>
            <a:r>
              <a:rPr lang="de-DE" i="1" dirty="0" smtClean="0"/>
              <a:t>]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3B67-D502-4F61-8C3B-4478A6B8847C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FR: je </a:t>
            </a:r>
            <a:r>
              <a:rPr lang="fr-FR" dirty="0"/>
              <a:t>vis mal qu’on parle de </a:t>
            </a:r>
            <a:r>
              <a:rPr lang="fr-FR" dirty="0" smtClean="0"/>
              <a:t>fric</a:t>
            </a:r>
          </a:p>
          <a:p>
            <a:pPr marL="0" indent="0">
              <a:buNone/>
            </a:pPr>
            <a:r>
              <a:rPr lang="fr-FR" dirty="0" smtClean="0"/>
              <a:t>EN: I </a:t>
            </a:r>
            <a:r>
              <a:rPr lang="fr-FR" dirty="0" err="1" smtClean="0"/>
              <a:t>dont’t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money</a:t>
            </a:r>
            <a:endParaRPr lang="fr-FR" dirty="0"/>
          </a:p>
          <a:p>
            <a:pPr marL="617220" lvl="1" indent="-342900"/>
            <a:r>
              <a:rPr lang="de-DE" i="1" dirty="0"/>
              <a:t>ich spreche nicht gern über Geld</a:t>
            </a:r>
          </a:p>
          <a:p>
            <a:pPr marL="617220" lvl="1" indent="-342900"/>
            <a:r>
              <a:rPr lang="de-DE" i="1" dirty="0"/>
              <a:t>ich mag es nicht, wenn man vom Geld redet</a:t>
            </a:r>
          </a:p>
          <a:p>
            <a:pPr marL="617220" lvl="1" indent="-342900"/>
            <a:r>
              <a:rPr lang="de-DE" i="1" dirty="0"/>
              <a:t>für mich geht es nicht nur um Geld</a:t>
            </a:r>
          </a:p>
          <a:p>
            <a:pPr marL="617220" lvl="1" indent="-342900"/>
            <a:r>
              <a:rPr lang="de-DE" i="1" dirty="0"/>
              <a:t>ich verstehe nicht viel vom </a:t>
            </a:r>
            <a:r>
              <a:rPr lang="de-DE" i="1" dirty="0" smtClean="0"/>
              <a:t>Geld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617220" lvl="1" indent="-342900"/>
            <a:r>
              <a:rPr lang="de-DE" i="1" dirty="0"/>
              <a:t>mir wird schlecht, wenn man von Geld spricht</a:t>
            </a:r>
          </a:p>
          <a:p>
            <a:pPr marL="617220" lvl="1" indent="-342900"/>
            <a:r>
              <a:rPr lang="de-DE" i="1" dirty="0"/>
              <a:t>das gefällt mir nicht, dass man von Kohle spricht</a:t>
            </a:r>
          </a:p>
        </p:txBody>
      </p:sp>
    </p:spTree>
    <p:extLst>
      <p:ext uri="{BB962C8B-B14F-4D97-AF65-F5344CB8AC3E}">
        <p14:creationId xmlns:p14="http://schemas.microsoft.com/office/powerpoint/2010/main" val="28258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numbers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713E-42FA-4ABD-B142-0D6E0F21C959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/>
              <a:t>une</a:t>
            </a:r>
            <a:r>
              <a:rPr lang="de-DE" dirty="0" smtClean="0"/>
              <a:t> </a:t>
            </a:r>
            <a:r>
              <a:rPr lang="de-DE" dirty="0" err="1"/>
              <a:t>amende</a:t>
            </a:r>
            <a:r>
              <a:rPr lang="de-DE" dirty="0"/>
              <a:t> de 100 000 </a:t>
            </a:r>
            <a:r>
              <a:rPr lang="de-DE" dirty="0" err="1" smtClean="0"/>
              <a:t>euros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EN: a 100 000 Euros </a:t>
            </a:r>
            <a:r>
              <a:rPr lang="de-DE" dirty="0" err="1" smtClean="0"/>
              <a:t>fine</a:t>
            </a:r>
            <a:endParaRPr lang="de-DE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in Höhe von </a:t>
            </a:r>
            <a:r>
              <a:rPr lang="de-DE" i="1" dirty="0" smtClean="0"/>
              <a:t>[100 </a:t>
            </a:r>
            <a:r>
              <a:rPr lang="de-DE" i="1" dirty="0"/>
              <a:t>000 </a:t>
            </a:r>
            <a:r>
              <a:rPr lang="de-DE" i="1" dirty="0" smtClean="0"/>
              <a:t>Euro]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[Strafe] </a:t>
            </a:r>
            <a:r>
              <a:rPr lang="de-DE" i="1" dirty="0"/>
              <a:t>von </a:t>
            </a:r>
            <a:r>
              <a:rPr lang="de-DE" i="1" dirty="0" smtClean="0"/>
              <a:t>[100 000€]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von </a:t>
            </a:r>
            <a:r>
              <a:rPr lang="de-DE" i="1" dirty="0" smtClean="0"/>
              <a:t>[100.000</a:t>
            </a:r>
            <a:r>
              <a:rPr lang="de-DE" i="1" dirty="0"/>
              <a:t>,- </a:t>
            </a:r>
            <a:r>
              <a:rPr lang="de-DE" i="1" dirty="0" smtClean="0"/>
              <a:t>EUR]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[Geldstrafe] </a:t>
            </a:r>
            <a:r>
              <a:rPr lang="de-DE" i="1" dirty="0"/>
              <a:t>in Höhe von </a:t>
            </a:r>
            <a:r>
              <a:rPr lang="de-DE" i="1" dirty="0" smtClean="0"/>
              <a:t>[100.000 Euro]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[Bußgeld] </a:t>
            </a:r>
            <a:r>
              <a:rPr lang="de-DE" i="1" dirty="0"/>
              <a:t>in Höhe von </a:t>
            </a:r>
            <a:r>
              <a:rPr lang="de-DE" i="1" dirty="0" smtClean="0"/>
              <a:t>[100 000€]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375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en-US" dirty="0" smtClean="0"/>
              <a:t>- numbers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D4C8-B20B-4E7D-8DF8-EACCE7B54E7E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/>
              <a:t>photographe</a:t>
            </a:r>
            <a:r>
              <a:rPr lang="de-DE" dirty="0" smtClean="0"/>
              <a:t> </a:t>
            </a:r>
            <a:r>
              <a:rPr lang="de-DE" dirty="0"/>
              <a:t>Yann Arthus-Bertrand, 63 </a:t>
            </a:r>
            <a:r>
              <a:rPr lang="de-DE" dirty="0" smtClean="0"/>
              <a:t>ans</a:t>
            </a:r>
          </a:p>
          <a:p>
            <a:pPr marL="0" indent="0">
              <a:buNone/>
            </a:pPr>
            <a:r>
              <a:rPr lang="de-DE" dirty="0" smtClean="0"/>
              <a:t>EN: 63 </a:t>
            </a:r>
            <a:r>
              <a:rPr lang="de-DE" dirty="0" err="1" smtClean="0"/>
              <a:t>years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photographer</a:t>
            </a:r>
            <a:r>
              <a:rPr lang="de-DE" dirty="0" smtClean="0"/>
              <a:t> </a:t>
            </a:r>
            <a:r>
              <a:rPr lang="de-DE" dirty="0"/>
              <a:t>Yann </a:t>
            </a:r>
            <a:r>
              <a:rPr lang="de-DE" dirty="0" smtClean="0"/>
              <a:t>Arthus-Bertrand</a:t>
            </a:r>
            <a:endParaRPr lang="de-DE" dirty="0"/>
          </a:p>
          <a:p>
            <a:pPr marL="617220" lvl="1" indent="-342900"/>
            <a:r>
              <a:rPr lang="de-DE" i="1" dirty="0" smtClean="0"/>
              <a:t>[63jährigen] [Fotografen] </a:t>
            </a:r>
            <a:r>
              <a:rPr lang="de-DE" i="1" dirty="0"/>
              <a:t>Yann Arthus-</a:t>
            </a:r>
            <a:r>
              <a:rPr lang="de-DE" i="1" dirty="0" err="1"/>
              <a:t>Betrand</a:t>
            </a:r>
            <a:endParaRPr lang="de-DE" i="1" dirty="0"/>
          </a:p>
          <a:p>
            <a:pPr marL="617220" lvl="1" indent="-342900"/>
            <a:r>
              <a:rPr lang="de-DE" i="1" dirty="0" smtClean="0"/>
              <a:t>[Fotographen] </a:t>
            </a:r>
            <a:r>
              <a:rPr lang="de-DE" i="1" dirty="0"/>
              <a:t>Yann Arthus-Bertrand </a:t>
            </a:r>
            <a:r>
              <a:rPr lang="de-DE" i="1" dirty="0" smtClean="0"/>
              <a:t>[(</a:t>
            </a:r>
            <a:r>
              <a:rPr lang="de-DE" i="1" dirty="0"/>
              <a:t>63 Jahre</a:t>
            </a:r>
            <a:r>
              <a:rPr lang="de-DE" i="1" dirty="0" smtClean="0"/>
              <a:t>)]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[Fotografen] </a:t>
            </a:r>
            <a:r>
              <a:rPr lang="de-DE" i="1" dirty="0"/>
              <a:t>Yann Arthus-Bertrand </a:t>
            </a:r>
            <a:r>
              <a:rPr lang="de-DE" i="1" dirty="0" smtClean="0"/>
              <a:t>[(</a:t>
            </a:r>
            <a:r>
              <a:rPr lang="de-DE" i="1" dirty="0"/>
              <a:t>63</a:t>
            </a:r>
            <a:r>
              <a:rPr lang="de-DE" i="1" dirty="0" smtClean="0"/>
              <a:t>)]</a:t>
            </a:r>
            <a:endParaRPr lang="de-DE" i="1" dirty="0"/>
          </a:p>
          <a:p>
            <a:pPr marL="617220" lvl="1" indent="-342900"/>
            <a:r>
              <a:rPr lang="de-DE" i="1" dirty="0" smtClean="0"/>
              <a:t>[63-jährigen] [Fotografen] </a:t>
            </a:r>
            <a:r>
              <a:rPr lang="de-DE" i="1" dirty="0"/>
              <a:t>Y.A.B.</a:t>
            </a:r>
          </a:p>
          <a:p>
            <a:pPr marL="617220" lvl="1" indent="-342900"/>
            <a:r>
              <a:rPr lang="de-DE" i="1" dirty="0" smtClean="0"/>
              <a:t>[Fotografen] </a:t>
            </a:r>
            <a:r>
              <a:rPr lang="de-DE" i="1" dirty="0"/>
              <a:t>Yann Arthus-Bertrand, </a:t>
            </a:r>
            <a:r>
              <a:rPr lang="de-DE" i="1" dirty="0" smtClean="0"/>
              <a:t>[63]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0024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Automatic</a:t>
            </a:r>
            <a:r>
              <a:rPr lang="de-DE" dirty="0" smtClean="0"/>
              <a:t> MT </a:t>
            </a:r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3DF2-A601-488B-90F4-43C0E161729E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97760" cy="457200"/>
          </a:xfrm>
        </p:spPr>
        <p:txBody>
          <a:bodyPr>
            <a:normAutofit/>
          </a:bodyPr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endParaRPr lang="de-DE" dirty="0" smtClean="0"/>
          </a:p>
          <a:p>
            <a:r>
              <a:rPr lang="de-DE" dirty="0" smtClean="0"/>
              <a:t>Language-independent</a:t>
            </a:r>
          </a:p>
          <a:p>
            <a:r>
              <a:rPr lang="de-DE" dirty="0" smtClean="0"/>
              <a:t>Deal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Fast</a:t>
            </a:r>
          </a:p>
          <a:p>
            <a:r>
              <a:rPr lang="de-DE" dirty="0" smtClean="0"/>
              <a:t>Low </a:t>
            </a:r>
            <a:r>
              <a:rPr lang="de-DE" dirty="0" err="1" smtClean="0"/>
              <a:t>costs</a:t>
            </a:r>
            <a:endParaRPr lang="de-DE" dirty="0" smtClean="0"/>
          </a:p>
          <a:p>
            <a:r>
              <a:rPr lang="de-DE" dirty="0" smtClean="0"/>
              <a:t>Quality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Adequacy</a:t>
            </a:r>
            <a:r>
              <a:rPr lang="de-DE" dirty="0" smtClean="0"/>
              <a:t> (</a:t>
            </a:r>
            <a:r>
              <a:rPr lang="de-DE" dirty="0" err="1" smtClean="0">
                <a:sym typeface="Wingdings" panose="05000000000000000000" pitchFamily="2" charset="2"/>
              </a:rPr>
              <a:t>meaning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preservation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1"/>
            <a:r>
              <a:rPr lang="de-DE" dirty="0" err="1" smtClean="0"/>
              <a:t>Fluency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>
                <a:sym typeface="Wingdings" panose="05000000000000000000" pitchFamily="2" charset="2"/>
              </a:rPr>
              <a:t>grammaticality</a:t>
            </a:r>
            <a:r>
              <a:rPr lang="de-DE" dirty="0" smtClean="0">
                <a:sym typeface="Wingdings" panose="05000000000000000000" pitchFamily="2" charset="2"/>
              </a:rPr>
              <a:t>) 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5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9018-A445-4F6E-9E79-5C76A3846E3C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</a:t>
            </a:r>
            <a:r>
              <a:rPr lang="de-DE" dirty="0" err="1" smtClean="0">
                <a:solidFill>
                  <a:srgbClr val="C00000"/>
                </a:solidFill>
              </a:rPr>
              <a:t>pivot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>
                <a:solidFill>
                  <a:srgbClr val="FFC000"/>
                </a:solidFill>
              </a:rPr>
              <a:t>l’influence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française</a:t>
            </a:r>
            <a:endParaRPr lang="de-DE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EN: central </a:t>
            </a:r>
            <a:r>
              <a:rPr lang="en-US" dirty="0"/>
              <a:t>figure of the French influence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[</a:t>
            </a:r>
            <a:r>
              <a:rPr lang="de-DE" i="1" dirty="0" smtClean="0">
                <a:solidFill>
                  <a:srgbClr val="C00000"/>
                </a:solidFill>
              </a:rPr>
              <a:t>Stützpunkt</a:t>
            </a:r>
            <a:r>
              <a:rPr lang="de-DE" i="1" dirty="0" smtClean="0"/>
              <a:t>] </a:t>
            </a:r>
            <a:r>
              <a:rPr lang="de-DE" i="1" dirty="0"/>
              <a:t>des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Einflusses Frankreichs</a:t>
            </a:r>
            <a:r>
              <a:rPr lang="de-DE" i="1" dirty="0" smtClean="0"/>
              <a:t>] (</a:t>
            </a:r>
            <a:r>
              <a:rPr lang="de-DE" i="1" dirty="0" err="1" smtClean="0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zentralen Figur</a:t>
            </a:r>
            <a:r>
              <a:rPr lang="de-DE" i="1" dirty="0" smtClean="0"/>
              <a:t>] </a:t>
            </a:r>
            <a:r>
              <a:rPr lang="de-DE" i="1" dirty="0"/>
              <a:t>des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französischen Einfluss</a:t>
            </a:r>
            <a:r>
              <a:rPr lang="de-DE" i="1" dirty="0" smtClean="0"/>
              <a:t>]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Stütze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 Frankreichs</a:t>
            </a:r>
            <a:r>
              <a:rPr lang="de-DE" i="1" dirty="0" smtClean="0"/>
              <a:t>]</a:t>
            </a:r>
            <a:endParaRPr lang="de-DE" i="1" dirty="0">
              <a:solidFill>
                <a:srgbClr val="FFC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Schlüsselfigur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Einfluss Frankreichs</a:t>
            </a:r>
            <a:r>
              <a:rPr lang="de-DE" i="1" dirty="0" smtClean="0"/>
              <a:t>]</a:t>
            </a:r>
            <a:endParaRPr lang="de-DE" i="1" dirty="0">
              <a:solidFill>
                <a:srgbClr val="FFC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[ </a:t>
            </a:r>
            <a:r>
              <a:rPr lang="de-DE" i="1" dirty="0" smtClean="0">
                <a:solidFill>
                  <a:srgbClr val="C00000"/>
                </a:solidFill>
              </a:rPr>
              <a:t>Garant</a:t>
            </a:r>
            <a:r>
              <a:rPr lang="de-DE" i="1" dirty="0" smtClean="0"/>
              <a:t>] </a:t>
            </a:r>
            <a:r>
              <a:rPr lang="de-DE" i="1" dirty="0"/>
              <a:t>für den </a:t>
            </a:r>
            <a:r>
              <a:rPr lang="de-DE" i="1" dirty="0" smtClean="0"/>
              <a:t>[</a:t>
            </a:r>
            <a:r>
              <a:rPr lang="de-DE" i="1" dirty="0" smtClean="0">
                <a:solidFill>
                  <a:srgbClr val="FFC000"/>
                </a:solidFill>
              </a:rPr>
              <a:t>französischen </a:t>
            </a:r>
            <a:r>
              <a:rPr lang="de-DE" i="1" dirty="0" err="1" smtClean="0">
                <a:solidFill>
                  <a:srgbClr val="FFC000"/>
                </a:solidFill>
              </a:rPr>
              <a:t>Einfluß</a:t>
            </a:r>
            <a:r>
              <a:rPr lang="de-DE" i="1" dirty="0" smtClean="0"/>
              <a:t>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219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D9AB-F381-4932-9AA9-7C2279933414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FR: „</a:t>
            </a:r>
            <a:r>
              <a:rPr lang="de-DE" dirty="0" err="1" smtClean="0"/>
              <a:t>doyen</a:t>
            </a:r>
            <a:r>
              <a:rPr lang="de-DE" dirty="0" smtClean="0"/>
              <a:t> </a:t>
            </a:r>
            <a:r>
              <a:rPr lang="de-DE" dirty="0"/>
              <a:t>de </a:t>
            </a:r>
            <a:r>
              <a:rPr lang="de-DE" dirty="0" err="1" smtClean="0"/>
              <a:t>l’Afrique</a:t>
            </a:r>
            <a:r>
              <a:rPr lang="de-DE" dirty="0" smtClean="0"/>
              <a:t>“</a:t>
            </a:r>
          </a:p>
          <a:p>
            <a:pPr marL="0" indent="0">
              <a:buNone/>
            </a:pPr>
            <a:r>
              <a:rPr lang="de-DE" dirty="0" smtClean="0"/>
              <a:t>EN: </a:t>
            </a:r>
            <a:r>
              <a:rPr lang="de-DE" dirty="0" err="1" smtClean="0"/>
              <a:t>eldest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Africa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/>
              <a:t>obersten Würdenträgers </a:t>
            </a:r>
            <a:r>
              <a:rPr lang="de-DE" i="1" dirty="0" smtClean="0"/>
              <a:t>Afrikas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„Alten </a:t>
            </a:r>
            <a:r>
              <a:rPr lang="de-DE" i="1" dirty="0"/>
              <a:t>Herrn von </a:t>
            </a:r>
            <a:r>
              <a:rPr lang="de-DE" i="1" dirty="0" smtClean="0"/>
              <a:t>Afrika“ 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„Abtes </a:t>
            </a:r>
            <a:r>
              <a:rPr lang="de-DE" i="1" dirty="0"/>
              <a:t>von </a:t>
            </a:r>
            <a:r>
              <a:rPr lang="de-DE" i="1" dirty="0" smtClean="0"/>
              <a:t>Afrika“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 smtClean="0"/>
              <a:t>)</a:t>
            </a:r>
            <a:endParaRPr lang="de-DE" i="1" dirty="0"/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„Ältesten </a:t>
            </a:r>
            <a:r>
              <a:rPr lang="de-DE" i="1" dirty="0"/>
              <a:t>von Afrika"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i="1" dirty="0" smtClean="0"/>
              <a:t>„</a:t>
            </a:r>
            <a:r>
              <a:rPr lang="de-DE" i="1" dirty="0" err="1" smtClean="0"/>
              <a:t>doyen</a:t>
            </a:r>
            <a:r>
              <a:rPr lang="de-DE" i="1" dirty="0" smtClean="0"/>
              <a:t> </a:t>
            </a:r>
            <a:r>
              <a:rPr lang="de-DE" i="1" dirty="0"/>
              <a:t>de </a:t>
            </a:r>
            <a:r>
              <a:rPr lang="de-DE" i="1" dirty="0" err="1" smtClean="0"/>
              <a:t>l’Afrique</a:t>
            </a:r>
            <a:r>
              <a:rPr lang="de-DE" i="1" dirty="0" smtClean="0"/>
              <a:t>“ </a:t>
            </a:r>
            <a:r>
              <a:rPr lang="de-DE" i="1" dirty="0"/>
              <a:t>(</a:t>
            </a:r>
            <a:r>
              <a:rPr lang="de-DE" i="1" dirty="0" err="1"/>
              <a:t>KopteErrorMarker</a:t>
            </a:r>
            <a:r>
              <a:rPr lang="de-DE" i="1" dirty="0"/>
              <a:t>)</a:t>
            </a:r>
          </a:p>
          <a:p>
            <a:pPr marL="617220" lvl="1" indent="-342900"/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4414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Qualitative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1381-BB56-403F-86F2-347215917219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Phenomena</a:t>
            </a:r>
            <a:endParaRPr lang="de-DE" dirty="0"/>
          </a:p>
          <a:p>
            <a:pPr lvl="1"/>
            <a:r>
              <a:rPr lang="de-DE" dirty="0"/>
              <a:t>Synonyms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phrasal</a:t>
            </a:r>
            <a:r>
              <a:rPr lang="de-DE" dirty="0"/>
              <a:t> </a:t>
            </a:r>
            <a:r>
              <a:rPr lang="de-DE" dirty="0" err="1"/>
              <a:t>variation</a:t>
            </a:r>
            <a:endParaRPr lang="de-DE" dirty="0"/>
          </a:p>
          <a:p>
            <a:pPr lvl="1"/>
            <a:r>
              <a:rPr lang="de-DE" dirty="0"/>
              <a:t>Proper </a:t>
            </a:r>
            <a:r>
              <a:rPr lang="de-DE" dirty="0" err="1" smtClean="0"/>
              <a:t>names</a:t>
            </a:r>
            <a:endParaRPr lang="de-DE" dirty="0" smtClean="0"/>
          </a:p>
          <a:p>
            <a:pPr lvl="1"/>
            <a:r>
              <a:rPr lang="de-DE" dirty="0" smtClean="0"/>
              <a:t>Numbers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olloquial</a:t>
            </a:r>
            <a:r>
              <a:rPr lang="de-DE" dirty="0" smtClean="0"/>
              <a:t> </a:t>
            </a:r>
            <a:r>
              <a:rPr lang="de-DE" dirty="0" err="1"/>
              <a:t>or</a:t>
            </a:r>
            <a:r>
              <a:rPr lang="de-DE" dirty="0"/>
              <a:t> figurative </a:t>
            </a:r>
            <a:r>
              <a:rPr lang="de-DE" dirty="0" err="1" smtClean="0"/>
              <a:t>speech</a:t>
            </a:r>
            <a:endParaRPr lang="de-DE" dirty="0" smtClean="0"/>
          </a:p>
          <a:p>
            <a:pPr lvl="1"/>
            <a:r>
              <a:rPr lang="de-DE" dirty="0" smtClean="0"/>
              <a:t>Source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/>
              <a:t>Translators</a:t>
            </a:r>
            <a:endParaRPr lang="de-DE" dirty="0"/>
          </a:p>
          <a:p>
            <a:pPr lvl="1"/>
            <a:r>
              <a:rPr lang="de-DE" dirty="0" smtClean="0"/>
              <a:t>Add </a:t>
            </a:r>
            <a:r>
              <a:rPr lang="en-US" dirty="0"/>
              <a:t>explanations</a:t>
            </a:r>
          </a:p>
          <a:p>
            <a:pPr lvl="1"/>
            <a:r>
              <a:rPr lang="en-US" dirty="0"/>
              <a:t>Add additional information</a:t>
            </a:r>
          </a:p>
          <a:p>
            <a:pPr lvl="1"/>
            <a:r>
              <a:rPr lang="en-US" dirty="0"/>
              <a:t>Adapt the perspective or the formatting</a:t>
            </a:r>
          </a:p>
          <a:p>
            <a:pPr lvl="1"/>
            <a:r>
              <a:rPr lang="en-US" dirty="0"/>
              <a:t>Change the sentence structure</a:t>
            </a:r>
          </a:p>
          <a:p>
            <a:pPr lvl="1"/>
            <a:r>
              <a:rPr lang="en-US" dirty="0"/>
              <a:t>Translate literally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2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769-E6EC-4FC7-B434-E34C83387336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Translation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expert </a:t>
            </a:r>
            <a:r>
              <a:rPr lang="de-DE" dirty="0" err="1" smtClean="0"/>
              <a:t>knowledge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Problematic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translators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can</a:t>
            </a:r>
            <a:r>
              <a:rPr lang="de-DE" dirty="0" smtClean="0">
                <a:sym typeface="Wingdings" panose="05000000000000000000" pitchFamily="2" charset="2"/>
              </a:rPr>
              <a:t> MT </a:t>
            </a:r>
            <a:r>
              <a:rPr lang="de-DE" dirty="0" err="1" smtClean="0">
                <a:sym typeface="Wingdings" panose="05000000000000000000" pitchFamily="2" charset="2"/>
              </a:rPr>
              <a:t>cover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cases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should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evaluated</a:t>
            </a:r>
            <a:r>
              <a:rPr lang="de-DE" dirty="0" smtClean="0">
                <a:sym typeface="Wingdings" panose="05000000000000000000" pitchFamily="2" charset="2"/>
              </a:rPr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65B-465B-4E8A-9C1E-DBA98210641D}" type="datetime1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000" dirty="0" smtClean="0"/>
          </a:p>
          <a:p>
            <a:pPr marL="0" indent="0" algn="ctr">
              <a:buNone/>
            </a:pPr>
            <a:endParaRPr lang="de-DE" sz="3000" dirty="0" smtClean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!</a:t>
            </a:r>
          </a:p>
          <a:p>
            <a:endParaRPr lang="de-DE" dirty="0" smtClean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47A-3EFA-4891-A495-24CAECE3A301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IBM BLEU (</a:t>
            </a:r>
            <a:r>
              <a:rPr lang="de-DE" dirty="0" err="1" smtClean="0"/>
              <a:t>Papineni</a:t>
            </a:r>
            <a:r>
              <a:rPr lang="de-DE" dirty="0" smtClean="0"/>
              <a:t> et al., 2002)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-gram </a:t>
            </a:r>
            <a:r>
              <a:rPr lang="de-DE" dirty="0" err="1" smtClean="0"/>
              <a:t>precision</a:t>
            </a:r>
            <a:r>
              <a:rPr lang="de-DE" dirty="0" smtClean="0"/>
              <a:t> (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N=4)</a:t>
            </a:r>
          </a:p>
          <a:p>
            <a:pPr lvl="1"/>
            <a:r>
              <a:rPr lang="de-DE" dirty="0" smtClean="0"/>
              <a:t>Clipping </a:t>
            </a:r>
            <a:r>
              <a:rPr lang="de-DE" dirty="0" err="1" smtClean="0"/>
              <a:t>deals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overgeneration</a:t>
            </a:r>
            <a:endParaRPr lang="de-DE" dirty="0" smtClean="0"/>
          </a:p>
          <a:p>
            <a:pPr lvl="1"/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Brevity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penalty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96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B8F5-F3C7-4B29-AAAC-21A90E56890C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Meteor </a:t>
            </a:r>
            <a:r>
              <a:rPr lang="de-DE" dirty="0"/>
              <a:t>(</a:t>
            </a:r>
            <a:r>
              <a:rPr lang="de-DE" dirty="0" err="1"/>
              <a:t>Denkowski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Lavie</a:t>
            </a:r>
            <a:r>
              <a:rPr lang="de-DE" dirty="0"/>
              <a:t>, 2011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Precision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recall</a:t>
            </a:r>
            <a:r>
              <a:rPr lang="de-DE" dirty="0" smtClean="0"/>
              <a:t> on </a:t>
            </a:r>
            <a:r>
              <a:rPr lang="de-DE" dirty="0" err="1" smtClean="0"/>
              <a:t>unigram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harmonic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pPr lvl="1"/>
            <a:r>
              <a:rPr lang="de-DE" dirty="0" err="1"/>
              <a:t>F</a:t>
            </a:r>
            <a:r>
              <a:rPr lang="de-DE" dirty="0" err="1" smtClean="0"/>
              <a:t>ragmentation</a:t>
            </a:r>
            <a:r>
              <a:rPr lang="de-DE" dirty="0" smtClean="0"/>
              <a:t> </a:t>
            </a:r>
            <a:r>
              <a:rPr lang="de-DE" dirty="0" err="1" smtClean="0"/>
              <a:t>penalty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synonyms</a:t>
            </a:r>
            <a:r>
              <a:rPr lang="de-DE" dirty="0" smtClean="0"/>
              <a:t>, </a:t>
            </a:r>
            <a:r>
              <a:rPr lang="de-DE" dirty="0" err="1" smtClean="0"/>
              <a:t>paraphrases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MT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280-5C57-41E4-AF35-58B8D14F4E99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BLEU (</a:t>
            </a:r>
            <a:r>
              <a:rPr lang="de-DE" dirty="0" err="1" smtClean="0"/>
              <a:t>Papineni</a:t>
            </a:r>
            <a:r>
              <a:rPr lang="de-DE" dirty="0"/>
              <a:t> </a:t>
            </a:r>
            <a:r>
              <a:rPr lang="de-DE" dirty="0" smtClean="0"/>
              <a:t>et al. 2002)</a:t>
            </a:r>
          </a:p>
          <a:p>
            <a:r>
              <a:rPr lang="de-DE" dirty="0"/>
              <a:t>Meteor (</a:t>
            </a:r>
            <a:r>
              <a:rPr lang="de-DE" dirty="0" err="1"/>
              <a:t>Denkowski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Lavie</a:t>
            </a:r>
            <a:r>
              <a:rPr lang="de-DE" dirty="0"/>
              <a:t> 2011)</a:t>
            </a:r>
          </a:p>
          <a:p>
            <a:r>
              <a:rPr lang="de-DE" dirty="0" smtClean="0"/>
              <a:t>NIST (</a:t>
            </a:r>
            <a:r>
              <a:rPr lang="de-DE" dirty="0" err="1" smtClean="0"/>
              <a:t>Doddington</a:t>
            </a:r>
            <a:r>
              <a:rPr lang="de-DE" dirty="0" smtClean="0"/>
              <a:t> 2002)</a:t>
            </a:r>
          </a:p>
          <a:p>
            <a:r>
              <a:rPr lang="de-DE" dirty="0" smtClean="0"/>
              <a:t>WER (</a:t>
            </a:r>
            <a:r>
              <a:rPr lang="de-DE" dirty="0" err="1" smtClean="0"/>
              <a:t>Levenshtein</a:t>
            </a:r>
            <a:r>
              <a:rPr lang="de-DE" dirty="0" smtClean="0"/>
              <a:t> 1966)</a:t>
            </a:r>
          </a:p>
          <a:p>
            <a:r>
              <a:rPr lang="de-DE" dirty="0" smtClean="0"/>
              <a:t>TER (</a:t>
            </a:r>
            <a:r>
              <a:rPr lang="de-DE" dirty="0" err="1" smtClean="0"/>
              <a:t>Snover</a:t>
            </a:r>
            <a:r>
              <a:rPr lang="de-DE" dirty="0" smtClean="0"/>
              <a:t> et al. 2006)</a:t>
            </a:r>
          </a:p>
          <a:p>
            <a:r>
              <a:rPr lang="de-DE" dirty="0" err="1" smtClean="0"/>
              <a:t>TERp</a:t>
            </a:r>
            <a:r>
              <a:rPr lang="de-DE" dirty="0" smtClean="0"/>
              <a:t> (</a:t>
            </a:r>
            <a:r>
              <a:rPr lang="de-DE" dirty="0" err="1" smtClean="0"/>
              <a:t>Snover</a:t>
            </a:r>
            <a:r>
              <a:rPr lang="de-DE" dirty="0" smtClean="0"/>
              <a:t> et al. 2009)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</a:t>
            </a:r>
            <a:r>
              <a:rPr lang="de-DE" dirty="0"/>
              <a:t>MT </a:t>
            </a:r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AA0C-6B83-49A0-95A5-C75A92280818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HMEANT (</a:t>
            </a:r>
            <a:r>
              <a:rPr lang="de-DE" dirty="0" err="1" smtClean="0"/>
              <a:t>Birch</a:t>
            </a:r>
            <a:r>
              <a:rPr lang="de-DE" dirty="0" smtClean="0"/>
              <a:t> et al. 2013)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MEANT (Lo </a:t>
            </a:r>
            <a:r>
              <a:rPr lang="de-DE" dirty="0" err="1" smtClean="0"/>
              <a:t>and</a:t>
            </a:r>
            <a:r>
              <a:rPr lang="de-DE" dirty="0" smtClean="0"/>
              <a:t> Wu 2011)</a:t>
            </a:r>
          </a:p>
          <a:p>
            <a:pPr lvl="1"/>
            <a:r>
              <a:rPr lang="de-DE" dirty="0" err="1" smtClean="0"/>
              <a:t>Measures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r>
              <a:rPr lang="de-DE" dirty="0" smtClean="0"/>
              <a:t> </a:t>
            </a:r>
            <a:r>
              <a:rPr lang="de-DE" dirty="0" err="1" smtClean="0"/>
              <a:t>preservation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endParaRPr lang="de-DE" dirty="0" smtClean="0"/>
          </a:p>
          <a:p>
            <a:r>
              <a:rPr lang="de-DE" dirty="0" smtClean="0"/>
              <a:t>HTER (</a:t>
            </a:r>
            <a:r>
              <a:rPr lang="de-DE" dirty="0" err="1"/>
              <a:t>S</a:t>
            </a:r>
            <a:r>
              <a:rPr lang="de-DE" dirty="0" err="1" smtClean="0"/>
              <a:t>nover</a:t>
            </a:r>
            <a:r>
              <a:rPr lang="de-DE" dirty="0" smtClean="0"/>
              <a:t> et al. 2006)</a:t>
            </a:r>
          </a:p>
          <a:p>
            <a:pPr lvl="1"/>
            <a:r>
              <a:rPr lang="de-DE" dirty="0" err="1" smtClean="0"/>
              <a:t>Targeted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post-</a:t>
            </a:r>
            <a:r>
              <a:rPr lang="de-DE" dirty="0" err="1" smtClean="0"/>
              <a:t>editing</a:t>
            </a:r>
            <a:r>
              <a:rPr lang="de-DE" dirty="0" smtClean="0"/>
              <a:t> MT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err="1" smtClean="0"/>
              <a:t>Adequacy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Fluency</a:t>
            </a:r>
            <a:r>
              <a:rPr lang="de-DE" dirty="0" smtClean="0"/>
              <a:t> (1 </a:t>
            </a:r>
            <a:r>
              <a:rPr lang="de-DE" dirty="0" err="1" smtClean="0"/>
              <a:t>to</a:t>
            </a:r>
            <a:r>
              <a:rPr lang="de-DE" dirty="0" smtClean="0"/>
              <a:t> 5 </a:t>
            </a:r>
            <a:r>
              <a:rPr lang="de-DE" dirty="0" err="1" smtClean="0"/>
              <a:t>scale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Ranking </a:t>
            </a:r>
            <a:r>
              <a:rPr lang="de-DE" dirty="0" err="1"/>
              <a:t>of</a:t>
            </a:r>
            <a:r>
              <a:rPr lang="de-DE" dirty="0"/>
              <a:t> MT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Bojar et al. 2013</a:t>
            </a:r>
            <a:r>
              <a:rPr lang="de-DE" dirty="0" smtClean="0"/>
              <a:t>)</a:t>
            </a:r>
          </a:p>
          <a:p>
            <a:r>
              <a:rPr lang="de-DE" dirty="0" smtClean="0"/>
              <a:t>Post-</a:t>
            </a:r>
            <a:r>
              <a:rPr lang="de-DE" dirty="0" err="1" smtClean="0"/>
              <a:t>editing</a:t>
            </a:r>
            <a:endParaRPr lang="de-DE" dirty="0" smtClean="0"/>
          </a:p>
          <a:p>
            <a:r>
              <a:rPr lang="de-DE" dirty="0" smtClean="0"/>
              <a:t>Reading </a:t>
            </a:r>
            <a:r>
              <a:rPr lang="de-DE" dirty="0" err="1" smtClean="0"/>
              <a:t>comprehension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Usability (</a:t>
            </a:r>
            <a:r>
              <a:rPr lang="de-DE" dirty="0" err="1" smtClean="0"/>
              <a:t>good</a:t>
            </a:r>
            <a:r>
              <a:rPr lang="de-DE" dirty="0" smtClean="0"/>
              <a:t>, </a:t>
            </a:r>
            <a:r>
              <a:rPr lang="de-DE" dirty="0" err="1" smtClean="0"/>
              <a:t>useful</a:t>
            </a:r>
            <a:r>
              <a:rPr lang="de-DE" dirty="0" smtClean="0"/>
              <a:t>, </a:t>
            </a:r>
            <a:r>
              <a:rPr lang="de-DE" dirty="0" err="1" smtClean="0"/>
              <a:t>useless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3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Evaluation in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1F99-812A-49D3-8EFD-E321A9F3F1DE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Relation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/>
              <a:t>Communicative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Documentary</a:t>
            </a:r>
            <a:r>
              <a:rPr lang="de-DE" dirty="0"/>
              <a:t> vs. Instrumental (</a:t>
            </a:r>
            <a:r>
              <a:rPr lang="de-DE" dirty="0" smtClean="0"/>
              <a:t>Nord 1989)</a:t>
            </a:r>
            <a:endParaRPr lang="de-DE" dirty="0"/>
          </a:p>
          <a:p>
            <a:pPr lvl="1"/>
            <a:r>
              <a:rPr lang="de-DE" dirty="0" err="1"/>
              <a:t>Overt</a:t>
            </a:r>
            <a:r>
              <a:rPr lang="de-DE" dirty="0"/>
              <a:t>  vs. Covert (House 1997)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in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BA1-FE20-4EA8-8A08-FCB3B4B024D7}" type="datetime1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MTE 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EFC2E9-DDD2-490D-8E28-470913ED3AD5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Evaluation:</a:t>
            </a:r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/</a:t>
            </a:r>
            <a:r>
              <a:rPr lang="de-DE" dirty="0" err="1" smtClean="0"/>
              <a:t>culture</a:t>
            </a:r>
            <a:endParaRPr lang="de-DE" dirty="0" smtClean="0"/>
          </a:p>
          <a:p>
            <a:pPr lvl="1"/>
            <a:r>
              <a:rPr lang="de-DE" dirty="0" err="1" smtClean="0"/>
              <a:t>Skopos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(Reiß &amp; Vermeer 1984)</a:t>
            </a:r>
          </a:p>
          <a:p>
            <a:r>
              <a:rPr lang="de-DE" dirty="0" smtClean="0"/>
              <a:t>Translation </a:t>
            </a:r>
            <a:r>
              <a:rPr lang="de-DE" dirty="0" err="1" smtClean="0"/>
              <a:t>errors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Not just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lvl="1"/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(Nord 2003) </a:t>
            </a:r>
          </a:p>
          <a:p>
            <a:pPr lvl="1"/>
            <a:r>
              <a:rPr lang="de-DE" dirty="0"/>
              <a:t>Translation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lvl="1"/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 </a:t>
            </a:r>
            <a:endParaRPr lang="de-DE" dirty="0"/>
          </a:p>
          <a:p>
            <a:pPr marL="32004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eminar_SS2014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proseminar_SS2014</Template>
  <TotalTime>0</TotalTime>
  <Words>2122</Words>
  <Application>Microsoft Office PowerPoint</Application>
  <PresentationFormat>Bildschirmpräsentation (4:3)</PresentationFormat>
  <Paragraphs>584</Paragraphs>
  <Slides>34</Slides>
  <Notes>14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proseminar_SS2014</vt:lpstr>
      <vt:lpstr>Human translation evaluation and itS coverage by automatic scores</vt:lpstr>
      <vt:lpstr>Overview</vt:lpstr>
      <vt:lpstr>Automatic MT evaluation</vt:lpstr>
      <vt:lpstr>Automatic MT evaluation</vt:lpstr>
      <vt:lpstr>Automatic MT evaluation</vt:lpstr>
      <vt:lpstr>Automatic MT evaluation</vt:lpstr>
      <vt:lpstr>Human MT evaluation</vt:lpstr>
      <vt:lpstr>Evaluation in translation studies</vt:lpstr>
      <vt:lpstr>Evaluation in translation studies</vt:lpstr>
      <vt:lpstr>Evaluation in translation studies</vt:lpstr>
      <vt:lpstr>The KOPTE corpus</vt:lpstr>
      <vt:lpstr>The KOPTE corpus - evaluation scheme</vt:lpstr>
      <vt:lpstr>The experiments</vt:lpstr>
      <vt:lpstr>The experiments</vt:lpstr>
      <vt:lpstr>The experiments</vt:lpstr>
      <vt:lpstr>Quantitative analysis – best translations as references</vt:lpstr>
      <vt:lpstr>Quantitative analysis – five best translations as references</vt:lpstr>
      <vt:lpstr>Quantitative analysis – worst translations as references</vt:lpstr>
      <vt:lpstr>Quantitative analysis – five worst references</vt:lpstr>
      <vt:lpstr>Quantitative analysis</vt:lpstr>
      <vt:lpstr>Qualitative analysis</vt:lpstr>
      <vt:lpstr>Qualitative analysis - synonymy</vt:lpstr>
      <vt:lpstr>Qualitative analysis</vt:lpstr>
      <vt:lpstr>Qualitative analysis</vt:lpstr>
      <vt:lpstr>Qualitative analysis - proper names</vt:lpstr>
      <vt:lpstr>Qualitative analysis</vt:lpstr>
      <vt:lpstr>Qualitative analysis</vt:lpstr>
      <vt:lpstr>Qualitative analysis - numbers</vt:lpstr>
      <vt:lpstr>Qualitative analysis - numbers</vt:lpstr>
      <vt:lpstr>Qualitative analysis</vt:lpstr>
      <vt:lpstr>Qualitative analysis</vt:lpstr>
      <vt:lpstr>Qualitative analysis</vt:lpstr>
      <vt:lpstr>Conclusion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linguistic equivalence</dc:title>
  <dc:creator>Mihaela Vela</dc:creator>
  <cp:lastModifiedBy>Mihaela Vela</cp:lastModifiedBy>
  <cp:revision>319</cp:revision>
  <cp:lastPrinted>2014-04-24T11:36:58Z</cp:lastPrinted>
  <dcterms:created xsi:type="dcterms:W3CDTF">2014-04-10T08:54:02Z</dcterms:created>
  <dcterms:modified xsi:type="dcterms:W3CDTF">2014-05-28T16:48:27Z</dcterms:modified>
</cp:coreProperties>
</file>