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A5CB7E-CBF2-41B7-B1B2-4F59B559F610}">
  <a:tblStyle styleId="{39A5CB7E-CBF2-41B7-B1B2-4F59B559F61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5.xml"/><Relationship Id="rId34" Type="http://schemas.openxmlformats.org/officeDocument/2006/relationships/font" Target="fonts/RobotoMono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e38b3053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7e38b3053a_0_244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e38b3053a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7e38b3053a_0_251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7e38b3053a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7e38b3053a_0_257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7e38b3053a_0_415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7e38b3053a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Identical to finding offset in 1-dimensional storage of a 2-dimensional matrix: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366092"/>
              </a:buClr>
              <a:buSzPts val="1200"/>
              <a:buFont typeface="Courier New"/>
              <a:buNone/>
            </a:pPr>
            <a:r>
              <a:rPr lang="en" sz="1200">
                <a:solidFill>
                  <a:srgbClr val="366092"/>
                </a:solidFill>
                <a:latin typeface="Courier New"/>
                <a:ea typeface="Courier New"/>
                <a:cs typeface="Courier New"/>
                <a:sym typeface="Courier New"/>
              </a:rPr>
              <a:t>       int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 index = x + width * y;</a:t>
            </a:r>
            <a:endParaRPr sz="12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7e38b3053a_0_415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7e38b3053a_0_473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37e38b3053a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7e38b3053a_0_473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7e38b3053a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7e38b3053a_0_592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e38b3053a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g37e38b3053a_0_600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7e38b3053a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7e38b3053a_0_606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7e38b3053a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7e38b3053a_0_612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7e38b3053a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g37e38b3053a_0_678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e38b305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7e38b3053a_0_0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7e38b3053a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7e38b3053a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7e38b3053a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7e38b3053a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7e38b3053a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7e38b3053a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7e38b3053a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7e38b3053a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e38b3053a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37e38b3053a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7e38b3053a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7e38b3053a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e38b305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7e38b3053a_0_10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e38b3053a_0_60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7e38b305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7e38b3053a_0_60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e38b3053a_0_71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7e38b305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7e38b3053a_0_71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e38b3053a_0_85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7e38b3053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7e38b3053a_0_85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e38b3053a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e38b3053a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e38b3053a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e38b3053a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e38b3053a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e38b3053a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21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6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2" name="Google Shape;8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88888"/>
                </a:solidFill>
              </a:defRPr>
            </a:lvl1pPr>
            <a:lvl2pPr lvl="1">
              <a:buNone/>
              <a:defRPr>
                <a:solidFill>
                  <a:srgbClr val="888888"/>
                </a:solidFill>
              </a:defRPr>
            </a:lvl2pPr>
            <a:lvl3pPr lvl="2">
              <a:buNone/>
              <a:defRPr>
                <a:solidFill>
                  <a:srgbClr val="888888"/>
                </a:solidFill>
              </a:defRPr>
            </a:lvl3pPr>
            <a:lvl4pPr lvl="3">
              <a:buNone/>
              <a:defRPr>
                <a:solidFill>
                  <a:srgbClr val="888888"/>
                </a:solidFill>
              </a:defRPr>
            </a:lvl4pPr>
            <a:lvl5pPr lvl="4">
              <a:buNone/>
              <a:defRPr>
                <a:solidFill>
                  <a:srgbClr val="888888"/>
                </a:solidFill>
              </a:defRPr>
            </a:lvl5pPr>
            <a:lvl6pPr lvl="5">
              <a:buNone/>
              <a:defRPr>
                <a:solidFill>
                  <a:srgbClr val="888888"/>
                </a:solidFill>
              </a:defRPr>
            </a:lvl6pPr>
            <a:lvl7pPr lvl="6">
              <a:buNone/>
              <a:defRPr>
                <a:solidFill>
                  <a:srgbClr val="888888"/>
                </a:solidFill>
              </a:defRPr>
            </a:lvl7pPr>
            <a:lvl8pPr lvl="7">
              <a:buNone/>
              <a:defRPr>
                <a:solidFill>
                  <a:srgbClr val="888888"/>
                </a:solidFill>
              </a:defRPr>
            </a:lvl8pPr>
            <a:lvl9pPr lvl="8"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549278" y="1079901"/>
            <a:ext cx="4860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8" name="Google Shape;88;p20"/>
          <p:cNvSpPr txBox="1"/>
          <p:nvPr>
            <p:ph idx="2" type="body"/>
          </p:nvPr>
        </p:nvSpPr>
        <p:spPr>
          <a:xfrm>
            <a:off x="5562603" y="1079901"/>
            <a:ext cx="4860900" cy="30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57200" y="1631157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6" name="Google Shape;96;p21"/>
          <p:cNvSpPr txBox="1"/>
          <p:nvPr>
            <p:ph idx="3" type="body"/>
          </p:nvPr>
        </p:nvSpPr>
        <p:spPr>
          <a:xfrm>
            <a:off x="4645028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7" name="Google Shape;97;p21"/>
          <p:cNvSpPr txBox="1"/>
          <p:nvPr>
            <p:ph idx="4" type="body"/>
          </p:nvPr>
        </p:nvSpPr>
        <p:spPr>
          <a:xfrm>
            <a:off x="4645028" y="1631157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8" name="Google Shape;98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/>
          <p:nvPr>
            <p:ph type="title"/>
          </p:nvPr>
        </p:nvSpPr>
        <p:spPr>
          <a:xfrm>
            <a:off x="457200" y="204792"/>
            <a:ext cx="30084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" name="Google Shape;104;p22"/>
          <p:cNvSpPr txBox="1"/>
          <p:nvPr>
            <p:ph idx="2" type="body"/>
          </p:nvPr>
        </p:nvSpPr>
        <p:spPr>
          <a:xfrm>
            <a:off x="457200" y="1076336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5" name="Google Shape;105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2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 rot="5400000">
            <a:off x="2874750" y="-1217389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 rot="5400000">
            <a:off x="7214575" y="925988"/>
            <a:ext cx="3949200" cy="24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 rot="5400000">
            <a:off x="2201263" y="-1466362"/>
            <a:ext cx="3949200" cy="7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6248400" y="486965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6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GPU Programming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04</a:t>
            </a:r>
            <a:endParaRPr/>
          </a:p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/>
          <p:nvPr>
            <p:ph type="title"/>
          </p:nvPr>
        </p:nvSpPr>
        <p:spPr>
          <a:xfrm>
            <a:off x="393975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Moving to Parallel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51" name="Google Shape;251;p34"/>
          <p:cNvSpPr txBox="1"/>
          <p:nvPr>
            <p:ph idx="1" type="body"/>
          </p:nvPr>
        </p:nvSpPr>
        <p:spPr>
          <a:xfrm>
            <a:off x="457200" y="1006924"/>
            <a:ext cx="8229600" cy="3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GPU computing is about massive parallelism</a:t>
            </a:r>
            <a:endParaRPr/>
          </a:p>
          <a:p>
            <a:pPr indent="-272415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/>
              <a:t>So how do we run code in parallel on the device?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08080"/>
              </a:buClr>
              <a:buSzPct val="100000"/>
              <a:buNone/>
            </a:pPr>
            <a:r>
              <a:rPr lang="en" sz="16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add&lt;&lt;&lt; 1, 1 &gt;&gt;&gt;();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20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	add&lt;&lt;&lt;</a:t>
            </a:r>
            <a:r>
              <a:rPr b="1" lang="en" sz="20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, 1 &gt;&gt;&gt;();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 sz="3200"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Instead of executing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/>
              <a:t> once, execute N times in parallel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2" name="Google Shape;252;p34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53" name="Google Shape;253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Vector Addition on Device(GPU)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35"/>
          <p:cNvSpPr txBox="1"/>
          <p:nvPr>
            <p:ph idx="1" type="body"/>
          </p:nvPr>
        </p:nvSpPr>
        <p:spPr>
          <a:xfrm>
            <a:off x="109005" y="1199886"/>
            <a:ext cx="8963400" cy="3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1241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With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b="1" lang="en"/>
              <a:t> </a:t>
            </a:r>
            <a:r>
              <a:rPr lang="en"/>
              <a:t>running in parallel we can do vector addition</a:t>
            </a:r>
            <a:endParaRPr/>
          </a:p>
          <a:p>
            <a:pPr indent="-13461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Terminology: each parallel invocation of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b="1" lang="en"/>
              <a:t> </a:t>
            </a:r>
            <a:r>
              <a:rPr lang="en"/>
              <a:t>is referred to as a </a:t>
            </a:r>
            <a:r>
              <a:rPr lang="en">
                <a:solidFill>
                  <a:schemeClr val="accent6"/>
                </a:solidFill>
              </a:rPr>
              <a:t>block</a:t>
            </a:r>
            <a:endParaRPr>
              <a:solidFill>
                <a:schemeClr val="accent6"/>
              </a:solidFill>
            </a:endParaRPr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/>
              <a:t>The set of blocks is referred to as a </a:t>
            </a:r>
            <a:r>
              <a:rPr lang="en">
                <a:solidFill>
                  <a:schemeClr val="accent6"/>
                </a:solidFill>
              </a:rPr>
              <a:t>grid</a:t>
            </a:r>
            <a:endParaRPr/>
          </a:p>
          <a:p>
            <a:pPr indent="-259079" lvl="1" marL="742950" rtl="0" algn="l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"/>
              <a:t>Each invocation can refer to its block index using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endParaRPr b="1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0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b="1"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*a, </a:t>
            </a:r>
            <a:r>
              <a:rPr b="1"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 *b, </a:t>
            </a:r>
            <a:r>
              <a:rPr b="1" lang="en" sz="20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*c) {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	c[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] = a[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] + b[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0" lvl="0" marL="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12419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By using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lang="en"/>
              <a:t> to index into the array, each block handles a different index</a:t>
            </a:r>
            <a:endParaRPr/>
          </a:p>
          <a:p>
            <a:pPr indent="0" lvl="0" marL="0" rtl="0" algn="l">
              <a:spcBef>
                <a:spcPts val="27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/>
          </a:p>
        </p:txBody>
      </p:sp>
      <p:sp>
        <p:nvSpPr>
          <p:cNvPr id="260" name="Google Shape;260;p35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61" name="Google Shape;26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Vector Addition on the Device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36"/>
          <p:cNvSpPr txBox="1"/>
          <p:nvPr>
            <p:ph idx="1" type="body"/>
          </p:nvPr>
        </p:nvSpPr>
        <p:spPr>
          <a:xfrm>
            <a:off x="71500" y="1200161"/>
            <a:ext cx="90009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b="1" lang="en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*a, </a:t>
            </a:r>
            <a:r>
              <a:rPr b="1" lang="en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 *b, </a:t>
            </a:r>
            <a:r>
              <a:rPr b="1" lang="en" sz="1800">
                <a:solidFill>
                  <a:srgbClr val="76923C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18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*c)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	c[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] = a[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] + b[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On the device, each block can execute in parallel: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68" name="Google Shape;268;p36"/>
          <p:cNvSpPr/>
          <p:nvPr/>
        </p:nvSpPr>
        <p:spPr>
          <a:xfrm>
            <a:off x="799080" y="3669397"/>
            <a:ext cx="1890300" cy="365100"/>
          </a:xfrm>
          <a:prstGeom prst="roundRect">
            <a:avLst>
              <a:gd fmla="val 16667" name="adj"/>
            </a:avLst>
          </a:prstGeom>
          <a:solidFill>
            <a:srgbClr val="4F612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35975" spcFirstLastPara="1" rIns="359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c[0]  = a[0] + b[0];</a:t>
            </a:r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2809303" y="3669397"/>
            <a:ext cx="1890300" cy="365100"/>
          </a:xfrm>
          <a:prstGeom prst="roundRect">
            <a:avLst>
              <a:gd fmla="val 16667" name="adj"/>
            </a:avLst>
          </a:prstGeom>
          <a:solidFill>
            <a:srgbClr val="4F612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35975" spcFirstLastPara="1" rIns="359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c[1]  = a[1] + b[1];</a:t>
            </a:r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4824503" y="3651869"/>
            <a:ext cx="1890300" cy="365100"/>
          </a:xfrm>
          <a:prstGeom prst="roundRect">
            <a:avLst>
              <a:gd fmla="val 16667" name="adj"/>
            </a:avLst>
          </a:prstGeom>
          <a:solidFill>
            <a:srgbClr val="4F612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35975" spcFirstLastPara="1" rIns="359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c[2]  = a[2] + b[2];</a:t>
            </a:r>
            <a:endParaRPr/>
          </a:p>
        </p:txBody>
      </p:sp>
      <p:sp>
        <p:nvSpPr>
          <p:cNvPr id="271" name="Google Shape;271;p36"/>
          <p:cNvSpPr/>
          <p:nvPr/>
        </p:nvSpPr>
        <p:spPr>
          <a:xfrm>
            <a:off x="6834726" y="3651869"/>
            <a:ext cx="1890300" cy="365100"/>
          </a:xfrm>
          <a:prstGeom prst="roundRect">
            <a:avLst>
              <a:gd fmla="val 16667" name="adj"/>
            </a:avLst>
          </a:prstGeom>
          <a:solidFill>
            <a:srgbClr val="4F6128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ctr" bIns="45700" lIns="35975" spcFirstLastPara="1" rIns="3597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100" u="none" cap="none" strike="noStrik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c[3]  = a[3] + b[3];</a:t>
            </a:r>
            <a:endParaRPr/>
          </a:p>
        </p:txBody>
      </p:sp>
      <p:sp>
        <p:nvSpPr>
          <p:cNvPr id="272" name="Google Shape;272;p36"/>
          <p:cNvSpPr txBox="1"/>
          <p:nvPr/>
        </p:nvSpPr>
        <p:spPr>
          <a:xfrm>
            <a:off x="709071" y="3374874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0</a:t>
            </a:r>
            <a:endParaRPr/>
          </a:p>
        </p:txBody>
      </p:sp>
      <p:sp>
        <p:nvSpPr>
          <p:cNvPr id="273" name="Google Shape;273;p36"/>
          <p:cNvSpPr txBox="1"/>
          <p:nvPr/>
        </p:nvSpPr>
        <p:spPr>
          <a:xfrm>
            <a:off x="2719294" y="3374874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1</a:t>
            </a:r>
            <a:endParaRPr/>
          </a:p>
        </p:txBody>
      </p:sp>
      <p:sp>
        <p:nvSpPr>
          <p:cNvPr id="274" name="Google Shape;274;p36"/>
          <p:cNvSpPr txBox="1"/>
          <p:nvPr/>
        </p:nvSpPr>
        <p:spPr>
          <a:xfrm>
            <a:off x="4734493" y="3352338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2</a:t>
            </a:r>
            <a:endParaRPr/>
          </a:p>
        </p:txBody>
      </p:sp>
      <p:sp>
        <p:nvSpPr>
          <p:cNvPr id="275" name="Google Shape;275;p36"/>
          <p:cNvSpPr txBox="1"/>
          <p:nvPr/>
        </p:nvSpPr>
        <p:spPr>
          <a:xfrm>
            <a:off x="6744715" y="3352338"/>
            <a:ext cx="85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 3</a:t>
            </a:r>
            <a:endParaRPr/>
          </a:p>
        </p:txBody>
      </p:sp>
      <p:sp>
        <p:nvSpPr>
          <p:cNvPr id="276" name="Google Shape;276;p36"/>
          <p:cNvSpPr txBox="1"/>
          <p:nvPr>
            <p:ph idx="11" type="ftr"/>
          </p:nvPr>
        </p:nvSpPr>
        <p:spPr>
          <a:xfrm>
            <a:off x="6248400" y="4869656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77" name="Google Shape;277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37"/>
          <p:cNvGrpSpPr/>
          <p:nvPr/>
        </p:nvGrpSpPr>
        <p:grpSpPr>
          <a:xfrm>
            <a:off x="1241592" y="2764613"/>
            <a:ext cx="7200512" cy="360028"/>
            <a:chOff x="1165920" y="2969084"/>
            <a:chExt cx="8640960" cy="432051"/>
          </a:xfrm>
        </p:grpSpPr>
        <p:sp>
          <p:nvSpPr>
            <p:cNvPr id="284" name="Google Shape;284;p37"/>
            <p:cNvSpPr/>
            <p:nvPr/>
          </p:nvSpPr>
          <p:spPr>
            <a:xfrm rot="-5400000">
              <a:off x="1084920" y="3050135"/>
              <a:ext cx="432000" cy="270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7"/>
            <p:cNvSpPr txBox="1"/>
            <p:nvPr/>
          </p:nvSpPr>
          <p:spPr>
            <a:xfrm>
              <a:off x="1179091" y="2982248"/>
              <a:ext cx="2556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86" name="Google Shape;286;p37"/>
            <p:cNvSpPr/>
            <p:nvPr/>
          </p:nvSpPr>
          <p:spPr>
            <a:xfrm>
              <a:off x="14359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7"/>
            <p:cNvSpPr/>
            <p:nvPr/>
          </p:nvSpPr>
          <p:spPr>
            <a:xfrm flipH="1" rot="5400000">
              <a:off x="9455880" y="3050133"/>
              <a:ext cx="432000" cy="270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7"/>
            <p:cNvSpPr txBox="1"/>
            <p:nvPr/>
          </p:nvSpPr>
          <p:spPr>
            <a:xfrm flipH="1">
              <a:off x="9538082" y="2982248"/>
              <a:ext cx="2556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7"/>
            <p:cNvSpPr/>
            <p:nvPr/>
          </p:nvSpPr>
          <p:spPr>
            <a:xfrm>
              <a:off x="17059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7"/>
            <p:cNvSpPr/>
            <p:nvPr/>
          </p:nvSpPr>
          <p:spPr>
            <a:xfrm>
              <a:off x="197601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7"/>
            <p:cNvSpPr/>
            <p:nvPr/>
          </p:nvSpPr>
          <p:spPr>
            <a:xfrm>
              <a:off x="224604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7"/>
            <p:cNvSpPr/>
            <p:nvPr/>
          </p:nvSpPr>
          <p:spPr>
            <a:xfrm>
              <a:off x="251607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7"/>
            <p:cNvSpPr/>
            <p:nvPr/>
          </p:nvSpPr>
          <p:spPr>
            <a:xfrm>
              <a:off x="278610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7"/>
            <p:cNvSpPr/>
            <p:nvPr/>
          </p:nvSpPr>
          <p:spPr>
            <a:xfrm>
              <a:off x="305613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8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332616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7"/>
            <p:cNvSpPr/>
            <p:nvPr/>
          </p:nvSpPr>
          <p:spPr>
            <a:xfrm>
              <a:off x="359619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7"/>
            <p:cNvSpPr/>
            <p:nvPr/>
          </p:nvSpPr>
          <p:spPr>
            <a:xfrm>
              <a:off x="386622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7"/>
            <p:cNvSpPr/>
            <p:nvPr/>
          </p:nvSpPr>
          <p:spPr>
            <a:xfrm>
              <a:off x="41362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7"/>
            <p:cNvSpPr/>
            <p:nvPr/>
          </p:nvSpPr>
          <p:spPr>
            <a:xfrm>
              <a:off x="44062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7"/>
            <p:cNvSpPr/>
            <p:nvPr/>
          </p:nvSpPr>
          <p:spPr>
            <a:xfrm>
              <a:off x="46763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7"/>
            <p:cNvSpPr/>
            <p:nvPr/>
          </p:nvSpPr>
          <p:spPr>
            <a:xfrm>
              <a:off x="49463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7"/>
            <p:cNvSpPr/>
            <p:nvPr/>
          </p:nvSpPr>
          <p:spPr>
            <a:xfrm>
              <a:off x="521637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8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7"/>
            <p:cNvSpPr/>
            <p:nvPr/>
          </p:nvSpPr>
          <p:spPr>
            <a:xfrm>
              <a:off x="548640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575643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602646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629649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656652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683655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710658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73766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76466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791667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818670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845673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872676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899679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9266820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8" name="Google Shape;318;p37"/>
          <p:cNvSpPr txBox="1"/>
          <p:nvPr>
            <p:ph type="title"/>
          </p:nvPr>
        </p:nvSpPr>
        <p:spPr>
          <a:xfrm>
            <a:off x="97675" y="154475"/>
            <a:ext cx="8589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Indexing Arrays with Blocks and Threads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19" name="Google Shape;319;p37"/>
          <p:cNvSpPr txBox="1"/>
          <p:nvPr>
            <p:ph idx="4294967295" type="body"/>
          </p:nvPr>
        </p:nvSpPr>
        <p:spPr>
          <a:xfrm>
            <a:off x="566555" y="3659188"/>
            <a:ext cx="836880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0289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2800"/>
              <a:t>With M threads/block a unique index for each thread is given by: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8AAD00"/>
              </a:buClr>
              <a:buSzPct val="100000"/>
              <a:buNone/>
            </a:pPr>
            <a:r>
              <a:rPr lang="en" sz="2000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000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index = threadIdx.x + blockIdx.x * M;</a:t>
            </a:r>
            <a:endParaRPr b="1"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20" name="Google Shape;320;p37"/>
          <p:cNvSpPr txBox="1"/>
          <p:nvPr>
            <p:ph idx="4294967295" type="body"/>
          </p:nvPr>
        </p:nvSpPr>
        <p:spPr>
          <a:xfrm>
            <a:off x="611550" y="1143926"/>
            <a:ext cx="8442300" cy="20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/>
              <a:t>No longer as simple as using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blockIdx.x</a:t>
            </a:r>
            <a:r>
              <a:rPr b="1" lang="en" sz="2800">
                <a:solidFill>
                  <a:schemeClr val="accent6"/>
                </a:solidFill>
              </a:rPr>
              <a:t> </a:t>
            </a:r>
            <a:r>
              <a:rPr lang="en" sz="2800"/>
              <a:t>and</a:t>
            </a:r>
            <a:r>
              <a:rPr b="1" lang="en" sz="2800"/>
              <a:t>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threadIdx.x</a:t>
            </a:r>
            <a:endParaRPr b="1" sz="2800">
              <a:solidFill>
                <a:schemeClr val="accent6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" sz="2400"/>
              <a:t>Consider indexing an array with one element per thread (8 threads/block)</a:t>
            </a:r>
            <a:endParaRPr sz="2400"/>
          </a:p>
        </p:txBody>
      </p:sp>
      <p:grpSp>
        <p:nvGrpSpPr>
          <p:cNvPr id="321" name="Google Shape;321;p37"/>
          <p:cNvGrpSpPr/>
          <p:nvPr/>
        </p:nvGrpSpPr>
        <p:grpSpPr>
          <a:xfrm>
            <a:off x="1241594" y="2482501"/>
            <a:ext cx="7200561" cy="343802"/>
            <a:chOff x="1165923" y="2495514"/>
            <a:chExt cx="8641019" cy="412579"/>
          </a:xfrm>
        </p:grpSpPr>
        <p:sp>
          <p:nvSpPr>
            <p:cNvPr id="322" name="Google Shape;322;p37"/>
            <p:cNvSpPr txBox="1"/>
            <p:nvPr/>
          </p:nvSpPr>
          <p:spPr>
            <a:xfrm>
              <a:off x="1165923" y="2501893"/>
              <a:ext cx="21603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600"/>
                <a:buFont typeface="Courier New"/>
                <a:buNone/>
              </a:pPr>
              <a:r>
                <a:rPr b="1" i="0" lang="en" sz="1600" u="none" cap="none" strike="noStrike">
                  <a:solidFill>
                    <a:srgbClr val="FF99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threadIdx.x</a:t>
              </a:r>
              <a:endParaRPr b="1" i="0" sz="1600" u="none" cap="none" strike="noStrike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3" name="Google Shape;323;p37"/>
            <p:cNvSpPr txBox="1"/>
            <p:nvPr/>
          </p:nvSpPr>
          <p:spPr>
            <a:xfrm>
              <a:off x="3326159" y="2495514"/>
              <a:ext cx="21603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600"/>
                <a:buFont typeface="Courier New"/>
                <a:buNone/>
              </a:pPr>
              <a:r>
                <a:rPr b="1" i="0" lang="en" sz="1600" u="none" cap="none" strike="noStrike">
                  <a:solidFill>
                    <a:srgbClr val="63C7C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threadIdx.x</a:t>
              </a:r>
              <a:endParaRPr b="1" i="0" sz="1600" u="none" cap="none" strike="noStrike">
                <a:solidFill>
                  <a:srgbClr val="63C7C7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4" name="Google Shape;324;p37"/>
            <p:cNvSpPr txBox="1"/>
            <p:nvPr/>
          </p:nvSpPr>
          <p:spPr>
            <a:xfrm>
              <a:off x="5486400" y="2501893"/>
              <a:ext cx="21603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600"/>
                <a:buFont typeface="Courier New"/>
                <a:buNone/>
              </a:pPr>
              <a:r>
                <a:rPr b="1" i="0" lang="en" sz="16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threadIdx.x</a:t>
              </a:r>
              <a:endParaRPr b="1" i="0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25" name="Google Shape;325;p37"/>
            <p:cNvSpPr txBox="1"/>
            <p:nvPr/>
          </p:nvSpPr>
          <p:spPr>
            <a:xfrm>
              <a:off x="7646642" y="2495514"/>
              <a:ext cx="2160300" cy="40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600"/>
                <a:buFont typeface="Courier New"/>
                <a:buNone/>
              </a:pPr>
              <a:r>
                <a:rPr b="1" i="0" lang="en" sz="16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threadIdx.x</a:t>
              </a:r>
              <a:endParaRPr b="1" i="0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326" name="Google Shape;326;p37"/>
          <p:cNvGrpSpPr/>
          <p:nvPr/>
        </p:nvGrpSpPr>
        <p:grpSpPr>
          <a:xfrm>
            <a:off x="1241592" y="3140108"/>
            <a:ext cx="7200565" cy="168743"/>
            <a:chOff x="1165920" y="3284668"/>
            <a:chExt cx="8641024" cy="202500"/>
          </a:xfrm>
        </p:grpSpPr>
        <p:sp>
          <p:nvSpPr>
            <p:cNvPr id="327" name="Google Shape;327;p37"/>
            <p:cNvSpPr/>
            <p:nvPr/>
          </p:nvSpPr>
          <p:spPr>
            <a:xfrm rot="-5400000">
              <a:off x="2144820" y="2305768"/>
              <a:ext cx="202500" cy="2160300"/>
            </a:xfrm>
            <a:prstGeom prst="leftBrace">
              <a:avLst>
                <a:gd fmla="val 39890" name="adj1"/>
                <a:gd fmla="val 50000" name="adj2"/>
              </a:avLst>
            </a:prstGeom>
            <a:noFill/>
            <a:ln cap="flat" cmpd="sng" w="9525">
              <a:solidFill>
                <a:srgbClr val="FF99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7"/>
            <p:cNvSpPr/>
            <p:nvPr/>
          </p:nvSpPr>
          <p:spPr>
            <a:xfrm rot="-5400000">
              <a:off x="4305060" y="2305768"/>
              <a:ext cx="202500" cy="2160300"/>
            </a:xfrm>
            <a:prstGeom prst="leftBrace">
              <a:avLst>
                <a:gd fmla="val 39890" name="adj1"/>
                <a:gd fmla="val 50000" name="adj2"/>
              </a:avLst>
            </a:prstGeom>
            <a:noFill/>
            <a:ln cap="flat" cmpd="sng" w="9525">
              <a:solidFill>
                <a:srgbClr val="63C7C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 rot="-5400000">
              <a:off x="6465302" y="2305769"/>
              <a:ext cx="202500" cy="2160300"/>
            </a:xfrm>
            <a:prstGeom prst="leftBrace">
              <a:avLst>
                <a:gd fmla="val 39890" name="adj1"/>
                <a:gd fmla="val 50000" name="adj2"/>
              </a:avLst>
            </a:prstGeom>
            <a:noFill/>
            <a:ln cap="flat" cmpd="sng" w="9525">
              <a:solidFill>
                <a:srgbClr val="7030A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 rot="-5400000">
              <a:off x="8625544" y="2305768"/>
              <a:ext cx="202500" cy="2160300"/>
            </a:xfrm>
            <a:prstGeom prst="leftBrace">
              <a:avLst>
                <a:gd fmla="val 39890" name="adj1"/>
                <a:gd fmla="val 50000" name="adj2"/>
              </a:avLst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1" name="Google Shape;331;p37"/>
          <p:cNvGrpSpPr/>
          <p:nvPr/>
        </p:nvGrpSpPr>
        <p:grpSpPr>
          <a:xfrm>
            <a:off x="1241591" y="3387162"/>
            <a:ext cx="7200560" cy="307739"/>
            <a:chOff x="1165919" y="3581153"/>
            <a:chExt cx="8641018" cy="369302"/>
          </a:xfrm>
        </p:grpSpPr>
        <p:sp>
          <p:nvSpPr>
            <p:cNvPr id="332" name="Google Shape;332;p37"/>
            <p:cNvSpPr txBox="1"/>
            <p:nvPr/>
          </p:nvSpPr>
          <p:spPr>
            <a:xfrm>
              <a:off x="1165919" y="3581155"/>
              <a:ext cx="216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400"/>
                <a:buFont typeface="Courier New"/>
                <a:buNone/>
              </a:pPr>
              <a:r>
                <a:rPr b="1" i="0" lang="en" sz="1400" u="none" cap="none" strike="noStrike">
                  <a:solidFill>
                    <a:srgbClr val="FF9933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blockIdx.x = 0</a:t>
              </a:r>
              <a:endParaRPr/>
            </a:p>
          </p:txBody>
        </p:sp>
        <p:sp>
          <p:nvSpPr>
            <p:cNvPr id="333" name="Google Shape;333;p37"/>
            <p:cNvSpPr txBox="1"/>
            <p:nvPr/>
          </p:nvSpPr>
          <p:spPr>
            <a:xfrm>
              <a:off x="3326162" y="3581155"/>
              <a:ext cx="216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400"/>
                <a:buFont typeface="Courier New"/>
                <a:buNone/>
              </a:pPr>
              <a:r>
                <a:rPr b="1" i="0" lang="en" sz="1400" u="none" cap="none" strike="noStrike">
                  <a:solidFill>
                    <a:srgbClr val="63C7C7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blockIdx.x = 1</a:t>
              </a:r>
              <a:endParaRPr/>
            </a:p>
          </p:txBody>
        </p:sp>
        <p:sp>
          <p:nvSpPr>
            <p:cNvPr id="334" name="Google Shape;334;p37"/>
            <p:cNvSpPr txBox="1"/>
            <p:nvPr/>
          </p:nvSpPr>
          <p:spPr>
            <a:xfrm>
              <a:off x="5486398" y="3581154"/>
              <a:ext cx="216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400"/>
                <a:buFont typeface="Courier New"/>
                <a:buNone/>
              </a:pPr>
              <a:r>
                <a:rPr b="1" i="0" lang="en" sz="1400" u="none" cap="none" strike="noStrike">
                  <a:solidFill>
                    <a:srgbClr val="7030A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blockIdx.x = 2</a:t>
              </a:r>
              <a:endParaRPr/>
            </a:p>
          </p:txBody>
        </p:sp>
        <p:sp>
          <p:nvSpPr>
            <p:cNvPr id="335" name="Google Shape;335;p37"/>
            <p:cNvSpPr txBox="1"/>
            <p:nvPr/>
          </p:nvSpPr>
          <p:spPr>
            <a:xfrm>
              <a:off x="7646637" y="3581153"/>
              <a:ext cx="2160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400"/>
                <a:buFont typeface="Courier New"/>
                <a:buNone/>
              </a:pPr>
              <a:r>
                <a:rPr b="1" i="0" lang="en" sz="1400" u="none" cap="none" strike="noStrike">
                  <a:solidFill>
                    <a:srgbClr val="C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blockIdx.x = 3</a:t>
              </a:r>
              <a:endParaRPr/>
            </a:p>
          </p:txBody>
        </p:sp>
      </p:grpSp>
      <p:sp>
        <p:nvSpPr>
          <p:cNvPr id="336" name="Google Shape;336;p37"/>
          <p:cNvSpPr txBox="1"/>
          <p:nvPr>
            <p:ph idx="11" type="ftr"/>
          </p:nvPr>
        </p:nvSpPr>
        <p:spPr>
          <a:xfrm>
            <a:off x="6248400" y="3652243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Indexing Arrays: Example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344" name="Google Shape;344;p38"/>
          <p:cNvSpPr txBox="1"/>
          <p:nvPr>
            <p:ph idx="1" type="body"/>
          </p:nvPr>
        </p:nvSpPr>
        <p:spPr>
          <a:xfrm>
            <a:off x="457200" y="900120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Which thread will operate on the red element?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45" name="Google Shape;345;p38"/>
          <p:cNvSpPr txBox="1"/>
          <p:nvPr/>
        </p:nvSpPr>
        <p:spPr>
          <a:xfrm>
            <a:off x="386535" y="4058594"/>
            <a:ext cx="8368800" cy="10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AAD00"/>
              </a:buClr>
              <a:buSzPts val="2000"/>
              <a:buFont typeface="Noto Sans Symbols"/>
              <a:buNone/>
            </a:pPr>
            <a:r>
              <a:rPr b="0" i="0" lang="en" sz="20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i="0" lang="en" sz="20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20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= threadIdx.x + blockIdx.x * M;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=      5      +     2      * 8;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= 21;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38"/>
          <p:cNvGrpSpPr/>
          <p:nvPr/>
        </p:nvGrpSpPr>
        <p:grpSpPr>
          <a:xfrm>
            <a:off x="971562" y="3034301"/>
            <a:ext cx="7200512" cy="360028"/>
            <a:chOff x="1165920" y="2969084"/>
            <a:chExt cx="8640960" cy="432051"/>
          </a:xfrm>
        </p:grpSpPr>
        <p:sp>
          <p:nvSpPr>
            <p:cNvPr id="347" name="Google Shape;347;p38"/>
            <p:cNvSpPr/>
            <p:nvPr/>
          </p:nvSpPr>
          <p:spPr>
            <a:xfrm rot="-5400000">
              <a:off x="1084920" y="3050135"/>
              <a:ext cx="432000" cy="270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8"/>
            <p:cNvSpPr txBox="1"/>
            <p:nvPr/>
          </p:nvSpPr>
          <p:spPr>
            <a:xfrm>
              <a:off x="1179091" y="2982248"/>
              <a:ext cx="2556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4359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8"/>
            <p:cNvSpPr/>
            <p:nvPr/>
          </p:nvSpPr>
          <p:spPr>
            <a:xfrm flipH="1" rot="5400000">
              <a:off x="9455880" y="3050133"/>
              <a:ext cx="432000" cy="270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8"/>
            <p:cNvSpPr txBox="1"/>
            <p:nvPr/>
          </p:nvSpPr>
          <p:spPr>
            <a:xfrm flipH="1">
              <a:off x="9538082" y="2982248"/>
              <a:ext cx="2556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17059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197601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224604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51607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78610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305613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9933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9933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2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332616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359619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386622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41362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44062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46763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49463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521637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3C7C7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63C7C7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2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548640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575643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602646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629649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656652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6836551" y="2969084"/>
              <a:ext cx="270000" cy="4320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710658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73766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76466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791667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818670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845673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872676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899679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9266820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38"/>
          <p:cNvSpPr txBox="1"/>
          <p:nvPr/>
        </p:nvSpPr>
        <p:spPr>
          <a:xfrm>
            <a:off x="5022051" y="2606617"/>
            <a:ext cx="249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threadIdx.x = 5</a:t>
            </a:r>
            <a:endParaRPr/>
          </a:p>
        </p:txBody>
      </p:sp>
      <p:sp>
        <p:nvSpPr>
          <p:cNvPr id="382" name="Google Shape;382;p38"/>
          <p:cNvSpPr/>
          <p:nvPr/>
        </p:nvSpPr>
        <p:spPr>
          <a:xfrm rot="-5400000">
            <a:off x="5387853" y="2594202"/>
            <a:ext cx="168600" cy="1800300"/>
          </a:xfrm>
          <a:prstGeom prst="leftBrace">
            <a:avLst>
              <a:gd fmla="val 39890" name="adj1"/>
              <a:gd fmla="val 50000" name="adj2"/>
            </a:avLst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38"/>
          <p:cNvSpPr txBox="1"/>
          <p:nvPr/>
        </p:nvSpPr>
        <p:spPr>
          <a:xfrm>
            <a:off x="4346977" y="3538413"/>
            <a:ext cx="225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blockIdx.x = 2</a:t>
            </a:r>
            <a:endParaRPr/>
          </a:p>
        </p:txBody>
      </p:sp>
      <p:grpSp>
        <p:nvGrpSpPr>
          <p:cNvPr id="384" name="Google Shape;384;p38"/>
          <p:cNvGrpSpPr/>
          <p:nvPr/>
        </p:nvGrpSpPr>
        <p:grpSpPr>
          <a:xfrm>
            <a:off x="971561" y="1994593"/>
            <a:ext cx="7245515" cy="360028"/>
            <a:chOff x="1165920" y="2969084"/>
            <a:chExt cx="8694966" cy="432051"/>
          </a:xfrm>
        </p:grpSpPr>
        <p:sp>
          <p:nvSpPr>
            <p:cNvPr id="385" name="Google Shape;385;p38"/>
            <p:cNvSpPr/>
            <p:nvPr/>
          </p:nvSpPr>
          <p:spPr>
            <a:xfrm rot="-5400000">
              <a:off x="1084920" y="3050135"/>
              <a:ext cx="432000" cy="270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8"/>
            <p:cNvSpPr txBox="1"/>
            <p:nvPr/>
          </p:nvSpPr>
          <p:spPr>
            <a:xfrm>
              <a:off x="1179091" y="2982248"/>
              <a:ext cx="2556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14359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8"/>
            <p:cNvSpPr/>
            <p:nvPr/>
          </p:nvSpPr>
          <p:spPr>
            <a:xfrm flipH="1" rot="5400000">
              <a:off x="9482886" y="3023133"/>
              <a:ext cx="432000" cy="324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8"/>
            <p:cNvSpPr txBox="1"/>
            <p:nvPr/>
          </p:nvSpPr>
          <p:spPr>
            <a:xfrm flipH="1">
              <a:off x="9538449" y="2984887"/>
              <a:ext cx="306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17059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97601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224604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251607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78610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305613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332616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359619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386622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41362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44062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46763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49463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521637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63C7C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548640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575643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602646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629649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656652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6836551" y="2969084"/>
              <a:ext cx="270000" cy="4320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710658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73766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76466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791667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8"/>
            <p:cNvSpPr/>
            <p:nvPr/>
          </p:nvSpPr>
          <p:spPr>
            <a:xfrm>
              <a:off x="818670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8"/>
            <p:cNvSpPr/>
            <p:nvPr/>
          </p:nvSpPr>
          <p:spPr>
            <a:xfrm>
              <a:off x="845673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8"/>
            <p:cNvSpPr/>
            <p:nvPr/>
          </p:nvSpPr>
          <p:spPr>
            <a:xfrm>
              <a:off x="872676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8"/>
            <p:cNvSpPr/>
            <p:nvPr/>
          </p:nvSpPr>
          <p:spPr>
            <a:xfrm>
              <a:off x="899679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8"/>
            <p:cNvSpPr/>
            <p:nvPr/>
          </p:nvSpPr>
          <p:spPr>
            <a:xfrm>
              <a:off x="9266820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9" name="Google Shape;419;p38"/>
          <p:cNvGrpSpPr/>
          <p:nvPr/>
        </p:nvGrpSpPr>
        <p:grpSpPr>
          <a:xfrm>
            <a:off x="971561" y="1994593"/>
            <a:ext cx="7245514" cy="360028"/>
            <a:chOff x="1165920" y="2969084"/>
            <a:chExt cx="8694965" cy="432051"/>
          </a:xfrm>
        </p:grpSpPr>
        <p:sp>
          <p:nvSpPr>
            <p:cNvPr id="420" name="Google Shape;420;p38"/>
            <p:cNvSpPr/>
            <p:nvPr/>
          </p:nvSpPr>
          <p:spPr>
            <a:xfrm rot="-5400000">
              <a:off x="1084920" y="3050135"/>
              <a:ext cx="432000" cy="270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 txBox="1"/>
            <p:nvPr/>
          </p:nvSpPr>
          <p:spPr>
            <a:xfrm>
              <a:off x="1179091" y="2982248"/>
              <a:ext cx="255600" cy="40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14359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 flipH="1" rot="5400000">
              <a:off x="9482885" y="3023132"/>
              <a:ext cx="432000" cy="324000"/>
            </a:xfrm>
            <a:prstGeom prst="round2SameRect">
              <a:avLst>
                <a:gd fmla="val 16667" name="adj1"/>
                <a:gd fmla="val 1764" name="adj2"/>
              </a:avLst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 txBox="1"/>
            <p:nvPr/>
          </p:nvSpPr>
          <p:spPr>
            <a:xfrm flipH="1">
              <a:off x="9538447" y="2984885"/>
              <a:ext cx="306600" cy="40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31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8"/>
            <p:cNvSpPr/>
            <p:nvPr/>
          </p:nvSpPr>
          <p:spPr>
            <a:xfrm>
              <a:off x="17059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97601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224604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251607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8"/>
            <p:cNvSpPr/>
            <p:nvPr/>
          </p:nvSpPr>
          <p:spPr>
            <a:xfrm>
              <a:off x="278610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305613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332616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359619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8"/>
            <p:cNvSpPr/>
            <p:nvPr/>
          </p:nvSpPr>
          <p:spPr>
            <a:xfrm>
              <a:off x="386622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8"/>
            <p:cNvSpPr/>
            <p:nvPr/>
          </p:nvSpPr>
          <p:spPr>
            <a:xfrm>
              <a:off x="413625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8"/>
            <p:cNvSpPr/>
            <p:nvPr/>
          </p:nvSpPr>
          <p:spPr>
            <a:xfrm>
              <a:off x="4406281" y="2969086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12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8"/>
            <p:cNvSpPr/>
            <p:nvPr/>
          </p:nvSpPr>
          <p:spPr>
            <a:xfrm>
              <a:off x="46763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13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8"/>
            <p:cNvSpPr/>
            <p:nvPr/>
          </p:nvSpPr>
          <p:spPr>
            <a:xfrm>
              <a:off x="49463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8"/>
            <p:cNvSpPr/>
            <p:nvPr/>
          </p:nvSpPr>
          <p:spPr>
            <a:xfrm>
              <a:off x="521637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15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8"/>
            <p:cNvSpPr/>
            <p:nvPr/>
          </p:nvSpPr>
          <p:spPr>
            <a:xfrm>
              <a:off x="548640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8"/>
            <p:cNvSpPr/>
            <p:nvPr/>
          </p:nvSpPr>
          <p:spPr>
            <a:xfrm>
              <a:off x="575643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17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8"/>
            <p:cNvSpPr/>
            <p:nvPr/>
          </p:nvSpPr>
          <p:spPr>
            <a:xfrm>
              <a:off x="602646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8"/>
            <p:cNvSpPr/>
            <p:nvPr/>
          </p:nvSpPr>
          <p:spPr>
            <a:xfrm>
              <a:off x="629649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19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8"/>
            <p:cNvSpPr/>
            <p:nvPr/>
          </p:nvSpPr>
          <p:spPr>
            <a:xfrm>
              <a:off x="656652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20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8"/>
            <p:cNvSpPr/>
            <p:nvPr/>
          </p:nvSpPr>
          <p:spPr>
            <a:xfrm>
              <a:off x="6836551" y="2969084"/>
              <a:ext cx="270000" cy="432000"/>
            </a:xfrm>
            <a:prstGeom prst="rect">
              <a:avLst/>
            </a:prstGeom>
            <a:solidFill>
              <a:srgbClr val="C00000"/>
            </a:solidFill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21</a:t>
              </a:r>
              <a:endParaRPr b="0" i="0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8"/>
            <p:cNvSpPr/>
            <p:nvPr/>
          </p:nvSpPr>
          <p:spPr>
            <a:xfrm>
              <a:off x="710658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8"/>
            <p:cNvSpPr/>
            <p:nvPr/>
          </p:nvSpPr>
          <p:spPr>
            <a:xfrm>
              <a:off x="737661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23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8"/>
            <p:cNvSpPr/>
            <p:nvPr/>
          </p:nvSpPr>
          <p:spPr>
            <a:xfrm>
              <a:off x="7646641" y="2969084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8"/>
            <p:cNvSpPr/>
            <p:nvPr/>
          </p:nvSpPr>
          <p:spPr>
            <a:xfrm>
              <a:off x="791667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25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8"/>
            <p:cNvSpPr/>
            <p:nvPr/>
          </p:nvSpPr>
          <p:spPr>
            <a:xfrm>
              <a:off x="818670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8"/>
            <p:cNvSpPr/>
            <p:nvPr/>
          </p:nvSpPr>
          <p:spPr>
            <a:xfrm>
              <a:off x="845673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8"/>
            <p:cNvSpPr/>
            <p:nvPr/>
          </p:nvSpPr>
          <p:spPr>
            <a:xfrm>
              <a:off x="872676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28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8"/>
            <p:cNvSpPr/>
            <p:nvPr/>
          </p:nvSpPr>
          <p:spPr>
            <a:xfrm>
              <a:off x="8996791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29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8"/>
            <p:cNvSpPr/>
            <p:nvPr/>
          </p:nvSpPr>
          <p:spPr>
            <a:xfrm>
              <a:off x="9266820" y="2969087"/>
              <a:ext cx="270000" cy="432000"/>
            </a:xfrm>
            <a:prstGeom prst="rect">
              <a:avLst/>
            </a:prstGeom>
            <a:noFill/>
            <a:ln cap="flat" cmpd="sng" w="9525">
              <a:solidFill>
                <a:srgbClr val="76923C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45700" lIns="0" spcFirstLastPara="1" rIns="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50"/>
                <a:buFont typeface="Arial"/>
                <a:buNone/>
              </a:pPr>
              <a:r>
                <a:rPr b="0" i="0" lang="en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54" name="Google Shape;454;p38"/>
          <p:cNvCxnSpPr/>
          <p:nvPr/>
        </p:nvCxnSpPr>
        <p:spPr>
          <a:xfrm flipH="1">
            <a:off x="5809663" y="2873003"/>
            <a:ext cx="225000" cy="252900"/>
          </a:xfrm>
          <a:prstGeom prst="straightConnector1">
            <a:avLst/>
          </a:pr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55" name="Google Shape;455;p38"/>
          <p:cNvSpPr/>
          <p:nvPr/>
        </p:nvSpPr>
        <p:spPr>
          <a:xfrm flipH="1" rot="-5400000">
            <a:off x="1790275" y="2049934"/>
            <a:ext cx="168900" cy="1800300"/>
          </a:xfrm>
          <a:prstGeom prst="leftBrace">
            <a:avLst>
              <a:gd fmla="val 39890" name="adj1"/>
              <a:gd fmla="val 50000" name="adj2"/>
            </a:avLst>
          </a:prstGeom>
          <a:noFill/>
          <a:ln cap="flat" cmpd="sng" w="9525">
            <a:solidFill>
              <a:srgbClr val="FF99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8"/>
          <p:cNvSpPr txBox="1"/>
          <p:nvPr/>
        </p:nvSpPr>
        <p:spPr>
          <a:xfrm>
            <a:off x="971600" y="2632265"/>
            <a:ext cx="180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33"/>
              </a:buClr>
              <a:buSzPts val="1400"/>
              <a:buFont typeface="Courier New"/>
              <a:buNone/>
            </a:pPr>
            <a:r>
              <a:rPr b="1" i="0" lang="en" sz="1400" u="none" cap="none" strike="noStrike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M = 8</a:t>
            </a:r>
            <a:endParaRPr/>
          </a:p>
        </p:txBody>
      </p:sp>
      <p:sp>
        <p:nvSpPr>
          <p:cNvPr id="457" name="Google Shape;457;p38"/>
          <p:cNvSpPr txBox="1"/>
          <p:nvPr>
            <p:ph idx="11" type="ftr"/>
          </p:nvPr>
        </p:nvSpPr>
        <p:spPr>
          <a:xfrm>
            <a:off x="6248400" y="3652242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458" name="Google Shape;45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9"/>
          <p:cNvSpPr txBox="1"/>
          <p:nvPr>
            <p:ph type="title"/>
          </p:nvPr>
        </p:nvSpPr>
        <p:spPr>
          <a:xfrm>
            <a:off x="97675" y="154475"/>
            <a:ext cx="85890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Vector Addition with Blocks and Threads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39"/>
          <p:cNvSpPr txBox="1"/>
          <p:nvPr>
            <p:ph idx="4294967295" type="body"/>
          </p:nvPr>
        </p:nvSpPr>
        <p:spPr>
          <a:xfrm>
            <a:off x="387615" y="3005667"/>
            <a:ext cx="8368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What changes need to be made in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r>
              <a:rPr lang="en"/>
              <a:t>?</a:t>
            </a:r>
            <a:endParaRPr/>
          </a:p>
        </p:txBody>
      </p:sp>
      <p:sp>
        <p:nvSpPr>
          <p:cNvPr id="465" name="Google Shape;465;p39"/>
          <p:cNvSpPr txBox="1"/>
          <p:nvPr>
            <p:ph idx="4294967295" type="body"/>
          </p:nvPr>
        </p:nvSpPr>
        <p:spPr>
          <a:xfrm>
            <a:off x="387615" y="1199886"/>
            <a:ext cx="8368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Use the built-in variable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blockDim.x </a:t>
            </a:r>
            <a:r>
              <a:rPr lang="en"/>
              <a:t>for threads per block</a:t>
            </a:r>
            <a:endParaRPr/>
          </a:p>
          <a:p>
            <a:pPr indent="0" lvl="0" marL="0" rtl="0" algn="l">
              <a:spcBef>
                <a:spcPts val="370"/>
              </a:spcBef>
              <a:spcAft>
                <a:spcPts val="0"/>
              </a:spcAft>
              <a:buClr>
                <a:srgbClr val="8AAD00"/>
              </a:buClr>
              <a:buSzPct val="100000"/>
              <a:buNone/>
            </a:pPr>
            <a:r>
              <a:rPr lang="en" sz="2000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2000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" sz="2000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index = threadIdx.x + blockIdx.x * </a:t>
            </a:r>
            <a:r>
              <a:rPr b="1" lang="en" sz="20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blockDim.x</a:t>
            </a:r>
            <a:r>
              <a:rPr b="1" lang="en" sz="2000"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rtl="0" algn="l">
              <a:spcBef>
                <a:spcPts val="2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6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766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60000"/>
              <a:buChar char="•"/>
            </a:pPr>
            <a:r>
              <a:rPr lang="en"/>
              <a:t>Combined version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/>
              <a:t> to use parallel threads </a:t>
            </a:r>
            <a:r>
              <a:rPr i="1" lang="en"/>
              <a:t>and</a:t>
            </a:r>
            <a:r>
              <a:rPr lang="en"/>
              <a:t> parallel blocks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39"/>
          <p:cNvSpPr txBox="1"/>
          <p:nvPr/>
        </p:nvSpPr>
        <p:spPr>
          <a:xfrm>
            <a:off x="1061610" y="2993347"/>
            <a:ext cx="7965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</a:t>
            </a: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b="1" i="0" lang="en" sz="18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*a, </a:t>
            </a:r>
            <a:r>
              <a:rPr b="1" i="0" lang="en" sz="18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*b, </a:t>
            </a:r>
            <a:r>
              <a:rPr b="1" i="0" lang="en" sz="18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*c) {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b="1" i="0" lang="en" sz="18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= threadIdx.x + blockIdx.x *</a:t>
            </a:r>
            <a:r>
              <a:rPr b="1" i="0" lang="en" sz="18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8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blockDim.x</a:t>
            </a: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c[index] = a[index] + b[index];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67" name="Google Shape;467;p39"/>
          <p:cNvSpPr txBox="1"/>
          <p:nvPr>
            <p:ph idx="11" type="ftr"/>
          </p:nvPr>
        </p:nvSpPr>
        <p:spPr>
          <a:xfrm>
            <a:off x="6248400" y="3652243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468" name="Google Shape;468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title"/>
          </p:nvPr>
        </p:nvSpPr>
        <p:spPr>
          <a:xfrm>
            <a:off x="251519" y="205978"/>
            <a:ext cx="8685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Addition with Blocks and Threads: </a:t>
            </a: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74" name="Google Shape;474;p40"/>
          <p:cNvSpPr txBox="1"/>
          <p:nvPr/>
        </p:nvSpPr>
        <p:spPr>
          <a:xfrm>
            <a:off x="0" y="1007086"/>
            <a:ext cx="9144000" cy="38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" sz="1600" u="none" cap="none" strike="noStrike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#define N (2048*2048)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9933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    #define THREADS_PER_BLOCK 512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AAD00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b="1" i="0" lang="en" sz="16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main(void)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*a, *b, *c;	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host copies of a, b,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*d_a, *d_b, *d_c;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device copies of a, b,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 = N *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1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Alloc space for device copies of a, b,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cudaMalloc((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**)&amp;d_a, size);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cudaMalloc((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**)&amp;d_b, size);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cudaMalloc((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**)&amp;d_c, size);</a:t>
            </a:r>
            <a:endParaRPr/>
          </a:p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Alloc space for host copies of a, b, c and setup input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 = (int *)malloc(size); random_ints(a,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 = (int *)malloc(size); random_ints(b, 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 = (int *)malloc(size);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5" name="Google Shape;475;p40"/>
          <p:cNvSpPr txBox="1"/>
          <p:nvPr>
            <p:ph idx="11" type="ftr"/>
          </p:nvPr>
        </p:nvSpPr>
        <p:spPr>
          <a:xfrm>
            <a:off x="6248400" y="3652243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476" name="Google Shape;47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1"/>
          <p:cNvSpPr txBox="1"/>
          <p:nvPr>
            <p:ph type="title"/>
          </p:nvPr>
        </p:nvSpPr>
        <p:spPr>
          <a:xfrm>
            <a:off x="206514" y="205978"/>
            <a:ext cx="87759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Addition with Blocks and Threads: </a:t>
            </a:r>
            <a:r>
              <a:rPr lang="en" sz="2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main()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482" name="Google Shape;482;p41"/>
          <p:cNvSpPr txBox="1"/>
          <p:nvPr/>
        </p:nvSpPr>
        <p:spPr>
          <a:xfrm>
            <a:off x="0" y="1149602"/>
            <a:ext cx="9144000" cy="3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// Copy inputs to device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cudaMemcpy(d_a, a, size, cudaMemcpyHostToDevice);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cudaMemcpy(d_b, b, size, cudaMemcpyHostToDevice);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 cap="none" strike="noStrike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Launch add() kernel on GPU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add&lt;&lt;&lt;</a:t>
            </a:r>
            <a:r>
              <a:rPr b="1" i="0" lang="en" sz="1600" u="none" cap="none" strike="noStrike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N/THREADS_PER_BLOCK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i="0" lang="en" sz="1600" u="none" cap="none" strike="noStrike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THREADS_PER_BLOCK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&gt;&gt;&gt;(d_a, d_b, d_c);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1" sz="16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Copy result back to host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cudaMemcpy(c, d_c, size, cudaMemcpyDeviceToHost);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i="1" sz="1600" u="none" cap="none" strike="noStrike">
              <a:solidFill>
                <a:srgbClr val="808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b="1" i="1" lang="en" sz="160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        // Cleanup</a:t>
            </a:r>
            <a:endParaRPr b="1" i="1" sz="160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free(a); free(b); free(c);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cudaFree(d_a); cudaFree(d_b); cudaFree(d_c);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41"/>
          <p:cNvSpPr txBox="1"/>
          <p:nvPr>
            <p:ph idx="11" type="ftr"/>
          </p:nvPr>
        </p:nvSpPr>
        <p:spPr>
          <a:xfrm>
            <a:off x="6248400" y="3652243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484" name="Google Shape;484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Handling Arbitrary Vector Sizes</a:t>
            </a:r>
            <a:endParaRPr sz="28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0" name="Google Shape;490;p42"/>
          <p:cNvSpPr txBox="1"/>
          <p:nvPr>
            <p:ph idx="4294967295" type="body"/>
          </p:nvPr>
        </p:nvSpPr>
        <p:spPr>
          <a:xfrm>
            <a:off x="775230" y="3005667"/>
            <a:ext cx="8368800" cy="17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1079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Update the kernel launch: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	add&lt;&lt;&lt;</a:t>
            </a:r>
            <a:r>
              <a:rPr b="1" lang="en" sz="1800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(N + M-1) / M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,M&gt;&gt;&gt;(d_a, d_b, d_c,</a:t>
            </a: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rgbClr val="FF9933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91" name="Google Shape;491;p42"/>
          <p:cNvSpPr txBox="1"/>
          <p:nvPr>
            <p:ph idx="4294967295" type="body"/>
          </p:nvPr>
        </p:nvSpPr>
        <p:spPr>
          <a:xfrm>
            <a:off x="775225" y="891913"/>
            <a:ext cx="8368800" cy="20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Typical problems are not friendly multiples of </a:t>
            </a:r>
            <a:r>
              <a:rPr b="1" lang="en" sz="1800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blockDim.x</a:t>
            </a:r>
            <a:endParaRPr b="1" sz="1800">
              <a:solidFill>
                <a:schemeClr val="accent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Avoid accessing beyond the end of the arrays:</a:t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1219573" y="2585123"/>
            <a:ext cx="7140300" cy="14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*a,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*b,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*c,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i="0" lang="en" sz="1600" u="none" cap="none" strike="noStrike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8AAD0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b="1" i="0" lang="en" sz="1600" u="none" cap="none" strike="noStrike">
                <a:solidFill>
                  <a:srgbClr val="B9E7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index = threadIdx.x + blockIdx.x * </a:t>
            </a:r>
            <a:r>
              <a:rPr b="1" i="0" lang="en" sz="1600" u="none" cap="none" strike="noStrike">
                <a:solidFill>
                  <a:schemeClr val="accent6"/>
                </a:solidFill>
                <a:latin typeface="Courier New"/>
                <a:ea typeface="Courier New"/>
                <a:cs typeface="Courier New"/>
                <a:sym typeface="Courier New"/>
              </a:rPr>
              <a:t>blockDim.x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(index &lt; n)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c[index] = a[index] + b[index];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93" name="Google Shape;493;p42"/>
          <p:cNvSpPr txBox="1"/>
          <p:nvPr>
            <p:ph idx="11" type="ftr"/>
          </p:nvPr>
        </p:nvSpPr>
        <p:spPr>
          <a:xfrm>
            <a:off x="6248400" y="4531768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494" name="Google Shape;494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/>
          <p:nvPr>
            <p:ph type="title"/>
          </p:nvPr>
        </p:nvSpPr>
        <p:spPr>
          <a:xfrm>
            <a:off x="457200" y="9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Coordinating Host &amp; Device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00" name="Google Shape;500;p43"/>
          <p:cNvSpPr txBox="1"/>
          <p:nvPr>
            <p:ph idx="1" type="body"/>
          </p:nvPr>
        </p:nvSpPr>
        <p:spPr>
          <a:xfrm>
            <a:off x="161500" y="643200"/>
            <a:ext cx="87954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Kernel launches are </a:t>
            </a:r>
            <a:r>
              <a:rPr lang="en">
                <a:solidFill>
                  <a:schemeClr val="accent6"/>
                </a:solidFill>
              </a:rPr>
              <a:t>asynchronous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"/>
              <a:t>Control returns to the CPU immediately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CPU needs to synchronize before consuming the results</a:t>
            </a:r>
            <a:endParaRPr/>
          </a:p>
        </p:txBody>
      </p:sp>
      <p:graphicFrame>
        <p:nvGraphicFramePr>
          <p:cNvPr id="501" name="Google Shape;501;p43"/>
          <p:cNvGraphicFramePr/>
          <p:nvPr/>
        </p:nvGraphicFramePr>
        <p:xfrm>
          <a:off x="457200" y="32995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{39A5CB7E-CBF2-41B7-B1B2-4F59B559F610}</a:tableStyleId>
              </a:tblPr>
              <a:tblGrid>
                <a:gridCol w="2812825"/>
                <a:gridCol w="570062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cudaMemcpy()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Blocks the CPU until the copy is complete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Copy begins when all preceding CUDA calls have completed</a:t>
                      </a:r>
                      <a:endParaRPr sz="1500"/>
                    </a:p>
                  </a:txBody>
                  <a:tcPr marT="38100" marB="381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cudaMemcpyAsync()</a:t>
                      </a:r>
                      <a:endParaRPr b="1" sz="15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Asynchronous</a:t>
                      </a:r>
                      <a:r>
                        <a:rPr lang="en" sz="1500"/>
                        <a:t>, does not block the CPU</a:t>
                      </a:r>
                      <a:endParaRPr sz="1500"/>
                    </a:p>
                  </a:txBody>
                  <a:tcPr marT="38100" marB="381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Courier New"/>
                        <a:buNone/>
                      </a:pPr>
                      <a:r>
                        <a:rPr b="1" lang="en" sz="15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cudaDeviceSynchronize()</a:t>
                      </a:r>
                      <a:endParaRPr b="1"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100" marB="381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Blocks the CPU until all preceding CUDA calls have</a:t>
                      </a:r>
                      <a:r>
                        <a:rPr lang="en" sz="1500"/>
                        <a:t> completed</a:t>
                      </a:r>
                      <a:endParaRPr sz="1500"/>
                    </a:p>
                  </a:txBody>
                  <a:tcPr marT="38100" marB="38100" marR="76200" marL="762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2" name="Google Shape;502;p43"/>
          <p:cNvSpPr txBox="1"/>
          <p:nvPr>
            <p:ph idx="11" type="ftr"/>
          </p:nvPr>
        </p:nvSpPr>
        <p:spPr>
          <a:xfrm>
            <a:off x="6061300" y="4748417"/>
            <a:ext cx="28956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503" name="Google Shape;50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Heterogeneous Computing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" name="Google Shape;132;p26"/>
          <p:cNvSpPr txBox="1"/>
          <p:nvPr/>
        </p:nvSpPr>
        <p:spPr>
          <a:xfrm>
            <a:off x="457732" y="1199888"/>
            <a:ext cx="83688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874" lvl="0" marL="34287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Terminology:</a:t>
            </a:r>
            <a:endParaRPr/>
          </a:p>
          <a:p>
            <a:pPr indent="-342873" lvl="1" marL="91432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▪"/>
            </a:pPr>
            <a:r>
              <a:rPr b="0" i="1" lang="en" sz="20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b="0" i="1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CPU and its memory (host memory)</a:t>
            </a:r>
            <a:endParaRPr/>
          </a:p>
          <a:p>
            <a:pPr indent="-342873" lvl="1" marL="91432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9933"/>
              </a:buClr>
              <a:buSzPts val="1800"/>
              <a:buFont typeface="Noto Sans Symbols"/>
              <a:buChar char="▪"/>
            </a:pPr>
            <a:r>
              <a:rPr b="0" i="1" lang="en" sz="2000" u="none" cap="none" strike="noStrike">
                <a:solidFill>
                  <a:srgbClr val="FF9933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b="0" i="1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GPU and its memory (device memory)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JASON-PC\Users\Jason\Documents\CUDA by Example\host.png"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5971" y="2976795"/>
            <a:ext cx="2239935" cy="14566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JASON-PC\Users\Jason\Documents\CUDA by Example\Tesla_c1060_3qtr.png" id="134" name="Google Shape;13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1632" y="2976795"/>
            <a:ext cx="2219592" cy="127916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6"/>
          <p:cNvSpPr txBox="1"/>
          <p:nvPr/>
        </p:nvSpPr>
        <p:spPr>
          <a:xfrm>
            <a:off x="2242325" y="4433399"/>
            <a:ext cx="71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endParaRPr/>
          </a:p>
        </p:txBody>
      </p:sp>
      <p:sp>
        <p:nvSpPr>
          <p:cNvPr id="136" name="Google Shape;136;p26"/>
          <p:cNvSpPr txBox="1"/>
          <p:nvPr/>
        </p:nvSpPr>
        <p:spPr>
          <a:xfrm>
            <a:off x="6514740" y="4433399"/>
            <a:ext cx="9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endParaRPr/>
          </a:p>
        </p:txBody>
      </p:sp>
      <p:sp>
        <p:nvSpPr>
          <p:cNvPr id="137" name="Google Shape;137;p26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4"/>
          <p:cNvSpPr txBox="1"/>
          <p:nvPr>
            <p:ph type="title"/>
          </p:nvPr>
        </p:nvSpPr>
        <p:spPr>
          <a:xfrm>
            <a:off x="457200" y="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FF"/>
                </a:solidFill>
              </a:rPr>
              <a:t>Just-In-Time (JIT) </a:t>
            </a:r>
            <a:endParaRPr sz="3500">
              <a:solidFill>
                <a:srgbClr val="0000FF"/>
              </a:solidFill>
            </a:endParaRPr>
          </a:p>
        </p:txBody>
      </p:sp>
      <p:sp>
        <p:nvSpPr>
          <p:cNvPr id="509" name="Google Shape;509;p44"/>
          <p:cNvSpPr txBox="1"/>
          <p:nvPr>
            <p:ph idx="1" type="body"/>
          </p:nvPr>
        </p:nvSpPr>
        <p:spPr>
          <a:xfrm>
            <a:off x="0" y="1017450"/>
            <a:ext cx="9105600" cy="397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352">
                <a:solidFill>
                  <a:srgbClr val="FF0000"/>
                </a:solidFill>
              </a:rPr>
              <a:t>Just-in-time (JIT) compilation for Python with CUDA enables the dynamic compilation of Python code into machine code optimized for NVIDIA GPUs at runtime. </a:t>
            </a:r>
            <a:endParaRPr sz="2352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Numba: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Numba is a widely used open-source JIT compiler that translates a subset of Python and NumPy code into fast machine code for both CPUs and GPUs. For CUDA, Numba provides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@cuda.jit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decorator, allowing developers to write GPU kernels in Python and have them compiled and executed on the fly. This eliminates the need to write C/C++ CUDA code directly.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CuPy: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CuPy is a NumPy-compatible array library for GPU-accelerated computing. It provides a familiar interface for performing numerical operations on GPUs, often relying on CUDA under the hood. CuPy also offers low-level CUDA support and can integrate with JIT-compiled Python functions, similar to Numba.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PyCUDA: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PyCUDA provides a more fine-grained control over the CUDA API within Python. It allows developers to manage CUDA contexts, memory, and kernel execution directly, offering greater flexibility but also requiring a deeper understanding of CUDA programming.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510" name="Google Shape;510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title"/>
          </p:nvPr>
        </p:nvSpPr>
        <p:spPr>
          <a:xfrm>
            <a:off x="457200" y="1"/>
            <a:ext cx="8229600" cy="55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Next Example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16" name="Google Shape;516;p45"/>
          <p:cNvSpPr txBox="1"/>
          <p:nvPr>
            <p:ph idx="1" type="body"/>
          </p:nvPr>
        </p:nvSpPr>
        <p:spPr>
          <a:xfrm>
            <a:off x="457200" y="712861"/>
            <a:ext cx="8229600" cy="3881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45" title="9987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12850"/>
            <a:ext cx="7967050" cy="40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6"/>
          <p:cNvSpPr txBox="1"/>
          <p:nvPr>
            <p:ph type="title"/>
          </p:nvPr>
        </p:nvSpPr>
        <p:spPr>
          <a:xfrm>
            <a:off x="457200" y="205976"/>
            <a:ext cx="8229600" cy="56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Next Example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6"/>
          <p:cNvSpPr txBox="1"/>
          <p:nvPr>
            <p:ph idx="1" type="body"/>
          </p:nvPr>
        </p:nvSpPr>
        <p:spPr>
          <a:xfrm>
            <a:off x="457200" y="717424"/>
            <a:ext cx="8229600" cy="387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6" name="Google Shape;526;p46" title="mm66fgc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54225"/>
            <a:ext cx="7387350" cy="434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Next Example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7"/>
          <p:cNvSpPr txBox="1"/>
          <p:nvPr>
            <p:ph idx="1" type="body"/>
          </p:nvPr>
        </p:nvSpPr>
        <p:spPr>
          <a:xfrm>
            <a:off x="457200" y="743425"/>
            <a:ext cx="8229600" cy="425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4" name="Google Shape;534;p47" title="88jh456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25" y="680175"/>
            <a:ext cx="8229599" cy="43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8"/>
          <p:cNvSpPr txBox="1"/>
          <p:nvPr>
            <p:ph type="title"/>
          </p:nvPr>
        </p:nvSpPr>
        <p:spPr>
          <a:xfrm>
            <a:off x="372875" y="132203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Next Example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0" name="Google Shape;540;p48"/>
          <p:cNvSpPr txBox="1"/>
          <p:nvPr>
            <p:ph idx="1" type="body"/>
          </p:nvPr>
        </p:nvSpPr>
        <p:spPr>
          <a:xfrm>
            <a:off x="457200" y="943675"/>
            <a:ext cx="7833900" cy="4036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2" name="Google Shape;542;p48" title="88nnb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25" y="943675"/>
            <a:ext cx="7833750" cy="40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Next Example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8" name="Google Shape;548;p49"/>
          <p:cNvSpPr txBox="1"/>
          <p:nvPr>
            <p:ph idx="1" type="body"/>
          </p:nvPr>
        </p:nvSpPr>
        <p:spPr>
          <a:xfrm>
            <a:off x="457200" y="1200161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0" name="Google Shape;550;p49" title="0000hhbv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169524"/>
            <a:ext cx="7981950" cy="38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Heterogeneous Computing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43" name="Google Shape;143;p27"/>
          <p:cNvSpPr/>
          <p:nvPr/>
        </p:nvSpPr>
        <p:spPr>
          <a:xfrm>
            <a:off x="1016605" y="1154093"/>
            <a:ext cx="1912800" cy="3375600"/>
          </a:xfrm>
          <a:prstGeom prst="foldedCorner">
            <a:avLst>
              <a:gd fmla="val 16667" name="adj"/>
            </a:avLst>
          </a:prstGeom>
          <a:gradFill>
            <a:gsLst>
              <a:gs pos="0">
                <a:srgbClr val="D8FC99"/>
              </a:gs>
              <a:gs pos="35000">
                <a:srgbClr val="DFFBB9"/>
              </a:gs>
              <a:gs pos="100000">
                <a:srgbClr val="F4FFE3"/>
              </a:gs>
            </a:gsLst>
            <a:lin ang="16200038" scaled="0"/>
          </a:gradFill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&lt;iostream&gt;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400" u="none" cap="none" strike="noStrike">
                <a:solidFill>
                  <a:srgbClr val="A31515"/>
                </a:solidFill>
                <a:latin typeface="Arial"/>
                <a:ea typeface="Arial"/>
                <a:cs typeface="Arial"/>
                <a:sym typeface="Arial"/>
              </a:rPr>
              <a:t>&lt;algorithm&gt;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A3151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namespace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          1024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RADIUS    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#define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BLOCK_SIZE 16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__global__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stencil_1d(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*in,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*out)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__shared__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temp[BLOCK_SIZE + 2 * RADIUS];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gindex =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threadIdx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 +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blockIdx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 *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blockDim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lindex =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threadIdx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 + RADIUS;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Read input elements into shared memory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temp[lindex] = in[gindex];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threadIdx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.x &lt; RADIUS)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temp[lindex - RADIUS] = in[gindex - RADIUS];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temp[lindex + BLOCK_SIZE] = in[gindex + BLOCK_SIZE];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Synchronize (ensure all the data is available)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__syncthreads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Apply the stencil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result =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offset = -RADIUS ; offset &lt;= RADIUS ; offset++)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result += temp[lindex + offset];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Store the result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out[gindex] = result;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fill_ints(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*x,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fill_n(x, n, 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*in, *out;              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host copies of a, b,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*d_in, *d_out;          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device copies of a, b, 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size = (N + 2*RADIUS) * 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Alloc space for host copies and setup values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in  = 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*)malloc(size); fill_ints(in,  N + 2*RADIUS);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out = 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*)malloc(size); fill_ints(out, N + 2*RADIUS);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Alloc space for device copies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cudaMalloc((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**)&amp;d_in,  size);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cudaMalloc((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**)&amp;d_out, size);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Copy to device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cudaMemcpy(d_in,  in,  size, cudaMemcpyHostToDevice);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cudaMemcpy(d_out, out, size, cudaMemcpyHostToDevice);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Launch stencil_1d() kernel on GPU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stencil_1d&lt;&lt;&lt;N/BLOCK_SIZE,BLOCK_SIZE&gt;&gt;&gt;(d_in + RADIUS, d_out + RADIUS);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Copy result back to host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cudaMemcpy(out, d_out, size, cudaMemcpyDeviceToHost);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// Cleanup</a:t>
            </a:r>
            <a:endParaRPr b="0" i="0" sz="400" u="none" cap="none" strike="noStrike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free(in); free(out);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cudaFree(d_in); cudaFree(d_out);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" sz="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b="0" i="0" lang="en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t/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7"/>
          <p:cNvSpPr/>
          <p:nvPr/>
        </p:nvSpPr>
        <p:spPr>
          <a:xfrm>
            <a:off x="2986451" y="3066806"/>
            <a:ext cx="75000" cy="82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2998524" y="4116921"/>
            <a:ext cx="63000" cy="3375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2986451" y="3891897"/>
            <a:ext cx="75000" cy="225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128690" y="3312638"/>
            <a:ext cx="13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serial code</a:t>
            </a:r>
            <a:endParaRPr/>
          </a:p>
        </p:txBody>
      </p:sp>
      <p:sp>
        <p:nvSpPr>
          <p:cNvPr id="148" name="Google Shape;148;p27"/>
          <p:cNvSpPr txBox="1"/>
          <p:nvPr/>
        </p:nvSpPr>
        <p:spPr>
          <a:xfrm>
            <a:off x="3128691" y="3837696"/>
            <a:ext cx="153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 code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128690" y="4118978"/>
            <a:ext cx="131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serial code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2986451" y="1620839"/>
            <a:ext cx="75000" cy="12210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3128690" y="2077421"/>
            <a:ext cx="125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parallel fn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\\JASON-PC\Users\Jason\Documents\CUDA by Example\host.png" id="152" name="Google Shape;15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9328" y="1154093"/>
            <a:ext cx="1107722" cy="83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7"/>
          <p:cNvSpPr/>
          <p:nvPr/>
        </p:nvSpPr>
        <p:spPr>
          <a:xfrm>
            <a:off x="6712081" y="1269168"/>
            <a:ext cx="93533" cy="595344"/>
          </a:xfrm>
          <a:custGeom>
            <a:rect b="b" l="l" r="r" t="t"/>
            <a:pathLst>
              <a:path extrusionOk="0" h="3840926" w="733595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27"/>
          <p:cNvGrpSpPr/>
          <p:nvPr/>
        </p:nvGrpSpPr>
        <p:grpSpPr>
          <a:xfrm>
            <a:off x="6032184" y="2240976"/>
            <a:ext cx="1218304" cy="600121"/>
            <a:chOff x="7881458" y="2545259"/>
            <a:chExt cx="1462023" cy="720174"/>
          </a:xfrm>
        </p:grpSpPr>
        <p:sp>
          <p:nvSpPr>
            <p:cNvPr id="155" name="Google Shape;155;p27"/>
            <p:cNvSpPr/>
            <p:nvPr/>
          </p:nvSpPr>
          <p:spPr>
            <a:xfrm>
              <a:off x="7881458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7933387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7985316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8037245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8141103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8244961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348819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8504606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8660393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8089174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8193032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8296890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8400748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8556535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8712322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8816180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8920038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9023896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8452677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8608464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8764251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8868109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8971967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9075825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9127754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9179683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9231608" y="2545259"/>
              <a:ext cx="111873" cy="720174"/>
            </a:xfrm>
            <a:custGeom>
              <a:rect b="b" l="l" r="r" t="t"/>
              <a:pathLst>
                <a:path extrusionOk="0" h="3840926" w="733595">
                  <a:moveTo>
                    <a:pt x="278841" y="0"/>
                  </a:moveTo>
                  <a:cubicBezTo>
                    <a:pt x="638674" y="246944"/>
                    <a:pt x="766141" y="307994"/>
                    <a:pt x="719668" y="513526"/>
                  </a:cubicBezTo>
                  <a:cubicBezTo>
                    <a:pt x="673195" y="719058"/>
                    <a:pt x="-1409" y="993303"/>
                    <a:pt x="2" y="1233192"/>
                  </a:cubicBezTo>
                  <a:cubicBezTo>
                    <a:pt x="1413" y="1473081"/>
                    <a:pt x="725313" y="1712970"/>
                    <a:pt x="728135" y="1952859"/>
                  </a:cubicBezTo>
                  <a:cubicBezTo>
                    <a:pt x="730957" y="2192748"/>
                    <a:pt x="16935" y="2432637"/>
                    <a:pt x="16935" y="2672526"/>
                  </a:cubicBezTo>
                  <a:cubicBezTo>
                    <a:pt x="16935" y="2912415"/>
                    <a:pt x="682980" y="3197459"/>
                    <a:pt x="728135" y="3392192"/>
                  </a:cubicBezTo>
                  <a:cubicBezTo>
                    <a:pt x="773291" y="3586925"/>
                    <a:pt x="530579" y="3713925"/>
                    <a:pt x="287868" y="3840926"/>
                  </a:cubicBezTo>
                </a:path>
              </a:pathLst>
            </a:custGeom>
            <a:noFill/>
            <a:ln cap="flat" cmpd="sng" w="9525">
              <a:solidFill>
                <a:srgbClr val="88AD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\\JASON-PC\Users\Jason\Documents\CUDA by Example\Tesla_c1060_3qtr.png" id="182" name="Google Shape;18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54383" y="2192898"/>
            <a:ext cx="957613" cy="6483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JASON-PC\Users\Jason\Documents\CUDA by Example\host.png" id="183" name="Google Shape;1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9328" y="3361062"/>
            <a:ext cx="1107722" cy="83086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7"/>
          <p:cNvSpPr/>
          <p:nvPr/>
        </p:nvSpPr>
        <p:spPr>
          <a:xfrm>
            <a:off x="6712081" y="3476138"/>
            <a:ext cx="93533" cy="595344"/>
          </a:xfrm>
          <a:custGeom>
            <a:rect b="b" l="l" r="r" t="t"/>
            <a:pathLst>
              <a:path extrusionOk="0" h="3840926" w="733595">
                <a:moveTo>
                  <a:pt x="278841" y="0"/>
                </a:moveTo>
                <a:cubicBezTo>
                  <a:pt x="638674" y="246944"/>
                  <a:pt x="766141" y="307994"/>
                  <a:pt x="719668" y="513526"/>
                </a:cubicBezTo>
                <a:cubicBezTo>
                  <a:pt x="673195" y="719058"/>
                  <a:pt x="-1409" y="993303"/>
                  <a:pt x="2" y="1233192"/>
                </a:cubicBezTo>
                <a:cubicBezTo>
                  <a:pt x="1413" y="1473081"/>
                  <a:pt x="725313" y="1712970"/>
                  <a:pt x="728135" y="1952859"/>
                </a:cubicBezTo>
                <a:cubicBezTo>
                  <a:pt x="730957" y="2192748"/>
                  <a:pt x="16935" y="2432637"/>
                  <a:pt x="16935" y="2672526"/>
                </a:cubicBezTo>
                <a:cubicBezTo>
                  <a:pt x="16935" y="2912415"/>
                  <a:pt x="682980" y="3197459"/>
                  <a:pt x="728135" y="3392192"/>
                </a:cubicBezTo>
                <a:cubicBezTo>
                  <a:pt x="773291" y="3586925"/>
                  <a:pt x="530579" y="3713925"/>
                  <a:pt x="287868" y="3840926"/>
                </a:cubicBezTo>
              </a:path>
            </a:pathLst>
          </a:custGeom>
          <a:noFill/>
          <a:ln cap="flat" cmpd="sng" w="9525">
            <a:solidFill>
              <a:srgbClr val="88AD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27"/>
          <p:cNvCxnSpPr/>
          <p:nvPr/>
        </p:nvCxnSpPr>
        <p:spPr>
          <a:xfrm flipH="1" rot="10800000">
            <a:off x="4299096" y="1679138"/>
            <a:ext cx="2129100" cy="1633500"/>
          </a:xfrm>
          <a:prstGeom prst="straightConnector1">
            <a:avLst/>
          </a:prstGeom>
          <a:noFill/>
          <a:ln cap="flat" cmpd="sng" w="9525">
            <a:solidFill>
              <a:srgbClr val="E5862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6" name="Google Shape;186;p27"/>
          <p:cNvCxnSpPr/>
          <p:nvPr/>
        </p:nvCxnSpPr>
        <p:spPr>
          <a:xfrm flipH="1" rot="10800000">
            <a:off x="4572000" y="2841297"/>
            <a:ext cx="1414800" cy="1050600"/>
          </a:xfrm>
          <a:prstGeom prst="straightConnector1">
            <a:avLst/>
          </a:prstGeom>
          <a:noFill/>
          <a:ln cap="flat" cmpd="sng" w="9525">
            <a:solidFill>
              <a:srgbClr val="E58626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" name="Google Shape;187;p27"/>
          <p:cNvCxnSpPr/>
          <p:nvPr/>
        </p:nvCxnSpPr>
        <p:spPr>
          <a:xfrm flipH="1" rot="10800000">
            <a:off x="4438664" y="3837777"/>
            <a:ext cx="2026500" cy="419700"/>
          </a:xfrm>
          <a:prstGeom prst="straightConnector1">
            <a:avLst/>
          </a:prstGeom>
          <a:noFill/>
          <a:ln cap="flat" cmpd="sng" w="9525">
            <a:solidFill>
              <a:srgbClr val="E58626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8" name="Google Shape;188;p27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Simple Processing 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464315" y="3107535"/>
            <a:ext cx="410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input data from CPU memory to GPU memory</a:t>
            </a:r>
            <a:endParaRPr/>
          </a:p>
        </p:txBody>
      </p:sp>
      <p:pic>
        <p:nvPicPr>
          <p:cNvPr descr="\\europa\USB_Storage\Parallel programming.png" id="196" name="Google Shape;1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35" y="850309"/>
            <a:ext cx="3127249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europa\USB_Storage\Parallel programming (CPU).png" id="197" name="Google Shape;19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585" y="1120339"/>
            <a:ext cx="1981962" cy="152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/>
          <p:nvPr/>
        </p:nvSpPr>
        <p:spPr>
          <a:xfrm>
            <a:off x="3262303" y="1525384"/>
            <a:ext cx="1666800" cy="40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 Bus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8"/>
          <p:cNvSpPr/>
          <p:nvPr/>
        </p:nvSpPr>
        <p:spPr>
          <a:xfrm rot="5400000">
            <a:off x="3571243" y="1254683"/>
            <a:ext cx="2212500" cy="3631500"/>
          </a:xfrm>
          <a:prstGeom prst="bentArrow">
            <a:avLst>
              <a:gd fmla="val 14333" name="adj1"/>
              <a:gd fmla="val 13740" name="adj2"/>
              <a:gd fmla="val 20259" name="adj3"/>
              <a:gd fmla="val 43750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8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europa\USB_Storage\Parallel programming (CPU).png" id="206" name="Google Shape;20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1120339"/>
            <a:ext cx="1981962" cy="1529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europa\USB_Storage\Parallel programming.png" id="207" name="Google Shape;20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5" y="850309"/>
            <a:ext cx="3127249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Simple Processing 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464315" y="3107536"/>
            <a:ext cx="41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input data from CPU memory to GPU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GPU program and execute,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data on chip for performance</a:t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 flipH="1" rot="5400000">
            <a:off x="4322542" y="-279874"/>
            <a:ext cx="320400" cy="3155100"/>
          </a:xfrm>
          <a:prstGeom prst="bentArrow">
            <a:avLst>
              <a:gd fmla="val 40608" name="adj1"/>
              <a:gd fmla="val 45062" name="adj2"/>
              <a:gd fmla="val 36853" name="adj3"/>
              <a:gd fmla="val 39799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5226848" y="3044303"/>
            <a:ext cx="535800" cy="113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6196455" y="3044303"/>
            <a:ext cx="535800" cy="113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7632340" y="3044303"/>
            <a:ext cx="535800" cy="113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9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3262303" y="1525384"/>
            <a:ext cx="1666800" cy="40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 Bus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europa\USB_Storage\Parallel programming (CPU).png" id="221" name="Google Shape;2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1120339"/>
            <a:ext cx="1981962" cy="1529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europa\USB_Storage\Parallel programming.png" id="222" name="Google Shape;22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5" y="850309"/>
            <a:ext cx="3127249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Simple Processing 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464315" y="3107535"/>
            <a:ext cx="4107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input data from CPU memory to GPU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GPU program and execute,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data on chip for performance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results from GPU memory to CPU memory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0"/>
          <p:cNvSpPr/>
          <p:nvPr/>
        </p:nvSpPr>
        <p:spPr>
          <a:xfrm flipH="1">
            <a:off x="2556215" y="1928825"/>
            <a:ext cx="3951000" cy="2195700"/>
          </a:xfrm>
          <a:prstGeom prst="bentArrow">
            <a:avLst>
              <a:gd fmla="val 14333" name="adj1"/>
              <a:gd fmla="val 13740" name="adj2"/>
              <a:gd fmla="val 20259" name="adj3"/>
              <a:gd fmla="val 43750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0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3262303" y="1525384"/>
            <a:ext cx="1666800" cy="40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 Bus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1" title="887mn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9317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9" name="Google Shape;239;p32" title="mm66ffcvxz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985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5" name="Google Shape;245;p33" title="mm66fgv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19400" cy="49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NVIDIA_Developer_Curriculum_4x3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