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Montserrat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3" roundtripDataSignature="AMtx7miwby9XQVbSzz1QdHplabLVjB1x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Montserrat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ontserrat-italic.fntdata"/><Relationship Id="rId30" Type="http://schemas.openxmlformats.org/officeDocument/2006/relationships/font" Target="fonts/Montserrat-bold.fntdata"/><Relationship Id="rId11" Type="http://schemas.openxmlformats.org/officeDocument/2006/relationships/slide" Target="slides/slide6.xml"/><Relationship Id="rId33" Type="http://customschemas.google.com/relationships/presentationmetadata" Target="metadata"/><Relationship Id="rId10" Type="http://schemas.openxmlformats.org/officeDocument/2006/relationships/slide" Target="slides/slide5.xml"/><Relationship Id="rId32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8859d9db61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8859d9db61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45776dd55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345776dd55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5776dd55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45776dd55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45776dd556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45776dd556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45776dd55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45776dd55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45776dd55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g345776dd55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859d9db61_0_17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8859d9db6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8859d9db61_0_17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859d9db61_0_28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8859d9db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8859d9db61_0_28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859d9db61_0_42:notes"/>
          <p:cNvSpPr/>
          <p:nvPr>
            <p:ph idx="2" type="sldImg"/>
          </p:nvPr>
        </p:nvSpPr>
        <p:spPr>
          <a:xfrm>
            <a:off x="1714500" y="685800"/>
            <a:ext cx="3429000" cy="3429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8" name="Google Shape;208;g38859d9db61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8859d9db61_0_42:notes"/>
          <p:cNvSpPr txBox="1"/>
          <p:nvPr>
            <p:ph idx="12" type="sldNum"/>
          </p:nvPr>
        </p:nvSpPr>
        <p:spPr>
          <a:xfrm>
            <a:off x="3885010" y="8684684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8859d9db61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38859d9db61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" name="Google Shape;6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859d9db6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859d9db6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5776dd556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5776dd556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9d7aee94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79d7aee94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859d9db61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8859d9db61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2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2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2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17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0000FF"/>
                </a:solidFill>
              </a:rPr>
              <a:t>GPU Programming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Lecture-2</a:t>
            </a:r>
            <a:endParaRPr/>
          </a:p>
        </p:txBody>
      </p:sp>
      <p:sp>
        <p:nvSpPr>
          <p:cNvPr id="56" name="Google Shape;5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68950" y="-4"/>
            <a:ext cx="2775050" cy="185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859d9db61_0_128"/>
          <p:cNvSpPr txBox="1"/>
          <p:nvPr>
            <p:ph type="title"/>
          </p:nvPr>
        </p:nvSpPr>
        <p:spPr>
          <a:xfrm>
            <a:off x="55500" y="0"/>
            <a:ext cx="87768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Scheduling Decisions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38859d9db61_0_128"/>
          <p:cNvSpPr txBox="1"/>
          <p:nvPr>
            <p:ph idx="1" type="body"/>
          </p:nvPr>
        </p:nvSpPr>
        <p:spPr>
          <a:xfrm>
            <a:off x="55500" y="645788"/>
            <a:ext cx="8965800" cy="392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400">
                <a:solidFill>
                  <a:srgbClr val="FF0000"/>
                </a:solidFill>
              </a:rPr>
              <a:t>Number of Required Warps = Latency X Throughput</a:t>
            </a:r>
            <a:endParaRPr b="1" i="1" sz="1400">
              <a:solidFill>
                <a:srgbClr val="FF0000"/>
              </a:solidFill>
            </a:endParaRPr>
          </a:p>
        </p:txBody>
      </p:sp>
      <p:sp>
        <p:nvSpPr>
          <p:cNvPr id="133" name="Google Shape;133;g38859d9db61_0_1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4" name="Google Shape;134;g38859d9db61_0_128" title="m88hjk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275" y="1042050"/>
            <a:ext cx="4837850" cy="124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38859d9db61_0_128" title="mm677890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7100" y="427750"/>
            <a:ext cx="3741700" cy="4141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38859d9db61_0_128" title="00mn567890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1450" y="2289975"/>
            <a:ext cx="5048651" cy="242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45776dd556_0_227"/>
          <p:cNvSpPr txBox="1"/>
          <p:nvPr>
            <p:ph idx="1" type="body"/>
          </p:nvPr>
        </p:nvSpPr>
        <p:spPr>
          <a:xfrm>
            <a:off x="311700" y="58325"/>
            <a:ext cx="8520600" cy="4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2400">
                <a:solidFill>
                  <a:srgbClr val="0000FF"/>
                </a:solidFill>
                <a:highlight>
                  <a:schemeClr val="lt1"/>
                </a:highlight>
              </a:rPr>
              <a:t>Nvidia </a:t>
            </a:r>
            <a:r>
              <a:rPr lang="en" sz="2400">
                <a:solidFill>
                  <a:srgbClr val="0000FF"/>
                </a:solidFill>
              </a:rPr>
              <a:t>Fermi Architecture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350">
              <a:solidFill>
                <a:srgbClr val="001D35"/>
              </a:solidFill>
              <a:highlight>
                <a:srgbClr val="FFFFFF"/>
              </a:highlight>
            </a:endParaRPr>
          </a:p>
        </p:txBody>
      </p:sp>
      <p:sp>
        <p:nvSpPr>
          <p:cNvPr id="142" name="Google Shape;142;g345776dd556_0_2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3" name="Google Shape;143;g345776dd556_0_2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00000" y="873925"/>
            <a:ext cx="6523700" cy="3789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45776dd556_0_227"/>
          <p:cNvSpPr txBox="1"/>
          <p:nvPr/>
        </p:nvSpPr>
        <p:spPr>
          <a:xfrm>
            <a:off x="42950" y="2315650"/>
            <a:ext cx="1963800" cy="76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45776dd556_0_235"/>
          <p:cNvSpPr txBox="1"/>
          <p:nvPr>
            <p:ph type="title"/>
          </p:nvPr>
        </p:nvSpPr>
        <p:spPr>
          <a:xfrm>
            <a:off x="0" y="0"/>
            <a:ext cx="3469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1800">
                <a:solidFill>
                  <a:srgbClr val="0000FF"/>
                </a:solidFill>
                <a:highlight>
                  <a:srgbClr val="EEEEEE"/>
                </a:highlight>
                <a:latin typeface="Georgia"/>
                <a:ea typeface="Georgia"/>
                <a:cs typeface="Georgia"/>
                <a:sym typeface="Georgia"/>
              </a:rPr>
              <a:t>Fermi Streaming Multiprocessor (SM)</a:t>
            </a:r>
            <a:endParaRPr b="1" sz="3700">
              <a:solidFill>
                <a:srgbClr val="0000FF"/>
              </a:solidFill>
            </a:endParaRPr>
          </a:p>
        </p:txBody>
      </p:sp>
      <p:sp>
        <p:nvSpPr>
          <p:cNvPr id="150" name="Google Shape;150;g345776dd556_0_235"/>
          <p:cNvSpPr txBox="1"/>
          <p:nvPr>
            <p:ph idx="1" type="body"/>
          </p:nvPr>
        </p:nvSpPr>
        <p:spPr>
          <a:xfrm>
            <a:off x="3469400" y="0"/>
            <a:ext cx="5236800" cy="51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51" name="Google Shape;151;g345776dd556_0_2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2" name="Google Shape;152;g345776dd556_0_2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69400" y="50050"/>
            <a:ext cx="5236800" cy="509345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45776dd556_0_235"/>
          <p:cNvSpPr txBox="1"/>
          <p:nvPr/>
        </p:nvSpPr>
        <p:spPr>
          <a:xfrm>
            <a:off x="73650" y="1047375"/>
            <a:ext cx="3395700" cy="35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50" u="none" cap="none" strike="noStrike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The SM has 16 load/store units allowing source and destination addresses to be calculated for sixteen threads per clock.</a:t>
            </a:r>
            <a:endParaRPr b="0" i="0" sz="1650" u="none" cap="none" strike="noStrike">
              <a:solidFill>
                <a:srgbClr val="3737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650" u="none" cap="none" strike="noStrike">
                <a:solidFill>
                  <a:srgbClr val="373737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Each SM also has four Special Function Units (SFU) that execute transcendental instructions such as sin, cosine, reciprocal, and square root.</a:t>
            </a:r>
            <a:endParaRPr b="0" i="0" sz="1650" u="none" cap="none" strike="noStrike">
              <a:solidFill>
                <a:srgbClr val="373737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45776dd556_0_67"/>
          <p:cNvSpPr txBox="1"/>
          <p:nvPr>
            <p:ph type="title"/>
          </p:nvPr>
        </p:nvSpPr>
        <p:spPr>
          <a:xfrm>
            <a:off x="311700" y="866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G</a:t>
            </a:r>
            <a:r>
              <a:rPr lang="en">
                <a:solidFill>
                  <a:srgbClr val="0000FF"/>
                </a:solidFill>
              </a:rPr>
              <a:t>PU Memory Hierarchy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9" name="Google Shape;159;g345776dd556_0_67"/>
          <p:cNvSpPr txBox="1"/>
          <p:nvPr>
            <p:ph idx="1" type="body"/>
          </p:nvPr>
        </p:nvSpPr>
        <p:spPr>
          <a:xfrm>
            <a:off x="311700" y="775300"/>
            <a:ext cx="8520600" cy="403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45776dd556_0_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1" name="Google Shape;161;g345776dd556_0_67" title="00pjnbv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9375"/>
            <a:ext cx="8207399" cy="426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45776dd556_0_74"/>
          <p:cNvSpPr txBox="1"/>
          <p:nvPr>
            <p:ph type="title"/>
          </p:nvPr>
        </p:nvSpPr>
        <p:spPr>
          <a:xfrm>
            <a:off x="143050" y="6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GPU Memory Hierarchy: complete picture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g345776dd556_0_74"/>
          <p:cNvSpPr txBox="1"/>
          <p:nvPr>
            <p:ph idx="1" type="body"/>
          </p:nvPr>
        </p:nvSpPr>
        <p:spPr>
          <a:xfrm>
            <a:off x="0" y="1152475"/>
            <a:ext cx="914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g345776dd556_0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9" name="Google Shape;169;g345776dd556_0_74" title="ooklm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20050"/>
            <a:ext cx="9143999" cy="2500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45776dd556_0_74"/>
          <p:cNvSpPr txBox="1"/>
          <p:nvPr/>
        </p:nvSpPr>
        <p:spPr>
          <a:xfrm>
            <a:off x="50400" y="3302075"/>
            <a:ext cx="9043200" cy="10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Texture memory on a GPU is a dedicated memory system for storing texture data, which are typically 2D or 3D images and patterns, used to render detailed 3D scenes. It's read-only, features hardware caching for efficient spatial access, and supports specialized addressing modes like clamping and interpolation.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45776dd556_0_87"/>
          <p:cNvSpPr txBox="1"/>
          <p:nvPr>
            <p:ph type="title"/>
          </p:nvPr>
        </p:nvSpPr>
        <p:spPr>
          <a:xfrm>
            <a:off x="69275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Execution of a workload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76" name="Google Shape;176;g345776dd556_0_87"/>
          <p:cNvSpPr txBox="1"/>
          <p:nvPr>
            <p:ph idx="1" type="body"/>
          </p:nvPr>
        </p:nvSpPr>
        <p:spPr>
          <a:xfrm>
            <a:off x="0" y="1470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7490"/>
              <a:buFont typeface="Arial"/>
              <a:buNone/>
            </a:pPr>
            <a:r>
              <a:rPr lang="en" sz="2316">
                <a:solidFill>
                  <a:srgbClr val="2228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From the top, a GPU workload:</a:t>
            </a:r>
            <a:endParaRPr sz="2316">
              <a:solidFill>
                <a:srgbClr val="2228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3655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22832"/>
              </a:buClr>
              <a:buSzPct val="100000"/>
              <a:buAutoNum type="arabicPeriod"/>
            </a:pPr>
            <a:r>
              <a:rPr lang="en" sz="2316">
                <a:solidFill>
                  <a:srgbClr val="2228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starts on a CPU</a:t>
            </a:r>
            <a:endParaRPr sz="2316">
              <a:solidFill>
                <a:srgbClr val="2228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36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832"/>
              </a:buClr>
              <a:buSzPct val="100000"/>
              <a:buAutoNum type="arabicPeriod"/>
            </a:pPr>
            <a:r>
              <a:rPr lang="en" sz="2316">
                <a:solidFill>
                  <a:srgbClr val="2228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CPU launches CUDA kernels on a GPU</a:t>
            </a:r>
            <a:endParaRPr sz="2316">
              <a:solidFill>
                <a:srgbClr val="2228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36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832"/>
              </a:buClr>
              <a:buSzPct val="100000"/>
              <a:buAutoNum type="arabicPeriod"/>
            </a:pPr>
            <a:r>
              <a:rPr lang="en" sz="2316">
                <a:solidFill>
                  <a:srgbClr val="2228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For each CUDA kernel, data is moved (copied) from CPU (host) memory to GPU (device) memory over PCIe</a:t>
            </a:r>
            <a:endParaRPr sz="2316">
              <a:solidFill>
                <a:srgbClr val="2228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36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832"/>
              </a:buClr>
              <a:buSzPct val="100000"/>
              <a:buAutoNum type="arabicPeriod"/>
            </a:pPr>
            <a:r>
              <a:rPr lang="en" sz="2316">
                <a:solidFill>
                  <a:srgbClr val="2228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threads of each kernel compute on the data in blocks until the grid runs out.</a:t>
            </a:r>
            <a:endParaRPr sz="2316">
              <a:solidFill>
                <a:srgbClr val="2228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536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832"/>
              </a:buClr>
              <a:buSzPct val="100000"/>
              <a:buAutoNum type="arabicPeriod"/>
            </a:pPr>
            <a:r>
              <a:rPr lang="en" sz="2316">
                <a:solidFill>
                  <a:srgbClr val="22283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Useful data is moved back to the CPU memory for further processing</a:t>
            </a:r>
            <a:endParaRPr sz="2316">
              <a:solidFill>
                <a:srgbClr val="22283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177" name="Google Shape;177;g345776dd556_0_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8" name="Google Shape;178;g345776dd556_0_87" title="ooklm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65575" y="0"/>
            <a:ext cx="5378425" cy="19488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859d9db61_0_17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Simple Processing Flow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85" name="Google Shape;185;g38859d9db61_0_17"/>
          <p:cNvSpPr txBox="1"/>
          <p:nvPr/>
        </p:nvSpPr>
        <p:spPr>
          <a:xfrm>
            <a:off x="464315" y="3107535"/>
            <a:ext cx="4107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input data from CPU memory to GPU memory</a:t>
            </a:r>
            <a:endParaRPr/>
          </a:p>
        </p:txBody>
      </p:sp>
      <p:pic>
        <p:nvPicPr>
          <p:cNvPr descr="\\europa\USB_Storage\Parallel programming.png" id="186" name="Google Shape;186;g38859d9db61_0_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0135" y="850309"/>
            <a:ext cx="3127249" cy="38404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europa\USB_Storage\Parallel programming (CPU).png" id="187" name="Google Shape;187;g38859d9db61_0_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6585" y="1120339"/>
            <a:ext cx="1981962" cy="152933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38859d9db61_0_17"/>
          <p:cNvSpPr/>
          <p:nvPr/>
        </p:nvSpPr>
        <p:spPr>
          <a:xfrm>
            <a:off x="3262303" y="1525384"/>
            <a:ext cx="1666800" cy="409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 Bus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38859d9db61_0_17"/>
          <p:cNvSpPr/>
          <p:nvPr/>
        </p:nvSpPr>
        <p:spPr>
          <a:xfrm rot="5400000">
            <a:off x="3571243" y="1254683"/>
            <a:ext cx="2212500" cy="3631500"/>
          </a:xfrm>
          <a:prstGeom prst="bentArrow">
            <a:avLst>
              <a:gd fmla="val 14333" name="adj1"/>
              <a:gd fmla="val 13740" name="adj2"/>
              <a:gd fmla="val 20259" name="adj3"/>
              <a:gd fmla="val 43750" name="adj4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38859d9db61_0_17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europa\USB_Storage\Parallel programming (CPU).png" id="196" name="Google Shape;196;g38859d9db61_0_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585" y="1120339"/>
            <a:ext cx="1981962" cy="15293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europa\USB_Storage\Parallel programming.png" id="197" name="Google Shape;197;g38859d9db61_0_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0135" y="850309"/>
            <a:ext cx="3127249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g38859d9db61_0_28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Simple Processing Flow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99" name="Google Shape;199;g38859d9db61_0_28"/>
          <p:cNvSpPr txBox="1"/>
          <p:nvPr/>
        </p:nvSpPr>
        <p:spPr>
          <a:xfrm>
            <a:off x="464315" y="3107536"/>
            <a:ext cx="41076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input data from CPU memory to GPU memory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GPU program and execute,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 data on chip for performance</a:t>
            </a:r>
            <a:endParaRPr/>
          </a:p>
        </p:txBody>
      </p:sp>
      <p:sp>
        <p:nvSpPr>
          <p:cNvPr id="200" name="Google Shape;200;g38859d9db61_0_28"/>
          <p:cNvSpPr/>
          <p:nvPr/>
        </p:nvSpPr>
        <p:spPr>
          <a:xfrm flipH="1" rot="5400000">
            <a:off x="4322542" y="-279874"/>
            <a:ext cx="320400" cy="3155100"/>
          </a:xfrm>
          <a:prstGeom prst="bentArrow">
            <a:avLst>
              <a:gd fmla="val 40608" name="adj1"/>
              <a:gd fmla="val 45062" name="adj2"/>
              <a:gd fmla="val 36853" name="adj3"/>
              <a:gd fmla="val 39799" name="adj4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g38859d9db61_0_28"/>
          <p:cNvSpPr/>
          <p:nvPr/>
        </p:nvSpPr>
        <p:spPr>
          <a:xfrm>
            <a:off x="5226848" y="3044303"/>
            <a:ext cx="535800" cy="1136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02;g38859d9db61_0_28"/>
          <p:cNvSpPr/>
          <p:nvPr/>
        </p:nvSpPr>
        <p:spPr>
          <a:xfrm>
            <a:off x="6196455" y="3044303"/>
            <a:ext cx="535800" cy="1136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8859d9db61_0_28"/>
          <p:cNvSpPr/>
          <p:nvPr/>
        </p:nvSpPr>
        <p:spPr>
          <a:xfrm>
            <a:off x="7632340" y="3044303"/>
            <a:ext cx="535800" cy="1136700"/>
          </a:xfrm>
          <a:prstGeom prst="upDownArrow">
            <a:avLst>
              <a:gd fmla="val 50000" name="adj1"/>
              <a:gd fmla="val 50000" name="adj2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38859d9db61_0_28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205" name="Google Shape;205;g38859d9db61_0_28"/>
          <p:cNvSpPr/>
          <p:nvPr/>
        </p:nvSpPr>
        <p:spPr>
          <a:xfrm>
            <a:off x="3262303" y="1525384"/>
            <a:ext cx="1666800" cy="409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 Bus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\\europa\USB_Storage\Parallel programming (CPU).png" id="211" name="Google Shape;211;g38859d9db61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6585" y="1120339"/>
            <a:ext cx="1981962" cy="152933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\\europa\USB_Storage\Parallel programming.png" id="212" name="Google Shape;212;g38859d9db61_0_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810135" y="850309"/>
            <a:ext cx="3127249" cy="384048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38859d9db61_0_42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57142"/>
              <a:buFont typeface="Calibri"/>
              <a:buNone/>
            </a:pPr>
            <a:r>
              <a:rPr lang="en">
                <a:solidFill>
                  <a:srgbClr val="0000FF"/>
                </a:solidFill>
              </a:rPr>
              <a:t>Simple Processing Flow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14" name="Google Shape;214;g38859d9db61_0_42"/>
          <p:cNvSpPr txBox="1"/>
          <p:nvPr/>
        </p:nvSpPr>
        <p:spPr>
          <a:xfrm>
            <a:off x="464315" y="3107535"/>
            <a:ext cx="4107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input data from CPU memory to GPU memory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Load GPU program and execute,</a:t>
            </a:r>
            <a:b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caching data on chip for performance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 results from GPU memory to CPU memory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g38859d9db61_0_42"/>
          <p:cNvSpPr/>
          <p:nvPr/>
        </p:nvSpPr>
        <p:spPr>
          <a:xfrm flipH="1">
            <a:off x="2556215" y="1928825"/>
            <a:ext cx="3951000" cy="2195700"/>
          </a:xfrm>
          <a:prstGeom prst="bentArrow">
            <a:avLst>
              <a:gd fmla="val 14333" name="adj1"/>
              <a:gd fmla="val 13740" name="adj2"/>
              <a:gd fmla="val 20259" name="adj3"/>
              <a:gd fmla="val 43750" name="adj4"/>
            </a:avLst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g38859d9db61_0_42"/>
          <p:cNvSpPr txBox="1"/>
          <p:nvPr>
            <p:ph idx="12" type="sldNum"/>
          </p:nvPr>
        </p:nvSpPr>
        <p:spPr>
          <a:xfrm>
            <a:off x="8472458" y="3497413"/>
            <a:ext cx="548700" cy="295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© NVIDIA 2013</a:t>
            </a:r>
            <a:endParaRPr/>
          </a:p>
        </p:txBody>
      </p:sp>
      <p:sp>
        <p:nvSpPr>
          <p:cNvPr id="217" name="Google Shape;217;g38859d9db61_0_42"/>
          <p:cNvSpPr/>
          <p:nvPr/>
        </p:nvSpPr>
        <p:spPr>
          <a:xfrm>
            <a:off x="3262303" y="1525384"/>
            <a:ext cx="1666800" cy="409200"/>
          </a:xfrm>
          <a:prstGeom prst="left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PCI Bus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8859d9db61_0_111"/>
          <p:cNvSpPr txBox="1"/>
          <p:nvPr>
            <p:ph type="title"/>
          </p:nvPr>
        </p:nvSpPr>
        <p:spPr>
          <a:xfrm>
            <a:off x="311700" y="160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DataFlow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223" name="Google Shape;223;g38859d9db61_0_1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4" name="Google Shape;224;g38859d9db61_0_111" title="00_765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85525"/>
            <a:ext cx="8113750" cy="41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"/>
          <p:cNvSpPr txBox="1"/>
          <p:nvPr>
            <p:ph type="title"/>
          </p:nvPr>
        </p:nvSpPr>
        <p:spPr>
          <a:xfrm>
            <a:off x="311700" y="148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Program Execution illustration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63" name="Google Shape;63;p4"/>
          <p:cNvSpPr txBox="1"/>
          <p:nvPr>
            <p:ph idx="1" type="body"/>
          </p:nvPr>
        </p:nvSpPr>
        <p:spPr>
          <a:xfrm>
            <a:off x="311700" y="924625"/>
            <a:ext cx="8520600" cy="39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64" name="Google Shape;6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" name="Google Shape;65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75" y="793875"/>
            <a:ext cx="8728276" cy="411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859d9db61_0_0"/>
          <p:cNvSpPr txBox="1"/>
          <p:nvPr>
            <p:ph type="title"/>
          </p:nvPr>
        </p:nvSpPr>
        <p:spPr>
          <a:xfrm>
            <a:off x="48175" y="2324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Programming Models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1" name="Google Shape;71;g38859d9db61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8859d9db61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3" name="Google Shape;73;g38859d9db61_0_0" title="77hjnb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5" y="1194650"/>
            <a:ext cx="5045424" cy="341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g38859d9db61_0_0" title="rrfggh678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40900" y="1160463"/>
            <a:ext cx="4050400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45776dd556_0_60"/>
          <p:cNvSpPr txBox="1"/>
          <p:nvPr>
            <p:ph type="title"/>
          </p:nvPr>
        </p:nvSpPr>
        <p:spPr>
          <a:xfrm>
            <a:off x="311700" y="655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1111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Program Execution illustration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g345776dd556_0_60"/>
          <p:cNvSpPr txBox="1"/>
          <p:nvPr>
            <p:ph idx="1" type="body"/>
          </p:nvPr>
        </p:nvSpPr>
        <p:spPr>
          <a:xfrm>
            <a:off x="311700" y="722600"/>
            <a:ext cx="8520600" cy="41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CUDA: Compute Unified Device Architecture</a:t>
            </a:r>
            <a:endParaRPr/>
          </a:p>
        </p:txBody>
      </p:sp>
      <p:sp>
        <p:nvSpPr>
          <p:cNvPr id="81" name="Google Shape;81;g345776dd556_0_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2" name="Google Shape;82;g345776dd556_0_60" title="99olk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222325"/>
            <a:ext cx="6974226" cy="383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"/>
          <p:cNvSpPr txBox="1"/>
          <p:nvPr>
            <p:ph type="title"/>
          </p:nvPr>
        </p:nvSpPr>
        <p:spPr>
          <a:xfrm>
            <a:off x="311700" y="87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Program Execution illustration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88" name="Google Shape;88;p5"/>
          <p:cNvSpPr txBox="1"/>
          <p:nvPr>
            <p:ph idx="1" type="body"/>
          </p:nvPr>
        </p:nvSpPr>
        <p:spPr>
          <a:xfrm>
            <a:off x="311700" y="771200"/>
            <a:ext cx="4054800" cy="43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 program consists of one or more sequential threads running on a host, and one or more parallel kernels suitable for execution on a parallel computing GPU.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Only one kernel is executed at a time, and that kernel is executed on a set of lightweight parallel threads.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Threads are grouped into thread blocks. A </a:t>
            </a: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thread block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 is a programming abstraction that represents a group of threads that can be executed serially or in parallel. </a:t>
            </a:r>
            <a:endParaRPr sz="1500">
              <a:solidFill>
                <a:srgbClr val="242424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1500"/>
              <a:buFont typeface="Georgia"/>
              <a:buChar char="●"/>
            </a:pP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Multiple thread blocks are grouped to form a </a:t>
            </a:r>
            <a:r>
              <a:rPr b="1"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grid</a:t>
            </a:r>
            <a:r>
              <a:rPr lang="en" sz="1500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. </a:t>
            </a:r>
            <a:endParaRPr/>
          </a:p>
        </p:txBody>
      </p:sp>
      <p:sp>
        <p:nvSpPr>
          <p:cNvPr id="89" name="Google Shape;8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0" name="Google Shape;9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35151" y="659750"/>
            <a:ext cx="4297149" cy="4483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9d7aee94c_0_0"/>
          <p:cNvSpPr txBox="1"/>
          <p:nvPr>
            <p:ph type="title"/>
          </p:nvPr>
        </p:nvSpPr>
        <p:spPr>
          <a:xfrm>
            <a:off x="231200" y="1069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SIMT: Single Instruction, Multiple Threads</a:t>
            </a:r>
            <a:endParaRPr b="1">
              <a:solidFill>
                <a:srgbClr val="0000FF"/>
              </a:solidFill>
            </a:endParaRPr>
          </a:p>
        </p:txBody>
      </p:sp>
      <p:sp>
        <p:nvSpPr>
          <p:cNvPr id="96" name="Google Shape;96;g379d7aee94c_0_0"/>
          <p:cNvSpPr txBox="1"/>
          <p:nvPr>
            <p:ph idx="1" type="body"/>
          </p:nvPr>
        </p:nvSpPr>
        <p:spPr>
          <a:xfrm>
            <a:off x="311700" y="614575"/>
            <a:ext cx="8520600" cy="444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SIMD: Single Instruction, Multiple Data</a:t>
            </a:r>
            <a:endParaRPr b="1"/>
          </a:p>
        </p:txBody>
      </p:sp>
      <p:sp>
        <p:nvSpPr>
          <p:cNvPr id="97" name="Google Shape;97;g379d7aee94c_0_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8" name="Google Shape;98;g379d7aee94c_0_0" title="Screenshot 2025-08-30 07515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6500" y="1137775"/>
            <a:ext cx="7589599" cy="3957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GPU Microarchitecture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04" name="Google Shape;104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5" name="Google Shape;10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6" name="Google Shape;10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88" y="1152475"/>
            <a:ext cx="6067425" cy="360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7"/>
          <p:cNvSpPr txBox="1"/>
          <p:nvPr/>
        </p:nvSpPr>
        <p:spPr>
          <a:xfrm>
            <a:off x="6936750" y="2602050"/>
            <a:ext cx="20844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GDDR= Graphics Dual-Data Rate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 txBox="1"/>
          <p:nvPr>
            <p:ph type="title"/>
          </p:nvPr>
        </p:nvSpPr>
        <p:spPr>
          <a:xfrm>
            <a:off x="311700" y="1075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>
                <a:solidFill>
                  <a:srgbClr val="0000FF"/>
                </a:solidFill>
              </a:rPr>
              <a:t>Warp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3" name="Google Shape;113;p6"/>
          <p:cNvSpPr txBox="1"/>
          <p:nvPr>
            <p:ph idx="1" type="body"/>
          </p:nvPr>
        </p:nvSpPr>
        <p:spPr>
          <a:xfrm>
            <a:off x="55500" y="743350"/>
            <a:ext cx="5009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Montserrat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A thread block is composed of </a:t>
            </a:r>
            <a:r>
              <a:rPr i="1" lang="en" sz="13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warps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Montserrat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A warp is a </a:t>
            </a:r>
            <a:r>
              <a:rPr i="1" lang="en" sz="13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set of 32 threads within a thread block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 such that all the threads in a warp </a:t>
            </a:r>
            <a:r>
              <a:rPr i="1" lang="en" sz="13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execute the same instruction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These threads are </a:t>
            </a:r>
            <a:r>
              <a:rPr i="1" lang="en" sz="13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selected serially by the SM</a:t>
            </a: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. </a:t>
            </a:r>
            <a:endParaRPr sz="1350">
              <a:solidFill>
                <a:srgbClr val="444444"/>
              </a:solidFill>
              <a:highlight>
                <a:srgbClr val="FFFFFF"/>
              </a:highlight>
              <a:latin typeface="Montserrat"/>
              <a:ea typeface="Montserrat"/>
              <a:cs typeface="Montserrat"/>
              <a:sym typeface="Montserrat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1350"/>
              <a:buFont typeface="Montserrat"/>
              <a:buChar char="●"/>
            </a:pPr>
            <a:r>
              <a:rPr lang="en" sz="1350">
                <a:solidFill>
                  <a:srgbClr val="444444"/>
                </a:solidFill>
                <a:highlight>
                  <a:srgbClr val="FFFFFF"/>
                </a:highlight>
                <a:latin typeface="Montserrat"/>
                <a:ea typeface="Montserrat"/>
                <a:cs typeface="Montserrat"/>
                <a:sym typeface="Montserrat"/>
              </a:rPr>
              <a:t>Each warp is executed in a SIMD fashion (i.e. all threads within a warp must execute the same instruction at any given time).</a:t>
            </a:r>
            <a:endParaRPr/>
          </a:p>
        </p:txBody>
      </p:sp>
      <p:sp>
        <p:nvSpPr>
          <p:cNvPr id="114" name="Google Shape;11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96075" y="990400"/>
            <a:ext cx="2295300" cy="1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6"/>
          <p:cNvSpPr txBox="1"/>
          <p:nvPr/>
        </p:nvSpPr>
        <p:spPr>
          <a:xfrm>
            <a:off x="7673175" y="1333750"/>
            <a:ext cx="1470900" cy="4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32 in number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"/>
          <p:cNvSpPr txBox="1"/>
          <p:nvPr/>
        </p:nvSpPr>
        <p:spPr>
          <a:xfrm>
            <a:off x="139050" y="2834625"/>
            <a:ext cx="8865900" cy="20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6" title="war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575" y="3007225"/>
            <a:ext cx="7403975" cy="153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859d9db61_0_8"/>
          <p:cNvSpPr txBox="1"/>
          <p:nvPr>
            <p:ph type="title"/>
          </p:nvPr>
        </p:nvSpPr>
        <p:spPr>
          <a:xfrm>
            <a:off x="311700" y="550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Scheduling Decisions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24" name="Google Shape;124;g38859d9db61_0_8"/>
          <p:cNvSpPr txBox="1"/>
          <p:nvPr>
            <p:ph idx="1" type="body"/>
          </p:nvPr>
        </p:nvSpPr>
        <p:spPr>
          <a:xfrm>
            <a:off x="0" y="680175"/>
            <a:ext cx="4348800" cy="38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-3147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 sz="1750">
                <a:solidFill>
                  <a:srgbClr val="FF0000"/>
                </a:solidFill>
                <a:highlight>
                  <a:schemeClr val="lt1"/>
                </a:highlight>
              </a:rPr>
              <a:t>A 16×16 thread block gives 256 threads/block. With a maximum thread limit per SM of 1024, we get 1024/256 = 4 blocks/SM. </a:t>
            </a:r>
            <a:endParaRPr sz="175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-3147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Char char="●"/>
            </a:pPr>
            <a:r>
              <a:rPr lang="en" sz="1750">
                <a:solidFill>
                  <a:srgbClr val="FF0000"/>
                </a:solidFill>
                <a:highlight>
                  <a:schemeClr val="lt1"/>
                </a:highlight>
              </a:rPr>
              <a:t>This is within the 8 block limit so 4 blocks, each of 256 threads can be scheduled on one SM. </a:t>
            </a:r>
            <a:endParaRPr sz="175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indent="-3147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750">
                <a:solidFill>
                  <a:srgbClr val="0000FF"/>
                </a:solidFill>
                <a:highlight>
                  <a:schemeClr val="lt1"/>
                </a:highlight>
              </a:rPr>
              <a:t>With 4 blocks each with 256 threads, we get a total of 1024 threads. The threads are further split into warps of 32 threads each for a total of 32 warps. </a:t>
            </a:r>
            <a:endParaRPr sz="1750">
              <a:solidFill>
                <a:srgbClr val="0000FF"/>
              </a:solidFill>
              <a:highlight>
                <a:schemeClr val="lt1"/>
              </a:highlight>
            </a:endParaRPr>
          </a:p>
          <a:p>
            <a:pPr indent="-31472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Char char="●"/>
            </a:pPr>
            <a:r>
              <a:rPr lang="en" sz="1750">
                <a:solidFill>
                  <a:srgbClr val="0000FF"/>
                </a:solidFill>
                <a:highlight>
                  <a:schemeClr val="lt1"/>
                </a:highlight>
              </a:rPr>
              <a:t>Since the device can support 32 warps/SM we have achieved 100% occupancy.</a:t>
            </a:r>
            <a:endParaRPr sz="2400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g38859d9db61_0_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6" name="Google Shape;126;g38859d9db61_0_8" title="00klmmnbv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8900" y="1428525"/>
            <a:ext cx="4672251" cy="256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