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7c49e26b5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7c49e26b5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c49e26b5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7c49e26b5e_0_97:notes"/>
          <p:cNvSpPr/>
          <p:nvPr>
            <p:ph idx="2" type="sldImg"/>
          </p:nvPr>
        </p:nvSpPr>
        <p:spPr>
          <a:xfrm>
            <a:off x="1714500" y="685800"/>
            <a:ext cx="34290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c49e26b5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37c49e26b5e_0_103:notes"/>
          <p:cNvSpPr/>
          <p:nvPr>
            <p:ph idx="2" type="sldImg"/>
          </p:nvPr>
        </p:nvSpPr>
        <p:spPr>
          <a:xfrm>
            <a:off x="1714500" y="685800"/>
            <a:ext cx="34290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c49e26b5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37c49e26b5e_0_109:notes"/>
          <p:cNvSpPr/>
          <p:nvPr>
            <p:ph idx="2" type="sldImg"/>
          </p:nvPr>
        </p:nvSpPr>
        <p:spPr>
          <a:xfrm>
            <a:off x="1714500" y="685800"/>
            <a:ext cx="34290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7c49e26b5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37c49e26b5e_0_178:notes"/>
          <p:cNvSpPr/>
          <p:nvPr>
            <p:ph idx="2" type="sldImg"/>
          </p:nvPr>
        </p:nvSpPr>
        <p:spPr>
          <a:xfrm>
            <a:off x="1714500" y="685800"/>
            <a:ext cx="34290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7c49e26b5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7c49e26b5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c49e26b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37c49e26b5e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8868e6d1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38868e6d1a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7c49e26b5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7c49e26b5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8868e6d1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8868e6d1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7c49e26b5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7c49e26b5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c2731d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7c2731d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c2731d71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7c2731d71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7c2731d71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7c2731d71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457200" y="1200161"/>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6248400" y="4869656"/>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FF0000"/>
                </a:solidFill>
              </a:rPr>
              <a:t>GPU Programming</a:t>
            </a:r>
            <a:endParaRPr>
              <a:solidFill>
                <a:srgbClr val="FF0000"/>
              </a:solidFill>
            </a:endParaRPr>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Lecture 03</a:t>
            </a:r>
            <a:endParaRPr/>
          </a:p>
        </p:txBody>
      </p:sp>
      <p:sp>
        <p:nvSpPr>
          <p:cNvPr id="61" name="Google Shape;6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8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Sequence of steps for GPU programming</a:t>
            </a:r>
            <a:endParaRPr>
              <a:solidFill>
                <a:srgbClr val="0000FF"/>
              </a:solidFill>
            </a:endParaRPr>
          </a:p>
        </p:txBody>
      </p:sp>
      <p:sp>
        <p:nvSpPr>
          <p:cNvPr id="137" name="Google Shape;137;p23"/>
          <p:cNvSpPr txBox="1"/>
          <p:nvPr>
            <p:ph idx="1" type="body"/>
          </p:nvPr>
        </p:nvSpPr>
        <p:spPr>
          <a:xfrm>
            <a:off x="311700" y="827750"/>
            <a:ext cx="8520600" cy="3941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AutoNum type="arabicPeriod"/>
            </a:pPr>
            <a:r>
              <a:rPr lang="en">
                <a:solidFill>
                  <a:srgbClr val="FF0000"/>
                </a:solidFill>
              </a:rPr>
              <a:t>Allocate CPU Data Structure</a:t>
            </a:r>
            <a:endParaRPr>
              <a:solidFill>
                <a:srgbClr val="FF0000"/>
              </a:solidFill>
            </a:endParaRPr>
          </a:p>
          <a:p>
            <a:pPr indent="-342900" lvl="0" marL="457200" rtl="0" algn="l">
              <a:spcBef>
                <a:spcPts val="0"/>
              </a:spcBef>
              <a:spcAft>
                <a:spcPts val="0"/>
              </a:spcAft>
              <a:buClr>
                <a:srgbClr val="FF0000"/>
              </a:buClr>
              <a:buSzPts val="1800"/>
              <a:buAutoNum type="arabicPeriod"/>
            </a:pPr>
            <a:r>
              <a:rPr lang="en">
                <a:solidFill>
                  <a:srgbClr val="FF0000"/>
                </a:solidFill>
              </a:rPr>
              <a:t>Initialize Data on CPU</a:t>
            </a:r>
            <a:endParaRPr>
              <a:solidFill>
                <a:srgbClr val="FF0000"/>
              </a:solidFill>
            </a:endParaRPr>
          </a:p>
          <a:p>
            <a:pPr indent="-342900" lvl="0" marL="457200" rtl="0" algn="l">
              <a:spcBef>
                <a:spcPts val="0"/>
              </a:spcBef>
              <a:spcAft>
                <a:spcPts val="0"/>
              </a:spcAft>
              <a:buClr>
                <a:srgbClr val="FF0000"/>
              </a:buClr>
              <a:buSzPts val="1800"/>
              <a:buAutoNum type="arabicPeriod"/>
            </a:pPr>
            <a:r>
              <a:rPr lang="en">
                <a:solidFill>
                  <a:srgbClr val="FF0000"/>
                </a:solidFill>
              </a:rPr>
              <a:t>Allocate GPU Data Structure</a:t>
            </a:r>
            <a:endParaRPr>
              <a:solidFill>
                <a:srgbClr val="FF0000"/>
              </a:solidFill>
            </a:endParaRPr>
          </a:p>
          <a:p>
            <a:pPr indent="-342900" lvl="0" marL="457200" rtl="0" algn="l">
              <a:spcBef>
                <a:spcPts val="0"/>
              </a:spcBef>
              <a:spcAft>
                <a:spcPts val="0"/>
              </a:spcAft>
              <a:buClr>
                <a:srgbClr val="FF0000"/>
              </a:buClr>
              <a:buSzPts val="1800"/>
              <a:buAutoNum type="arabicPeriod"/>
            </a:pPr>
            <a:r>
              <a:rPr lang="en">
                <a:solidFill>
                  <a:srgbClr val="FF0000"/>
                </a:solidFill>
              </a:rPr>
              <a:t>Copy Data from CPU to GPU</a:t>
            </a:r>
            <a:endParaRPr>
              <a:solidFill>
                <a:srgbClr val="FF0000"/>
              </a:solidFill>
            </a:endParaRPr>
          </a:p>
          <a:p>
            <a:pPr indent="-342900" lvl="0" marL="457200" rtl="0" algn="l">
              <a:spcBef>
                <a:spcPts val="0"/>
              </a:spcBef>
              <a:spcAft>
                <a:spcPts val="0"/>
              </a:spcAft>
              <a:buClr>
                <a:srgbClr val="FF0000"/>
              </a:buClr>
              <a:buSzPts val="1800"/>
              <a:buAutoNum type="arabicPeriod"/>
            </a:pPr>
            <a:r>
              <a:rPr lang="en">
                <a:solidFill>
                  <a:srgbClr val="FF0000"/>
                </a:solidFill>
              </a:rPr>
              <a:t>Define Execution Configuration</a:t>
            </a:r>
            <a:endParaRPr>
              <a:solidFill>
                <a:srgbClr val="FF0000"/>
              </a:solidFill>
            </a:endParaRPr>
          </a:p>
          <a:p>
            <a:pPr indent="-342900" lvl="0" marL="457200" rtl="0" algn="l">
              <a:spcBef>
                <a:spcPts val="0"/>
              </a:spcBef>
              <a:spcAft>
                <a:spcPts val="0"/>
              </a:spcAft>
              <a:buClr>
                <a:srgbClr val="FF0000"/>
              </a:buClr>
              <a:buSzPts val="1800"/>
              <a:buAutoNum type="arabicPeriod"/>
            </a:pPr>
            <a:r>
              <a:rPr lang="en">
                <a:solidFill>
                  <a:srgbClr val="FF0000"/>
                </a:solidFill>
              </a:rPr>
              <a:t>Run Kernel</a:t>
            </a:r>
            <a:endParaRPr>
              <a:solidFill>
                <a:srgbClr val="FF0000"/>
              </a:solidFill>
            </a:endParaRPr>
          </a:p>
          <a:p>
            <a:pPr indent="-342900" lvl="0" marL="457200" rtl="0" algn="l">
              <a:spcBef>
                <a:spcPts val="0"/>
              </a:spcBef>
              <a:spcAft>
                <a:spcPts val="0"/>
              </a:spcAft>
              <a:buClr>
                <a:srgbClr val="FF0000"/>
              </a:buClr>
              <a:buSzPts val="1800"/>
              <a:buAutoNum type="arabicPeriod"/>
            </a:pPr>
            <a:r>
              <a:rPr lang="en">
                <a:solidFill>
                  <a:srgbClr val="FF0000"/>
                </a:solidFill>
              </a:rPr>
              <a:t>CP</a:t>
            </a:r>
            <a:r>
              <a:rPr lang="en">
                <a:solidFill>
                  <a:srgbClr val="FF0000"/>
                </a:solidFill>
              </a:rPr>
              <a:t>U synchronizes with GPU</a:t>
            </a:r>
            <a:endParaRPr>
              <a:solidFill>
                <a:srgbClr val="FF0000"/>
              </a:solidFill>
            </a:endParaRPr>
          </a:p>
          <a:p>
            <a:pPr indent="-342900" lvl="0" marL="457200" rtl="0" algn="l">
              <a:spcBef>
                <a:spcPts val="0"/>
              </a:spcBef>
              <a:spcAft>
                <a:spcPts val="0"/>
              </a:spcAft>
              <a:buClr>
                <a:srgbClr val="FF0000"/>
              </a:buClr>
              <a:buSzPts val="1800"/>
              <a:buAutoNum type="arabicPeriod"/>
            </a:pPr>
            <a:r>
              <a:rPr lang="en">
                <a:solidFill>
                  <a:srgbClr val="FF0000"/>
                </a:solidFill>
              </a:rPr>
              <a:t>Copy Data from GPU to CPU</a:t>
            </a:r>
            <a:endParaRPr>
              <a:solidFill>
                <a:srgbClr val="FF0000"/>
              </a:solidFill>
            </a:endParaRPr>
          </a:p>
          <a:p>
            <a:pPr indent="-342900" lvl="0" marL="457200" rtl="0" algn="l">
              <a:spcBef>
                <a:spcPts val="0"/>
              </a:spcBef>
              <a:spcAft>
                <a:spcPts val="0"/>
              </a:spcAft>
              <a:buClr>
                <a:srgbClr val="FF0000"/>
              </a:buClr>
              <a:buSzPts val="1800"/>
              <a:buAutoNum type="arabicPeriod"/>
            </a:pPr>
            <a:r>
              <a:rPr lang="en">
                <a:solidFill>
                  <a:srgbClr val="FF0000"/>
                </a:solidFill>
              </a:rPr>
              <a:t>De-allocate GPU and CPU memory</a:t>
            </a:r>
            <a:endParaRPr>
              <a:solidFill>
                <a:srgbClr val="FF0000"/>
              </a:solidFill>
            </a:endParaRPr>
          </a:p>
        </p:txBody>
      </p:sp>
      <p:sp>
        <p:nvSpPr>
          <p:cNvPr id="138" name="Google Shape;13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3" title="99hjnm45.PNG"/>
          <p:cNvPicPr preferRelativeResize="0"/>
          <p:nvPr/>
        </p:nvPicPr>
        <p:blipFill>
          <a:blip r:embed="rId3">
            <a:alphaModFix/>
          </a:blip>
          <a:stretch>
            <a:fillRect/>
          </a:stretch>
        </p:blipFill>
        <p:spPr>
          <a:xfrm>
            <a:off x="4861725" y="754225"/>
            <a:ext cx="4282276" cy="3848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311700" y="333769"/>
            <a:ext cx="8520600" cy="42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57142"/>
              <a:buFont typeface="Calibri"/>
              <a:buNone/>
            </a:pPr>
            <a:r>
              <a:rPr lang="en">
                <a:solidFill>
                  <a:srgbClr val="0000FF"/>
                </a:solidFill>
              </a:rPr>
              <a:t>Hello World! with Device Code</a:t>
            </a:r>
            <a:endParaRPr>
              <a:solidFill>
                <a:srgbClr val="0000FF"/>
              </a:solidFill>
            </a:endParaRPr>
          </a:p>
        </p:txBody>
      </p:sp>
      <p:sp>
        <p:nvSpPr>
          <p:cNvPr id="145" name="Google Shape;145;p24"/>
          <p:cNvSpPr txBox="1"/>
          <p:nvPr/>
        </p:nvSpPr>
        <p:spPr>
          <a:xfrm>
            <a:off x="457732" y="1199888"/>
            <a:ext cx="8368800" cy="354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000"/>
              <a:buFont typeface="Noto Sans Symbols"/>
              <a:buNone/>
            </a:pPr>
            <a:r>
              <a:rPr b="0" i="0" lang="en" sz="2000" u="none" cap="none" strike="noStrike">
                <a:solidFill>
                  <a:srgbClr val="FFFFFF"/>
                </a:solidFill>
                <a:latin typeface="Courier New"/>
                <a:ea typeface="Courier New"/>
                <a:cs typeface="Courier New"/>
                <a:sym typeface="Courier New"/>
              </a:rPr>
              <a:t>	</a:t>
            </a:r>
            <a:r>
              <a:rPr b="1" i="0" lang="en" sz="2000" u="none" cap="none" strike="noStrike">
                <a:solidFill>
                  <a:srgbClr val="8AAD00"/>
                </a:solidFill>
                <a:latin typeface="Courier New"/>
                <a:ea typeface="Courier New"/>
                <a:cs typeface="Courier New"/>
                <a:sym typeface="Courier New"/>
              </a:rPr>
              <a:t>__global__ void</a:t>
            </a:r>
            <a:r>
              <a:rPr b="1" i="0" lang="en" sz="2000" u="none" cap="none" strike="noStrike">
                <a:solidFill>
                  <a:schemeClr val="dk1"/>
                </a:solidFill>
                <a:latin typeface="Courier New"/>
                <a:ea typeface="Courier New"/>
                <a:cs typeface="Courier New"/>
                <a:sym typeface="Courier New"/>
              </a:rPr>
              <a:t> mykernel(</a:t>
            </a:r>
            <a:r>
              <a:rPr b="1" i="0" lang="en" sz="2000" u="none" cap="none" strike="noStrike">
                <a:solidFill>
                  <a:srgbClr val="8AAD00"/>
                </a:solidFill>
                <a:latin typeface="Courier New"/>
                <a:ea typeface="Courier New"/>
                <a:cs typeface="Courier New"/>
                <a:sym typeface="Courier New"/>
              </a:rPr>
              <a:t>void</a:t>
            </a:r>
            <a:r>
              <a:rPr b="1" i="0" lang="en" sz="20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400"/>
              </a:spcBef>
              <a:spcAft>
                <a:spcPts val="0"/>
              </a:spcAft>
              <a:buClr>
                <a:schemeClr val="dk1"/>
              </a:buClr>
              <a:buSzPts val="2000"/>
              <a:buFont typeface="Noto Sans Symbols"/>
              <a:buNone/>
            </a:pPr>
            <a:r>
              <a:rPr b="1" i="0" lang="en" sz="20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400"/>
              </a:spcBef>
              <a:spcAft>
                <a:spcPts val="0"/>
              </a:spcAft>
              <a:buClr>
                <a:schemeClr val="dk1"/>
              </a:buClr>
              <a:buSzPts val="2000"/>
              <a:buFont typeface="Noto Sans Symbols"/>
              <a:buNone/>
            </a:pPr>
            <a:r>
              <a:t/>
            </a:r>
            <a:endParaRPr b="1" i="0" sz="2000" u="none" cap="none" strike="noStrike">
              <a:solidFill>
                <a:srgbClr val="FFFFFF"/>
              </a:solidFill>
              <a:latin typeface="Courier New"/>
              <a:ea typeface="Courier New"/>
              <a:cs typeface="Courier New"/>
              <a:sym typeface="Courier New"/>
            </a:endParaRPr>
          </a:p>
          <a:p>
            <a:pPr indent="0" lvl="0" marL="0" marR="0" rtl="0" algn="l">
              <a:lnSpc>
                <a:spcPct val="100000"/>
              </a:lnSpc>
              <a:spcBef>
                <a:spcPts val="400"/>
              </a:spcBef>
              <a:spcAft>
                <a:spcPts val="0"/>
              </a:spcAft>
              <a:buClr>
                <a:srgbClr val="FFFFFF"/>
              </a:buClr>
              <a:buSzPts val="2000"/>
              <a:buFont typeface="Noto Sans Symbols"/>
              <a:buNone/>
            </a:pPr>
            <a:r>
              <a:rPr b="1" i="0" lang="en" sz="2000" u="none" cap="none" strike="noStrike">
                <a:solidFill>
                  <a:srgbClr val="FFFFFF"/>
                </a:solidFill>
                <a:latin typeface="Courier New"/>
                <a:ea typeface="Courier New"/>
                <a:cs typeface="Courier New"/>
                <a:sym typeface="Courier New"/>
              </a:rPr>
              <a:t>	</a:t>
            </a:r>
            <a:r>
              <a:rPr b="1" i="0" lang="en" sz="2000" u="none" cap="none" strike="noStrike">
                <a:solidFill>
                  <a:srgbClr val="8AAD00"/>
                </a:solidFill>
                <a:latin typeface="Courier New"/>
                <a:ea typeface="Courier New"/>
                <a:cs typeface="Courier New"/>
                <a:sym typeface="Courier New"/>
              </a:rPr>
              <a:t>int </a:t>
            </a:r>
            <a:r>
              <a:rPr b="1" i="0" lang="en" sz="2000" u="none" cap="none" strike="noStrike">
                <a:solidFill>
                  <a:schemeClr val="dk1"/>
                </a:solidFill>
                <a:latin typeface="Courier New"/>
                <a:ea typeface="Courier New"/>
                <a:cs typeface="Courier New"/>
                <a:sym typeface="Courier New"/>
              </a:rPr>
              <a:t>main(</a:t>
            </a:r>
            <a:r>
              <a:rPr b="1" i="0" lang="en" sz="2000" u="none" cap="none" strike="noStrike">
                <a:solidFill>
                  <a:srgbClr val="8AAD00"/>
                </a:solidFill>
                <a:latin typeface="Courier New"/>
                <a:ea typeface="Courier New"/>
                <a:cs typeface="Courier New"/>
                <a:sym typeface="Courier New"/>
              </a:rPr>
              <a:t>void</a:t>
            </a:r>
            <a:r>
              <a:rPr b="1" i="0" lang="en" sz="20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400"/>
              </a:spcBef>
              <a:spcAft>
                <a:spcPts val="0"/>
              </a:spcAft>
              <a:buClr>
                <a:schemeClr val="dk1"/>
              </a:buClr>
              <a:buSzPts val="2000"/>
              <a:buFont typeface="Noto Sans Symbols"/>
              <a:buNone/>
            </a:pPr>
            <a:r>
              <a:rPr b="1" i="0" lang="en" sz="2000" u="none" cap="none" strike="noStrike">
                <a:solidFill>
                  <a:schemeClr val="dk1"/>
                </a:solidFill>
                <a:latin typeface="Courier New"/>
                <a:ea typeface="Courier New"/>
                <a:cs typeface="Courier New"/>
                <a:sym typeface="Courier New"/>
              </a:rPr>
              <a:t>		mykernel&lt;&lt;&lt;1,1&gt;&gt;&gt;();</a:t>
            </a:r>
            <a:endParaRPr/>
          </a:p>
          <a:p>
            <a:pPr indent="0" lvl="0" marL="0" marR="0" rtl="0" algn="l">
              <a:lnSpc>
                <a:spcPct val="100000"/>
              </a:lnSpc>
              <a:spcBef>
                <a:spcPts val="400"/>
              </a:spcBef>
              <a:spcAft>
                <a:spcPts val="0"/>
              </a:spcAft>
              <a:buClr>
                <a:schemeClr val="dk1"/>
              </a:buClr>
              <a:buSzPts val="2000"/>
              <a:buFont typeface="Noto Sans Symbols"/>
              <a:buNone/>
            </a:pPr>
            <a:r>
              <a:rPr b="1" i="0" lang="en" sz="2000" u="none" cap="none" strike="noStrike">
                <a:solidFill>
                  <a:schemeClr val="dk1"/>
                </a:solidFill>
                <a:latin typeface="Courier New"/>
                <a:ea typeface="Courier New"/>
                <a:cs typeface="Courier New"/>
                <a:sym typeface="Courier New"/>
              </a:rPr>
              <a:t>		printf("Hello World!\n");</a:t>
            </a:r>
            <a:endParaRPr/>
          </a:p>
          <a:p>
            <a:pPr indent="0" lvl="0" marL="0" marR="0" rtl="0" algn="l">
              <a:lnSpc>
                <a:spcPct val="100000"/>
              </a:lnSpc>
              <a:spcBef>
                <a:spcPts val="400"/>
              </a:spcBef>
              <a:spcAft>
                <a:spcPts val="0"/>
              </a:spcAft>
              <a:buClr>
                <a:srgbClr val="FFFFFF"/>
              </a:buClr>
              <a:buSzPts val="2000"/>
              <a:buFont typeface="Noto Sans Symbols"/>
              <a:buNone/>
            </a:pPr>
            <a:r>
              <a:rPr b="1" i="0" lang="en" sz="2000" u="none" cap="none" strike="noStrike">
                <a:solidFill>
                  <a:srgbClr val="FFFFFF"/>
                </a:solidFill>
                <a:latin typeface="Courier New"/>
                <a:ea typeface="Courier New"/>
                <a:cs typeface="Courier New"/>
                <a:sym typeface="Courier New"/>
              </a:rPr>
              <a:t>		</a:t>
            </a:r>
            <a:r>
              <a:rPr b="1" i="0" lang="en" sz="2000" u="none" cap="none" strike="noStrike">
                <a:solidFill>
                  <a:srgbClr val="8AAD00"/>
                </a:solidFill>
                <a:latin typeface="Courier New"/>
                <a:ea typeface="Courier New"/>
                <a:cs typeface="Courier New"/>
                <a:sym typeface="Courier New"/>
              </a:rPr>
              <a:t>return</a:t>
            </a:r>
            <a:r>
              <a:rPr b="1" i="0" lang="en" sz="2000" u="none" cap="none" strike="noStrike">
                <a:solidFill>
                  <a:schemeClr val="dk1"/>
                </a:solidFill>
                <a:latin typeface="Courier New"/>
                <a:ea typeface="Courier New"/>
                <a:cs typeface="Courier New"/>
                <a:sym typeface="Courier New"/>
              </a:rPr>
              <a:t> 0;</a:t>
            </a:r>
            <a:endParaRPr/>
          </a:p>
          <a:p>
            <a:pPr indent="0" lvl="0" marL="0" marR="0" rtl="0" algn="l">
              <a:lnSpc>
                <a:spcPct val="100000"/>
              </a:lnSpc>
              <a:spcBef>
                <a:spcPts val="400"/>
              </a:spcBef>
              <a:spcAft>
                <a:spcPts val="0"/>
              </a:spcAft>
              <a:buClr>
                <a:srgbClr val="FFFFFF"/>
              </a:buClr>
              <a:buSzPts val="2000"/>
              <a:buFont typeface="Noto Sans Symbols"/>
              <a:buNone/>
            </a:pPr>
            <a:r>
              <a:rPr b="1" i="0" lang="en" sz="2000" u="none" cap="none" strike="noStrike">
                <a:solidFill>
                  <a:srgbClr val="FFFFFF"/>
                </a:solidFill>
                <a:latin typeface="Courier New"/>
                <a:ea typeface="Courier New"/>
                <a:cs typeface="Courier New"/>
                <a:sym typeface="Courier New"/>
              </a:rPr>
              <a:t>	</a:t>
            </a:r>
            <a:r>
              <a:rPr b="1" i="0" lang="en" sz="2000" u="none" cap="none" strike="noStrike">
                <a:solidFill>
                  <a:schemeClr val="dk1"/>
                </a:solidFill>
                <a:latin typeface="Courier New"/>
                <a:ea typeface="Courier New"/>
                <a:cs typeface="Courier New"/>
                <a:sym typeface="Courier New"/>
              </a:rPr>
              <a:t>}</a:t>
            </a:r>
            <a:endParaRPr/>
          </a:p>
          <a:p>
            <a:pPr indent="0" lvl="0" marL="0" marR="0" rtl="0" algn="l">
              <a:lnSpc>
                <a:spcPct val="10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Courier New"/>
              <a:ea typeface="Courier New"/>
              <a:cs typeface="Courier New"/>
              <a:sym typeface="Courier New"/>
            </a:endParaRPr>
          </a:p>
          <a:p>
            <a:pPr indent="-342874" lvl="0" marL="342874" marR="0" rtl="0" algn="l">
              <a:lnSpc>
                <a:spcPct val="100000"/>
              </a:lnSpc>
              <a:spcBef>
                <a:spcPts val="480"/>
              </a:spcBef>
              <a:spcAft>
                <a:spcPts val="0"/>
              </a:spcAft>
              <a:buClr>
                <a:schemeClr val="dk1"/>
              </a:buClr>
              <a:buSzPts val="2400"/>
              <a:buFont typeface="Noto Sans Symbols"/>
              <a:buChar char="▪"/>
            </a:pPr>
            <a:r>
              <a:rPr b="0" i="0" lang="en" sz="2400" u="none" cap="none" strike="noStrike">
                <a:solidFill>
                  <a:schemeClr val="dk1"/>
                </a:solidFill>
                <a:latin typeface="Trebuchet MS"/>
                <a:ea typeface="Trebuchet MS"/>
                <a:cs typeface="Trebuchet MS"/>
                <a:sym typeface="Trebuchet MS"/>
              </a:rPr>
              <a:t>Two new syntactic elements…</a:t>
            </a:r>
            <a:endParaRPr/>
          </a:p>
          <a:p>
            <a:pPr indent="0" lvl="0" marL="0" marR="0" rtl="0" algn="l">
              <a:lnSpc>
                <a:spcPct val="100000"/>
              </a:lnSpc>
              <a:spcBef>
                <a:spcPts val="320"/>
              </a:spcBef>
              <a:spcAft>
                <a:spcPts val="0"/>
              </a:spcAft>
              <a:buClr>
                <a:schemeClr val="dk1"/>
              </a:buClr>
              <a:buSzPts val="1600"/>
              <a:buFont typeface="Noto Sans Symbols"/>
              <a:buNone/>
            </a:pPr>
            <a:r>
              <a:t/>
            </a:r>
            <a:endParaRPr b="0" i="0" sz="1600" u="none" cap="none" strike="noStrike">
              <a:solidFill>
                <a:schemeClr val="dk1"/>
              </a:solidFill>
              <a:latin typeface="Arial"/>
              <a:ea typeface="Arial"/>
              <a:cs typeface="Arial"/>
              <a:sym typeface="Arial"/>
            </a:endParaRPr>
          </a:p>
        </p:txBody>
      </p:sp>
      <p:sp>
        <p:nvSpPr>
          <p:cNvPr id="146" name="Google Shape;146;p24"/>
          <p:cNvSpPr txBox="1"/>
          <p:nvPr>
            <p:ph idx="12" type="sldNum"/>
          </p:nvPr>
        </p:nvSpPr>
        <p:spPr>
          <a:xfrm>
            <a:off x="8472458" y="3497413"/>
            <a:ext cx="548700" cy="295200"/>
          </a:xfrm>
          <a:prstGeom prst="rect">
            <a:avLst/>
          </a:prstGeom>
          <a:noFill/>
          <a:ln>
            <a:noFill/>
          </a:ln>
        </p:spPr>
        <p:txBody>
          <a:bodyPr anchorCtr="0" anchor="ctr" bIns="45700" lIns="91425" spcFirstLastPara="1" rIns="91425" wrap="square" tIns="45700">
            <a:normAutofit fontScale="62500"/>
          </a:bodyPr>
          <a:lstStyle/>
          <a:p>
            <a:pPr indent="0" lvl="0" marL="0" rtl="0" algn="ctr">
              <a:spcBef>
                <a:spcPts val="0"/>
              </a:spcBef>
              <a:spcAft>
                <a:spcPts val="0"/>
              </a:spcAft>
              <a:buNone/>
            </a:pPr>
            <a:r>
              <a:rPr lang="en"/>
              <a:t>© NVIDIA 2013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solidFill>
                  <a:srgbClr val="0000FF"/>
                </a:solidFill>
              </a:rPr>
              <a:t>Hello World! with Device Code</a:t>
            </a:r>
            <a:endParaRPr>
              <a:solidFill>
                <a:srgbClr val="0000FF"/>
              </a:solidFill>
            </a:endParaRPr>
          </a:p>
        </p:txBody>
      </p:sp>
      <p:sp>
        <p:nvSpPr>
          <p:cNvPr id="152" name="Google Shape;152;p25"/>
          <p:cNvSpPr txBox="1"/>
          <p:nvPr>
            <p:ph idx="1" type="body"/>
          </p:nvPr>
        </p:nvSpPr>
        <p:spPr>
          <a:xfrm>
            <a:off x="457200" y="1200161"/>
            <a:ext cx="8229600" cy="33945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 sz="2000">
                <a:latin typeface="Courier New"/>
                <a:ea typeface="Courier New"/>
                <a:cs typeface="Courier New"/>
                <a:sym typeface="Courier New"/>
              </a:rPr>
              <a:t>	</a:t>
            </a:r>
            <a:r>
              <a:rPr b="1" lang="en" sz="2000">
                <a:solidFill>
                  <a:srgbClr val="FF9933"/>
                </a:solidFill>
                <a:latin typeface="Courier New"/>
                <a:ea typeface="Courier New"/>
                <a:cs typeface="Courier New"/>
                <a:sym typeface="Courier New"/>
              </a:rPr>
              <a:t>__global__ </a:t>
            </a:r>
            <a:r>
              <a:rPr b="1" lang="en" sz="2000">
                <a:latin typeface="Courier New"/>
                <a:ea typeface="Courier New"/>
                <a:cs typeface="Courier New"/>
                <a:sym typeface="Courier New"/>
              </a:rPr>
              <a:t>void mykernel(void) {</a:t>
            </a:r>
            <a:endParaRPr/>
          </a:p>
          <a:p>
            <a:pPr indent="0" lvl="0" marL="0" rtl="0" algn="l">
              <a:spcBef>
                <a:spcPts val="310"/>
              </a:spcBef>
              <a:spcAft>
                <a:spcPts val="0"/>
              </a:spcAft>
              <a:buClr>
                <a:schemeClr val="dk1"/>
              </a:buClr>
              <a:buSzPct val="100000"/>
              <a:buNone/>
            </a:pPr>
            <a:r>
              <a:rPr lang="en" sz="2000">
                <a:latin typeface="Courier New"/>
                <a:ea typeface="Courier New"/>
                <a:cs typeface="Courier New"/>
                <a:sym typeface="Courier New"/>
              </a:rPr>
              <a:t>	}</a:t>
            </a:r>
            <a:endParaRPr/>
          </a:p>
          <a:p>
            <a:pPr indent="0" lvl="0" marL="0" rtl="0" algn="l">
              <a:spcBef>
                <a:spcPts val="248"/>
              </a:spcBef>
              <a:spcAft>
                <a:spcPts val="0"/>
              </a:spcAft>
              <a:buClr>
                <a:schemeClr val="dk1"/>
              </a:buClr>
              <a:buSzPct val="100000"/>
              <a:buNone/>
            </a:pPr>
            <a:r>
              <a:t/>
            </a:r>
            <a:endParaRPr sz="1600">
              <a:latin typeface="Courier New"/>
              <a:ea typeface="Courier New"/>
              <a:cs typeface="Courier New"/>
              <a:sym typeface="Courier New"/>
            </a:endParaRPr>
          </a:p>
          <a:p>
            <a:pPr indent="-297180" lvl="0" marL="342900" rtl="0" algn="l">
              <a:spcBef>
                <a:spcPts val="496"/>
              </a:spcBef>
              <a:spcAft>
                <a:spcPts val="0"/>
              </a:spcAft>
              <a:buClr>
                <a:schemeClr val="dk1"/>
              </a:buClr>
              <a:buSzPct val="136434"/>
              <a:buChar char="●"/>
            </a:pPr>
            <a:r>
              <a:rPr lang="en" sz="2345"/>
              <a:t>CUDA C/C++ keyword </a:t>
            </a:r>
            <a:r>
              <a:rPr b="1" lang="en" sz="2545">
                <a:solidFill>
                  <a:srgbClr val="FF9933"/>
                </a:solidFill>
                <a:latin typeface="Courier New"/>
                <a:ea typeface="Courier New"/>
                <a:cs typeface="Courier New"/>
                <a:sym typeface="Courier New"/>
              </a:rPr>
              <a:t>__global__ </a:t>
            </a:r>
            <a:r>
              <a:rPr lang="en" sz="2345"/>
              <a:t>indicates a function that:</a:t>
            </a:r>
            <a:endParaRPr sz="2345"/>
          </a:p>
          <a:p>
            <a:pPr indent="-264794" lvl="1" marL="742950" rtl="0" algn="l">
              <a:spcBef>
                <a:spcPts val="434"/>
              </a:spcBef>
              <a:spcAft>
                <a:spcPts val="0"/>
              </a:spcAft>
              <a:buClr>
                <a:schemeClr val="dk1"/>
              </a:buClr>
              <a:buSzPct val="171962"/>
              <a:buChar char="○"/>
            </a:pPr>
            <a:r>
              <a:rPr lang="en" sz="1945"/>
              <a:t>Runs on the device</a:t>
            </a:r>
            <a:endParaRPr sz="1945"/>
          </a:p>
          <a:p>
            <a:pPr indent="-264794" lvl="1" marL="742950" rtl="0" algn="l">
              <a:spcBef>
                <a:spcPts val="434"/>
              </a:spcBef>
              <a:spcAft>
                <a:spcPts val="0"/>
              </a:spcAft>
              <a:buClr>
                <a:schemeClr val="dk1"/>
              </a:buClr>
              <a:buSzPct val="171962"/>
              <a:buChar char="○"/>
            </a:pPr>
            <a:r>
              <a:rPr lang="en" sz="1945"/>
              <a:t>Is called from host code</a:t>
            </a:r>
            <a:endParaRPr sz="1945"/>
          </a:p>
          <a:p>
            <a:pPr indent="-147955" lvl="1" marL="742950" rtl="0" algn="l">
              <a:spcBef>
                <a:spcPts val="434"/>
              </a:spcBef>
              <a:spcAft>
                <a:spcPts val="0"/>
              </a:spcAft>
              <a:buClr>
                <a:schemeClr val="dk1"/>
              </a:buClr>
              <a:buSzPct val="200000"/>
              <a:buNone/>
            </a:pPr>
            <a:r>
              <a:t/>
            </a:r>
            <a:endParaRPr/>
          </a:p>
          <a:p>
            <a:pPr indent="-330708" lvl="0" marL="342900" rtl="0" algn="l">
              <a:spcBef>
                <a:spcPts val="496"/>
              </a:spcBef>
              <a:spcAft>
                <a:spcPts val="0"/>
              </a:spcAft>
              <a:buClr>
                <a:schemeClr val="dk1"/>
              </a:buClr>
              <a:buSzPct val="150724"/>
              <a:buChar char="●"/>
            </a:pPr>
            <a:r>
              <a:rPr lang="en" sz="2760">
                <a:latin typeface="Courier New"/>
                <a:ea typeface="Courier New"/>
                <a:cs typeface="Courier New"/>
                <a:sym typeface="Courier New"/>
              </a:rPr>
              <a:t>nvcc</a:t>
            </a:r>
            <a:r>
              <a:rPr lang="en" sz="2760"/>
              <a:t> separates source code into host and device components</a:t>
            </a:r>
            <a:endParaRPr sz="2760"/>
          </a:p>
          <a:p>
            <a:pPr indent="-245745" lvl="1" marL="742950" rtl="0" algn="l">
              <a:spcBef>
                <a:spcPts val="434"/>
              </a:spcBef>
              <a:spcAft>
                <a:spcPts val="0"/>
              </a:spcAft>
              <a:buClr>
                <a:schemeClr val="dk1"/>
              </a:buClr>
              <a:buSzPct val="118644"/>
              <a:buChar char="○"/>
            </a:pPr>
            <a:r>
              <a:rPr lang="en" sz="2360"/>
              <a:t>Device functions (e.g. </a:t>
            </a:r>
            <a:r>
              <a:rPr b="1" lang="en" sz="2760">
                <a:latin typeface="Courier New"/>
                <a:ea typeface="Courier New"/>
                <a:cs typeface="Courier New"/>
                <a:sym typeface="Courier New"/>
              </a:rPr>
              <a:t>mykernel()</a:t>
            </a:r>
            <a:r>
              <a:rPr lang="en" sz="2360"/>
              <a:t>) processed by NVIDIA compiler</a:t>
            </a:r>
            <a:endParaRPr sz="2360"/>
          </a:p>
          <a:p>
            <a:pPr indent="-245745" lvl="1" marL="742950" rtl="0" algn="l">
              <a:spcBef>
                <a:spcPts val="434"/>
              </a:spcBef>
              <a:spcAft>
                <a:spcPts val="0"/>
              </a:spcAft>
              <a:buClr>
                <a:schemeClr val="dk1"/>
              </a:buClr>
              <a:buSzPct val="118644"/>
              <a:buChar char="○"/>
            </a:pPr>
            <a:r>
              <a:rPr lang="en" sz="2360"/>
              <a:t>Host functions (e.g. </a:t>
            </a:r>
            <a:r>
              <a:rPr b="1" lang="en" sz="2760">
                <a:latin typeface="Courier New"/>
                <a:ea typeface="Courier New"/>
                <a:cs typeface="Courier New"/>
                <a:sym typeface="Courier New"/>
              </a:rPr>
              <a:t>main()</a:t>
            </a:r>
            <a:r>
              <a:rPr lang="en" sz="2360"/>
              <a:t>) processed by standard host compiler</a:t>
            </a:r>
            <a:endParaRPr sz="2360"/>
          </a:p>
          <a:p>
            <a:pPr indent="-227837" lvl="2" marL="1143000" rtl="0" algn="l">
              <a:spcBef>
                <a:spcPts val="372"/>
              </a:spcBef>
              <a:spcAft>
                <a:spcPts val="0"/>
              </a:spcAft>
              <a:buClr>
                <a:schemeClr val="dk1"/>
              </a:buClr>
              <a:buSzPct val="142372"/>
              <a:buChar char="■"/>
            </a:pPr>
            <a:r>
              <a:rPr b="1" lang="en" sz="2360">
                <a:latin typeface="Courier New"/>
                <a:ea typeface="Courier New"/>
                <a:cs typeface="Courier New"/>
                <a:sym typeface="Courier New"/>
              </a:rPr>
              <a:t>gcc</a:t>
            </a:r>
            <a:r>
              <a:rPr b="1" lang="en" sz="2360"/>
              <a:t>, </a:t>
            </a:r>
            <a:r>
              <a:rPr b="1" lang="en" sz="2360">
                <a:latin typeface="Courier New"/>
                <a:ea typeface="Courier New"/>
                <a:cs typeface="Courier New"/>
                <a:sym typeface="Courier New"/>
              </a:rPr>
              <a:t>cl.exe</a:t>
            </a:r>
            <a:endParaRPr sz="2360"/>
          </a:p>
          <a:p>
            <a:pPr indent="0" lvl="0" marL="0" rtl="0" algn="l">
              <a:spcBef>
                <a:spcPts val="248"/>
              </a:spcBef>
              <a:spcAft>
                <a:spcPts val="1200"/>
              </a:spcAft>
              <a:buClr>
                <a:schemeClr val="dk1"/>
              </a:buClr>
              <a:buSzPct val="100000"/>
              <a:buNone/>
            </a:pPr>
            <a:r>
              <a:t/>
            </a:r>
            <a:endParaRPr sz="1600"/>
          </a:p>
        </p:txBody>
      </p:sp>
      <p:sp>
        <p:nvSpPr>
          <p:cNvPr id="153" name="Google Shape;153;p25"/>
          <p:cNvSpPr txBox="1"/>
          <p:nvPr>
            <p:ph idx="11" type="ftr"/>
          </p:nvPr>
        </p:nvSpPr>
        <p:spPr>
          <a:xfrm>
            <a:off x="6248400" y="4869656"/>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 NVIDIA 2013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solidFill>
                  <a:srgbClr val="0000FF"/>
                </a:solidFill>
              </a:rPr>
              <a:t>Hello World! with Device COde</a:t>
            </a:r>
            <a:endParaRPr>
              <a:solidFill>
                <a:srgbClr val="0000FF"/>
              </a:solidFill>
            </a:endParaRPr>
          </a:p>
        </p:txBody>
      </p:sp>
      <p:sp>
        <p:nvSpPr>
          <p:cNvPr id="159" name="Google Shape;159;p26"/>
          <p:cNvSpPr txBox="1"/>
          <p:nvPr>
            <p:ph idx="1" type="body"/>
          </p:nvPr>
        </p:nvSpPr>
        <p:spPr>
          <a:xfrm>
            <a:off x="457200" y="1200161"/>
            <a:ext cx="8229600" cy="33945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2000"/>
              <a:buNone/>
            </a:pPr>
            <a:r>
              <a:rPr lang="en" sz="2000">
                <a:latin typeface="Courier New"/>
                <a:ea typeface="Courier New"/>
                <a:cs typeface="Courier New"/>
                <a:sym typeface="Courier New"/>
              </a:rPr>
              <a:t>	</a:t>
            </a:r>
            <a:r>
              <a:rPr b="1" lang="en" sz="2000">
                <a:latin typeface="Courier New"/>
                <a:ea typeface="Courier New"/>
                <a:cs typeface="Courier New"/>
                <a:sym typeface="Courier New"/>
              </a:rPr>
              <a:t>mykernel&lt;&lt;&lt;1,1&gt;&gt;&gt;();</a:t>
            </a:r>
            <a:endParaRPr/>
          </a:p>
          <a:p>
            <a:pPr indent="0" lvl="0" marL="0" rtl="0" algn="l">
              <a:spcBef>
                <a:spcPts val="320"/>
              </a:spcBef>
              <a:spcAft>
                <a:spcPts val="0"/>
              </a:spcAft>
              <a:buClr>
                <a:schemeClr val="dk1"/>
              </a:buClr>
              <a:buSzPts val="1600"/>
              <a:buNone/>
            </a:pPr>
            <a:r>
              <a:t/>
            </a:r>
            <a:endParaRPr sz="1600">
              <a:latin typeface="Courier New"/>
              <a:ea typeface="Courier New"/>
              <a:cs typeface="Courier New"/>
              <a:sym typeface="Courier New"/>
            </a:endParaRPr>
          </a:p>
          <a:p>
            <a:pPr indent="-342900" lvl="0" marL="342900" rtl="0" algn="l">
              <a:spcBef>
                <a:spcPts val="640"/>
              </a:spcBef>
              <a:spcAft>
                <a:spcPts val="0"/>
              </a:spcAft>
              <a:buClr>
                <a:schemeClr val="dk1"/>
              </a:buClr>
              <a:buSzPts val="3200"/>
              <a:buChar char="●"/>
            </a:pPr>
            <a:r>
              <a:rPr lang="en"/>
              <a:t>Triple angle brackets mark a call from </a:t>
            </a:r>
            <a:r>
              <a:rPr i="1" lang="en"/>
              <a:t>host</a:t>
            </a:r>
            <a:r>
              <a:rPr lang="en"/>
              <a:t> code to </a:t>
            </a:r>
            <a:r>
              <a:rPr i="1" lang="en"/>
              <a:t>device</a:t>
            </a:r>
            <a:r>
              <a:rPr lang="en"/>
              <a:t> code</a:t>
            </a:r>
            <a:endParaRPr/>
          </a:p>
          <a:p>
            <a:pPr indent="-285750" lvl="1" marL="742950" rtl="0" algn="l">
              <a:spcBef>
                <a:spcPts val="560"/>
              </a:spcBef>
              <a:spcAft>
                <a:spcPts val="0"/>
              </a:spcAft>
              <a:buClr>
                <a:schemeClr val="dk1"/>
              </a:buClr>
              <a:buSzPts val="2800"/>
              <a:buChar char="○"/>
            </a:pPr>
            <a:r>
              <a:rPr lang="en"/>
              <a:t>Also called a “kernel launch”</a:t>
            </a:r>
            <a:endParaRPr/>
          </a:p>
          <a:p>
            <a:pPr indent="-285750" lvl="1" marL="742950" rtl="0" algn="l">
              <a:spcBef>
                <a:spcPts val="560"/>
              </a:spcBef>
              <a:spcAft>
                <a:spcPts val="0"/>
              </a:spcAft>
              <a:buClr>
                <a:schemeClr val="dk1"/>
              </a:buClr>
              <a:buSzPts val="2800"/>
              <a:buChar char="○"/>
            </a:pPr>
            <a:r>
              <a:rPr lang="en"/>
              <a:t>We’ll return to the parameters (1,1) in a moment</a:t>
            </a:r>
            <a:endParaRPr/>
          </a:p>
          <a:p>
            <a:pPr indent="-107950" lvl="1" marL="742950" rtl="0" algn="l">
              <a:spcBef>
                <a:spcPts val="560"/>
              </a:spcBef>
              <a:spcAft>
                <a:spcPts val="0"/>
              </a:spcAft>
              <a:buClr>
                <a:schemeClr val="dk1"/>
              </a:buClr>
              <a:buSzPts val="2800"/>
              <a:buNone/>
            </a:pPr>
            <a:r>
              <a:t/>
            </a:r>
            <a:endParaRPr/>
          </a:p>
          <a:p>
            <a:pPr indent="-342900" lvl="0" marL="342900" rtl="0" algn="l">
              <a:spcBef>
                <a:spcPts val="640"/>
              </a:spcBef>
              <a:spcAft>
                <a:spcPts val="0"/>
              </a:spcAft>
              <a:buClr>
                <a:schemeClr val="dk1"/>
              </a:buClr>
              <a:buSzPts val="3200"/>
              <a:buChar char="●"/>
            </a:pPr>
            <a:r>
              <a:rPr lang="en"/>
              <a:t>That’s all that is required to execute a function on the GPU!</a:t>
            </a:r>
            <a:endParaRPr/>
          </a:p>
          <a:p>
            <a:pPr indent="0" lvl="0" marL="0" rtl="0" algn="l">
              <a:spcBef>
                <a:spcPts val="320"/>
              </a:spcBef>
              <a:spcAft>
                <a:spcPts val="1200"/>
              </a:spcAft>
              <a:buClr>
                <a:schemeClr val="dk1"/>
              </a:buClr>
              <a:buSzPts val="1600"/>
              <a:buNone/>
            </a:pPr>
            <a:r>
              <a:t/>
            </a:r>
            <a:endParaRPr sz="1600"/>
          </a:p>
        </p:txBody>
      </p:sp>
      <p:sp>
        <p:nvSpPr>
          <p:cNvPr id="160" name="Google Shape;160;p26"/>
          <p:cNvSpPr txBox="1"/>
          <p:nvPr>
            <p:ph idx="11" type="ftr"/>
          </p:nvPr>
        </p:nvSpPr>
        <p:spPr>
          <a:xfrm>
            <a:off x="6248400" y="4869656"/>
            <a:ext cx="2895600" cy="273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
              <a:t>© NVIDIA 2013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333769"/>
            <a:ext cx="8520600" cy="4296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57142"/>
              <a:buFont typeface="Calibri"/>
              <a:buNone/>
            </a:pPr>
            <a:r>
              <a:rPr lang="en">
                <a:solidFill>
                  <a:srgbClr val="0000FF"/>
                </a:solidFill>
              </a:rPr>
              <a:t>Hello World! with Device Code</a:t>
            </a:r>
            <a:endParaRPr>
              <a:solidFill>
                <a:srgbClr val="0000FF"/>
              </a:solidFill>
            </a:endParaRPr>
          </a:p>
        </p:txBody>
      </p:sp>
      <p:sp>
        <p:nvSpPr>
          <p:cNvPr id="166" name="Google Shape;166;p27"/>
          <p:cNvSpPr txBox="1"/>
          <p:nvPr/>
        </p:nvSpPr>
        <p:spPr>
          <a:xfrm>
            <a:off x="457732" y="1199888"/>
            <a:ext cx="5854500" cy="354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FFFF"/>
              </a:buClr>
              <a:buSzPts val="2000"/>
              <a:buFont typeface="Courier New"/>
              <a:buNone/>
            </a:pPr>
            <a:r>
              <a:rPr b="1" i="0" lang="en" sz="2000" u="none" cap="none" strike="noStrike">
                <a:solidFill>
                  <a:srgbClr val="FFFFFF"/>
                </a:solidFill>
                <a:latin typeface="Courier New"/>
                <a:ea typeface="Courier New"/>
                <a:cs typeface="Courier New"/>
                <a:sym typeface="Courier New"/>
              </a:rPr>
              <a:t>	</a:t>
            </a:r>
            <a:r>
              <a:rPr b="1" i="0" lang="en" sz="2000" u="none" cap="none" strike="noStrike">
                <a:solidFill>
                  <a:srgbClr val="8AAD00"/>
                </a:solidFill>
                <a:latin typeface="Courier New"/>
                <a:ea typeface="Courier New"/>
                <a:cs typeface="Courier New"/>
                <a:sym typeface="Courier New"/>
              </a:rPr>
              <a:t>__global__ void</a:t>
            </a:r>
            <a:r>
              <a:rPr b="1" i="0" lang="en" sz="2000" u="none" cap="none" strike="noStrike">
                <a:solidFill>
                  <a:srgbClr val="FFFFFF"/>
                </a:solidFill>
                <a:latin typeface="Courier New"/>
                <a:ea typeface="Courier New"/>
                <a:cs typeface="Courier New"/>
                <a:sym typeface="Courier New"/>
              </a:rPr>
              <a:t> </a:t>
            </a:r>
            <a:r>
              <a:rPr b="1" i="0" lang="en" sz="2000" u="none" cap="none" strike="noStrike">
                <a:solidFill>
                  <a:schemeClr val="dk1"/>
                </a:solidFill>
                <a:latin typeface="Courier New"/>
                <a:ea typeface="Courier New"/>
                <a:cs typeface="Courier New"/>
                <a:sym typeface="Courier New"/>
              </a:rPr>
              <a:t>mykernel(</a:t>
            </a:r>
            <a:r>
              <a:rPr b="1" i="0" lang="en" sz="2000" u="none" cap="none" strike="noStrike">
                <a:solidFill>
                  <a:srgbClr val="8AAD00"/>
                </a:solidFill>
                <a:latin typeface="Courier New"/>
                <a:ea typeface="Courier New"/>
                <a:cs typeface="Courier New"/>
                <a:sym typeface="Courier New"/>
              </a:rPr>
              <a:t>void</a:t>
            </a:r>
            <a:r>
              <a:rPr b="1" i="0" lang="en" sz="2000" u="none" cap="none" strike="noStrike">
                <a:solidFill>
                  <a:schemeClr val="dk1"/>
                </a:solidFill>
                <a:latin typeface="Courier New"/>
                <a:ea typeface="Courier New"/>
                <a:cs typeface="Courier New"/>
                <a:sym typeface="Courier New"/>
              </a:rPr>
              <a:t>){</a:t>
            </a:r>
            <a:endParaRPr b="1" i="0" sz="2000" u="none" cap="none" strike="noStrike">
              <a:solidFill>
                <a:schemeClr val="dk1"/>
              </a:solidFill>
              <a:latin typeface="Courier New"/>
              <a:ea typeface="Courier New"/>
              <a:cs typeface="Courier New"/>
              <a:sym typeface="Courier New"/>
            </a:endParaRPr>
          </a:p>
          <a:p>
            <a:pPr indent="0" lvl="0" marL="0" marR="0" rtl="0" algn="l">
              <a:spcBef>
                <a:spcPts val="400"/>
              </a:spcBef>
              <a:spcAft>
                <a:spcPts val="0"/>
              </a:spcAft>
              <a:buClr>
                <a:schemeClr val="dk1"/>
              </a:buClr>
              <a:buSzPts val="2000"/>
              <a:buFont typeface="Courier New"/>
              <a:buNone/>
            </a:pPr>
            <a:r>
              <a:rPr b="1" i="0" lang="en" sz="2000" u="none" cap="none" strike="noStrike">
                <a:solidFill>
                  <a:schemeClr val="dk1"/>
                </a:solidFill>
                <a:latin typeface="Courier New"/>
                <a:ea typeface="Courier New"/>
                <a:cs typeface="Courier New"/>
                <a:sym typeface="Courier New"/>
              </a:rPr>
              <a:t>	}</a:t>
            </a:r>
            <a:endParaRPr/>
          </a:p>
          <a:p>
            <a:pPr indent="0" lvl="0" marL="0" marR="0" rtl="0" algn="l">
              <a:spcBef>
                <a:spcPts val="400"/>
              </a:spcBef>
              <a:spcAft>
                <a:spcPts val="0"/>
              </a:spcAft>
              <a:buClr>
                <a:schemeClr val="dk1"/>
              </a:buClr>
              <a:buSzPts val="2000"/>
              <a:buFont typeface="Trebuchet MS"/>
              <a:buNone/>
            </a:pPr>
            <a:r>
              <a:t/>
            </a:r>
            <a:endParaRPr b="1" i="0" sz="2000" u="none" cap="none" strike="noStrike">
              <a:solidFill>
                <a:srgbClr val="FFFFFF"/>
              </a:solidFill>
              <a:latin typeface="Courier New"/>
              <a:ea typeface="Courier New"/>
              <a:cs typeface="Courier New"/>
              <a:sym typeface="Courier New"/>
            </a:endParaRPr>
          </a:p>
          <a:p>
            <a:pPr indent="0" lvl="0" marL="0" marR="0" rtl="0" algn="l">
              <a:spcBef>
                <a:spcPts val="400"/>
              </a:spcBef>
              <a:spcAft>
                <a:spcPts val="0"/>
              </a:spcAft>
              <a:buClr>
                <a:srgbClr val="FFFFFF"/>
              </a:buClr>
              <a:buSzPts val="2000"/>
              <a:buFont typeface="Courier New"/>
              <a:buNone/>
            </a:pPr>
            <a:r>
              <a:rPr b="1" i="0" lang="en" sz="2000" u="none" cap="none" strike="noStrike">
                <a:solidFill>
                  <a:srgbClr val="FFFFFF"/>
                </a:solidFill>
                <a:latin typeface="Courier New"/>
                <a:ea typeface="Courier New"/>
                <a:cs typeface="Courier New"/>
                <a:sym typeface="Courier New"/>
              </a:rPr>
              <a:t>	</a:t>
            </a:r>
            <a:r>
              <a:rPr b="1" i="0" lang="en" sz="2000" u="none" cap="none" strike="noStrike">
                <a:solidFill>
                  <a:srgbClr val="8AAD00"/>
                </a:solidFill>
                <a:latin typeface="Courier New"/>
                <a:ea typeface="Courier New"/>
                <a:cs typeface="Courier New"/>
                <a:sym typeface="Courier New"/>
              </a:rPr>
              <a:t>int </a:t>
            </a:r>
            <a:r>
              <a:rPr b="1" i="0" lang="en" sz="2000" u="none" cap="none" strike="noStrike">
                <a:solidFill>
                  <a:schemeClr val="dk1"/>
                </a:solidFill>
                <a:latin typeface="Courier New"/>
                <a:ea typeface="Courier New"/>
                <a:cs typeface="Courier New"/>
                <a:sym typeface="Courier New"/>
              </a:rPr>
              <a:t>main(</a:t>
            </a:r>
            <a:r>
              <a:rPr b="1" i="0" lang="en" sz="2000" u="none" cap="none" strike="noStrike">
                <a:solidFill>
                  <a:srgbClr val="8AAD00"/>
                </a:solidFill>
                <a:latin typeface="Courier New"/>
                <a:ea typeface="Courier New"/>
                <a:cs typeface="Courier New"/>
                <a:sym typeface="Courier New"/>
              </a:rPr>
              <a:t>void</a:t>
            </a:r>
            <a:r>
              <a:rPr b="1" i="0" lang="en" sz="2000" u="none" cap="none" strike="noStrike">
                <a:solidFill>
                  <a:schemeClr val="dk1"/>
                </a:solidFill>
                <a:latin typeface="Courier New"/>
                <a:ea typeface="Courier New"/>
                <a:cs typeface="Courier New"/>
                <a:sym typeface="Courier New"/>
              </a:rPr>
              <a:t>) {</a:t>
            </a:r>
            <a:endParaRPr/>
          </a:p>
          <a:p>
            <a:pPr indent="0" lvl="0" marL="0" marR="0" rtl="0" algn="l">
              <a:spcBef>
                <a:spcPts val="400"/>
              </a:spcBef>
              <a:spcAft>
                <a:spcPts val="0"/>
              </a:spcAft>
              <a:buClr>
                <a:schemeClr val="dk1"/>
              </a:buClr>
              <a:buSzPts val="2000"/>
              <a:buFont typeface="Courier New"/>
              <a:buNone/>
            </a:pPr>
            <a:r>
              <a:rPr b="1" i="0" lang="en" sz="2000" u="none" cap="none" strike="noStrike">
                <a:solidFill>
                  <a:schemeClr val="dk1"/>
                </a:solidFill>
                <a:latin typeface="Courier New"/>
                <a:ea typeface="Courier New"/>
                <a:cs typeface="Courier New"/>
                <a:sym typeface="Courier New"/>
              </a:rPr>
              <a:t>		mykernel&lt;&lt;&lt;1,1&gt;&gt;&gt;();</a:t>
            </a:r>
            <a:endParaRPr/>
          </a:p>
          <a:p>
            <a:pPr indent="0" lvl="0" marL="0" marR="0" rtl="0" algn="l">
              <a:spcBef>
                <a:spcPts val="400"/>
              </a:spcBef>
              <a:spcAft>
                <a:spcPts val="0"/>
              </a:spcAft>
              <a:buClr>
                <a:schemeClr val="dk1"/>
              </a:buClr>
              <a:buSzPts val="2000"/>
              <a:buFont typeface="Courier New"/>
              <a:buNone/>
            </a:pPr>
            <a:r>
              <a:rPr b="1" i="0" lang="en" sz="2000" u="none" cap="none" strike="noStrike">
                <a:solidFill>
                  <a:schemeClr val="dk1"/>
                </a:solidFill>
                <a:latin typeface="Courier New"/>
                <a:ea typeface="Courier New"/>
                <a:cs typeface="Courier New"/>
                <a:sym typeface="Courier New"/>
              </a:rPr>
              <a:t>		printf("Hello World!\n");</a:t>
            </a:r>
            <a:endParaRPr/>
          </a:p>
          <a:p>
            <a:pPr indent="0" lvl="0" marL="0" marR="0" rtl="0" algn="l">
              <a:spcBef>
                <a:spcPts val="400"/>
              </a:spcBef>
              <a:spcAft>
                <a:spcPts val="0"/>
              </a:spcAft>
              <a:buClr>
                <a:srgbClr val="FFFFFF"/>
              </a:buClr>
              <a:buSzPts val="2000"/>
              <a:buFont typeface="Courier New"/>
              <a:buNone/>
            </a:pPr>
            <a:r>
              <a:rPr b="1" i="0" lang="en" sz="2000" u="none" cap="none" strike="noStrike">
                <a:solidFill>
                  <a:srgbClr val="FFFFFF"/>
                </a:solidFill>
                <a:latin typeface="Courier New"/>
                <a:ea typeface="Courier New"/>
                <a:cs typeface="Courier New"/>
                <a:sym typeface="Courier New"/>
              </a:rPr>
              <a:t>		</a:t>
            </a:r>
            <a:r>
              <a:rPr b="1" i="0" lang="en" sz="2000" u="none" cap="none" strike="noStrike">
                <a:solidFill>
                  <a:srgbClr val="8AAD00"/>
                </a:solidFill>
                <a:latin typeface="Courier New"/>
                <a:ea typeface="Courier New"/>
                <a:cs typeface="Courier New"/>
                <a:sym typeface="Courier New"/>
              </a:rPr>
              <a:t>return</a:t>
            </a:r>
            <a:r>
              <a:rPr b="1" i="0" lang="en" sz="2000" u="none" cap="none" strike="noStrike">
                <a:solidFill>
                  <a:srgbClr val="FFFFFF"/>
                </a:solidFill>
                <a:latin typeface="Courier New"/>
                <a:ea typeface="Courier New"/>
                <a:cs typeface="Courier New"/>
                <a:sym typeface="Courier New"/>
              </a:rPr>
              <a:t> </a:t>
            </a:r>
            <a:r>
              <a:rPr b="1" i="0" lang="en" sz="2000" u="none" cap="none" strike="noStrike">
                <a:solidFill>
                  <a:schemeClr val="dk1"/>
                </a:solidFill>
                <a:latin typeface="Courier New"/>
                <a:ea typeface="Courier New"/>
                <a:cs typeface="Courier New"/>
                <a:sym typeface="Courier New"/>
              </a:rPr>
              <a:t>0;</a:t>
            </a:r>
            <a:endParaRPr/>
          </a:p>
          <a:p>
            <a:pPr indent="0" lvl="0" marL="0" marR="0" rtl="0" algn="l">
              <a:spcBef>
                <a:spcPts val="400"/>
              </a:spcBef>
              <a:spcAft>
                <a:spcPts val="0"/>
              </a:spcAft>
              <a:buClr>
                <a:schemeClr val="dk1"/>
              </a:buClr>
              <a:buSzPts val="2000"/>
              <a:buFont typeface="Courier New"/>
              <a:buNone/>
            </a:pPr>
            <a:r>
              <a:rPr b="1" i="0" lang="en" sz="2000" u="none" cap="none" strike="noStrike">
                <a:solidFill>
                  <a:schemeClr val="dk1"/>
                </a:solidFill>
                <a:latin typeface="Courier New"/>
                <a:ea typeface="Courier New"/>
                <a:cs typeface="Courier New"/>
                <a:sym typeface="Courier New"/>
              </a:rPr>
              <a:t>	}</a:t>
            </a:r>
            <a:endParaRPr/>
          </a:p>
          <a:p>
            <a:pPr indent="0" lvl="0" marL="0" marR="0" rtl="0" algn="l">
              <a:spcBef>
                <a:spcPts val="480"/>
              </a:spcBef>
              <a:spcAft>
                <a:spcPts val="0"/>
              </a:spcAft>
              <a:buClr>
                <a:schemeClr val="dk1"/>
              </a:buClr>
              <a:buSzPts val="2400"/>
              <a:buFont typeface="Trebuchet MS"/>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spcBef>
                <a:spcPts val="480"/>
              </a:spcBef>
              <a:spcAft>
                <a:spcPts val="0"/>
              </a:spcAft>
              <a:buClr>
                <a:schemeClr val="dk1"/>
              </a:buClr>
              <a:buSzPts val="2400"/>
              <a:buFont typeface="Arial"/>
              <a:buChar char="•"/>
            </a:pPr>
            <a:r>
              <a:rPr b="1" i="0" lang="en" sz="2400" u="none" cap="none" strike="noStrike">
                <a:solidFill>
                  <a:schemeClr val="dk1"/>
                </a:solidFill>
                <a:latin typeface="Courier New"/>
                <a:ea typeface="Courier New"/>
                <a:cs typeface="Courier New"/>
                <a:sym typeface="Courier New"/>
              </a:rPr>
              <a:t>mykernel()</a:t>
            </a:r>
            <a:r>
              <a:rPr b="1" i="0" lang="en" sz="2400" u="none" cap="none" strike="noStrike">
                <a:solidFill>
                  <a:schemeClr val="dk1"/>
                </a:solidFill>
                <a:latin typeface="Trebuchet MS"/>
                <a:ea typeface="Trebuchet MS"/>
                <a:cs typeface="Trebuchet MS"/>
                <a:sym typeface="Trebuchet MS"/>
              </a:rPr>
              <a:t> does nothing</a:t>
            </a:r>
            <a:endParaRPr/>
          </a:p>
          <a:p>
            <a:pPr indent="0" lvl="0" marL="0" marR="0" rtl="0" algn="l">
              <a:spcBef>
                <a:spcPts val="320"/>
              </a:spcBef>
              <a:spcAft>
                <a:spcPts val="0"/>
              </a:spcAft>
              <a:buClr>
                <a:schemeClr val="dk1"/>
              </a:buClr>
              <a:buSzPts val="1600"/>
              <a:buFont typeface="Trebuchet MS"/>
              <a:buNone/>
            </a:pPr>
            <a:r>
              <a:t/>
            </a:r>
            <a:endParaRPr b="1" i="0" sz="1600" u="none" cap="none" strike="noStrike">
              <a:solidFill>
                <a:schemeClr val="dk1"/>
              </a:solidFill>
              <a:latin typeface="Trebuchet MS"/>
              <a:ea typeface="Trebuchet MS"/>
              <a:cs typeface="Trebuchet MS"/>
              <a:sym typeface="Trebuchet MS"/>
            </a:endParaRPr>
          </a:p>
        </p:txBody>
      </p:sp>
      <p:sp>
        <p:nvSpPr>
          <p:cNvPr id="167" name="Google Shape;167;p27"/>
          <p:cNvSpPr txBox="1"/>
          <p:nvPr/>
        </p:nvSpPr>
        <p:spPr>
          <a:xfrm>
            <a:off x="6372200" y="1199804"/>
            <a:ext cx="2455200" cy="3544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Trebuchet MS"/>
              <a:buNone/>
            </a:pPr>
            <a:r>
              <a:t/>
            </a:r>
            <a:endParaRPr b="1" i="0" sz="1800" u="none" cap="none" strike="noStrike">
              <a:solidFill>
                <a:srgbClr val="808080"/>
              </a:solidFill>
              <a:latin typeface="Trebuchet MS"/>
              <a:ea typeface="Trebuchet MS"/>
              <a:cs typeface="Trebuchet MS"/>
              <a:sym typeface="Trebuchet MS"/>
            </a:endParaRPr>
          </a:p>
          <a:p>
            <a:pPr indent="0" lvl="0" marL="0" marR="0" rtl="0" algn="l">
              <a:spcBef>
                <a:spcPts val="0"/>
              </a:spcBef>
              <a:spcAft>
                <a:spcPts val="0"/>
              </a:spcAft>
              <a:buClr>
                <a:schemeClr val="dk1"/>
              </a:buClr>
              <a:buSzPts val="1800"/>
              <a:buFont typeface="Trebuchet MS"/>
              <a:buNone/>
            </a:pPr>
            <a:r>
              <a:t/>
            </a:r>
            <a:endParaRPr b="1" i="0" sz="1800" u="none" cap="none" strike="noStrike">
              <a:solidFill>
                <a:srgbClr val="808080"/>
              </a:solidFill>
              <a:latin typeface="Trebuchet MS"/>
              <a:ea typeface="Trebuchet MS"/>
              <a:cs typeface="Trebuchet MS"/>
              <a:sym typeface="Trebuchet MS"/>
            </a:endParaRPr>
          </a:p>
          <a:p>
            <a:pPr indent="0" lvl="0" marL="0" marR="0" rtl="0" algn="l">
              <a:spcBef>
                <a:spcPts val="0"/>
              </a:spcBef>
              <a:spcAft>
                <a:spcPts val="0"/>
              </a:spcAft>
              <a:buClr>
                <a:schemeClr val="dk1"/>
              </a:buClr>
              <a:buSzPts val="1800"/>
              <a:buFont typeface="Trebuchet MS"/>
              <a:buNone/>
            </a:pPr>
            <a:r>
              <a:t/>
            </a:r>
            <a:endParaRPr b="1" i="0" sz="1800" u="none" cap="none" strike="noStrike">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2400"/>
              <a:buFont typeface="Trebuchet MS"/>
              <a:buNone/>
            </a:pPr>
            <a:r>
              <a:rPr b="1" i="0" lang="en" sz="2400" u="none" cap="none" strike="noStrike">
                <a:solidFill>
                  <a:schemeClr val="dk1"/>
                </a:solidFill>
                <a:latin typeface="Trebuchet MS"/>
                <a:ea typeface="Trebuchet MS"/>
                <a:cs typeface="Trebuchet MS"/>
                <a:sym typeface="Trebuchet MS"/>
              </a:rPr>
              <a:t>Output:</a:t>
            </a:r>
            <a:endParaRPr/>
          </a:p>
          <a:p>
            <a:pPr indent="0" lvl="0" marL="0" marR="0" rtl="0" algn="l">
              <a:spcBef>
                <a:spcPts val="0"/>
              </a:spcBef>
              <a:spcAft>
                <a:spcPts val="0"/>
              </a:spcAft>
              <a:buClr>
                <a:schemeClr val="dk1"/>
              </a:buClr>
              <a:buSzPts val="2400"/>
              <a:buFont typeface="Trebuchet MS"/>
              <a:buNone/>
            </a:pPr>
            <a:r>
              <a:t/>
            </a:r>
            <a:endParaRPr b="1" i="0" sz="2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400"/>
              <a:buFont typeface="Courier New"/>
              <a:buNone/>
            </a:pPr>
            <a:r>
              <a:rPr b="1" i="0" lang="en" sz="2400" u="none" cap="none" strike="noStrike">
                <a:solidFill>
                  <a:schemeClr val="dk1"/>
                </a:solidFill>
                <a:latin typeface="Courier New"/>
                <a:ea typeface="Courier New"/>
                <a:cs typeface="Courier New"/>
                <a:sym typeface="Courier New"/>
              </a:rPr>
              <a:t>$ nvcc hello.cu</a:t>
            </a:r>
            <a:endParaRPr/>
          </a:p>
          <a:p>
            <a:pPr indent="0" lvl="0" marL="0" marR="0" rtl="0" algn="l">
              <a:spcBef>
                <a:spcPts val="0"/>
              </a:spcBef>
              <a:spcAft>
                <a:spcPts val="0"/>
              </a:spcAft>
              <a:buClr>
                <a:schemeClr val="dk1"/>
              </a:buClr>
              <a:buSzPts val="2400"/>
              <a:buFont typeface="Courier New"/>
              <a:buNone/>
            </a:pPr>
            <a:r>
              <a:rPr b="1" i="0" lang="en" sz="2400" u="none" cap="none" strike="noStrike">
                <a:solidFill>
                  <a:schemeClr val="dk1"/>
                </a:solidFill>
                <a:latin typeface="Courier New"/>
                <a:ea typeface="Courier New"/>
                <a:cs typeface="Courier New"/>
                <a:sym typeface="Courier New"/>
              </a:rPr>
              <a:t>$ a.out</a:t>
            </a:r>
            <a:endParaRPr b="1" i="0" sz="2400" u="none" cap="none" strike="noStrike">
              <a:solidFill>
                <a:schemeClr val="dk1"/>
              </a:solidFill>
              <a:latin typeface="Courier New"/>
              <a:ea typeface="Courier New"/>
              <a:cs typeface="Courier New"/>
              <a:sym typeface="Courier New"/>
            </a:endParaRPr>
          </a:p>
          <a:p>
            <a:pPr indent="0" lvl="0" marL="0" marR="0" rtl="0" algn="l">
              <a:spcBef>
                <a:spcPts val="0"/>
              </a:spcBef>
              <a:spcAft>
                <a:spcPts val="0"/>
              </a:spcAft>
              <a:buClr>
                <a:schemeClr val="dk1"/>
              </a:buClr>
              <a:buSzPts val="2400"/>
              <a:buFont typeface="Courier New"/>
              <a:buNone/>
            </a:pPr>
            <a:r>
              <a:rPr b="1" i="0" lang="en" sz="2400" u="none" cap="none" strike="noStrike">
                <a:solidFill>
                  <a:schemeClr val="dk1"/>
                </a:solidFill>
                <a:latin typeface="Courier New"/>
                <a:ea typeface="Courier New"/>
                <a:cs typeface="Courier New"/>
                <a:sym typeface="Courier New"/>
              </a:rPr>
              <a:t>Hello World!</a:t>
            </a:r>
            <a:endParaRPr/>
          </a:p>
          <a:p>
            <a:pPr indent="0" lvl="0" marL="0" marR="0" rtl="0" algn="l">
              <a:spcBef>
                <a:spcPts val="0"/>
              </a:spcBef>
              <a:spcAft>
                <a:spcPts val="0"/>
              </a:spcAft>
              <a:buClr>
                <a:schemeClr val="dk1"/>
              </a:buClr>
              <a:buSzPts val="2400"/>
              <a:buFont typeface="Courier New"/>
              <a:buNone/>
            </a:pPr>
            <a:r>
              <a:rPr b="1" i="0" lang="en" sz="2400" u="none" cap="none" strike="noStrike">
                <a:solidFill>
                  <a:schemeClr val="dk1"/>
                </a:solidFill>
                <a:latin typeface="Courier New"/>
                <a:ea typeface="Courier New"/>
                <a:cs typeface="Courier New"/>
                <a:sym typeface="Courier New"/>
              </a:rPr>
              <a:t>$</a:t>
            </a:r>
            <a:endParaRPr b="1" i="0" sz="2400" u="none" cap="none" strike="noStrike">
              <a:solidFill>
                <a:schemeClr val="dk1"/>
              </a:solidFill>
              <a:latin typeface="Courier New"/>
              <a:ea typeface="Courier New"/>
              <a:cs typeface="Courier New"/>
              <a:sym typeface="Courier New"/>
            </a:endParaRPr>
          </a:p>
        </p:txBody>
      </p:sp>
      <p:sp>
        <p:nvSpPr>
          <p:cNvPr id="168" name="Google Shape;168;p27"/>
          <p:cNvSpPr txBox="1"/>
          <p:nvPr>
            <p:ph idx="12" type="sldNum"/>
          </p:nvPr>
        </p:nvSpPr>
        <p:spPr>
          <a:xfrm>
            <a:off x="8472458" y="3497413"/>
            <a:ext cx="548700" cy="295200"/>
          </a:xfrm>
          <a:prstGeom prst="rect">
            <a:avLst/>
          </a:prstGeom>
          <a:noFill/>
          <a:ln>
            <a:noFill/>
          </a:ln>
        </p:spPr>
        <p:txBody>
          <a:bodyPr anchorCtr="0" anchor="ctr" bIns="45700" lIns="91425" spcFirstLastPara="1" rIns="91425" wrap="square" tIns="45700">
            <a:normAutofit fontScale="62500"/>
          </a:bodyPr>
          <a:lstStyle/>
          <a:p>
            <a:pPr indent="0" lvl="0" marL="0" rtl="0" algn="ctr">
              <a:spcBef>
                <a:spcPts val="0"/>
              </a:spcBef>
              <a:spcAft>
                <a:spcPts val="0"/>
              </a:spcAft>
              <a:buNone/>
            </a:pPr>
            <a:r>
              <a:rPr lang="en"/>
              <a:t>© NVIDIA 2013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185225" y="18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00000"/>
              <a:buFont typeface="Calibri"/>
              <a:buNone/>
            </a:pPr>
            <a:r>
              <a:rPr lang="en" sz="4400">
                <a:solidFill>
                  <a:srgbClr val="0000FF"/>
                </a:solidFill>
                <a:latin typeface="Calibri"/>
                <a:ea typeface="Calibri"/>
                <a:cs typeface="Calibri"/>
                <a:sym typeface="Calibri"/>
              </a:rPr>
              <a:t>Parallel Programming in CUDA C/C++</a:t>
            </a:r>
            <a:endParaRPr>
              <a:solidFill>
                <a:srgbClr val="0000FF"/>
              </a:solidFill>
            </a:endParaRPr>
          </a:p>
        </p:txBody>
      </p:sp>
      <p:sp>
        <p:nvSpPr>
          <p:cNvPr id="174" name="Google Shape;174;p28"/>
          <p:cNvSpPr txBox="1"/>
          <p:nvPr>
            <p:ph idx="1" type="body"/>
          </p:nvPr>
        </p:nvSpPr>
        <p:spPr>
          <a:xfrm>
            <a:off x="311700" y="1152475"/>
            <a:ext cx="4845300" cy="3416400"/>
          </a:xfrm>
          <a:prstGeom prst="rect">
            <a:avLst/>
          </a:prstGeom>
        </p:spPr>
        <p:txBody>
          <a:bodyPr anchorCtr="0" anchor="t" bIns="91425" lIns="91425" spcFirstLastPara="1" rIns="91425" wrap="square" tIns="91425">
            <a:normAutofit lnSpcReduction="20000"/>
          </a:bodyPr>
          <a:lstStyle/>
          <a:p>
            <a:pPr indent="-342874" lvl="0" marL="342874" rtl="0" algn="l">
              <a:lnSpc>
                <a:spcPct val="100000"/>
              </a:lnSpc>
              <a:spcBef>
                <a:spcPts val="0"/>
              </a:spcBef>
              <a:spcAft>
                <a:spcPts val="0"/>
              </a:spcAft>
              <a:buClr>
                <a:schemeClr val="dk1"/>
              </a:buClr>
              <a:buSzPts val="2400"/>
              <a:buChar char="•"/>
            </a:pPr>
            <a:r>
              <a:rPr lang="en" sz="2400">
                <a:solidFill>
                  <a:schemeClr val="dk1"/>
                </a:solidFill>
                <a:latin typeface="Trebuchet MS"/>
                <a:ea typeface="Trebuchet MS"/>
                <a:cs typeface="Trebuchet MS"/>
                <a:sym typeface="Trebuchet MS"/>
              </a:rPr>
              <a:t>GPU computing is about massive parallelism!</a:t>
            </a:r>
            <a:endParaRPr sz="1400">
              <a:solidFill>
                <a:schemeClr val="dk1"/>
              </a:solidFill>
            </a:endParaRPr>
          </a:p>
          <a:p>
            <a:pPr indent="-190474" lvl="0" marL="342874" rtl="0" algn="l">
              <a:lnSpc>
                <a:spcPct val="100000"/>
              </a:lnSpc>
              <a:spcBef>
                <a:spcPts val="480"/>
              </a:spcBef>
              <a:spcAft>
                <a:spcPts val="0"/>
              </a:spcAft>
              <a:buClr>
                <a:schemeClr val="dk1"/>
              </a:buClr>
              <a:buSzPts val="2400"/>
              <a:buFont typeface="Noto Sans Symbols"/>
              <a:buNone/>
            </a:pPr>
            <a:r>
              <a:t/>
            </a:r>
            <a:endParaRPr sz="2400">
              <a:solidFill>
                <a:schemeClr val="dk1"/>
              </a:solidFill>
              <a:latin typeface="Trebuchet MS"/>
              <a:ea typeface="Trebuchet MS"/>
              <a:cs typeface="Trebuchet MS"/>
              <a:sym typeface="Trebuchet MS"/>
            </a:endParaRPr>
          </a:p>
          <a:p>
            <a:pPr indent="-342874" lvl="0" marL="342874" rtl="0" algn="l">
              <a:lnSpc>
                <a:spcPct val="100000"/>
              </a:lnSpc>
              <a:spcBef>
                <a:spcPts val="480"/>
              </a:spcBef>
              <a:spcAft>
                <a:spcPts val="0"/>
              </a:spcAft>
              <a:buClr>
                <a:schemeClr val="dk1"/>
              </a:buClr>
              <a:buSzPts val="2400"/>
              <a:buChar char="•"/>
            </a:pPr>
            <a:r>
              <a:rPr lang="en" sz="2400">
                <a:solidFill>
                  <a:schemeClr val="dk1"/>
                </a:solidFill>
                <a:latin typeface="Trebuchet MS"/>
                <a:ea typeface="Trebuchet MS"/>
                <a:cs typeface="Trebuchet MS"/>
                <a:sym typeface="Trebuchet MS"/>
              </a:rPr>
              <a:t>We need a more interesting example…</a:t>
            </a:r>
            <a:endParaRPr sz="1400">
              <a:solidFill>
                <a:schemeClr val="dk1"/>
              </a:solidFill>
            </a:endParaRPr>
          </a:p>
          <a:p>
            <a:pPr indent="-190474" lvl="0" marL="342874" rtl="0" algn="l">
              <a:lnSpc>
                <a:spcPct val="100000"/>
              </a:lnSpc>
              <a:spcBef>
                <a:spcPts val="480"/>
              </a:spcBef>
              <a:spcAft>
                <a:spcPts val="0"/>
              </a:spcAft>
              <a:buClr>
                <a:schemeClr val="dk1"/>
              </a:buClr>
              <a:buSzPts val="2400"/>
              <a:buFont typeface="Arial"/>
              <a:buNone/>
            </a:pPr>
            <a:r>
              <a:t/>
            </a:r>
            <a:endParaRPr sz="2400">
              <a:solidFill>
                <a:schemeClr val="dk1"/>
              </a:solidFill>
              <a:latin typeface="Trebuchet MS"/>
              <a:ea typeface="Trebuchet MS"/>
              <a:cs typeface="Trebuchet MS"/>
              <a:sym typeface="Trebuchet MS"/>
            </a:endParaRPr>
          </a:p>
          <a:p>
            <a:pPr indent="-342874" lvl="0" marL="342874" rtl="0" algn="l">
              <a:lnSpc>
                <a:spcPct val="100000"/>
              </a:lnSpc>
              <a:spcBef>
                <a:spcPts val="480"/>
              </a:spcBef>
              <a:spcAft>
                <a:spcPts val="0"/>
              </a:spcAft>
              <a:buClr>
                <a:schemeClr val="dk1"/>
              </a:buClr>
              <a:buSzPts val="2400"/>
              <a:buChar char="•"/>
            </a:pPr>
            <a:r>
              <a:rPr lang="en" sz="2400">
                <a:solidFill>
                  <a:schemeClr val="dk1"/>
                </a:solidFill>
                <a:latin typeface="Trebuchet MS"/>
                <a:ea typeface="Trebuchet MS"/>
                <a:cs typeface="Trebuchet MS"/>
                <a:sym typeface="Trebuchet MS"/>
              </a:rPr>
              <a:t>We’ll start by adding two integers and build up to vector addition</a:t>
            </a:r>
            <a:endParaRPr sz="1400">
              <a:solidFill>
                <a:schemeClr val="dk1"/>
              </a:solidFill>
            </a:endParaRPr>
          </a:p>
          <a:p>
            <a:pPr indent="0" lvl="0" marL="0" rtl="0" algn="l">
              <a:spcBef>
                <a:spcPts val="0"/>
              </a:spcBef>
              <a:spcAft>
                <a:spcPts val="1200"/>
              </a:spcAft>
              <a:buNone/>
            </a:pPr>
            <a:r>
              <a:t/>
            </a:r>
            <a:endParaRPr/>
          </a:p>
        </p:txBody>
      </p:sp>
      <p:sp>
        <p:nvSpPr>
          <p:cNvPr id="175" name="Google Shape;17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8" title="cc221qw.PNG"/>
          <p:cNvPicPr preferRelativeResize="0"/>
          <p:nvPr/>
        </p:nvPicPr>
        <p:blipFill>
          <a:blip r:embed="rId3">
            <a:alphaModFix/>
          </a:blip>
          <a:stretch>
            <a:fillRect/>
          </a:stretch>
        </p:blipFill>
        <p:spPr>
          <a:xfrm>
            <a:off x="5652225" y="1082725"/>
            <a:ext cx="2820225" cy="3486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84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solidFill>
                  <a:srgbClr val="0000FF"/>
                </a:solidFill>
              </a:rPr>
              <a:t>Program Execution: Recap</a:t>
            </a:r>
            <a:endParaRPr>
              <a:solidFill>
                <a:srgbClr val="0000FF"/>
              </a:solidFill>
            </a:endParaRPr>
          </a:p>
        </p:txBody>
      </p:sp>
      <p:sp>
        <p:nvSpPr>
          <p:cNvPr id="67" name="Google Shape;67;p15"/>
          <p:cNvSpPr txBox="1"/>
          <p:nvPr>
            <p:ph idx="1" type="body"/>
          </p:nvPr>
        </p:nvSpPr>
        <p:spPr>
          <a:xfrm>
            <a:off x="311700" y="921538"/>
            <a:ext cx="8520600" cy="398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68" name="Google Shape;6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9" name="Google Shape;69;p15" title="99olkm.PNG"/>
          <p:cNvPicPr preferRelativeResize="0"/>
          <p:nvPr/>
        </p:nvPicPr>
        <p:blipFill rotWithShape="1">
          <a:blip r:embed="rId3">
            <a:alphaModFix/>
          </a:blip>
          <a:srcRect b="0" l="0" r="0" t="0"/>
          <a:stretch/>
        </p:blipFill>
        <p:spPr>
          <a:xfrm>
            <a:off x="0" y="924638"/>
            <a:ext cx="5319450" cy="3982926"/>
          </a:xfrm>
          <a:prstGeom prst="rect">
            <a:avLst/>
          </a:prstGeom>
          <a:noFill/>
          <a:ln>
            <a:noFill/>
          </a:ln>
        </p:spPr>
      </p:pic>
      <p:pic>
        <p:nvPicPr>
          <p:cNvPr id="70" name="Google Shape;70;p15" title="99hjnm45.PNG"/>
          <p:cNvPicPr preferRelativeResize="0"/>
          <p:nvPr/>
        </p:nvPicPr>
        <p:blipFill>
          <a:blip r:embed="rId4">
            <a:alphaModFix/>
          </a:blip>
          <a:stretch>
            <a:fillRect/>
          </a:stretch>
        </p:blipFill>
        <p:spPr>
          <a:xfrm>
            <a:off x="5409800" y="924650"/>
            <a:ext cx="3734201" cy="384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229875"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30000"/>
              </a:lnSpc>
              <a:spcBef>
                <a:spcPts val="0"/>
              </a:spcBef>
              <a:spcAft>
                <a:spcPts val="0"/>
              </a:spcAft>
              <a:buClr>
                <a:schemeClr val="dk1"/>
              </a:buClr>
              <a:buSzPct val="47826"/>
              <a:buFont typeface="Arial"/>
              <a:buNone/>
            </a:pPr>
            <a:r>
              <a:rPr lang="en" sz="2300">
                <a:solidFill>
                  <a:srgbClr val="0000FF"/>
                </a:solidFill>
                <a:highlight>
                  <a:srgbClr val="FFFFFF"/>
                </a:highlight>
                <a:latin typeface="Roboto"/>
                <a:ea typeface="Roboto"/>
                <a:cs typeface="Roboto"/>
                <a:sym typeface="Roboto"/>
              </a:rPr>
              <a:t>Hierarchy of kernel, block, warp and thread</a:t>
            </a:r>
            <a:endParaRPr sz="2300">
              <a:solidFill>
                <a:srgbClr val="0000FF"/>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111111"/>
              <a:buNone/>
            </a:pPr>
            <a:r>
              <a:t/>
            </a:r>
            <a:endParaRPr/>
          </a:p>
        </p:txBody>
      </p:sp>
      <p:sp>
        <p:nvSpPr>
          <p:cNvPr id="76" name="Google Shape;76;p16"/>
          <p:cNvSpPr txBox="1"/>
          <p:nvPr>
            <p:ph idx="1" type="body"/>
          </p:nvPr>
        </p:nvSpPr>
        <p:spPr>
          <a:xfrm>
            <a:off x="0" y="572700"/>
            <a:ext cx="3902700" cy="44841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None/>
            </a:pPr>
            <a:r>
              <a:rPr lang="en"/>
              <a:t>The host calls a kernel using a triple chevron &lt;&lt;&lt; &gt;&gt;&gt;. In the chevrons we place the number of blocks and the number of threads per block.</a:t>
            </a:r>
            <a:endParaRPr/>
          </a:p>
          <a:p>
            <a:pPr indent="0" lvl="0" marL="0" rtl="0" algn="l">
              <a:spcBef>
                <a:spcPts val="1200"/>
              </a:spcBef>
              <a:spcAft>
                <a:spcPts val="0"/>
              </a:spcAft>
              <a:buNone/>
            </a:pPr>
            <a:r>
              <a:rPr lang="en"/>
              <a:t>Kernel1&lt;&lt;&lt;</a:t>
            </a:r>
            <a:r>
              <a:rPr lang="en">
                <a:solidFill>
                  <a:srgbClr val="FF0000"/>
                </a:solidFill>
              </a:rPr>
              <a:t>100, 256</a:t>
            </a:r>
            <a:r>
              <a:rPr lang="en"/>
              <a:t>&gt;&gt;&gt; would launch 100 blocks of 256 threads each (total of 25600 threads).</a:t>
            </a:r>
            <a:endParaRPr/>
          </a:p>
          <a:p>
            <a:pPr indent="0" lvl="0" marL="0" rtl="0" algn="l">
              <a:spcBef>
                <a:spcPts val="1200"/>
              </a:spcBef>
              <a:spcAft>
                <a:spcPts val="0"/>
              </a:spcAft>
              <a:buNone/>
            </a:pPr>
            <a:r>
              <a:rPr lang="en"/>
              <a:t>Kernel2&lt;&lt;&lt;</a:t>
            </a:r>
            <a:r>
              <a:rPr lang="en">
                <a:solidFill>
                  <a:srgbClr val="FF0000"/>
                </a:solidFill>
              </a:rPr>
              <a:t>50, 1024</a:t>
            </a:r>
            <a:r>
              <a:rPr lang="en"/>
              <a:t>&gt;&gt;&gt; would launch 50 blocks of 1024 threads each (51200 threads in total).</a:t>
            </a:r>
            <a:endParaRPr/>
          </a:p>
          <a:p>
            <a:pPr indent="0" lvl="0" marL="0" rtl="0" algn="l">
              <a:lnSpc>
                <a:spcPct val="115000"/>
              </a:lnSpc>
              <a:spcBef>
                <a:spcPts val="1200"/>
              </a:spcBef>
              <a:spcAft>
                <a:spcPts val="1200"/>
              </a:spcAft>
              <a:buSzPts val="1800"/>
              <a:buNone/>
            </a:pPr>
            <a:r>
              <a:t/>
            </a:r>
            <a:endParaRPr/>
          </a:p>
        </p:txBody>
      </p:sp>
      <p:sp>
        <p:nvSpPr>
          <p:cNvPr id="77" name="Google Shape;7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8" name="Google Shape;78;p16"/>
          <p:cNvPicPr preferRelativeResize="0"/>
          <p:nvPr/>
        </p:nvPicPr>
        <p:blipFill rotWithShape="1">
          <a:blip r:embed="rId3">
            <a:alphaModFix/>
          </a:blip>
          <a:srcRect b="0" l="0" r="0" t="0"/>
          <a:stretch/>
        </p:blipFill>
        <p:spPr>
          <a:xfrm>
            <a:off x="3858700" y="615300"/>
            <a:ext cx="4841651" cy="4398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1777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Organization of thread blocks</a:t>
            </a:r>
            <a:endParaRPr>
              <a:solidFill>
                <a:srgbClr val="0000FF"/>
              </a:solidFill>
            </a:endParaRPr>
          </a:p>
        </p:txBody>
      </p:sp>
      <p:sp>
        <p:nvSpPr>
          <p:cNvPr id="84" name="Google Shape;84;p17"/>
          <p:cNvSpPr txBox="1"/>
          <p:nvPr>
            <p:ph idx="1" type="body"/>
          </p:nvPr>
        </p:nvSpPr>
        <p:spPr>
          <a:xfrm>
            <a:off x="90375" y="572700"/>
            <a:ext cx="6363000" cy="4165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t is convenient to organize thread blocks into 1D, 2D or 3D arrays of threads. </a:t>
            </a:r>
            <a:endParaRPr/>
          </a:p>
          <a:p>
            <a:pPr indent="-342900" lvl="0" marL="457200" rtl="0" algn="l">
              <a:spcBef>
                <a:spcPts val="0"/>
              </a:spcBef>
              <a:spcAft>
                <a:spcPts val="0"/>
              </a:spcAft>
              <a:buSzPts val="1800"/>
              <a:buChar char="❖"/>
            </a:pPr>
            <a:r>
              <a:rPr lang="en"/>
              <a:t>The blocks in a grid must be able to be executed independently, as communication or cooperation between blocks in a grid is not possible.</a:t>
            </a:r>
            <a:endParaRPr/>
          </a:p>
          <a:p>
            <a:pPr indent="-342900" lvl="0" marL="457200" rtl="0" algn="l">
              <a:spcBef>
                <a:spcPts val="0"/>
              </a:spcBef>
              <a:spcAft>
                <a:spcPts val="0"/>
              </a:spcAft>
              <a:buSzPts val="1800"/>
              <a:buChar char="❖"/>
            </a:pPr>
            <a:r>
              <a:rPr lang="en"/>
              <a:t> When a kernel is launched the number of threads per thread block, and the number of thread blocks is specified, this, in turn, defines the total number of CUDA threads launched. </a:t>
            </a:r>
            <a:endParaRPr/>
          </a:p>
          <a:p>
            <a:pPr indent="-342900" lvl="0" marL="457200" rtl="0" algn="l">
              <a:spcBef>
                <a:spcPts val="0"/>
              </a:spcBef>
              <a:spcAft>
                <a:spcPts val="0"/>
              </a:spcAft>
              <a:buClr>
                <a:srgbClr val="FF0000"/>
              </a:buClr>
              <a:buSzPts val="1800"/>
              <a:buChar char="❖"/>
            </a:pPr>
            <a:r>
              <a:rPr lang="en">
                <a:solidFill>
                  <a:srgbClr val="FF0000"/>
                </a:solidFill>
              </a:rPr>
              <a:t>The limitation on the number of threads in a block is actually imposed because the number of registers that can be allocated across all threads is limited.</a:t>
            </a:r>
            <a:endParaRPr>
              <a:solidFill>
                <a:srgbClr val="FF0000"/>
              </a:solidFill>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nvSpPr>
        <p:spPr>
          <a:xfrm>
            <a:off x="311700" y="4663225"/>
            <a:ext cx="8252700" cy="17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http://thebeardsage.com/cuda-dimensions-mapping-and-indexing/</a:t>
            </a:r>
            <a:endParaRPr sz="1500">
              <a:solidFill>
                <a:schemeClr val="dk2"/>
              </a:solidFill>
            </a:endParaRPr>
          </a:p>
        </p:txBody>
      </p:sp>
      <p:pic>
        <p:nvPicPr>
          <p:cNvPr id="87" name="Google Shape;87;p17" title="00jkmn4567.PNG"/>
          <p:cNvPicPr preferRelativeResize="0"/>
          <p:nvPr/>
        </p:nvPicPr>
        <p:blipFill>
          <a:blip r:embed="rId3">
            <a:alphaModFix/>
          </a:blip>
          <a:stretch>
            <a:fillRect/>
          </a:stretch>
        </p:blipFill>
        <p:spPr>
          <a:xfrm>
            <a:off x="6644950" y="780188"/>
            <a:ext cx="2450850" cy="358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76600" y="0"/>
            <a:ext cx="8520600" cy="5727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lt1"/>
              </a:buClr>
              <a:buSzPts val="2400"/>
              <a:buFont typeface="Arial"/>
              <a:buNone/>
            </a:pPr>
            <a:r>
              <a:rPr lang="en" sz="2400">
                <a:solidFill>
                  <a:srgbClr val="0000FF"/>
                </a:solidFill>
              </a:rPr>
              <a:t>Grids Blocks of Threads</a:t>
            </a:r>
            <a:endParaRPr>
              <a:solidFill>
                <a:srgbClr val="0000FF"/>
              </a:solidFill>
            </a:endParaRPr>
          </a:p>
        </p:txBody>
      </p:sp>
      <p:sp>
        <p:nvSpPr>
          <p:cNvPr id="93" name="Google Shape;93;p18"/>
          <p:cNvSpPr txBox="1"/>
          <p:nvPr>
            <p:ph idx="1" type="body"/>
          </p:nvPr>
        </p:nvSpPr>
        <p:spPr>
          <a:xfrm>
            <a:off x="76600" y="627750"/>
            <a:ext cx="9067500" cy="414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8" title="00_66754123.PNG"/>
          <p:cNvPicPr preferRelativeResize="0"/>
          <p:nvPr/>
        </p:nvPicPr>
        <p:blipFill>
          <a:blip r:embed="rId3">
            <a:alphaModFix/>
          </a:blip>
          <a:stretch>
            <a:fillRect/>
          </a:stretch>
        </p:blipFill>
        <p:spPr>
          <a:xfrm>
            <a:off x="0" y="674275"/>
            <a:ext cx="5596700" cy="4306200"/>
          </a:xfrm>
          <a:prstGeom prst="rect">
            <a:avLst/>
          </a:prstGeom>
          <a:noFill/>
          <a:ln>
            <a:noFill/>
          </a:ln>
        </p:spPr>
      </p:pic>
      <p:pic>
        <p:nvPicPr>
          <p:cNvPr id="96" name="Google Shape;96;p18" title="007hbg456.PNG"/>
          <p:cNvPicPr preferRelativeResize="0"/>
          <p:nvPr/>
        </p:nvPicPr>
        <p:blipFill>
          <a:blip r:embed="rId4">
            <a:alphaModFix/>
          </a:blip>
          <a:stretch>
            <a:fillRect/>
          </a:stretch>
        </p:blipFill>
        <p:spPr>
          <a:xfrm>
            <a:off x="3807725" y="0"/>
            <a:ext cx="5336375" cy="236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11450" y="149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Grids of Blocks of Threads: Dimension Limits</a:t>
            </a:r>
            <a:endParaRPr>
              <a:solidFill>
                <a:srgbClr val="0000FF"/>
              </a:solidFill>
            </a:endParaRPr>
          </a:p>
        </p:txBody>
      </p:sp>
      <p:sp>
        <p:nvSpPr>
          <p:cNvPr id="102" name="Google Shape;102;p19"/>
          <p:cNvSpPr txBox="1"/>
          <p:nvPr>
            <p:ph idx="1" type="body"/>
          </p:nvPr>
        </p:nvSpPr>
        <p:spPr>
          <a:xfrm>
            <a:off x="111450" y="722600"/>
            <a:ext cx="8721000" cy="414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9" title="99olkm.PNG"/>
          <p:cNvPicPr preferRelativeResize="0"/>
          <p:nvPr/>
        </p:nvPicPr>
        <p:blipFill rotWithShape="1">
          <a:blip r:embed="rId3">
            <a:alphaModFix/>
          </a:blip>
          <a:srcRect b="0" l="0" r="0" t="0"/>
          <a:stretch/>
        </p:blipFill>
        <p:spPr>
          <a:xfrm>
            <a:off x="0" y="722600"/>
            <a:ext cx="4830099" cy="3982926"/>
          </a:xfrm>
          <a:prstGeom prst="rect">
            <a:avLst/>
          </a:prstGeom>
          <a:noFill/>
          <a:ln>
            <a:noFill/>
          </a:ln>
        </p:spPr>
      </p:pic>
      <p:pic>
        <p:nvPicPr>
          <p:cNvPr id="105" name="Google Shape;105;p19" title="9900j6.PNG"/>
          <p:cNvPicPr preferRelativeResize="0"/>
          <p:nvPr/>
        </p:nvPicPr>
        <p:blipFill>
          <a:blip r:embed="rId4">
            <a:alphaModFix/>
          </a:blip>
          <a:stretch>
            <a:fillRect/>
          </a:stretch>
        </p:blipFill>
        <p:spPr>
          <a:xfrm>
            <a:off x="5272800" y="722600"/>
            <a:ext cx="3871199" cy="364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76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00FF"/>
                </a:solidFill>
              </a:rPr>
              <a:t>Programming Basics: Example</a:t>
            </a:r>
            <a:endParaRPr>
              <a:solidFill>
                <a:srgbClr val="0000FF"/>
              </a:solidFill>
            </a:endParaRPr>
          </a:p>
        </p:txBody>
      </p:sp>
      <p:sp>
        <p:nvSpPr>
          <p:cNvPr id="111" name="Google Shape;111;p20"/>
          <p:cNvSpPr txBox="1"/>
          <p:nvPr>
            <p:ph idx="1" type="body"/>
          </p:nvPr>
        </p:nvSpPr>
        <p:spPr>
          <a:xfrm>
            <a:off x="174675" y="648825"/>
            <a:ext cx="8913600" cy="409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dim3 is a 3d structure or vector type with three integers x, y, and z. One can initialise as many of the three coordinates as they like</a:t>
            </a:r>
            <a:endParaRPr/>
          </a:p>
          <a:p>
            <a:pPr indent="0" lvl="0" marL="0" rtl="0" algn="l">
              <a:lnSpc>
                <a:spcPct val="100000"/>
              </a:lnSpc>
              <a:spcBef>
                <a:spcPts val="1200"/>
              </a:spcBef>
              <a:spcAft>
                <a:spcPts val="0"/>
              </a:spcAft>
              <a:buNone/>
            </a:pPr>
            <a:r>
              <a:rPr lang="en"/>
              <a:t> </a:t>
            </a:r>
            <a:r>
              <a:rPr b="1" lang="en"/>
              <a:t>dim3 threads(256)</a:t>
            </a:r>
            <a:r>
              <a:rPr lang="en"/>
              <a:t>;           </a:t>
            </a:r>
            <a:r>
              <a:rPr lang="en" sz="1500">
                <a:solidFill>
                  <a:srgbClr val="FF0000"/>
                </a:solidFill>
              </a:rPr>
              <a:t>// Initialise with x as 256, y and z will both be 1</a:t>
            </a:r>
            <a:endParaRPr sz="1500">
              <a:solidFill>
                <a:srgbClr val="FF0000"/>
              </a:solidFill>
            </a:endParaRPr>
          </a:p>
          <a:p>
            <a:pPr indent="0" lvl="0" marL="0" rtl="0" algn="l">
              <a:lnSpc>
                <a:spcPct val="100000"/>
              </a:lnSpc>
              <a:spcBef>
                <a:spcPts val="1200"/>
              </a:spcBef>
              <a:spcAft>
                <a:spcPts val="0"/>
              </a:spcAft>
              <a:buNone/>
            </a:pPr>
            <a:r>
              <a:rPr lang="en"/>
              <a:t> </a:t>
            </a:r>
            <a:r>
              <a:rPr b="1" lang="en"/>
              <a:t>dim3 blocks(100, 100)</a:t>
            </a:r>
            <a:r>
              <a:rPr lang="en"/>
              <a:t>;       </a:t>
            </a:r>
            <a:r>
              <a:rPr lang="en" sz="1500">
                <a:solidFill>
                  <a:srgbClr val="FF0000"/>
                </a:solidFill>
              </a:rPr>
              <a:t>// Initialise x and y, z will be 1</a:t>
            </a:r>
            <a:endParaRPr sz="1500">
              <a:solidFill>
                <a:srgbClr val="FF0000"/>
              </a:solidFill>
            </a:endParaRPr>
          </a:p>
          <a:p>
            <a:pPr indent="0" lvl="0" marL="0" rtl="0" algn="l">
              <a:spcBef>
                <a:spcPts val="1200"/>
              </a:spcBef>
              <a:spcAft>
                <a:spcPts val="0"/>
              </a:spcAft>
              <a:buNone/>
            </a:pPr>
            <a:r>
              <a:rPr lang="en"/>
              <a:t> dim3 anotherOne(10, 54, 32); </a:t>
            </a:r>
            <a:r>
              <a:rPr lang="en" sz="1400"/>
              <a:t>/</a:t>
            </a:r>
            <a:r>
              <a:rPr lang="en" sz="1400">
                <a:solidFill>
                  <a:srgbClr val="FF0000"/>
                </a:solidFill>
              </a:rPr>
              <a:t>/ Initialises all three values, x will be 10, y gets 54 and z will be 32.</a:t>
            </a:r>
            <a:endParaRPr sz="1400">
              <a:solidFill>
                <a:srgbClr val="FF0000"/>
              </a:solidFill>
            </a:endParaRPr>
          </a:p>
          <a:p>
            <a:pPr indent="0" lvl="0" marL="0" rtl="0" algn="l">
              <a:spcBef>
                <a:spcPts val="1200"/>
              </a:spcBef>
              <a:spcAft>
                <a:spcPts val="1200"/>
              </a:spcAft>
              <a:buNone/>
            </a:pPr>
            <a:r>
              <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20" title="99klmnbvcx.PNG"/>
          <p:cNvPicPr preferRelativeResize="0"/>
          <p:nvPr/>
        </p:nvPicPr>
        <p:blipFill>
          <a:blip r:embed="rId3">
            <a:alphaModFix/>
          </a:blip>
          <a:stretch>
            <a:fillRect/>
          </a:stretch>
        </p:blipFill>
        <p:spPr>
          <a:xfrm>
            <a:off x="0" y="2767101"/>
            <a:ext cx="9144001" cy="197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7467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0000FF"/>
                </a:solidFill>
              </a:rPr>
              <a:t>Programming Basics-Example</a:t>
            </a:r>
            <a:endParaRPr>
              <a:solidFill>
                <a:srgbClr val="0000FF"/>
              </a:solidFill>
            </a:endParaRPr>
          </a:p>
          <a:p>
            <a:pPr indent="0" lvl="0" marL="0" rtl="0" algn="l">
              <a:spcBef>
                <a:spcPts val="0"/>
              </a:spcBef>
              <a:spcAft>
                <a:spcPts val="0"/>
              </a:spcAft>
              <a:buNone/>
            </a:pPr>
            <a:r>
              <a:t/>
            </a:r>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0" name="Google Shape;120;p21" title="m66gfcv.PNG"/>
          <p:cNvPicPr preferRelativeResize="0"/>
          <p:nvPr/>
        </p:nvPicPr>
        <p:blipFill>
          <a:blip r:embed="rId3">
            <a:alphaModFix/>
          </a:blip>
          <a:stretch>
            <a:fillRect/>
          </a:stretch>
        </p:blipFill>
        <p:spPr>
          <a:xfrm>
            <a:off x="0" y="1781400"/>
            <a:ext cx="6400574" cy="3143475"/>
          </a:xfrm>
          <a:prstGeom prst="rect">
            <a:avLst/>
          </a:prstGeom>
          <a:noFill/>
          <a:ln>
            <a:noFill/>
          </a:ln>
        </p:spPr>
      </p:pic>
      <p:pic>
        <p:nvPicPr>
          <p:cNvPr id="121" name="Google Shape;121;p21" title="000jnmbv.PNG"/>
          <p:cNvPicPr preferRelativeResize="0"/>
          <p:nvPr/>
        </p:nvPicPr>
        <p:blipFill>
          <a:blip r:embed="rId4">
            <a:alphaModFix/>
          </a:blip>
          <a:stretch>
            <a:fillRect/>
          </a:stretch>
        </p:blipFill>
        <p:spPr>
          <a:xfrm>
            <a:off x="92350" y="572700"/>
            <a:ext cx="8928799" cy="1208700"/>
          </a:xfrm>
          <a:prstGeom prst="rect">
            <a:avLst/>
          </a:prstGeom>
          <a:noFill/>
          <a:ln>
            <a:noFill/>
          </a:ln>
        </p:spPr>
      </p:pic>
      <p:sp>
        <p:nvSpPr>
          <p:cNvPr id="122" name="Google Shape;122;p21"/>
          <p:cNvSpPr txBox="1"/>
          <p:nvPr/>
        </p:nvSpPr>
        <p:spPr>
          <a:xfrm>
            <a:off x="6516500" y="1723625"/>
            <a:ext cx="2571900" cy="30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0000"/>
                </a:solidFill>
              </a:rPr>
              <a:t>During execution, the CUDA threads are mapped to the problem in an undefined manner. Randomly completed threads and blocks are shown as green to highlight the fact that the order of execution for threads is undefined.</a:t>
            </a:r>
            <a:endParaRPr sz="180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170975"/>
            <a:ext cx="8520600" cy="54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solidFill>
                  <a:srgbClr val="0000FF"/>
                </a:solidFill>
              </a:rPr>
              <a:t>Programming Basics-Example</a:t>
            </a:r>
            <a:endParaRPr>
              <a:solidFill>
                <a:srgbClr val="0000FF"/>
              </a:solidFill>
            </a:endParaRPr>
          </a:p>
          <a:p>
            <a:pPr indent="0" lvl="0" marL="0" rtl="0" algn="l">
              <a:spcBef>
                <a:spcPts val="0"/>
              </a:spcBef>
              <a:spcAft>
                <a:spcPts val="0"/>
              </a:spcAft>
              <a:buNone/>
            </a:pPr>
            <a:r>
              <a:t/>
            </a:r>
            <a:endParaRPr/>
          </a:p>
        </p:txBody>
      </p:sp>
      <p:sp>
        <p:nvSpPr>
          <p:cNvPr id="128" name="Google Shape;128;p22"/>
          <p:cNvSpPr txBox="1"/>
          <p:nvPr>
            <p:ph idx="1" type="body"/>
          </p:nvPr>
        </p:nvSpPr>
        <p:spPr>
          <a:xfrm>
            <a:off x="311700" y="801175"/>
            <a:ext cx="8520600" cy="404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9" name="Google Shape;12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2" title="99jknmb456.PNG"/>
          <p:cNvPicPr preferRelativeResize="0"/>
          <p:nvPr/>
        </p:nvPicPr>
        <p:blipFill>
          <a:blip r:embed="rId3">
            <a:alphaModFix/>
          </a:blip>
          <a:stretch>
            <a:fillRect/>
          </a:stretch>
        </p:blipFill>
        <p:spPr>
          <a:xfrm>
            <a:off x="63250" y="801175"/>
            <a:ext cx="9080749" cy="3723249"/>
          </a:xfrm>
          <a:prstGeom prst="rect">
            <a:avLst/>
          </a:prstGeom>
          <a:noFill/>
          <a:ln>
            <a:noFill/>
          </a:ln>
        </p:spPr>
      </p:pic>
      <p:cxnSp>
        <p:nvCxnSpPr>
          <p:cNvPr id="131" name="Google Shape;131;p22"/>
          <p:cNvCxnSpPr/>
          <p:nvPr/>
        </p:nvCxnSpPr>
        <p:spPr>
          <a:xfrm>
            <a:off x="2258350" y="3842175"/>
            <a:ext cx="4173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