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6" roundtripDataSignature="AMtx7mhNYcb+7F5rlCMcJrHsfE3POn5D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Mono-regular.fntdata"/><Relationship Id="rId21" Type="http://schemas.openxmlformats.org/officeDocument/2006/relationships/slide" Target="slides/slide16.xml"/><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lang="en">
                <a:solidFill>
                  <a:srgbClr val="0000FF"/>
                </a:solidFill>
              </a:rPr>
              <a:t>GPU Programming</a:t>
            </a:r>
            <a:endParaRPr b="1">
              <a:solidFill>
                <a:srgbClr val="0000FF"/>
              </a:solidFill>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Lecture 06</a:t>
            </a:r>
            <a:endParaRPr/>
          </a:p>
        </p:txBody>
      </p:sp>
      <p:sp>
        <p:nvSpPr>
          <p:cNvPr id="56" name="Google Shape;56;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FF"/>
                </a:solidFill>
              </a:rPr>
              <a:t>2D Stencil (Image Processing)</a:t>
            </a:r>
            <a:endParaRPr>
              <a:solidFill>
                <a:srgbClr val="0000FF"/>
              </a:solidFill>
            </a:endParaRPr>
          </a:p>
        </p:txBody>
      </p:sp>
      <p:sp>
        <p:nvSpPr>
          <p:cNvPr id="128" name="Google Shape;128;p10"/>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t>In 2D, a 5-point stencil on a grid </a:t>
            </a:r>
            <a:endParaRPr/>
          </a:p>
          <a:p>
            <a:pPr indent="0" lvl="0" marL="0" rtl="0" algn="l">
              <a:lnSpc>
                <a:spcPct val="115000"/>
              </a:lnSpc>
              <a:spcBef>
                <a:spcPts val="1200"/>
              </a:spcBef>
              <a:spcAft>
                <a:spcPts val="0"/>
              </a:spcAft>
              <a:buSzPct val="117647"/>
              <a:buNone/>
            </a:pPr>
            <a:r>
              <a:rPr lang="en"/>
              <a:t>(like an image or a matrix) could be:</a:t>
            </a:r>
            <a:endParaRPr/>
          </a:p>
          <a:p>
            <a:pPr indent="0" lvl="0" marL="0" rtl="0" algn="l">
              <a:lnSpc>
                <a:spcPct val="115000"/>
              </a:lnSpc>
              <a:spcBef>
                <a:spcPts val="1200"/>
              </a:spcBef>
              <a:spcAft>
                <a:spcPts val="0"/>
              </a:spcAft>
              <a:buClr>
                <a:schemeClr val="dk1"/>
              </a:buClr>
              <a:buSzPct val="61110"/>
              <a:buFont typeface="Arial"/>
              <a:buNone/>
            </a:pPr>
            <a:r>
              <a:rPr lang="en"/>
              <a:t>        [   ]</a:t>
            </a:r>
            <a:endParaRPr/>
          </a:p>
          <a:p>
            <a:pPr indent="0" lvl="0" marL="0" rtl="0" algn="l">
              <a:lnSpc>
                <a:spcPct val="115000"/>
              </a:lnSpc>
              <a:spcBef>
                <a:spcPts val="1200"/>
              </a:spcBef>
              <a:spcAft>
                <a:spcPts val="0"/>
              </a:spcAft>
              <a:buClr>
                <a:schemeClr val="dk1"/>
              </a:buClr>
              <a:buSzPct val="61110"/>
              <a:buFont typeface="Arial"/>
              <a:buNone/>
            </a:pPr>
            <a:r>
              <a:rPr lang="en"/>
              <a:t>        [ A ] ← current point</a:t>
            </a:r>
            <a:endParaRPr/>
          </a:p>
          <a:p>
            <a:pPr indent="0" lvl="0" marL="0" rtl="0" algn="l">
              <a:lnSpc>
                <a:spcPct val="115000"/>
              </a:lnSpc>
              <a:spcBef>
                <a:spcPts val="1200"/>
              </a:spcBef>
              <a:spcAft>
                <a:spcPts val="0"/>
              </a:spcAft>
              <a:buClr>
                <a:schemeClr val="dk1"/>
              </a:buClr>
              <a:buSzPct val="61110"/>
              <a:buFont typeface="Arial"/>
              <a:buNone/>
            </a:pPr>
            <a:r>
              <a:rPr lang="en"/>
              <a:t>    [ A ][ A ][ A ] ← left, center, right</a:t>
            </a:r>
            <a:endParaRPr/>
          </a:p>
          <a:p>
            <a:pPr indent="0" lvl="0" marL="0" rtl="0" algn="l">
              <a:lnSpc>
                <a:spcPct val="115000"/>
              </a:lnSpc>
              <a:spcBef>
                <a:spcPts val="1200"/>
              </a:spcBef>
              <a:spcAft>
                <a:spcPts val="0"/>
              </a:spcAft>
              <a:buClr>
                <a:schemeClr val="dk1"/>
              </a:buClr>
              <a:buSzPct val="61110"/>
              <a:buFont typeface="Arial"/>
              <a:buNone/>
            </a:pPr>
            <a:r>
              <a:rPr lang="en"/>
              <a:t>        [ A ]</a:t>
            </a:r>
            <a:endParaRPr/>
          </a:p>
          <a:p>
            <a:pPr indent="0" lvl="0" marL="0" rtl="0" algn="l">
              <a:lnSpc>
                <a:spcPct val="115000"/>
              </a:lnSpc>
              <a:spcBef>
                <a:spcPts val="1200"/>
              </a:spcBef>
              <a:spcAft>
                <a:spcPts val="0"/>
              </a:spcAft>
              <a:buClr>
                <a:schemeClr val="dk1"/>
              </a:buClr>
              <a:buSzPct val="61110"/>
              <a:buFont typeface="Arial"/>
              <a:buNone/>
            </a:pPr>
            <a:r>
              <a:rPr lang="en"/>
              <a:t>        [   ]</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1200"/>
              </a:spcAft>
              <a:buSzPct val="117647"/>
              <a:buNone/>
            </a:pPr>
            <a:r>
              <a:t/>
            </a:r>
            <a:endParaRPr/>
          </a:p>
        </p:txBody>
      </p:sp>
      <p:sp>
        <p:nvSpPr>
          <p:cNvPr id="129" name="Google Shape;12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30" name="Google Shape;130;p10" title="000hjmnb.PNG"/>
          <p:cNvPicPr preferRelativeResize="0"/>
          <p:nvPr/>
        </p:nvPicPr>
        <p:blipFill rotWithShape="1">
          <a:blip r:embed="rId3">
            <a:alphaModFix/>
          </a:blip>
          <a:srcRect b="0" l="0" r="0" t="0"/>
          <a:stretch/>
        </p:blipFill>
        <p:spPr>
          <a:xfrm>
            <a:off x="4724400" y="1170125"/>
            <a:ext cx="4267200" cy="2597425"/>
          </a:xfrm>
          <a:prstGeom prst="rect">
            <a:avLst/>
          </a:prstGeom>
          <a:noFill/>
          <a:ln>
            <a:noFill/>
          </a:ln>
        </p:spPr>
      </p:pic>
      <p:cxnSp>
        <p:nvCxnSpPr>
          <p:cNvPr id="131" name="Google Shape;131;p10"/>
          <p:cNvCxnSpPr/>
          <p:nvPr/>
        </p:nvCxnSpPr>
        <p:spPr>
          <a:xfrm>
            <a:off x="3259650" y="1354725"/>
            <a:ext cx="1886700" cy="442800"/>
          </a:xfrm>
          <a:prstGeom prst="straightConnector1">
            <a:avLst/>
          </a:prstGeom>
          <a:noFill/>
          <a:ln cap="flat" cmpd="sng" w="9525">
            <a:solidFill>
              <a:schemeClr val="dk2"/>
            </a:solidFill>
            <a:prstDash val="solid"/>
            <a:round/>
            <a:headEnd len="sm" w="sm" type="none"/>
            <a:tailEnd len="med" w="med" type="triangle"/>
          </a:ln>
        </p:spPr>
      </p:cxnSp>
      <p:cxnSp>
        <p:nvCxnSpPr>
          <p:cNvPr id="132" name="Google Shape;132;p10"/>
          <p:cNvCxnSpPr/>
          <p:nvPr/>
        </p:nvCxnSpPr>
        <p:spPr>
          <a:xfrm flipH="1" rot="10800000">
            <a:off x="5947350" y="3873875"/>
            <a:ext cx="1950000" cy="579600"/>
          </a:xfrm>
          <a:prstGeom prst="straightConnector1">
            <a:avLst/>
          </a:prstGeom>
          <a:noFill/>
          <a:ln cap="flat" cmpd="sng" w="9525">
            <a:solidFill>
              <a:schemeClr val="dk2"/>
            </a:solidFill>
            <a:prstDash val="solid"/>
            <a:round/>
            <a:headEnd len="sm" w="sm" type="none"/>
            <a:tailEnd len="med" w="med" type="triangle"/>
          </a:ln>
        </p:spPr>
      </p:cxnSp>
      <p:sp>
        <p:nvSpPr>
          <p:cNvPr id="133" name="Google Shape;133;p10"/>
          <p:cNvSpPr txBox="1"/>
          <p:nvPr/>
        </p:nvSpPr>
        <p:spPr>
          <a:xfrm>
            <a:off x="2859150" y="4232150"/>
            <a:ext cx="30144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7-point stencil in 3D</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type="title"/>
          </p:nvPr>
        </p:nvSpPr>
        <p:spPr>
          <a:xfrm>
            <a:off x="311700" y="2866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FF"/>
                </a:solidFill>
              </a:rPr>
              <a:t>Implementing With Shared Memory</a:t>
            </a:r>
            <a:endParaRPr>
              <a:solidFill>
                <a:srgbClr val="0000FF"/>
              </a:solidFill>
            </a:endParaRPr>
          </a:p>
        </p:txBody>
      </p:sp>
      <p:sp>
        <p:nvSpPr>
          <p:cNvPr id="139" name="Google Shape;139;p11"/>
          <p:cNvSpPr txBox="1"/>
          <p:nvPr>
            <p:ph idx="1" type="body"/>
          </p:nvPr>
        </p:nvSpPr>
        <p:spPr>
          <a:xfrm>
            <a:off x="311700" y="859375"/>
            <a:ext cx="8520600" cy="3950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140" name="Google Shape;14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41" name="Google Shape;141;p11" title="999jnbv.PNG"/>
          <p:cNvPicPr preferRelativeResize="0"/>
          <p:nvPr/>
        </p:nvPicPr>
        <p:blipFill rotWithShape="1">
          <a:blip r:embed="rId3">
            <a:alphaModFix/>
          </a:blip>
          <a:srcRect b="0" l="0" r="0" t="0"/>
          <a:stretch/>
        </p:blipFill>
        <p:spPr>
          <a:xfrm>
            <a:off x="311700" y="859375"/>
            <a:ext cx="7793425" cy="4095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type="title"/>
          </p:nvPr>
        </p:nvSpPr>
        <p:spPr>
          <a:xfrm>
            <a:off x="245725"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solidFill>
                  <a:srgbClr val="0000FF"/>
                </a:solidFill>
              </a:rPr>
              <a:t>Implementing With Shared Memory</a:t>
            </a:r>
            <a:endParaRPr>
              <a:solidFill>
                <a:srgbClr val="0000FF"/>
              </a:solidFill>
            </a:endParaRPr>
          </a:p>
          <a:p>
            <a:pPr indent="0" lvl="0" marL="0" rtl="0" algn="l">
              <a:lnSpc>
                <a:spcPct val="100000"/>
              </a:lnSpc>
              <a:spcBef>
                <a:spcPts val="0"/>
              </a:spcBef>
              <a:spcAft>
                <a:spcPts val="0"/>
              </a:spcAft>
              <a:buSzPct val="111111"/>
              <a:buNone/>
            </a:pPr>
            <a:r>
              <a:t/>
            </a:r>
            <a:endParaRPr/>
          </a:p>
        </p:txBody>
      </p:sp>
      <p:sp>
        <p:nvSpPr>
          <p:cNvPr id="147" name="Google Shape;147;p12"/>
          <p:cNvSpPr txBox="1"/>
          <p:nvPr>
            <p:ph idx="1" type="body"/>
          </p:nvPr>
        </p:nvSpPr>
        <p:spPr>
          <a:xfrm>
            <a:off x="311700" y="793425"/>
            <a:ext cx="8520600" cy="3775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148" name="Google Shape;14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49" name="Google Shape;149;p12" title="0088876934.PNG"/>
          <p:cNvPicPr preferRelativeResize="0"/>
          <p:nvPr/>
        </p:nvPicPr>
        <p:blipFill rotWithShape="1">
          <a:blip r:embed="rId3">
            <a:alphaModFix/>
          </a:blip>
          <a:srcRect b="0" l="0" r="0" t="0"/>
          <a:stretch/>
        </p:blipFill>
        <p:spPr>
          <a:xfrm>
            <a:off x="0" y="781085"/>
            <a:ext cx="9144000" cy="35813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type="title"/>
          </p:nvPr>
        </p:nvSpPr>
        <p:spPr>
          <a:xfrm>
            <a:off x="311700" y="1811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FF"/>
                </a:solidFill>
              </a:rPr>
              <a:t>__syncthreads()</a:t>
            </a:r>
            <a:endParaRPr>
              <a:solidFill>
                <a:srgbClr val="0000FF"/>
              </a:solidFill>
            </a:endParaRPr>
          </a:p>
        </p:txBody>
      </p:sp>
      <p:sp>
        <p:nvSpPr>
          <p:cNvPr id="155" name="Google Shape;155;p13"/>
          <p:cNvSpPr txBox="1"/>
          <p:nvPr>
            <p:ph idx="1" type="body"/>
          </p:nvPr>
        </p:nvSpPr>
        <p:spPr>
          <a:xfrm>
            <a:off x="311700" y="891100"/>
            <a:ext cx="8520600" cy="393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156" name="Google Shape;15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57" name="Google Shape;157;p13" title="8833aszx.PNG"/>
          <p:cNvPicPr preferRelativeResize="0"/>
          <p:nvPr/>
        </p:nvPicPr>
        <p:blipFill rotWithShape="1">
          <a:blip r:embed="rId3">
            <a:alphaModFix/>
          </a:blip>
          <a:srcRect b="0" l="0" r="0" t="0"/>
          <a:stretch/>
        </p:blipFill>
        <p:spPr>
          <a:xfrm>
            <a:off x="0" y="753825"/>
            <a:ext cx="8751674" cy="4356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311700" y="524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FF"/>
                </a:solidFill>
              </a:rPr>
              <a:t>Stencil Computation</a:t>
            </a:r>
            <a:endParaRPr>
              <a:solidFill>
                <a:srgbClr val="0000FF"/>
              </a:solidFill>
            </a:endParaRPr>
          </a:p>
        </p:txBody>
      </p:sp>
      <p:sp>
        <p:nvSpPr>
          <p:cNvPr id="163" name="Google Shape;163;p14"/>
          <p:cNvSpPr txBox="1"/>
          <p:nvPr>
            <p:ph idx="1" type="body"/>
          </p:nvPr>
        </p:nvSpPr>
        <p:spPr>
          <a:xfrm>
            <a:off x="311700" y="719550"/>
            <a:ext cx="8520600" cy="38493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Clr>
                <a:schemeClr val="dk1"/>
              </a:buClr>
              <a:buSzPct val="61110"/>
              <a:buFont typeface="Arial"/>
              <a:buNone/>
            </a:pPr>
            <a:r>
              <a:rPr lang="en"/>
              <a:t>out[i*N*N + j*N + k] = </a:t>
            </a:r>
            <a:endParaRPr/>
          </a:p>
          <a:p>
            <a:pPr indent="0" lvl="0" marL="0" rtl="0" algn="l">
              <a:lnSpc>
                <a:spcPct val="115000"/>
              </a:lnSpc>
              <a:spcBef>
                <a:spcPts val="1200"/>
              </a:spcBef>
              <a:spcAft>
                <a:spcPts val="0"/>
              </a:spcAft>
              <a:buClr>
                <a:schemeClr val="dk1"/>
              </a:buClr>
              <a:buSzPct val="61110"/>
              <a:buFont typeface="Arial"/>
              <a:buNone/>
            </a:pPr>
            <a:r>
              <a:rPr lang="en"/>
              <a:t>      c0 * in[i*N*N + j*N + k]           // center</a:t>
            </a:r>
            <a:endParaRPr/>
          </a:p>
          <a:p>
            <a:pPr indent="0" lvl="0" marL="0" rtl="0" algn="l">
              <a:lnSpc>
                <a:spcPct val="115000"/>
              </a:lnSpc>
              <a:spcBef>
                <a:spcPts val="1200"/>
              </a:spcBef>
              <a:spcAft>
                <a:spcPts val="0"/>
              </a:spcAft>
              <a:buClr>
                <a:schemeClr val="dk1"/>
              </a:buClr>
              <a:buSzPct val="61110"/>
              <a:buFont typeface="Arial"/>
              <a:buNone/>
            </a:pPr>
            <a:r>
              <a:rPr lang="en"/>
              <a:t>    + c1 * in[i*N*N + j*N + (k - 1)]     // left (x-1)</a:t>
            </a:r>
            <a:endParaRPr/>
          </a:p>
          <a:p>
            <a:pPr indent="0" lvl="0" marL="0" rtl="0" algn="l">
              <a:lnSpc>
                <a:spcPct val="115000"/>
              </a:lnSpc>
              <a:spcBef>
                <a:spcPts val="1200"/>
              </a:spcBef>
              <a:spcAft>
                <a:spcPts val="0"/>
              </a:spcAft>
              <a:buClr>
                <a:schemeClr val="dk1"/>
              </a:buClr>
              <a:buSzPct val="61110"/>
              <a:buFont typeface="Arial"/>
              <a:buNone/>
            </a:pPr>
            <a:r>
              <a:rPr lang="en"/>
              <a:t>    + c2 * in[i*N*N + j*N + (k + 1)]     // right (x+1)</a:t>
            </a:r>
            <a:endParaRPr/>
          </a:p>
          <a:p>
            <a:pPr indent="0" lvl="0" marL="0" rtl="0" algn="l">
              <a:lnSpc>
                <a:spcPct val="115000"/>
              </a:lnSpc>
              <a:spcBef>
                <a:spcPts val="1200"/>
              </a:spcBef>
              <a:spcAft>
                <a:spcPts val="0"/>
              </a:spcAft>
              <a:buClr>
                <a:schemeClr val="dk1"/>
              </a:buClr>
              <a:buSzPct val="61110"/>
              <a:buFont typeface="Arial"/>
              <a:buNone/>
            </a:pPr>
            <a:r>
              <a:rPr lang="en"/>
              <a:t>    + c3 * in[i*N*N + (j - 1)*N + k]     // down (y-1)</a:t>
            </a:r>
            <a:endParaRPr/>
          </a:p>
          <a:p>
            <a:pPr indent="0" lvl="0" marL="0" rtl="0" algn="l">
              <a:lnSpc>
                <a:spcPct val="115000"/>
              </a:lnSpc>
              <a:spcBef>
                <a:spcPts val="1200"/>
              </a:spcBef>
              <a:spcAft>
                <a:spcPts val="0"/>
              </a:spcAft>
              <a:buClr>
                <a:schemeClr val="dk1"/>
              </a:buClr>
              <a:buSzPct val="61110"/>
              <a:buFont typeface="Arial"/>
              <a:buNone/>
            </a:pPr>
            <a:r>
              <a:rPr lang="en"/>
              <a:t>    + c4 * in[i*N*N + (j + 1)*N + k]     // up (y+1)</a:t>
            </a:r>
            <a:endParaRPr/>
          </a:p>
          <a:p>
            <a:pPr indent="0" lvl="0" marL="0" rtl="0" algn="l">
              <a:lnSpc>
                <a:spcPct val="115000"/>
              </a:lnSpc>
              <a:spcBef>
                <a:spcPts val="1200"/>
              </a:spcBef>
              <a:spcAft>
                <a:spcPts val="0"/>
              </a:spcAft>
              <a:buClr>
                <a:schemeClr val="dk1"/>
              </a:buClr>
              <a:buSzPct val="61110"/>
              <a:buFont typeface="Arial"/>
              <a:buNone/>
            </a:pPr>
            <a:r>
              <a:rPr lang="en"/>
              <a:t>    + c5 * in[(i - 1)*N*N + j*N + k]     // back (z-1)</a:t>
            </a:r>
            <a:endParaRPr/>
          </a:p>
          <a:p>
            <a:pPr indent="0" lvl="0" marL="0" rtl="0" algn="l">
              <a:lnSpc>
                <a:spcPct val="115000"/>
              </a:lnSpc>
              <a:spcBef>
                <a:spcPts val="1200"/>
              </a:spcBef>
              <a:spcAft>
                <a:spcPts val="0"/>
              </a:spcAft>
              <a:buClr>
                <a:schemeClr val="dk1"/>
              </a:buClr>
              <a:buSzPct val="61110"/>
              <a:buFont typeface="Arial"/>
              <a:buNone/>
            </a:pPr>
            <a:r>
              <a:rPr lang="en"/>
              <a:t>    + c6 * in[(i + 1)*N*N + j*N + k];    // front (z+1)</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1200"/>
              </a:spcAft>
              <a:buSzPct val="117647"/>
              <a:buNone/>
            </a:pPr>
            <a:r>
              <a:t/>
            </a:r>
            <a:endParaRPr/>
          </a:p>
        </p:txBody>
      </p:sp>
      <p:sp>
        <p:nvSpPr>
          <p:cNvPr id="164" name="Google Shape;16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65" name="Google Shape;165;p14"/>
          <p:cNvSpPr txBox="1"/>
          <p:nvPr/>
        </p:nvSpPr>
        <p:spPr>
          <a:xfrm>
            <a:off x="161850" y="3886300"/>
            <a:ext cx="8520600" cy="117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This computes a weighted sum of:</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Center point</a:t>
            </a:r>
            <a:r>
              <a:rPr b="0" i="0" lang="en" sz="1100" u="none" cap="none" strike="noStrike">
                <a:solidFill>
                  <a:schemeClr val="dk1"/>
                </a:solidFill>
                <a:latin typeface="Arial"/>
                <a:ea typeface="Arial"/>
                <a:cs typeface="Arial"/>
                <a:sym typeface="Arial"/>
              </a:rPr>
              <a:t>: </a:t>
            </a:r>
            <a:r>
              <a:rPr b="0" i="0" lang="en" sz="1100" u="none" cap="none" strike="noStrike">
                <a:solidFill>
                  <a:srgbClr val="188038"/>
                </a:solidFill>
                <a:latin typeface="Roboto Mono"/>
                <a:ea typeface="Roboto Mono"/>
                <a:cs typeface="Roboto Mono"/>
                <a:sym typeface="Roboto Mono"/>
              </a:rPr>
              <a:t>(i, j, k)</a:t>
            </a:r>
            <a:endParaRPr b="0" i="0" sz="1100" u="none" cap="none" strike="noStrike">
              <a:solidFill>
                <a:srgbClr val="188038"/>
              </a:solidFill>
              <a:latin typeface="Roboto Mono"/>
              <a:ea typeface="Roboto Mono"/>
              <a:cs typeface="Roboto Mono"/>
              <a:sym typeface="Roboto Mono"/>
            </a:endParaRPr>
          </a:p>
          <a:p>
            <a:pPr indent="-298450" lvl="0" marL="457200" marR="0" rtl="0" algn="l">
              <a:lnSpc>
                <a:spcPct val="115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6 neighbors</a:t>
            </a:r>
            <a:r>
              <a:rPr b="0" i="0" lang="en" sz="1100" u="none" cap="none" strike="noStrike">
                <a:solidFill>
                  <a:schemeClr val="dk1"/>
                </a:solidFill>
                <a:latin typeface="Arial"/>
                <a:ea typeface="Arial"/>
                <a:cs typeface="Arial"/>
                <a:sym typeface="Arial"/>
              </a:rPr>
              <a:t>: ±x, ±y, ±z</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The weights </a:t>
            </a:r>
            <a:r>
              <a:rPr b="0" i="0" lang="en" sz="1100" u="none" cap="none" strike="noStrike">
                <a:solidFill>
                  <a:srgbClr val="188038"/>
                </a:solidFill>
                <a:latin typeface="Roboto Mono"/>
                <a:ea typeface="Roboto Mono"/>
                <a:cs typeface="Roboto Mono"/>
                <a:sym typeface="Roboto Mono"/>
              </a:rPr>
              <a:t>c0, c1, ..., c6</a:t>
            </a:r>
            <a:r>
              <a:rPr b="0" i="0" lang="en" sz="1100" u="none" cap="none" strike="noStrike">
                <a:solidFill>
                  <a:schemeClr val="dk1"/>
                </a:solidFill>
                <a:latin typeface="Arial"/>
                <a:ea typeface="Arial"/>
                <a:cs typeface="Arial"/>
                <a:sym typeface="Arial"/>
              </a:rPr>
              <a:t> are constants (probably defined as </a:t>
            </a:r>
            <a:r>
              <a:rPr b="0" i="0" lang="en" sz="1100" u="none" cap="none" strike="noStrike">
                <a:solidFill>
                  <a:srgbClr val="188038"/>
                </a:solidFill>
                <a:latin typeface="Roboto Mono"/>
                <a:ea typeface="Roboto Mono"/>
                <a:cs typeface="Roboto Mono"/>
                <a:sym typeface="Roboto Mono"/>
              </a:rPr>
              <a:t>__constant__</a:t>
            </a:r>
            <a:r>
              <a:rPr b="0" i="0" lang="en" sz="1100" u="none" cap="none" strike="noStrike">
                <a:solidFill>
                  <a:schemeClr val="dk1"/>
                </a:solidFill>
                <a:latin typeface="Arial"/>
                <a:ea typeface="Arial"/>
                <a:cs typeface="Arial"/>
                <a:sym typeface="Arial"/>
              </a:rPr>
              <a:t> or macros elsewhere), representing stencil coefficients.</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66" name="Google Shape;166;p14"/>
          <p:cNvSpPr txBox="1"/>
          <p:nvPr/>
        </p:nvSpPr>
        <p:spPr>
          <a:xfrm>
            <a:off x="4846000" y="-6150"/>
            <a:ext cx="4433400" cy="81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https://khushi-411.github.io/stencil/</a:t>
            </a:r>
            <a:endParaRPr b="0" i="0" sz="1800" u="none" cap="none" strike="noStrike">
              <a:solidFill>
                <a:schemeClr val="dk2"/>
              </a:solidFill>
              <a:latin typeface="Arial"/>
              <a:ea typeface="Arial"/>
              <a:cs typeface="Arial"/>
              <a:sym typeface="Arial"/>
            </a:endParaRPr>
          </a:p>
        </p:txBody>
      </p:sp>
      <p:pic>
        <p:nvPicPr>
          <p:cNvPr id="167" name="Google Shape;167;p14" title="877654.PNG"/>
          <p:cNvPicPr preferRelativeResize="0"/>
          <p:nvPr/>
        </p:nvPicPr>
        <p:blipFill rotWithShape="1">
          <a:blip r:embed="rId3">
            <a:alphaModFix/>
          </a:blip>
          <a:srcRect b="0" l="0" r="0" t="0"/>
          <a:stretch/>
        </p:blipFill>
        <p:spPr>
          <a:xfrm>
            <a:off x="5155800" y="811950"/>
            <a:ext cx="3526650" cy="3286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FF0000"/>
                </a:solidFill>
              </a:rPr>
              <a:t>Example Use Case</a:t>
            </a:r>
            <a:endParaRPr>
              <a:solidFill>
                <a:srgbClr val="FF0000"/>
              </a:solidFill>
            </a:endParaRPr>
          </a:p>
        </p:txBody>
      </p:sp>
      <p:sp>
        <p:nvSpPr>
          <p:cNvPr id="173" name="Google Shape;173;p15"/>
          <p:cNvSpPr txBox="1"/>
          <p:nvPr>
            <p:ph idx="1" type="body"/>
          </p:nvPr>
        </p:nvSpPr>
        <p:spPr>
          <a:xfrm>
            <a:off x="311700" y="1152475"/>
            <a:ext cx="8520600" cy="24963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t>Imagine a heat diffusion simulation</a:t>
            </a:r>
            <a:endParaRPr/>
          </a:p>
          <a:p>
            <a:pPr indent="0" lvl="0" marL="0" rtl="0" algn="l">
              <a:lnSpc>
                <a:spcPct val="115000"/>
              </a:lnSpc>
              <a:spcBef>
                <a:spcPts val="1200"/>
              </a:spcBef>
              <a:spcAft>
                <a:spcPts val="0"/>
              </a:spcAft>
              <a:buSzPct val="117647"/>
              <a:buNone/>
            </a:pPr>
            <a:r>
              <a:t/>
            </a:r>
            <a:endParaRPr/>
          </a:p>
          <a:p>
            <a:pPr indent="0" lvl="0" marL="0" rtl="0" algn="l">
              <a:lnSpc>
                <a:spcPct val="115000"/>
              </a:lnSpc>
              <a:spcBef>
                <a:spcPts val="1200"/>
              </a:spcBef>
              <a:spcAft>
                <a:spcPts val="0"/>
              </a:spcAft>
              <a:buClr>
                <a:schemeClr val="dk1"/>
              </a:buClr>
              <a:buSzPct val="61110"/>
              <a:buFont typeface="Arial"/>
              <a:buNone/>
            </a:pPr>
            <a:r>
              <a:rPr lang="en"/>
              <a:t>T[i][j][k] = </a:t>
            </a:r>
            <a:endParaRPr/>
          </a:p>
          <a:p>
            <a:pPr indent="0" lvl="0" marL="0" rtl="0" algn="l">
              <a:lnSpc>
                <a:spcPct val="115000"/>
              </a:lnSpc>
              <a:spcBef>
                <a:spcPts val="1200"/>
              </a:spcBef>
              <a:spcAft>
                <a:spcPts val="0"/>
              </a:spcAft>
              <a:buClr>
                <a:schemeClr val="dk1"/>
              </a:buClr>
              <a:buSzPct val="61110"/>
              <a:buFont typeface="Arial"/>
              <a:buNone/>
            </a:pPr>
            <a:r>
              <a:rPr lang="en"/>
              <a:t>    0.25 * T[i][j][k] +    0.1  * (T[i][j][k-1] + T[i][j][k+1] +  T[i][j-1][k] + T[i][j+1][k] +           T[i-1][j][k] + T[i+1][j][k])</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1200"/>
              </a:spcAft>
              <a:buSzPct val="117647"/>
              <a:buNone/>
            </a:pPr>
            <a:r>
              <a:t/>
            </a:r>
            <a:endParaRPr/>
          </a:p>
        </p:txBody>
      </p:sp>
      <p:sp>
        <p:nvSpPr>
          <p:cNvPr id="174" name="Google Shape;17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5" name="Google Shape;175;p15"/>
          <p:cNvSpPr txBox="1"/>
          <p:nvPr/>
        </p:nvSpPr>
        <p:spPr>
          <a:xfrm>
            <a:off x="356250" y="3004525"/>
            <a:ext cx="8431500" cy="1658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en" sz="1800" u="none" cap="none" strike="noStrike">
                <a:solidFill>
                  <a:schemeClr val="dk2"/>
                </a:solidFill>
                <a:latin typeface="Arial"/>
                <a:ea typeface="Arial"/>
                <a:cs typeface="Arial"/>
                <a:sym typeface="Arial"/>
              </a:rPr>
              <a:t>This kernel:</a:t>
            </a:r>
            <a:endParaRPr b="0" i="0" sz="1800" u="none" cap="none" strike="noStrike">
              <a:solidFill>
                <a:schemeClr val="dk2"/>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800" u="none" cap="none" strike="noStrike">
                <a:solidFill>
                  <a:schemeClr val="dk2"/>
                </a:solidFill>
                <a:latin typeface="Arial"/>
                <a:ea typeface="Arial"/>
                <a:cs typeface="Arial"/>
                <a:sym typeface="Arial"/>
              </a:rPr>
              <a:t>Runs one thread per grid point. </a:t>
            </a:r>
            <a:endParaRPr b="0" i="0" sz="1800" u="none" cap="none" strike="noStrike">
              <a:solidFill>
                <a:schemeClr val="dk2"/>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800" u="none" cap="none" strike="noStrike">
                <a:solidFill>
                  <a:schemeClr val="dk2"/>
                </a:solidFill>
                <a:latin typeface="Arial"/>
                <a:ea typeface="Arial"/>
                <a:cs typeface="Arial"/>
                <a:sym typeface="Arial"/>
              </a:rPr>
              <a:t>Computes a 7-point stencil (center + 6 axis-aligned neighbors).</a:t>
            </a:r>
            <a:endParaRPr b="0" i="0" sz="1800" u="none" cap="none" strike="noStrike">
              <a:solidFill>
                <a:schemeClr val="dk2"/>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800" u="none" cap="none" strike="noStrike">
                <a:solidFill>
                  <a:schemeClr val="dk2"/>
                </a:solidFill>
                <a:latin typeface="Arial"/>
                <a:ea typeface="Arial"/>
                <a:cs typeface="Arial"/>
                <a:sym typeface="Arial"/>
              </a:rPr>
              <a:t>Skips boundary cells.</a:t>
            </a:r>
            <a:endParaRPr b="0" i="0" sz="1800" u="none" cap="none" strike="noStrike">
              <a:solidFill>
                <a:schemeClr val="dk2"/>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800" u="none" cap="none" strike="noStrike">
                <a:solidFill>
                  <a:schemeClr val="dk2"/>
                </a:solidFill>
                <a:latin typeface="Arial"/>
                <a:ea typeface="Arial"/>
                <a:cs typeface="Arial"/>
                <a:sym typeface="Arial"/>
              </a:rPr>
              <a:t>Reads data from global memory and writes the result to an output array.</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type="title"/>
          </p:nvPr>
        </p:nvSpPr>
        <p:spPr>
          <a:xfrm>
            <a:off x="20615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FF"/>
                </a:solidFill>
              </a:rPr>
              <a:t>Arithmetic Intensity (AI) calculation</a:t>
            </a:r>
            <a:endParaRPr>
              <a:solidFill>
                <a:srgbClr val="0000FF"/>
              </a:solidFill>
            </a:endParaRPr>
          </a:p>
        </p:txBody>
      </p:sp>
      <p:sp>
        <p:nvSpPr>
          <p:cNvPr id="181" name="Google Shape;181;p16"/>
          <p:cNvSpPr txBox="1"/>
          <p:nvPr>
            <p:ph idx="1" type="body"/>
          </p:nvPr>
        </p:nvSpPr>
        <p:spPr>
          <a:xfrm>
            <a:off x="311700" y="572700"/>
            <a:ext cx="8520600" cy="3996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With 3D 7-point stencil,</a:t>
            </a:r>
            <a:endParaRPr/>
          </a:p>
          <a:p>
            <a:pPr indent="0" lvl="0" marL="457200" rtl="0" algn="l">
              <a:lnSpc>
                <a:spcPct val="115000"/>
              </a:lnSpc>
              <a:spcBef>
                <a:spcPts val="1200"/>
              </a:spcBef>
              <a:spcAft>
                <a:spcPts val="0"/>
              </a:spcAft>
              <a:buSzPts val="1800"/>
              <a:buNone/>
            </a:pPr>
            <a:r>
              <a:rPr lang="en"/>
              <a:t>each thread performs 13 floating-point operations. It’ll take 4 bytes to load each floating point. Therefore, AI is 13 / (7 * 4) = 0.46 OP/B.</a:t>
            </a:r>
            <a:endParaRPr/>
          </a:p>
          <a:p>
            <a:pPr indent="0" lvl="0" marL="0" rtl="0" algn="l">
              <a:lnSpc>
                <a:spcPct val="115000"/>
              </a:lnSpc>
              <a:spcBef>
                <a:spcPts val="1200"/>
              </a:spcBef>
              <a:spcAft>
                <a:spcPts val="0"/>
              </a:spcAft>
              <a:buSzPts val="1800"/>
              <a:buNone/>
            </a:pPr>
            <a:r>
              <a:rPr lang="en" sz="1900">
                <a:solidFill>
                  <a:schemeClr val="dk1"/>
                </a:solidFill>
              </a:rPr>
              <a:t>Let the input tile be a cube with T grid points in each dimension; hence, T - 2 will be the output grid points. Therefore, each block will have (T - 2)</a:t>
            </a:r>
            <a:r>
              <a:rPr baseline="30000" lang="en" sz="1900">
                <a:solidFill>
                  <a:schemeClr val="dk1"/>
                </a:solidFill>
              </a:rPr>
              <a:t>3</a:t>
            </a:r>
            <a:r>
              <a:rPr lang="en" sz="1900">
                <a:solidFill>
                  <a:schemeClr val="dk1"/>
                </a:solidFill>
              </a:rPr>
              <a:t> active threads calculating the output grid point values. Therefore, the number of operations performed is given by 13 * (T - 2)</a:t>
            </a:r>
            <a:r>
              <a:rPr baseline="30000" lang="en" sz="1900">
                <a:solidFill>
                  <a:schemeClr val="dk1"/>
                </a:solidFill>
              </a:rPr>
              <a:t>3</a:t>
            </a:r>
            <a:r>
              <a:rPr lang="en" sz="1900">
                <a:solidFill>
                  <a:schemeClr val="dk1"/>
                </a:solidFill>
              </a:rPr>
              <a:t> (note 13 here is the number of floating-point arithmetic operations). AI is given by (13 * (T - 2)</a:t>
            </a:r>
            <a:r>
              <a:rPr baseline="30000" lang="en" sz="1900">
                <a:solidFill>
                  <a:schemeClr val="dk1"/>
                </a:solidFill>
              </a:rPr>
              <a:t>3</a:t>
            </a:r>
            <a:r>
              <a:rPr lang="en" sz="1900">
                <a:solidFill>
                  <a:schemeClr val="dk1"/>
                </a:solidFill>
              </a:rPr>
              <a:t>) / (4 * T</a:t>
            </a:r>
            <a:r>
              <a:rPr baseline="30000" lang="en" sz="1900">
                <a:solidFill>
                  <a:schemeClr val="dk1"/>
                </a:solidFill>
              </a:rPr>
              <a:t>3</a:t>
            </a:r>
            <a:r>
              <a:rPr lang="en" sz="1900">
                <a:solidFill>
                  <a:schemeClr val="dk1"/>
                </a:solidFill>
              </a:rPr>
              <a:t>) OP/B. More input grid point values are reused if the T value is larger.</a:t>
            </a:r>
            <a:endParaRPr sz="2600"/>
          </a:p>
        </p:txBody>
      </p:sp>
      <p:sp>
        <p:nvSpPr>
          <p:cNvPr id="182" name="Google Shape;18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3" name="Google Shape;183;p16"/>
          <p:cNvSpPr txBox="1"/>
          <p:nvPr/>
        </p:nvSpPr>
        <p:spPr>
          <a:xfrm>
            <a:off x="206150" y="3968650"/>
            <a:ext cx="8937900" cy="7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Recall that AI is given by (total number of operations)/(total amount of data moved)</a:t>
            </a:r>
            <a:endParaRPr sz="18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311700" y="2207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FF0000"/>
                </a:solidFill>
              </a:rPr>
              <a:t>CUDA Runtime system</a:t>
            </a:r>
            <a:endParaRPr>
              <a:solidFill>
                <a:srgbClr val="FF0000"/>
              </a:solidFill>
            </a:endParaRPr>
          </a:p>
        </p:txBody>
      </p:sp>
      <p:sp>
        <p:nvSpPr>
          <p:cNvPr id="62" name="Google Shape;6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63" name="Google Shape;63;p2" title="mm55df.PNG"/>
          <p:cNvPicPr preferRelativeResize="0"/>
          <p:nvPr/>
        </p:nvPicPr>
        <p:blipFill rotWithShape="1">
          <a:blip r:embed="rId3">
            <a:alphaModFix/>
          </a:blip>
          <a:srcRect b="0" l="0" r="0" t="0"/>
          <a:stretch/>
        </p:blipFill>
        <p:spPr>
          <a:xfrm>
            <a:off x="311700" y="793425"/>
            <a:ext cx="8400400" cy="4045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61425"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920">
                <a:solidFill>
                  <a:srgbClr val="FF0000"/>
                </a:solidFill>
              </a:rPr>
              <a:t>Recap: Warps</a:t>
            </a:r>
            <a:endParaRPr sz="2920">
              <a:solidFill>
                <a:srgbClr val="FF0000"/>
              </a:solidFill>
            </a:endParaRPr>
          </a:p>
        </p:txBody>
      </p:sp>
      <p:sp>
        <p:nvSpPr>
          <p:cNvPr id="69" name="Google Shape;69;p3"/>
          <p:cNvSpPr txBox="1"/>
          <p:nvPr>
            <p:ph idx="1" type="body"/>
          </p:nvPr>
        </p:nvSpPr>
        <p:spPr>
          <a:xfrm>
            <a:off x="311700" y="806625"/>
            <a:ext cx="8520600" cy="3856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70" name="Google Shape;7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71" name="Google Shape;71;p3" title="99000.PNG"/>
          <p:cNvPicPr preferRelativeResize="0"/>
          <p:nvPr/>
        </p:nvPicPr>
        <p:blipFill rotWithShape="1">
          <a:blip r:embed="rId3">
            <a:alphaModFix/>
          </a:blip>
          <a:srcRect b="0" l="0" r="0" t="0"/>
          <a:stretch/>
        </p:blipFill>
        <p:spPr>
          <a:xfrm>
            <a:off x="61425" y="806625"/>
            <a:ext cx="9021149" cy="385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269525" y="234225"/>
            <a:ext cx="8520600" cy="646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solidFill>
                  <a:srgbClr val="0000FF"/>
                </a:solidFill>
              </a:rPr>
              <a:t>Context Switching in GPU</a:t>
            </a:r>
            <a:endParaRPr>
              <a:solidFill>
                <a:srgbClr val="0000FF"/>
              </a:solidFill>
            </a:endParaRPr>
          </a:p>
        </p:txBody>
      </p:sp>
      <p:sp>
        <p:nvSpPr>
          <p:cNvPr id="77" name="Google Shape;77;p4"/>
          <p:cNvSpPr txBox="1"/>
          <p:nvPr>
            <p:ph idx="1" type="body"/>
          </p:nvPr>
        </p:nvSpPr>
        <p:spPr>
          <a:xfrm>
            <a:off x="-49900" y="1152475"/>
            <a:ext cx="5733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1200"/>
              </a:spcBef>
              <a:spcAft>
                <a:spcPts val="0"/>
              </a:spcAft>
              <a:buClr>
                <a:schemeClr val="dk1"/>
              </a:buClr>
              <a:buSzPct val="73333"/>
              <a:buFont typeface="Arial"/>
              <a:buNone/>
            </a:pPr>
            <a:r>
              <a:rPr lang="en" sz="1500">
                <a:solidFill>
                  <a:schemeClr val="dk1"/>
                </a:solidFill>
              </a:rPr>
              <a:t>A </a:t>
            </a:r>
            <a:r>
              <a:rPr b="1" lang="en" sz="1500">
                <a:solidFill>
                  <a:schemeClr val="dk1"/>
                </a:solidFill>
              </a:rPr>
              <a:t>context switch</a:t>
            </a:r>
            <a:r>
              <a:rPr lang="en" sz="1500">
                <a:solidFill>
                  <a:schemeClr val="dk1"/>
                </a:solidFill>
              </a:rPr>
              <a:t> in GPUs is the process of saving the state of one </a:t>
            </a:r>
            <a:r>
              <a:rPr b="1" lang="en" sz="1500">
                <a:solidFill>
                  <a:schemeClr val="dk1"/>
                </a:solidFill>
              </a:rPr>
              <a:t>running task (or kernel)</a:t>
            </a:r>
            <a:r>
              <a:rPr lang="en" sz="1500">
                <a:solidFill>
                  <a:schemeClr val="dk1"/>
                </a:solidFill>
              </a:rPr>
              <a:t> and loading the state of another, so the GPU can switch between different applications or kernels.</a:t>
            </a:r>
            <a:endParaRPr sz="1500">
              <a:solidFill>
                <a:schemeClr val="dk1"/>
              </a:solidFill>
            </a:endParaRPr>
          </a:p>
          <a:p>
            <a:pPr indent="0" lvl="0" marL="0" rtl="0" algn="l">
              <a:lnSpc>
                <a:spcPct val="115000"/>
              </a:lnSpc>
              <a:spcBef>
                <a:spcPts val="1200"/>
              </a:spcBef>
              <a:spcAft>
                <a:spcPts val="0"/>
              </a:spcAft>
              <a:buClr>
                <a:schemeClr val="dk1"/>
              </a:buClr>
              <a:buSzPct val="73333"/>
              <a:buFont typeface="Arial"/>
              <a:buNone/>
            </a:pPr>
            <a:r>
              <a:rPr lang="en" sz="1500">
                <a:solidFill>
                  <a:schemeClr val="dk1"/>
                </a:solidFill>
              </a:rPr>
              <a:t>Just like in CPUs, the "context" means all the information needed to resume execution later. On a GPU, this includes:</a:t>
            </a:r>
            <a:endParaRPr sz="1500">
              <a:solidFill>
                <a:schemeClr val="dk1"/>
              </a:solidFill>
            </a:endParaRPr>
          </a:p>
          <a:p>
            <a:pPr indent="-309562" lvl="0" marL="457200" rtl="0" algn="l">
              <a:lnSpc>
                <a:spcPct val="115000"/>
              </a:lnSpc>
              <a:spcBef>
                <a:spcPts val="1200"/>
              </a:spcBef>
              <a:spcAft>
                <a:spcPts val="0"/>
              </a:spcAft>
              <a:buClr>
                <a:schemeClr val="dk1"/>
              </a:buClr>
              <a:buSzPct val="100000"/>
              <a:buChar char="●"/>
            </a:pPr>
            <a:r>
              <a:rPr b="1" lang="en" sz="1500">
                <a:solidFill>
                  <a:schemeClr val="dk1"/>
                </a:solidFill>
              </a:rPr>
              <a:t>Thread and warp states</a:t>
            </a:r>
            <a:r>
              <a:rPr lang="en" sz="1500">
                <a:solidFill>
                  <a:schemeClr val="dk1"/>
                </a:solidFill>
              </a:rPr>
              <a:t> (program counters, registers, execution masks)</a:t>
            </a:r>
            <a:br>
              <a:rPr lang="en" sz="1500">
                <a:solidFill>
                  <a:schemeClr val="dk1"/>
                </a:solidFill>
              </a:rPr>
            </a:br>
            <a:endParaRPr sz="1500">
              <a:solidFill>
                <a:schemeClr val="dk1"/>
              </a:solidFill>
            </a:endParaRPr>
          </a:p>
          <a:p>
            <a:pPr indent="-309562" lvl="0" marL="457200" rtl="0" algn="l">
              <a:lnSpc>
                <a:spcPct val="115000"/>
              </a:lnSpc>
              <a:spcBef>
                <a:spcPts val="0"/>
              </a:spcBef>
              <a:spcAft>
                <a:spcPts val="0"/>
              </a:spcAft>
              <a:buClr>
                <a:schemeClr val="dk1"/>
              </a:buClr>
              <a:buSzPct val="100000"/>
              <a:buChar char="●"/>
            </a:pPr>
            <a:r>
              <a:rPr b="1" lang="en" sz="1500">
                <a:solidFill>
                  <a:schemeClr val="dk1"/>
                </a:solidFill>
              </a:rPr>
              <a:t>Memory mappings</a:t>
            </a:r>
            <a:r>
              <a:rPr lang="en" sz="1500">
                <a:solidFill>
                  <a:schemeClr val="dk1"/>
                </a:solidFill>
              </a:rPr>
              <a:t> (page tables, virtual memory state)</a:t>
            </a:r>
            <a:br>
              <a:rPr lang="en" sz="1500">
                <a:solidFill>
                  <a:schemeClr val="dk1"/>
                </a:solidFill>
              </a:rPr>
            </a:br>
            <a:endParaRPr sz="1500">
              <a:solidFill>
                <a:schemeClr val="dk1"/>
              </a:solidFill>
            </a:endParaRPr>
          </a:p>
          <a:p>
            <a:pPr indent="-309562" lvl="0" marL="457200" rtl="0" algn="l">
              <a:lnSpc>
                <a:spcPct val="115000"/>
              </a:lnSpc>
              <a:spcBef>
                <a:spcPts val="0"/>
              </a:spcBef>
              <a:spcAft>
                <a:spcPts val="0"/>
              </a:spcAft>
              <a:buClr>
                <a:schemeClr val="dk1"/>
              </a:buClr>
              <a:buSzPct val="100000"/>
              <a:buChar char="●"/>
            </a:pPr>
            <a:r>
              <a:rPr b="1" lang="en" sz="1500">
                <a:solidFill>
                  <a:schemeClr val="dk1"/>
                </a:solidFill>
              </a:rPr>
              <a:t>Scheduler states</a:t>
            </a:r>
            <a:r>
              <a:rPr lang="en" sz="1500">
                <a:solidFill>
                  <a:schemeClr val="dk1"/>
                </a:solidFill>
              </a:rPr>
              <a:t> (which warps were active, ready queues)</a:t>
            </a:r>
            <a:br>
              <a:rPr lang="en" sz="1500">
                <a:solidFill>
                  <a:schemeClr val="dk1"/>
                </a:solidFill>
              </a:rPr>
            </a:br>
            <a:endParaRPr sz="1500">
              <a:solidFill>
                <a:schemeClr val="dk1"/>
              </a:solidFill>
            </a:endParaRPr>
          </a:p>
          <a:p>
            <a:pPr indent="-309562" lvl="0" marL="457200" rtl="0" algn="l">
              <a:lnSpc>
                <a:spcPct val="115000"/>
              </a:lnSpc>
              <a:spcBef>
                <a:spcPts val="0"/>
              </a:spcBef>
              <a:spcAft>
                <a:spcPts val="0"/>
              </a:spcAft>
              <a:buClr>
                <a:schemeClr val="dk1"/>
              </a:buClr>
              <a:buSzPct val="100000"/>
              <a:buChar char="●"/>
            </a:pPr>
            <a:r>
              <a:rPr b="1" lang="en" sz="1500">
                <a:solidFill>
                  <a:schemeClr val="dk1"/>
                </a:solidFill>
              </a:rPr>
              <a:t>Caches and shared memory usage</a:t>
            </a:r>
            <a:endParaRPr b="1" sz="1500">
              <a:solidFill>
                <a:schemeClr val="dk1"/>
              </a:solidFill>
            </a:endParaRPr>
          </a:p>
          <a:p>
            <a:pPr indent="0" lvl="0" marL="0" rtl="0" algn="l">
              <a:lnSpc>
                <a:spcPct val="115000"/>
              </a:lnSpc>
              <a:spcBef>
                <a:spcPts val="1200"/>
              </a:spcBef>
              <a:spcAft>
                <a:spcPts val="1200"/>
              </a:spcAft>
              <a:buSzPct val="117647"/>
              <a:buNone/>
            </a:pPr>
            <a:r>
              <a:t/>
            </a:r>
            <a:endParaRPr/>
          </a:p>
        </p:txBody>
      </p:sp>
      <p:sp>
        <p:nvSpPr>
          <p:cNvPr id="78" name="Google Shape;7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79" name="Google Shape;79;p4"/>
          <p:cNvSpPr txBox="1"/>
          <p:nvPr/>
        </p:nvSpPr>
        <p:spPr>
          <a:xfrm>
            <a:off x="5778700" y="880425"/>
            <a:ext cx="3365400" cy="378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Clr>
                <a:schemeClr val="dk1"/>
              </a:buClr>
              <a:buSzPts val="1100"/>
              <a:buFont typeface="Arial"/>
              <a:buNone/>
            </a:pPr>
            <a:r>
              <a:rPr b="1" i="0" lang="en" sz="1300" u="none" cap="none" strike="noStrike">
                <a:solidFill>
                  <a:srgbClr val="FF0000"/>
                </a:solidFill>
                <a:latin typeface="Arial"/>
                <a:ea typeface="Arial"/>
                <a:cs typeface="Arial"/>
                <a:sym typeface="Arial"/>
              </a:rPr>
              <a:t>Why Context Switching Happens in GPUs?</a:t>
            </a:r>
            <a:endParaRPr b="1" i="0" sz="1300" u="none" cap="none" strike="noStrike">
              <a:solidFill>
                <a:srgbClr val="FF0000"/>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AutoNum type="arabicPeriod"/>
            </a:pPr>
            <a:r>
              <a:rPr b="1" i="0" lang="en" sz="1100" u="none" cap="none" strike="noStrike">
                <a:solidFill>
                  <a:schemeClr val="dk1"/>
                </a:solidFill>
                <a:latin typeface="Arial"/>
                <a:ea typeface="Arial"/>
                <a:cs typeface="Arial"/>
                <a:sym typeface="Arial"/>
              </a:rPr>
              <a:t>Time-sharing between applications</a:t>
            </a:r>
            <a:br>
              <a:rPr b="1" i="0" lang="en" sz="1100" u="none" cap="none" strike="noStrike">
                <a:solidFill>
                  <a:schemeClr val="dk1"/>
                </a:solidFill>
                <a:latin typeface="Arial"/>
                <a:ea typeface="Arial"/>
                <a:cs typeface="Arial"/>
                <a:sym typeface="Arial"/>
              </a:rPr>
            </a:br>
            <a:endParaRPr b="1" i="0" sz="11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Multiple processes (e.g., graphics + CUDA compute) share the GPU.</a:t>
            </a:r>
            <a:endParaRPr b="0" i="0" sz="11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GPU drivers and hardware schedule which process gets execution time.</a:t>
            </a: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1" i="0" lang="en" sz="1100" u="none" cap="none" strike="noStrike">
                <a:solidFill>
                  <a:schemeClr val="dk1"/>
                </a:solidFill>
                <a:latin typeface="Arial"/>
                <a:ea typeface="Arial"/>
                <a:cs typeface="Arial"/>
                <a:sym typeface="Arial"/>
              </a:rPr>
              <a:t>Preemption</a:t>
            </a:r>
            <a:endParaRPr b="1" i="0" sz="11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If a high-priority task (like graphics rendering) arrives, a lower-priority compute task may be suspended.</a:t>
            </a: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1" i="0" lang="en" sz="1100" u="none" cap="none" strike="noStrike">
                <a:solidFill>
                  <a:schemeClr val="dk1"/>
                </a:solidFill>
                <a:latin typeface="Arial"/>
                <a:ea typeface="Arial"/>
                <a:cs typeface="Arial"/>
                <a:sym typeface="Arial"/>
              </a:rPr>
              <a:t>Multi-tenancy</a:t>
            </a:r>
            <a:br>
              <a:rPr b="1" i="0" lang="en" sz="1100" u="none" cap="none" strike="noStrike">
                <a:solidFill>
                  <a:schemeClr val="dk1"/>
                </a:solidFill>
                <a:latin typeface="Arial"/>
                <a:ea typeface="Arial"/>
                <a:cs typeface="Arial"/>
                <a:sym typeface="Arial"/>
              </a:rPr>
            </a:br>
            <a:endParaRPr b="1" i="0" sz="1100" u="none" cap="none" strike="noStrike">
              <a:solidFill>
                <a:schemeClr val="dk1"/>
              </a:solidFill>
              <a:latin typeface="Arial"/>
              <a:ea typeface="Arial"/>
              <a:cs typeface="Arial"/>
              <a:sym typeface="Arial"/>
            </a:endParaRPr>
          </a:p>
          <a:p>
            <a:pPr indent="-298450" lvl="1" marL="9144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In cloud GPUs, tasks from multiple users must interleave execution.</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311700" y="1151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FF"/>
                </a:solidFill>
              </a:rPr>
              <a:t>Context Switching</a:t>
            </a:r>
            <a:endParaRPr>
              <a:solidFill>
                <a:srgbClr val="0000FF"/>
              </a:solidFill>
            </a:endParaRPr>
          </a:p>
        </p:txBody>
      </p:sp>
      <p:sp>
        <p:nvSpPr>
          <p:cNvPr id="85" name="Google Shape;85;p5"/>
          <p:cNvSpPr txBox="1"/>
          <p:nvPr>
            <p:ph idx="1" type="body"/>
          </p:nvPr>
        </p:nvSpPr>
        <p:spPr>
          <a:xfrm>
            <a:off x="311700" y="687850"/>
            <a:ext cx="8520600" cy="420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86" name="Google Shape;8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87" name="Google Shape;87;p5" title="mm6788.PNG"/>
          <p:cNvPicPr preferRelativeResize="0"/>
          <p:nvPr/>
        </p:nvPicPr>
        <p:blipFill rotWithShape="1">
          <a:blip r:embed="rId3">
            <a:alphaModFix/>
          </a:blip>
          <a:srcRect b="0" l="0" r="0" t="0"/>
          <a:stretch/>
        </p:blipFill>
        <p:spPr>
          <a:xfrm>
            <a:off x="311700" y="649325"/>
            <a:ext cx="8832299" cy="4278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FF"/>
                </a:solidFill>
              </a:rPr>
              <a:t>CUDA Streams</a:t>
            </a:r>
            <a:endParaRPr>
              <a:solidFill>
                <a:srgbClr val="0000FF"/>
              </a:solidFill>
            </a:endParaRPr>
          </a:p>
        </p:txBody>
      </p:sp>
      <p:sp>
        <p:nvSpPr>
          <p:cNvPr id="93" name="Google Shape;93;p6"/>
          <p:cNvSpPr txBox="1"/>
          <p:nvPr>
            <p:ph idx="1" type="body"/>
          </p:nvPr>
        </p:nvSpPr>
        <p:spPr>
          <a:xfrm>
            <a:off x="311700" y="727450"/>
            <a:ext cx="8520600" cy="420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94" name="Google Shape;9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95" name="Google Shape;95;p6" title="8876.PNG"/>
          <p:cNvPicPr preferRelativeResize="0"/>
          <p:nvPr/>
        </p:nvPicPr>
        <p:blipFill rotWithShape="1">
          <a:blip r:embed="rId3">
            <a:alphaModFix/>
          </a:blip>
          <a:srcRect b="0" l="0" r="0" t="0"/>
          <a:stretch/>
        </p:blipFill>
        <p:spPr>
          <a:xfrm>
            <a:off x="174075" y="599050"/>
            <a:ext cx="8520600" cy="432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ph type="title"/>
          </p:nvPr>
        </p:nvSpPr>
        <p:spPr>
          <a:xfrm>
            <a:off x="82675"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Example</a:t>
            </a:r>
            <a:endParaRPr/>
          </a:p>
        </p:txBody>
      </p:sp>
      <p:sp>
        <p:nvSpPr>
          <p:cNvPr id="101" name="Google Shape;101;p7"/>
          <p:cNvSpPr txBox="1"/>
          <p:nvPr>
            <p:ph idx="1" type="body"/>
          </p:nvPr>
        </p:nvSpPr>
        <p:spPr>
          <a:xfrm>
            <a:off x="82675" y="701050"/>
            <a:ext cx="4855500" cy="4280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CUDA kernel that calculates the average of three values supplied from two vectors</a:t>
            </a:r>
            <a:endParaRPr/>
          </a:p>
          <a:p>
            <a:pPr indent="0" lvl="0" marL="0" rtl="0" algn="l">
              <a:lnSpc>
                <a:spcPct val="115000"/>
              </a:lnSpc>
              <a:spcBef>
                <a:spcPts val="1200"/>
              </a:spcBef>
              <a:spcAft>
                <a:spcPts val="1200"/>
              </a:spcAft>
              <a:buSzPts val="1800"/>
              <a:buNone/>
            </a:pPr>
            <a:r>
              <a:t/>
            </a:r>
            <a:endParaRPr/>
          </a:p>
        </p:txBody>
      </p:sp>
      <p:sp>
        <p:nvSpPr>
          <p:cNvPr id="102" name="Google Shape;10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3" name="Google Shape;103;p7"/>
          <p:cNvSpPr txBox="1"/>
          <p:nvPr/>
        </p:nvSpPr>
        <p:spPr>
          <a:xfrm>
            <a:off x="5070325" y="745950"/>
            <a:ext cx="3950700" cy="39849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15000"/>
              </a:lnSpc>
              <a:spcBef>
                <a:spcPts val="1200"/>
              </a:spcBef>
              <a:spcAft>
                <a:spcPts val="0"/>
              </a:spcAft>
              <a:buClr>
                <a:srgbClr val="FF0000"/>
              </a:buClr>
              <a:buSzPts val="1500"/>
              <a:buFont typeface="Arial"/>
              <a:buChar char="●"/>
            </a:pPr>
            <a:r>
              <a:rPr b="0" i="0" lang="en" sz="1500" u="none" cap="none" strike="noStrike">
                <a:solidFill>
                  <a:srgbClr val="FF0000"/>
                </a:solidFill>
                <a:latin typeface="Arial"/>
                <a:ea typeface="Arial"/>
                <a:cs typeface="Arial"/>
                <a:sym typeface="Arial"/>
              </a:rPr>
              <a:t>The first step is to allocate some host memory to hold the a, b and c arrays.</a:t>
            </a:r>
            <a:endParaRPr b="0" i="0" sz="1500" u="none" cap="none" strike="noStrike">
              <a:solidFill>
                <a:srgbClr val="FF0000"/>
              </a:solidFill>
              <a:latin typeface="Arial"/>
              <a:ea typeface="Arial"/>
              <a:cs typeface="Arial"/>
              <a:sym typeface="Arial"/>
            </a:endParaRPr>
          </a:p>
          <a:p>
            <a:pPr indent="-323850" lvl="0" marL="457200" marR="0" rtl="0" algn="l">
              <a:lnSpc>
                <a:spcPct val="115000"/>
              </a:lnSpc>
              <a:spcBef>
                <a:spcPts val="0"/>
              </a:spcBef>
              <a:spcAft>
                <a:spcPts val="0"/>
              </a:spcAft>
              <a:buClr>
                <a:srgbClr val="FF0000"/>
              </a:buClr>
              <a:buSzPts val="1500"/>
              <a:buFont typeface="Arial"/>
              <a:buChar char="●"/>
            </a:pPr>
            <a:r>
              <a:rPr b="0" i="0" lang="en" sz="1500" u="none" cap="none" strike="noStrike">
                <a:solidFill>
                  <a:srgbClr val="FF0000"/>
                </a:solidFill>
                <a:latin typeface="Arial"/>
                <a:ea typeface="Arial"/>
                <a:cs typeface="Arial"/>
                <a:sym typeface="Arial"/>
              </a:rPr>
              <a:t>In order to use the host memory locations within the stream (i.e. Copy their values to and from the GPU in the stream), it will need to be allocated as </a:t>
            </a:r>
            <a:r>
              <a:rPr b="0" i="1" lang="en" sz="1500" u="none" cap="none" strike="noStrike">
                <a:solidFill>
                  <a:srgbClr val="FF0000"/>
                </a:solidFill>
                <a:latin typeface="Arial"/>
                <a:ea typeface="Arial"/>
                <a:cs typeface="Arial"/>
                <a:sym typeface="Arial"/>
              </a:rPr>
              <a:t>page-locked</a:t>
            </a:r>
            <a:r>
              <a:rPr b="0" i="0" lang="en" sz="1500" u="none" cap="none" strike="noStrike">
                <a:solidFill>
                  <a:srgbClr val="FF0000"/>
                </a:solidFill>
                <a:latin typeface="Arial"/>
                <a:ea typeface="Arial"/>
                <a:cs typeface="Arial"/>
                <a:sym typeface="Arial"/>
              </a:rPr>
              <a:t> memory.</a:t>
            </a:r>
            <a:endParaRPr b="0" i="0" sz="1500" u="none" cap="none" strike="noStrike">
              <a:solidFill>
                <a:srgbClr val="FF0000"/>
              </a:solidFill>
              <a:latin typeface="Arial"/>
              <a:ea typeface="Arial"/>
              <a:cs typeface="Arial"/>
              <a:sym typeface="Arial"/>
            </a:endParaRPr>
          </a:p>
          <a:p>
            <a:pPr indent="-323850" lvl="0" marL="457200" marR="0" rtl="0" algn="l">
              <a:lnSpc>
                <a:spcPct val="115000"/>
              </a:lnSpc>
              <a:spcBef>
                <a:spcPts val="0"/>
              </a:spcBef>
              <a:spcAft>
                <a:spcPts val="0"/>
              </a:spcAft>
              <a:buClr>
                <a:srgbClr val="0000FF"/>
              </a:buClr>
              <a:buSzPts val="1500"/>
              <a:buFont typeface="Arial"/>
              <a:buChar char="●"/>
            </a:pPr>
            <a:r>
              <a:rPr b="0" i="1" lang="en" sz="1500" u="none" cap="none" strike="noStrike">
                <a:solidFill>
                  <a:srgbClr val="0000FF"/>
                </a:solidFill>
                <a:latin typeface="Arial"/>
                <a:ea typeface="Arial"/>
                <a:cs typeface="Arial"/>
                <a:sym typeface="Arial"/>
              </a:rPr>
              <a:t>Page-locked</a:t>
            </a:r>
            <a:r>
              <a:rPr b="0" i="0" lang="en" sz="1500" u="none" cap="none" strike="noStrike">
                <a:solidFill>
                  <a:srgbClr val="0000FF"/>
                </a:solidFill>
                <a:latin typeface="Arial"/>
                <a:ea typeface="Arial"/>
                <a:cs typeface="Arial"/>
                <a:sym typeface="Arial"/>
              </a:rPr>
              <a:t> memory is the same as normal heap memory (that we would allocate through malloc), except it is guaranteed never to be swapped into the virtual memory on disk by the OS.</a:t>
            </a:r>
            <a:endParaRPr b="0" i="0" sz="1500" u="none" cap="none" strike="noStrike">
              <a:solidFill>
                <a:srgbClr val="0000FF"/>
              </a:solidFill>
              <a:latin typeface="Arial"/>
              <a:ea typeface="Arial"/>
              <a:cs typeface="Arial"/>
              <a:sym typeface="Arial"/>
            </a:endParaRPr>
          </a:p>
          <a:p>
            <a:pPr indent="-323850" lvl="0" marL="457200" marR="0" rtl="0" algn="l">
              <a:lnSpc>
                <a:spcPct val="115000"/>
              </a:lnSpc>
              <a:spcBef>
                <a:spcPts val="0"/>
              </a:spcBef>
              <a:spcAft>
                <a:spcPts val="0"/>
              </a:spcAft>
              <a:buClr>
                <a:srgbClr val="0000FF"/>
              </a:buClr>
              <a:buSzPts val="1500"/>
              <a:buFont typeface="Arial"/>
              <a:buChar char="●"/>
            </a:pPr>
            <a:r>
              <a:rPr b="0" i="0" lang="en" sz="1500" u="none" cap="none" strike="noStrike">
                <a:solidFill>
                  <a:srgbClr val="0000FF"/>
                </a:solidFill>
                <a:latin typeface="Arial"/>
                <a:ea typeface="Arial"/>
                <a:cs typeface="Arial"/>
                <a:sym typeface="Arial"/>
              </a:rPr>
              <a:t>The OS ensures that the memory is always within the physical memory of the system.</a:t>
            </a:r>
            <a:endParaRPr b="0" i="0" sz="1500" u="none" cap="none" strike="noStrike">
              <a:solidFill>
                <a:srgbClr val="0000FF"/>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104" name="Google Shape;104;p7" title="77ghjk.PNG"/>
          <p:cNvPicPr preferRelativeResize="0"/>
          <p:nvPr/>
        </p:nvPicPr>
        <p:blipFill rotWithShape="1">
          <a:blip r:embed="rId3">
            <a:alphaModFix/>
          </a:blip>
          <a:srcRect b="0" l="0" r="0" t="0"/>
          <a:stretch/>
        </p:blipFill>
        <p:spPr>
          <a:xfrm>
            <a:off x="156625" y="1766850"/>
            <a:ext cx="4781550" cy="2462525"/>
          </a:xfrm>
          <a:prstGeom prst="rect">
            <a:avLst/>
          </a:prstGeom>
          <a:noFill/>
          <a:ln>
            <a:noFill/>
          </a:ln>
        </p:spPr>
      </p:pic>
      <p:sp>
        <p:nvSpPr>
          <p:cNvPr id="105" name="Google Shape;105;p7"/>
          <p:cNvSpPr txBox="1"/>
          <p:nvPr/>
        </p:nvSpPr>
        <p:spPr>
          <a:xfrm>
            <a:off x="0" y="4466875"/>
            <a:ext cx="5489100" cy="31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Arial"/>
                <a:ea typeface="Arial"/>
                <a:cs typeface="Arial"/>
                <a:sym typeface="Arial"/>
              </a:rPr>
              <a:t>https://turing.une.edu.au/~cosc330/lectures/display_notes.php?lecture=22</a:t>
            </a:r>
            <a:endParaRPr b="0" i="0" sz="1500" u="none" cap="none" strike="noStrike">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311700" y="2075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Example</a:t>
            </a:r>
            <a:endParaRPr/>
          </a:p>
        </p:txBody>
      </p:sp>
      <p:sp>
        <p:nvSpPr>
          <p:cNvPr id="111" name="Google Shape;111;p8"/>
          <p:cNvSpPr txBox="1"/>
          <p:nvPr>
            <p:ph idx="1" type="body"/>
          </p:nvPr>
        </p:nvSpPr>
        <p:spPr>
          <a:xfrm>
            <a:off x="109075" y="780225"/>
            <a:ext cx="3839700" cy="4069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Our system has a finite amount of physical memory - so be careful with the page-locked memory allocation.</a:t>
            </a:r>
            <a:endParaRPr/>
          </a:p>
          <a:p>
            <a:pPr indent="0" lvl="0" marL="0" rtl="0" algn="l">
              <a:lnSpc>
                <a:spcPct val="115000"/>
              </a:lnSpc>
              <a:spcBef>
                <a:spcPts val="1200"/>
              </a:spcBef>
              <a:spcAft>
                <a:spcPts val="0"/>
              </a:spcAft>
              <a:buSzPts val="1800"/>
              <a:buNone/>
            </a:pPr>
            <a:r>
              <a:rPr lang="en" sz="1500">
                <a:solidFill>
                  <a:schemeClr val="dk1"/>
                </a:solidFill>
              </a:rPr>
              <a:t>GPU can use </a:t>
            </a:r>
            <a:r>
              <a:rPr i="1" lang="en" sz="1500">
                <a:solidFill>
                  <a:schemeClr val="dk1"/>
                </a:solidFill>
              </a:rPr>
              <a:t>direct memory access</a:t>
            </a:r>
            <a:r>
              <a:rPr lang="en" sz="1500">
                <a:solidFill>
                  <a:schemeClr val="dk1"/>
                </a:solidFill>
              </a:rPr>
              <a:t> (DMA) to copy data from this location in the host.</a:t>
            </a:r>
            <a:endParaRPr sz="1500">
              <a:solidFill>
                <a:schemeClr val="dk1"/>
              </a:solidFill>
            </a:endParaRPr>
          </a:p>
          <a:p>
            <a:pPr indent="0" lvl="0" marL="0" rtl="0" algn="l">
              <a:lnSpc>
                <a:spcPct val="115000"/>
              </a:lnSpc>
              <a:spcBef>
                <a:spcPts val="1200"/>
              </a:spcBef>
              <a:spcAft>
                <a:spcPts val="0"/>
              </a:spcAft>
              <a:buSzPts val="1800"/>
              <a:buNone/>
            </a:pPr>
            <a:r>
              <a:rPr lang="en" sz="1500">
                <a:solidFill>
                  <a:schemeClr val="dk1"/>
                </a:solidFill>
              </a:rPr>
              <a:t>DMA works without intervention from the CPU.</a:t>
            </a:r>
            <a:endParaRPr sz="1500">
              <a:solidFill>
                <a:schemeClr val="dk1"/>
              </a:solidFill>
            </a:endParaRPr>
          </a:p>
          <a:p>
            <a:pPr indent="0" lvl="0" marL="0" rtl="0" algn="l">
              <a:lnSpc>
                <a:spcPct val="115000"/>
              </a:lnSpc>
              <a:spcBef>
                <a:spcPts val="1200"/>
              </a:spcBef>
              <a:spcAft>
                <a:spcPts val="0"/>
              </a:spcAft>
              <a:buSzPts val="1800"/>
              <a:buNone/>
            </a:pPr>
            <a:r>
              <a:rPr lang="en" sz="1500">
                <a:solidFill>
                  <a:schemeClr val="dk1"/>
                </a:solidFill>
              </a:rPr>
              <a:t>Even when copying from pageable memory, the GPU still uses DMA. </a:t>
            </a:r>
            <a:endParaRPr sz="1500">
              <a:solidFill>
                <a:schemeClr val="dk1"/>
              </a:solidFill>
            </a:endParaRPr>
          </a:p>
          <a:p>
            <a:pPr indent="0" lvl="0" marL="0" rtl="0" algn="l">
              <a:lnSpc>
                <a:spcPct val="115000"/>
              </a:lnSpc>
              <a:spcBef>
                <a:spcPts val="1200"/>
              </a:spcBef>
              <a:spcAft>
                <a:spcPts val="1200"/>
              </a:spcAft>
              <a:buSzPts val="1800"/>
              <a:buNone/>
            </a:pPr>
            <a:r>
              <a:t/>
            </a:r>
            <a:endParaRPr/>
          </a:p>
        </p:txBody>
      </p:sp>
      <p:sp>
        <p:nvSpPr>
          <p:cNvPr id="112" name="Google Shape;11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13" name="Google Shape;113;p8"/>
          <p:cNvSpPr txBox="1"/>
          <p:nvPr/>
        </p:nvSpPr>
        <p:spPr>
          <a:xfrm>
            <a:off x="4687675" y="785525"/>
            <a:ext cx="4456200" cy="39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114" name="Google Shape;114;p8" title="8855432.PNG"/>
          <p:cNvPicPr preferRelativeResize="0"/>
          <p:nvPr/>
        </p:nvPicPr>
        <p:blipFill rotWithShape="1">
          <a:blip r:embed="rId3">
            <a:alphaModFix/>
          </a:blip>
          <a:srcRect b="0" l="0" r="0" t="0"/>
          <a:stretch/>
        </p:blipFill>
        <p:spPr>
          <a:xfrm>
            <a:off x="4093900" y="336900"/>
            <a:ext cx="4713676" cy="4640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type="title"/>
          </p:nvPr>
        </p:nvSpPr>
        <p:spPr>
          <a:xfrm>
            <a:off x="109075"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Calibri"/>
              <a:buNone/>
            </a:pPr>
            <a:r>
              <a:rPr lang="en" sz="4400">
                <a:solidFill>
                  <a:srgbClr val="0000FF"/>
                </a:solidFill>
                <a:latin typeface="Calibri"/>
                <a:ea typeface="Calibri"/>
                <a:cs typeface="Calibri"/>
                <a:sym typeface="Calibri"/>
              </a:rPr>
              <a:t>Stencil Computation</a:t>
            </a:r>
            <a:endParaRPr>
              <a:solidFill>
                <a:srgbClr val="0000FF"/>
              </a:solidFill>
            </a:endParaRPr>
          </a:p>
        </p:txBody>
      </p:sp>
      <p:sp>
        <p:nvSpPr>
          <p:cNvPr id="120" name="Google Shape;120;p9"/>
          <p:cNvSpPr txBox="1"/>
          <p:nvPr>
            <p:ph idx="1" type="body"/>
          </p:nvPr>
        </p:nvSpPr>
        <p:spPr>
          <a:xfrm>
            <a:off x="109075" y="930675"/>
            <a:ext cx="4710600" cy="40638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200"/>
              </a:spcBef>
              <a:spcAft>
                <a:spcPts val="0"/>
              </a:spcAft>
              <a:buClr>
                <a:schemeClr val="dk1"/>
              </a:buClr>
              <a:buSzPts val="1100"/>
              <a:buFont typeface="Arial"/>
              <a:buNone/>
            </a:pPr>
            <a:r>
              <a:rPr lang="en" sz="1600">
                <a:solidFill>
                  <a:schemeClr val="dk1"/>
                </a:solidFill>
              </a:rPr>
              <a:t>A </a:t>
            </a:r>
            <a:r>
              <a:rPr b="1" lang="en" sz="1600">
                <a:solidFill>
                  <a:schemeClr val="dk1"/>
                </a:solidFill>
              </a:rPr>
              <a:t>stencil</a:t>
            </a:r>
            <a:r>
              <a:rPr lang="en" sz="1600">
                <a:solidFill>
                  <a:schemeClr val="dk1"/>
                </a:solidFill>
              </a:rPr>
              <a:t> defines a </a:t>
            </a:r>
            <a:r>
              <a:rPr b="1" lang="en" sz="1600">
                <a:solidFill>
                  <a:schemeClr val="dk1"/>
                </a:solidFill>
              </a:rPr>
              <a:t>pattern of data points</a:t>
            </a:r>
            <a:r>
              <a:rPr lang="en" sz="1600">
                <a:solidFill>
                  <a:schemeClr val="dk1"/>
                </a:solidFill>
              </a:rPr>
              <a:t> (or elements) used to compute a new value for each point in a data structure, typically a grid or an array. The new value at a grid point is computed based on its </a:t>
            </a:r>
            <a:r>
              <a:rPr b="1" lang="en" sz="1600">
                <a:solidFill>
                  <a:schemeClr val="dk1"/>
                </a:solidFill>
              </a:rPr>
              <a:t>neighbors</a:t>
            </a:r>
            <a:r>
              <a:rPr lang="en" sz="1600">
                <a:solidFill>
                  <a:schemeClr val="dk1"/>
                </a:solidFill>
              </a:rPr>
              <a:t>, according to a fixed rule.</a:t>
            </a:r>
            <a:endParaRPr sz="1600">
              <a:solidFill>
                <a:schemeClr val="dk1"/>
              </a:solidFill>
            </a:endParaRPr>
          </a:p>
          <a:p>
            <a:pPr indent="0" lvl="0" marL="0" rtl="0" algn="l">
              <a:lnSpc>
                <a:spcPct val="115000"/>
              </a:lnSpc>
              <a:spcBef>
                <a:spcPts val="1200"/>
              </a:spcBef>
              <a:spcAft>
                <a:spcPts val="0"/>
              </a:spcAft>
              <a:buSzPts val="1800"/>
              <a:buNone/>
            </a:pPr>
            <a:r>
              <a:rPr lang="en" sz="1600">
                <a:solidFill>
                  <a:schemeClr val="dk1"/>
                </a:solidFill>
              </a:rPr>
              <a:t>The "stencil" describes </a:t>
            </a:r>
            <a:r>
              <a:rPr b="1" lang="en" sz="1600">
                <a:solidFill>
                  <a:schemeClr val="dk1"/>
                </a:solidFill>
              </a:rPr>
              <a:t>which neighbors</a:t>
            </a:r>
            <a:r>
              <a:rPr lang="en" sz="1600">
                <a:solidFill>
                  <a:schemeClr val="dk1"/>
                </a:solidFill>
              </a:rPr>
              <a:t> are used and </a:t>
            </a:r>
            <a:r>
              <a:rPr b="1" lang="en" sz="1600">
                <a:solidFill>
                  <a:schemeClr val="dk1"/>
                </a:solidFill>
              </a:rPr>
              <a:t>how</a:t>
            </a:r>
            <a:r>
              <a:rPr lang="en" sz="1600">
                <a:solidFill>
                  <a:schemeClr val="dk1"/>
                </a:solidFill>
              </a:rPr>
              <a:t> they're combined.</a:t>
            </a:r>
            <a:endParaRPr sz="1600">
              <a:solidFill>
                <a:schemeClr val="dk1"/>
              </a:solidFill>
            </a:endParaRPr>
          </a:p>
          <a:p>
            <a:pPr indent="0" lvl="0" marL="0" rtl="0" algn="l">
              <a:lnSpc>
                <a:spcPct val="115000"/>
              </a:lnSpc>
              <a:spcBef>
                <a:spcPts val="1200"/>
              </a:spcBef>
              <a:spcAft>
                <a:spcPts val="0"/>
              </a:spcAft>
              <a:buSzPts val="1800"/>
              <a:buNone/>
            </a:pPr>
            <a:r>
              <a:rPr lang="en" sz="1600">
                <a:solidFill>
                  <a:schemeClr val="dk1"/>
                </a:solidFill>
              </a:rPr>
              <a:t>Let's say you have an array </a:t>
            </a:r>
            <a:r>
              <a:rPr lang="en" sz="1600">
                <a:solidFill>
                  <a:srgbClr val="188038"/>
                </a:solidFill>
                <a:latin typeface="Roboto Mono"/>
                <a:ea typeface="Roboto Mono"/>
                <a:cs typeface="Roboto Mono"/>
                <a:sym typeface="Roboto Mono"/>
              </a:rPr>
              <a:t>A</a:t>
            </a:r>
            <a:r>
              <a:rPr lang="en" sz="1600">
                <a:solidFill>
                  <a:schemeClr val="dk1"/>
                </a:solidFill>
              </a:rPr>
              <a:t>, and you want to create a new array </a:t>
            </a:r>
            <a:r>
              <a:rPr lang="en" sz="1600">
                <a:solidFill>
                  <a:srgbClr val="188038"/>
                </a:solidFill>
                <a:latin typeface="Roboto Mono"/>
                <a:ea typeface="Roboto Mono"/>
                <a:cs typeface="Roboto Mono"/>
                <a:sym typeface="Roboto Mono"/>
              </a:rPr>
              <a:t>B</a:t>
            </a:r>
            <a:r>
              <a:rPr lang="en" sz="1600">
                <a:solidFill>
                  <a:schemeClr val="dk1"/>
                </a:solidFill>
              </a:rPr>
              <a:t>, where each element in </a:t>
            </a:r>
            <a:r>
              <a:rPr lang="en" sz="1600">
                <a:solidFill>
                  <a:srgbClr val="188038"/>
                </a:solidFill>
                <a:latin typeface="Roboto Mono"/>
                <a:ea typeface="Roboto Mono"/>
                <a:cs typeface="Roboto Mono"/>
                <a:sym typeface="Roboto Mono"/>
              </a:rPr>
              <a:t>B</a:t>
            </a:r>
            <a:r>
              <a:rPr lang="en" sz="1600">
                <a:solidFill>
                  <a:schemeClr val="dk1"/>
                </a:solidFill>
              </a:rPr>
              <a:t> is the </a:t>
            </a:r>
            <a:r>
              <a:rPr b="1" lang="en" sz="1600">
                <a:solidFill>
                  <a:schemeClr val="dk1"/>
                </a:solidFill>
              </a:rPr>
              <a:t>average of its neighbors</a:t>
            </a:r>
            <a:r>
              <a:rPr lang="en" sz="1600">
                <a:solidFill>
                  <a:schemeClr val="dk1"/>
                </a:solidFill>
              </a:rPr>
              <a:t> in </a:t>
            </a:r>
            <a:r>
              <a:rPr lang="en" sz="1600">
                <a:solidFill>
                  <a:srgbClr val="188038"/>
                </a:solidFill>
                <a:latin typeface="Roboto Mono"/>
                <a:ea typeface="Roboto Mono"/>
                <a:cs typeface="Roboto Mono"/>
                <a:sym typeface="Roboto Mono"/>
              </a:rPr>
              <a:t>A</a:t>
            </a:r>
            <a:endParaRPr sz="16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SzPts val="1800"/>
              <a:buNone/>
            </a:pPr>
            <a:r>
              <a:rPr lang="en" sz="1600">
                <a:solidFill>
                  <a:srgbClr val="188038"/>
                </a:solidFill>
                <a:latin typeface="Roboto Mono"/>
                <a:ea typeface="Roboto Mono"/>
                <a:cs typeface="Roboto Mono"/>
                <a:sym typeface="Roboto Mono"/>
              </a:rPr>
              <a:t>B[i] = (A[i-1] + A[i] + A[i+1]) / 3;</a:t>
            </a:r>
            <a:endParaRPr sz="16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SzPts val="1800"/>
              <a:buNone/>
            </a:pPr>
            <a:r>
              <a:t/>
            </a:r>
            <a:endParaRPr sz="16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1200"/>
              </a:spcAft>
              <a:buSzPts val="1800"/>
              <a:buNone/>
            </a:pPr>
            <a:r>
              <a:rPr lang="en" sz="1500">
                <a:solidFill>
                  <a:schemeClr val="dk1"/>
                </a:solidFill>
              </a:rPr>
              <a:t>This is called a </a:t>
            </a:r>
            <a:r>
              <a:rPr b="1" lang="en" sz="1500">
                <a:solidFill>
                  <a:schemeClr val="dk1"/>
                </a:solidFill>
              </a:rPr>
              <a:t>3-point stencil</a:t>
            </a:r>
            <a:r>
              <a:rPr lang="en" sz="1500">
                <a:solidFill>
                  <a:schemeClr val="dk1"/>
                </a:solidFill>
              </a:rPr>
              <a:t> in 1D.</a:t>
            </a:r>
            <a:endParaRPr/>
          </a:p>
        </p:txBody>
      </p:sp>
      <p:sp>
        <p:nvSpPr>
          <p:cNvPr id="121" name="Google Shape;12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2" name="Google Shape;122;p9"/>
          <p:cNvSpPr txBox="1"/>
          <p:nvPr/>
        </p:nvSpPr>
        <p:spPr>
          <a:xfrm>
            <a:off x="5083525" y="798725"/>
            <a:ext cx="4060500" cy="397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Why Stencils Matter?</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2"/>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en" sz="1300" u="none" cap="none" strike="noStrike">
                <a:solidFill>
                  <a:schemeClr val="dk1"/>
                </a:solidFill>
                <a:latin typeface="Arial"/>
                <a:ea typeface="Arial"/>
                <a:cs typeface="Arial"/>
                <a:sym typeface="Arial"/>
              </a:rPr>
              <a:t>In CUDA, stencil computations are a great fit for the GPU because they involve:</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1200"/>
              </a:spcBef>
              <a:spcAft>
                <a:spcPts val="0"/>
              </a:spcAft>
              <a:buClr>
                <a:schemeClr val="dk1"/>
              </a:buClr>
              <a:buSzPts val="1300"/>
              <a:buFont typeface="Arial"/>
              <a:buChar char="●"/>
            </a:pPr>
            <a:r>
              <a:rPr b="1" i="0" lang="en" sz="1300" u="none" cap="none" strike="noStrike">
                <a:solidFill>
                  <a:srgbClr val="FF0000"/>
                </a:solidFill>
                <a:latin typeface="Arial"/>
                <a:ea typeface="Arial"/>
                <a:cs typeface="Arial"/>
                <a:sym typeface="Arial"/>
              </a:rPr>
              <a:t>Data parallelism</a:t>
            </a:r>
            <a:r>
              <a:rPr b="0" i="0" lang="en" sz="1300" u="none" cap="none" strike="noStrike">
                <a:solidFill>
                  <a:schemeClr val="dk1"/>
                </a:solidFill>
                <a:latin typeface="Arial"/>
                <a:ea typeface="Arial"/>
                <a:cs typeface="Arial"/>
                <a:sym typeface="Arial"/>
              </a:rPr>
              <a:t>: each output element can be computed independently (ideal for CUDA threads).</a:t>
            </a:r>
            <a:br>
              <a:rPr b="0" i="0" lang="en" sz="1300" u="none" cap="none" strike="noStrike">
                <a:solidFill>
                  <a:schemeClr val="dk1"/>
                </a:solidFill>
                <a:latin typeface="Arial"/>
                <a:ea typeface="Arial"/>
                <a:cs typeface="Arial"/>
                <a:sym typeface="Arial"/>
              </a:rPr>
            </a:b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1" i="0" lang="en" sz="1300" u="none" cap="none" strike="noStrike">
                <a:solidFill>
                  <a:srgbClr val="FF0000"/>
                </a:solidFill>
                <a:latin typeface="Arial"/>
                <a:ea typeface="Arial"/>
                <a:cs typeface="Arial"/>
                <a:sym typeface="Arial"/>
              </a:rPr>
              <a:t>Regular memory access patterns</a:t>
            </a:r>
            <a:r>
              <a:rPr b="0" i="0" lang="en" sz="1300" u="none" cap="none" strike="noStrike">
                <a:solidFill>
                  <a:schemeClr val="dk1"/>
                </a:solidFill>
                <a:latin typeface="Arial"/>
                <a:ea typeface="Arial"/>
                <a:cs typeface="Arial"/>
                <a:sym typeface="Arial"/>
              </a:rPr>
              <a:t>: helps with memory coalescing.</a:t>
            </a:r>
            <a:br>
              <a:rPr b="0" i="0" lang="en" sz="1300" u="none" cap="none" strike="noStrike">
                <a:solidFill>
                  <a:schemeClr val="dk1"/>
                </a:solidFill>
                <a:latin typeface="Arial"/>
                <a:ea typeface="Arial"/>
                <a:cs typeface="Arial"/>
                <a:sym typeface="Arial"/>
              </a:rPr>
            </a:b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1" i="0" lang="en" sz="1300" u="none" cap="none" strike="noStrike">
                <a:solidFill>
                  <a:srgbClr val="FF0000"/>
                </a:solidFill>
                <a:latin typeface="Arial"/>
                <a:ea typeface="Arial"/>
                <a:cs typeface="Arial"/>
                <a:sym typeface="Arial"/>
              </a:rPr>
              <a:t>Shared memory usage</a:t>
            </a:r>
            <a:r>
              <a:rPr b="0" i="0" lang="en" sz="1300" u="none" cap="none" strike="noStrike">
                <a:solidFill>
                  <a:srgbClr val="FF0000"/>
                </a:solidFill>
                <a:latin typeface="Arial"/>
                <a:ea typeface="Arial"/>
                <a:cs typeface="Arial"/>
                <a:sym typeface="Arial"/>
              </a:rPr>
              <a:t>:</a:t>
            </a:r>
            <a:r>
              <a:rPr b="0" i="0" lang="en" sz="1300" u="none" cap="none" strike="noStrike">
                <a:solidFill>
                  <a:schemeClr val="dk1"/>
                </a:solidFill>
                <a:latin typeface="Arial"/>
                <a:ea typeface="Arial"/>
                <a:cs typeface="Arial"/>
                <a:sym typeface="Arial"/>
              </a:rPr>
              <a:t> neighboring data can be reused by threads in the same block.</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