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hxiMVadqRMJtaTvdMNOvatrSPU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0000"/>
                </a:solidFill>
              </a:rPr>
              <a:t>GPU Programming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Lecture 07: Parallel Kernel Programming</a:t>
            </a:r>
            <a:endParaRPr/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1957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Convolution Kernel (Refer code from Collab)</a:t>
            </a:r>
            <a:endParaRPr/>
          </a:p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311700" y="722600"/>
            <a:ext cx="8520600" cy="38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10" title="oolmmnbb4566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572700"/>
            <a:ext cx="8709450" cy="18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 txBox="1"/>
          <p:nvPr/>
        </p:nvSpPr>
        <p:spPr>
          <a:xfrm>
            <a:off x="456025" y="2672225"/>
            <a:ext cx="2508600" cy="17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out(0,0) = 1  -  7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out(0,1) = 2  -  8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out(0,2) = 3  -  9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out(0,3) = 4  - 10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3122650" y="2682775"/>
            <a:ext cx="2508600" cy="17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out(1,0) = 6  - 12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out(1,1) = 7  - 13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out(1,2) = 8  - 14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out(1,3) = 9  - 15  =  -6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 txBox="1"/>
          <p:nvPr/>
        </p:nvSpPr>
        <p:spPr>
          <a:xfrm>
            <a:off x="5789275" y="2399600"/>
            <a:ext cx="33126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Input: a </a:t>
            </a:r>
            <a:r>
              <a:rPr b="1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5×5 image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Filter: a </a:t>
            </a:r>
            <a:r>
              <a:rPr b="1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2×2 kernel</a:t>
            </a:r>
            <a:b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Output: size will be </a:t>
            </a:r>
            <a:r>
              <a:rPr b="0" i="0" lang="en" sz="11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(5 - 2 + 1) × (5 - 2 + 1) = 4 × 4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CUDA thread computes </a:t>
            </a:r>
            <a:r>
              <a:rPr b="1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output pixel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by applying the filter over the image region (stencil).</a:t>
            </a:r>
            <a:b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We’ll use </a:t>
            </a:r>
            <a:r>
              <a:rPr b="1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shared memory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for better locality (stencil approach).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2590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Convolution with RGB Input (Refer code from Collab)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311700" y="657800"/>
            <a:ext cx="85206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Input is now a </a:t>
            </a:r>
            <a:r>
              <a:rPr b="1" lang="en" sz="1900">
                <a:solidFill>
                  <a:schemeClr val="dk1"/>
                </a:solidFill>
              </a:rPr>
              <a:t>5×5 RGB matrix</a:t>
            </a:r>
            <a:r>
              <a:rPr lang="en" sz="1900">
                <a:solidFill>
                  <a:schemeClr val="dk1"/>
                </a:solidFill>
              </a:rPr>
              <a:t> with values (R,G,B).</a:t>
            </a:r>
            <a:br>
              <a:rPr lang="en" sz="1900">
                <a:solidFill>
                  <a:schemeClr val="dk1"/>
                </a:solidFill>
              </a:rPr>
            </a:br>
            <a:r>
              <a:rPr lang="en" sz="1900">
                <a:solidFill>
                  <a:schemeClr val="dk1"/>
                </a:solidFill>
              </a:rPr>
              <a:t>Kernel is applied on each channel separately.</a:t>
            </a:r>
            <a:br>
              <a:rPr lang="en" sz="1900">
                <a:solidFill>
                  <a:schemeClr val="dk1"/>
                </a:solidFill>
              </a:rPr>
            </a:br>
            <a:r>
              <a:rPr lang="en" sz="1900">
                <a:solidFill>
                  <a:schemeClr val="dk1"/>
                </a:solidFill>
              </a:rPr>
              <a:t>Output is printed as </a:t>
            </a:r>
            <a:r>
              <a:rPr b="1" lang="en" sz="1900">
                <a:solidFill>
                  <a:schemeClr val="dk1"/>
                </a:solidFill>
              </a:rPr>
              <a:t>three 5×5 matrices</a:t>
            </a:r>
            <a:r>
              <a:rPr lang="en" sz="1900">
                <a:solidFill>
                  <a:schemeClr val="dk1"/>
                </a:solidFill>
              </a:rPr>
              <a:t> (R, G, B).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out(i,j) = 5*center - top - bottom - left - right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1"/>
          <p:cNvSpPr txBox="1"/>
          <p:nvPr/>
        </p:nvSpPr>
        <p:spPr>
          <a:xfrm>
            <a:off x="6569200" y="827750"/>
            <a:ext cx="21606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0, -1,  0,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-1,  5, -1,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0, -1,  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 txBox="1"/>
          <p:nvPr/>
        </p:nvSpPr>
        <p:spPr>
          <a:xfrm>
            <a:off x="898700" y="2377100"/>
            <a:ext cx="24873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10 20 30 40 50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15 25 35 45 55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20 30 40 50 60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25 35 45 55 65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30 40 50 60 70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1035725" y="4074050"/>
            <a:ext cx="21606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 channel INPUT</a:t>
            </a:r>
            <a:endParaRPr b="0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4039625" y="2377100"/>
            <a:ext cx="38892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Result (for R channel):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15   35   55   75  155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20   25   35   45  120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30   35   45   55  130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40   35   45   55  140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85   90  110  130  155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7001350" y="1839575"/>
            <a:ext cx="1728600" cy="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79825" y="44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>
                <a:solidFill>
                  <a:srgbClr val="0000FF"/>
                </a:solidFill>
              </a:rPr>
              <a:t>Stencil-based Computation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139825" y="1839575"/>
            <a:ext cx="4432200" cy="30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rgbClr val="FF0000"/>
                </a:solidFill>
              </a:rPr>
              <a:t>Consider the top row. The first element is “10”. So, this will become the centre. Hence, center=10 in the below equation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out(i,j) = 5*center - top - bottom - left - right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7571"/>
              <a:buNone/>
            </a:pPr>
            <a:r>
              <a:rPr lang="en" sz="1435">
                <a:solidFill>
                  <a:srgbClr val="0000FF"/>
                </a:solidFill>
              </a:rPr>
              <a:t>With zero-padded condition, we can see that neighbors beyond the edge=0</a:t>
            </a:r>
            <a:endParaRPr sz="143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6619"/>
              <a:buFont typeface="Arial"/>
              <a:buNone/>
            </a:pPr>
            <a:r>
              <a:rPr lang="en" sz="1435">
                <a:solidFill>
                  <a:srgbClr val="0000FF"/>
                </a:solidFill>
              </a:rPr>
              <a:t>out(0,0) = 5*10 - (top=0 + left=0 + right=20 + bottom=15)</a:t>
            </a:r>
            <a:endParaRPr sz="143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6619"/>
              <a:buFont typeface="Arial"/>
              <a:buNone/>
            </a:pPr>
            <a:r>
              <a:rPr lang="en" sz="1435">
                <a:solidFill>
                  <a:srgbClr val="0000FF"/>
                </a:solidFill>
              </a:rPr>
              <a:t> out(0,0)   = 50 - 35</a:t>
            </a:r>
            <a:endParaRPr sz="1435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7571"/>
              <a:buNone/>
            </a:pPr>
            <a:r>
              <a:rPr lang="en" sz="1435">
                <a:solidFill>
                  <a:srgbClr val="0000FF"/>
                </a:solidFill>
              </a:rPr>
              <a:t>  out(0,0)  = 15</a:t>
            </a:r>
            <a:endParaRPr sz="1435">
              <a:solidFill>
                <a:srgbClr val="0000FF"/>
              </a:solidFill>
            </a:endParaRPr>
          </a:p>
        </p:txBody>
      </p:sp>
      <p:sp>
        <p:nvSpPr>
          <p:cNvPr id="148" name="Google Shape;1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2"/>
          <p:cNvSpPr txBox="1"/>
          <p:nvPr/>
        </p:nvSpPr>
        <p:spPr>
          <a:xfrm>
            <a:off x="139825" y="764500"/>
            <a:ext cx="88812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are going to perform convolution in slightly different manner. This is stencil-based computation. We need to do zero-padding around the elements of the input matrix (say, R channel)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 txBox="1"/>
          <p:nvPr/>
        </p:nvSpPr>
        <p:spPr>
          <a:xfrm>
            <a:off x="5040900" y="2039825"/>
            <a:ext cx="4026300" cy="26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2"/>
          <p:cNvSpPr txBox="1"/>
          <p:nvPr/>
        </p:nvSpPr>
        <p:spPr>
          <a:xfrm>
            <a:off x="4572000" y="1723225"/>
            <a:ext cx="45534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Consider the element=20 now.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So, center=20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With zero-padded condition, we can see that neighbors beyond the edge=0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left=10, right=30, top=0, bottom=25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out(i,j) = 5*center - top - bottom - left - right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out(0,1) = 5*20 - 0 - 25 -10 - 30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out(0,1) = 35</a:t>
            </a:r>
            <a:endParaRPr b="1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>
            <p:ph idx="1" type="body"/>
          </p:nvPr>
        </p:nvSpPr>
        <p:spPr>
          <a:xfrm>
            <a:off x="0" y="0"/>
            <a:ext cx="18999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(0,0)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center=10, right=20, down=15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5*10 -20 -15 = 50 -35 = </a:t>
            </a:r>
            <a:r>
              <a:rPr b="1" lang="en" sz="1100">
                <a:solidFill>
                  <a:schemeClr val="dk1"/>
                </a:solidFill>
              </a:rPr>
              <a:t>15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(0,1)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center=20, left=10, right=30, down=25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100 - (10+30+25) = 100 -65 = </a:t>
            </a:r>
            <a:r>
              <a:rPr b="1" lang="en" sz="1100">
                <a:solidFill>
                  <a:schemeClr val="dk1"/>
                </a:solidFill>
              </a:rPr>
              <a:t>35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(0,2)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center=30, left=20, right=40, down=35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150 - (20+40+35) = 55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(0,3)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center=40, left=30, right=50, down=45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200 - (30+50+45) = 75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(0,4)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center=50, left=40, down=55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250 - (40+55) = 155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92513"/>
              <a:buNone/>
            </a:pPr>
            <a:r>
              <a:rPr lang="en" sz="1100">
                <a:solidFill>
                  <a:srgbClr val="FF0000"/>
                </a:solidFill>
              </a:rPr>
              <a:t>Row 0 (R): </a:t>
            </a:r>
            <a:r>
              <a:rPr b="1" lang="en" sz="1100">
                <a:solidFill>
                  <a:srgbClr val="FF0000"/>
                </a:solidFill>
              </a:rPr>
              <a:t>15 35 55 75 155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1899900" y="0"/>
            <a:ext cx="17958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(1,0)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center=15, up=10, down=20, right=25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75 - (10+20+25) = 20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(1,1)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center=25, up=20, down=30, left=15, right=35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125 - (20+30+15+35) = 25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(1,2)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center=35, up=30, down=40, left=25, right=45 →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175 - (30+40+25+45) = 35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(1,3)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center=45 → 225 - (40+50+35+55) = 45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(1,4)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center=55 → 275 - (50+60+45) = 120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92513"/>
              <a:buNone/>
            </a:pPr>
            <a:r>
              <a:rPr lang="en" sz="1100">
                <a:solidFill>
                  <a:srgbClr val="FF0000"/>
                </a:solidFill>
              </a:rPr>
              <a:t>Row 1 (R): </a:t>
            </a:r>
            <a:r>
              <a:rPr b="1" lang="en" sz="1100">
                <a:solidFill>
                  <a:srgbClr val="FF0000"/>
                </a:solidFill>
              </a:rPr>
              <a:t>20 25 35 45 120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3856975" y="0"/>
            <a:ext cx="17958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2,0)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center=20 → 100 - (15+25+30) = 30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(2,1)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center=30 → 150 - (25+35+20+35) = 35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(2,2)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center=40 → 200 - (35+45+30+45) = 45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(2,3)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center=50 → 250 - (45+55+40+55) = 55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(2,4)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center=60 → 300 - (55+65+50) = 130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100">
                <a:solidFill>
                  <a:srgbClr val="FF0000"/>
                </a:solidFill>
              </a:rPr>
              <a:t>Row 2 (R): </a:t>
            </a:r>
            <a:r>
              <a:rPr b="1" lang="en" sz="1100">
                <a:solidFill>
                  <a:srgbClr val="FF0000"/>
                </a:solidFill>
              </a:rPr>
              <a:t>30 35 45 55 130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5696050" y="0"/>
            <a:ext cx="16962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(3,0)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center=25 → 125 - (20+30+35) = 40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(3,1)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center=35 → 175 - (30+40+25+45) = 35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(3,2)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center=45 → 225 - (40+50+35+55) = 45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(3,3)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center=55 → 275 - (50+60+45+65) = 55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(3,4)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center=65 → 325 - (60+70+55) = 140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100">
                <a:solidFill>
                  <a:srgbClr val="FF0000"/>
                </a:solidFill>
              </a:rPr>
              <a:t>Row 3 (R): </a:t>
            </a:r>
            <a:r>
              <a:rPr b="1" lang="en" sz="1100">
                <a:solidFill>
                  <a:srgbClr val="FF0000"/>
                </a:solidFill>
              </a:rPr>
              <a:t>40 35 45 55 140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13"/>
          <p:cNvSpPr txBox="1"/>
          <p:nvPr>
            <p:ph idx="1" type="body"/>
          </p:nvPr>
        </p:nvSpPr>
        <p:spPr>
          <a:xfrm>
            <a:off x="7392250" y="0"/>
            <a:ext cx="17958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(4,0)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center=30 → 150 - (25+40) = 85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(4,1)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center=40 → 200 - (35+45+30) = 90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(4,2)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center=50 → 250 - (45+55+40) = 110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(4,3)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center=60 → 300 - (55+65+50) = 130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(4,4)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center=70 → 350 - (65+70+60) = 155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100">
                <a:solidFill>
                  <a:srgbClr val="FF0000"/>
                </a:solidFill>
              </a:rPr>
              <a:t>Row 4 (R): </a:t>
            </a:r>
            <a:r>
              <a:rPr b="1" lang="en" sz="1100">
                <a:solidFill>
                  <a:srgbClr val="FF0000"/>
                </a:solidFill>
              </a:rPr>
              <a:t>85 90 110 130 155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185225" y="14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Visualization (Convolution with RGB Input)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67" name="Google Shape;167;p14"/>
          <p:cNvSpPr txBox="1"/>
          <p:nvPr>
            <p:ph idx="1" type="body"/>
          </p:nvPr>
        </p:nvSpPr>
        <p:spPr>
          <a:xfrm>
            <a:off x="90350" y="1152475"/>
            <a:ext cx="4139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What convolution requires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For each output pixel at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(i,j)</a:t>
            </a:r>
            <a:r>
              <a:rPr lang="en" sz="1100">
                <a:solidFill>
                  <a:schemeClr val="dk1"/>
                </a:solidFill>
              </a:rPr>
              <a:t> in an image, convolution with a </a:t>
            </a:r>
            <a:r>
              <a:rPr b="1" lang="en" sz="1100">
                <a:solidFill>
                  <a:schemeClr val="dk1"/>
                </a:solidFill>
              </a:rPr>
              <a:t>3×3 kernel</a:t>
            </a:r>
            <a:r>
              <a:rPr lang="en" sz="1100">
                <a:solidFill>
                  <a:schemeClr val="dk1"/>
                </a:solidFill>
              </a:rPr>
              <a:t> needs:</a:t>
            </a: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The center pixel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(i,j)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Its </a:t>
            </a:r>
            <a:r>
              <a:rPr b="1" lang="en" sz="1100">
                <a:solidFill>
                  <a:schemeClr val="dk1"/>
                </a:solidFill>
              </a:rPr>
              <a:t>neighbors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(i±1,j±1), (i±1,j), (i,j±1)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So, every output pixel requires </a:t>
            </a:r>
            <a:r>
              <a:rPr b="1" lang="en" sz="1100">
                <a:solidFill>
                  <a:schemeClr val="dk1"/>
                </a:solidFill>
              </a:rPr>
              <a:t>overlapping neighborhoods</a:t>
            </a:r>
            <a:r>
              <a:rPr lang="en" sz="1100">
                <a:solidFill>
                  <a:schemeClr val="dk1"/>
                </a:solidFill>
              </a:rPr>
              <a:t> of the input image.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If each thread independently fetched its pixel and neighbors </a:t>
            </a:r>
            <a:r>
              <a:rPr b="1" lang="en" sz="1100">
                <a:solidFill>
                  <a:schemeClr val="dk1"/>
                </a:solidFill>
              </a:rPr>
              <a:t>directly from global memory</a:t>
            </a:r>
            <a:r>
              <a:rPr lang="en" sz="1100">
                <a:solidFill>
                  <a:schemeClr val="dk1"/>
                </a:solidFill>
              </a:rPr>
              <a:t>, there would be:</a:t>
            </a: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Many </a:t>
            </a:r>
            <a:r>
              <a:rPr b="1" lang="en" sz="1100">
                <a:solidFill>
                  <a:schemeClr val="dk1"/>
                </a:solidFill>
              </a:rPr>
              <a:t>redundant memory accesses</a:t>
            </a:r>
            <a:r>
              <a:rPr lang="en" sz="1100">
                <a:solidFill>
                  <a:schemeClr val="dk1"/>
                </a:solidFill>
              </a:rPr>
              <a:t> (neighbors fetched multiple times).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Poor memory bandwidth usage.</a:t>
            </a:r>
            <a:endParaRPr/>
          </a:p>
        </p:txBody>
      </p:sp>
      <p:sp>
        <p:nvSpPr>
          <p:cNvPr id="168" name="Google Shape;1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4386150" y="838150"/>
            <a:ext cx="4565100" cy="3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Stencil Approach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stencil method solves this by: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Partitioning the image into tiles</a:t>
            </a:r>
            <a:r>
              <a:rPr lang="en" sz="1100">
                <a:solidFill>
                  <a:schemeClr val="dk1"/>
                </a:solidFill>
              </a:rPr>
              <a:t> (e.g., 16×16 threads per block).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Each block of threads cooperatively loads a </a:t>
            </a:r>
            <a:r>
              <a:rPr b="1" lang="en" sz="1100">
                <a:solidFill>
                  <a:schemeClr val="dk1"/>
                </a:solidFill>
              </a:rPr>
              <a:t>tile of pixels + halo (extra 1-pixel border)</a:t>
            </a:r>
            <a:r>
              <a:rPr lang="en" sz="1100">
                <a:solidFill>
                  <a:schemeClr val="dk1"/>
                </a:solidFill>
              </a:rPr>
              <a:t> into </a:t>
            </a:r>
            <a:r>
              <a:rPr b="1" lang="en" sz="1100">
                <a:solidFill>
                  <a:schemeClr val="dk1"/>
                </a:solidFill>
              </a:rPr>
              <a:t>shared memory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Example: A 16×16 block needs an 18×18 tile in shared memory (extra 1 pixel around for neighbors).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Once the tile is in shared memory, </a:t>
            </a:r>
            <a:r>
              <a:rPr b="1" lang="en" sz="1100">
                <a:solidFill>
                  <a:schemeClr val="dk1"/>
                </a:solidFill>
              </a:rPr>
              <a:t>every thread in the block can reuse the data</a:t>
            </a:r>
            <a:r>
              <a:rPr lang="en" sz="1100">
                <a:solidFill>
                  <a:schemeClr val="dk1"/>
                </a:solidFill>
              </a:rPr>
              <a:t> to compute its convolution result.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Visualization (Convolution with RGB Input)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111425" y="1131400"/>
            <a:ext cx="417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How Parallelism Happens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Thread assignment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Each thread computes </a:t>
            </a:r>
            <a:r>
              <a:rPr b="1" lang="en" sz="1100">
                <a:solidFill>
                  <a:schemeClr val="dk1"/>
                </a:solidFill>
              </a:rPr>
              <a:t>1 output pixel</a:t>
            </a:r>
            <a:r>
              <a:rPr lang="en" sz="1100">
                <a:solidFill>
                  <a:schemeClr val="dk1"/>
                </a:solidFill>
              </a:rPr>
              <a:t> (say thread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(tx,ty)</a:t>
            </a:r>
            <a:r>
              <a:rPr lang="en" sz="1100">
                <a:solidFill>
                  <a:schemeClr val="dk1"/>
                </a:solidFill>
              </a:rPr>
              <a:t> → output pixel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(i,j)</a:t>
            </a:r>
            <a:r>
              <a:rPr lang="en" sz="1100">
                <a:solidFill>
                  <a:schemeClr val="dk1"/>
                </a:solidFill>
              </a:rPr>
              <a:t>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Independent computation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Once shared memory is loaded, each thread can do: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sum = Σ (kernel[x,y] * tile[tx+x, ty+y])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Synchronization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Only 1 sync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__syncthreads()</a:t>
            </a:r>
            <a:r>
              <a:rPr lang="en" sz="1100">
                <a:solidFill>
                  <a:schemeClr val="dk1"/>
                </a:solidFill>
              </a:rPr>
              <a:t>) is required after loading shared memory, ensuring all neighbor data is ready.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1100">
                <a:solidFill>
                  <a:schemeClr val="dk1"/>
                </a:solidFill>
              </a:rPr>
              <a:t>Parallel execution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Thousands of threads (organized into blocks) work simultaneously, each processing one pixel’s convolution.</a:t>
            </a:r>
            <a:endParaRPr/>
          </a:p>
        </p:txBody>
      </p:sp>
      <p:sp>
        <p:nvSpPr>
          <p:cNvPr id="176" name="Google Shape;1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15"/>
          <p:cNvSpPr txBox="1"/>
          <p:nvPr>
            <p:ph idx="1" type="body"/>
          </p:nvPr>
        </p:nvSpPr>
        <p:spPr>
          <a:xfrm>
            <a:off x="4429600" y="1131400"/>
            <a:ext cx="463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FF0000"/>
                </a:solidFill>
              </a:rPr>
              <a:t>Why It’s Efficient</a:t>
            </a:r>
            <a:endParaRPr b="1" sz="1700">
              <a:solidFill>
                <a:srgbClr val="FF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b="1" lang="en" sz="1100">
                <a:solidFill>
                  <a:srgbClr val="FF0000"/>
                </a:solidFill>
              </a:rPr>
              <a:t>Data reuse</a:t>
            </a:r>
            <a:r>
              <a:rPr lang="en" sz="1100">
                <a:solidFill>
                  <a:srgbClr val="FF0000"/>
                </a:solidFill>
              </a:rPr>
              <a:t>: Each input pixel is loaded </a:t>
            </a:r>
            <a:r>
              <a:rPr b="1" lang="en" sz="1100">
                <a:solidFill>
                  <a:srgbClr val="FF0000"/>
                </a:solidFill>
              </a:rPr>
              <a:t>once per block</a:t>
            </a:r>
            <a:r>
              <a:rPr lang="en" sz="1100">
                <a:solidFill>
                  <a:srgbClr val="FF0000"/>
                </a:solidFill>
              </a:rPr>
              <a:t> into shared memory, instead of multiple times by different threads.</a:t>
            </a:r>
            <a:br>
              <a:rPr lang="en" sz="1100">
                <a:solidFill>
                  <a:srgbClr val="FF0000"/>
                </a:solidFill>
              </a:rPr>
            </a:br>
            <a:endParaRPr sz="1100">
              <a:solidFill>
                <a:srgbClr val="FF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b="1" lang="en" sz="1100">
                <a:solidFill>
                  <a:srgbClr val="FF0000"/>
                </a:solidFill>
              </a:rPr>
              <a:t>Reduced global memory traffic</a:t>
            </a:r>
            <a:r>
              <a:rPr lang="en" sz="1100">
                <a:solidFill>
                  <a:srgbClr val="FF0000"/>
                </a:solidFill>
              </a:rPr>
              <a:t>: Accesses are coalesced and minimized.</a:t>
            </a:r>
            <a:br>
              <a:rPr lang="en" sz="1100">
                <a:solidFill>
                  <a:srgbClr val="FF0000"/>
                </a:solidFill>
              </a:rPr>
            </a:br>
            <a:endParaRPr sz="1100">
              <a:solidFill>
                <a:srgbClr val="FF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Char char="●"/>
            </a:pPr>
            <a:r>
              <a:rPr b="1" lang="en" sz="1100">
                <a:solidFill>
                  <a:srgbClr val="FF0000"/>
                </a:solidFill>
              </a:rPr>
              <a:t>High parallelism</a:t>
            </a:r>
            <a:r>
              <a:rPr lang="en" sz="1100">
                <a:solidFill>
                  <a:srgbClr val="FF0000"/>
                </a:solidFill>
              </a:rPr>
              <a:t>: Every thread computes independently once data is staged.</a:t>
            </a:r>
            <a:endParaRPr sz="1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311700" y="192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Visualization (Convolution with RGB Input)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0" y="1120850"/>
            <a:ext cx="384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Example (5×5 image, 3×3 kernel, 4×4 block)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thread block of 4×4 threads covers part of the image.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They load a 6×6 tile (4×4 + halo).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of the 16 threads computes one output pixel in parallel.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Borders of the tile are shared between threads, so they are fetched </a:t>
            </a:r>
            <a:r>
              <a:rPr b="1" lang="en" sz="1100">
                <a:solidFill>
                  <a:schemeClr val="dk1"/>
                </a:solidFill>
              </a:rPr>
              <a:t>once</a:t>
            </a:r>
            <a:r>
              <a:rPr lang="en" sz="1100">
                <a:solidFill>
                  <a:schemeClr val="dk1"/>
                </a:solidFill>
              </a:rPr>
              <a:t> not 16 times.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3950950" y="1132275"/>
            <a:ext cx="500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6" name="Google Shape;186;p16" title="d1b1cee0-ce85-4a22-80b1-8e0fc0eb9f7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950" y="1075225"/>
            <a:ext cx="5193051" cy="346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75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Matrix Multiplication (MM) Kernel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8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__global__ void matrix_mul(int *a, int *b, int *c, int n) {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row = blockIdx.y * blockDim.y + threadIdx.y; //  row = Y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col = blockIdx.x * blockDim.x + threadIdx.x; // col = X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(row &lt; n &amp;&amp; col &lt; n) {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int sum = 0;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 (int k = 0; k &lt; n; k++) {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sum += a[row * n + k] * b[k * n + col];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c[row * n + col] = sum;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Explanation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Example,   c[2][3] = a[2][0]*b[0][3] + a[2][1]*b[1][3] + ... + a[2][4]*b[4][3]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C =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[ c00  c01  c02  c03  c04 ]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[ c10  c11  c12  c13  c14 ]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[ c20  c21  c22  c23  c24 ]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[ c30  c31  c32  c33  c34 ]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760"/>
              <a:t>[ c40  c41  c42  c43  c44 ]</a:t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7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3"/>
          <p:cNvSpPr txBox="1"/>
          <p:nvPr/>
        </p:nvSpPr>
        <p:spPr>
          <a:xfrm>
            <a:off x="4384200" y="2197375"/>
            <a:ext cx="47598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</a:t>
            </a:r>
            <a:r>
              <a:rPr b="0" i="0" lang="en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(row=0, col=0)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computes </a:t>
            </a:r>
            <a:r>
              <a:rPr b="0" i="0" lang="en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c00</a:t>
            </a:r>
            <a:br>
              <a:rPr b="0" i="0" lang="en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7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</a:t>
            </a:r>
            <a:r>
              <a:rPr b="0" i="0" lang="en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(row=0, col=1)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computes </a:t>
            </a:r>
            <a:r>
              <a:rPr b="0" i="0" lang="en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c01</a:t>
            </a:r>
            <a:br>
              <a:rPr b="0" i="0" lang="en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7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b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 </a:t>
            </a:r>
            <a:r>
              <a:rPr b="0" i="0" lang="en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(row=4, col=4)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computes </a:t>
            </a:r>
            <a:r>
              <a:rPr b="0" i="0" lang="en" sz="17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c44</a:t>
            </a:r>
            <a:endParaRPr b="0" i="0" sz="17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Tiled MM Kernel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495250"/>
            <a:ext cx="8160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__global__ void matrix_mul(int *a, int *b, int *c, int n) {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Shared memory tiles for sub-blocks of A and B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__shared__ int tileA[TILE_SIZE][TILE_SIZE];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__shared__ int tileB[TILE_SIZE][TILE_SIZE];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row = blockIdx.y * TILE_SIZE + threadIdx.y;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col = blockIdx.x * TILE_SIZE + threadIdx.x;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int temp = 0;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Loop over all tiles required to compute C[row][col]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(int m = 0; m &lt; (n + TILE_SIZE - 1) / TILE_SIZE; m++) {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 Load elements of A into shared memory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(row &lt; n &amp;&amp; (m * TILE_SIZE + threadIdx.x) &lt; n)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tileA[threadIdx.y][threadIdx.x] = a[row * n + (m * TILE_SIZE + threadIdx.x)];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tileA[threadIdx.y][threadIdx.x] = 0;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 Load elements of B into shared memory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(col &lt; n &amp;&amp; (m * TILE_SIZE + threadIdx.y) &lt; n)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tileB[threadIdx.y][threadIdx.x] = b[(m * TILE_SIZE + threadIdx.y) * n + col];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/>
          </a:p>
        </p:txBody>
      </p:sp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Tiled MM Kernel….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3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rPr lang="en" sz="3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tileB[threadIdx.y][threadIdx.x] = 0;</a:t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t/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rPr lang="en" sz="3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__syncthreads();  // Synchronize to ensure all threads have loaded their tile</a:t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t/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rPr lang="en" sz="3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// Multiply current tile</a:t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rPr lang="en" sz="3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for (int k = 0; k &lt; TILE_SIZE; k++) {</a:t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rPr lang="en" sz="3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temp += tileA[threadIdx.y][k] * tileB[k][threadIdx.x];</a:t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rPr lang="en" sz="3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t/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rPr lang="en" sz="3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__syncthreads();  // Wait before loading new tiles</a:t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rPr lang="en" sz="3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t/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rPr lang="en" sz="3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// Store result</a:t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rPr lang="en" sz="3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if (row &lt; n &amp;&amp; col &lt; n)</a:t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rPr lang="en" sz="3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c[row * n + col] = temp;</a:t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136"/>
              <a:buFont typeface="Arial"/>
              <a:buNone/>
            </a:pPr>
            <a:r>
              <a:rPr lang="en" sz="36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Usage of Tiling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616950"/>
            <a:ext cx="8520600" cy="4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6" title="00mn45567890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00" y="572700"/>
            <a:ext cx="8486775" cy="4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311700" y="107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Usage of Tiling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11700" y="938288"/>
            <a:ext cx="8520600" cy="3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0" name="Google Shape;10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7" title="00mn445567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75" y="938300"/>
            <a:ext cx="888682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idx="1" type="body"/>
          </p:nvPr>
        </p:nvSpPr>
        <p:spPr>
          <a:xfrm>
            <a:off x="0" y="0"/>
            <a:ext cx="8832300" cy="49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Without tiling: each thread fetches ~n elements of A and B from </a:t>
            </a:r>
            <a:r>
              <a:rPr b="1" lang="en" sz="1500">
                <a:solidFill>
                  <a:schemeClr val="dk1"/>
                </a:solidFill>
              </a:rPr>
              <a:t>global memory</a:t>
            </a:r>
            <a:r>
              <a:rPr lang="en" sz="1500">
                <a:solidFill>
                  <a:schemeClr val="dk1"/>
                </a:solidFill>
              </a:rPr>
              <a:t>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0">
                <a:solidFill>
                  <a:schemeClr val="dk1"/>
                </a:solidFill>
              </a:rPr>
              <a:t>With tiling: each thread fetches only </a:t>
            </a:r>
            <a:r>
              <a:rPr b="1" lang="en" sz="1500">
                <a:solidFill>
                  <a:schemeClr val="dk1"/>
                </a:solidFill>
              </a:rPr>
              <a:t>TILE_SIZE elements per tile</a:t>
            </a:r>
            <a:r>
              <a:rPr lang="en" sz="1500">
                <a:solidFill>
                  <a:schemeClr val="dk1"/>
                </a:solidFill>
              </a:rPr>
              <a:t> from global memory, then reuses them multiple times from </a:t>
            </a:r>
            <a:r>
              <a:rPr b="1" lang="en" sz="1500">
                <a:solidFill>
                  <a:schemeClr val="dk1"/>
                </a:solidFill>
              </a:rPr>
              <a:t>shared memory</a:t>
            </a:r>
            <a:r>
              <a:rPr lang="en" sz="1500">
                <a:solidFill>
                  <a:schemeClr val="dk1"/>
                </a:solidFill>
              </a:rPr>
              <a:t>.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This drastically reduces global memory bandwidth usage and makes the kernel faster.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C matrix (5x5) is divided like this 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(tiles computed by each block):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+---------+---------+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| Block(0,0) | Block(1,0) |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|   4x4     |   4x4     |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+---------+---------+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| Block(0,1) | Block(1,1) |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7823"/>
              <a:buNone/>
            </a:pPr>
            <a:r>
              <a:rPr lang="en" sz="1964"/>
              <a:t>|   4x4     |   4x4     |</a:t>
            </a:r>
            <a:endParaRPr sz="1964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7823"/>
              <a:buNone/>
            </a:pPr>
            <a:r>
              <a:rPr lang="en" sz="1964"/>
              <a:t>+---------+---------+</a:t>
            </a:r>
            <a:endParaRPr sz="1964"/>
          </a:p>
        </p:txBody>
      </p:sp>
      <p:sp>
        <p:nvSpPr>
          <p:cNvPr id="107" name="Google Shape;10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8"/>
          <p:cNvSpPr txBox="1"/>
          <p:nvPr/>
        </p:nvSpPr>
        <p:spPr>
          <a:xfrm>
            <a:off x="3533700" y="3337125"/>
            <a:ext cx="56103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since N=5, the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last row/col of tiles</a:t>
            </a: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only </a:t>
            </a:r>
            <a:r>
              <a:rPr b="1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partially filled</a:t>
            </a: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CUDA handles this with boundary checks (</a:t>
            </a:r>
            <a:r>
              <a:rPr b="0" i="0" lang="en" sz="16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if(row &lt; n &amp;&amp; col &lt; n)</a:t>
            </a:r>
            <a:r>
              <a:rPr b="0" i="0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3586400" y="1196625"/>
            <a:ext cx="55575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With tiling: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Threads in a block </a:t>
            </a:r>
            <a:r>
              <a:rPr b="1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cooperatively load tiles of A and B</a:t>
            </a: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into </a:t>
            </a:r>
            <a:r>
              <a:rPr b="1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shared memory</a:t>
            </a: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Each tile has size </a:t>
            </a:r>
            <a:r>
              <a:rPr b="0" i="0" lang="en" sz="12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TILE_SIZE × TILE_SIZE</a:t>
            </a: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After loading, threads </a:t>
            </a:r>
            <a:r>
              <a:rPr b="1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reuse those elements multiple times</a:t>
            </a:r>
            <a:r>
              <a:rPr b="0" i="0" lang="en" sz="1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from shared memory instead of fetching again from global memory.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216850" y="107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311700" y="790725"/>
            <a:ext cx="8520600" cy="37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 (5x5)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[ Block(0,0) covers ]   [ Block(1,0) covers 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C[0,0] C[0,1] C[0,2] C[0,3] | C[0,4]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C[1,0] C[1,1] C[1,2] C[1,3] | C[1,4]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C[2,0] C[2,1] C[2,2] C[2,3] | C[2,4]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C[3,0] C[3,1] C[3,2] C[3,3] | C[3,4]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-------------------------------------------------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[ Block(0,1) covers ]   [ Block(1,1) covers 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C[4,0] C[4,1] C[4,2] C[4,3] | C[4,4]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3860425" y="0"/>
            <a:ext cx="52836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Block(0,0) with TILE_SIZE=4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Threads inside Block(0,0) compute C[0..3][0..3]C[0..3][0..3]C[0..3][0..3].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thread loads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element of A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element of B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shared memory tiles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tileA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tileB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 over tiles (m loop):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tile load (m=0):</a:t>
            </a:r>
            <a:b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loads row[0..3], col[0..3]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loads row[0..3], col[0..3]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Multiply → partial results for C[0..3][0..3].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tile load (m=1):</a:t>
            </a:r>
            <a:b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loads row[0..3], col[4] (last column, padded with 0 for unused space).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loads row[4], col[0..3] (last row, padded with 0).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Multiply → add contribution from last row/col.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87125" y="4074050"/>
            <a:ext cx="4363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Each small square is computed by one thread.</a:t>
            </a:r>
            <a:endParaRPr b="1" i="0" sz="18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