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Roboto Mon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6" roundtripDataSignature="AMtx7mhTTvUip7138RROBmWpj3aIvoQ0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Mono-bold.fntdata"/><Relationship Id="rId12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Mono-boldItalic.fntdata"/><Relationship Id="rId14" Type="http://schemas.openxmlformats.org/officeDocument/2006/relationships/font" Target="fonts/RobotoMono-italic.fntdata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layout with centered title and subtitle placeholders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5" name="Google Shape;65;p30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0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sng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8"/>
          <p:cNvSpPr txBox="1"/>
          <p:nvPr>
            <p:ph idx="10" type="dt"/>
          </p:nvPr>
        </p:nvSpPr>
        <p:spPr>
          <a:xfrm>
            <a:off x="457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8"/>
          <p:cNvSpPr txBox="1"/>
          <p:nvPr>
            <p:ph idx="11" type="ftr"/>
          </p:nvPr>
        </p:nvSpPr>
        <p:spPr>
          <a:xfrm>
            <a:off x="3124200" y="4683919"/>
            <a:ext cx="2895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8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0000"/>
                </a:solidFill>
              </a:rPr>
              <a:t>GPU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3" name="Google Shape;73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Lecture-09</a:t>
            </a:r>
            <a:endParaRPr/>
          </a:p>
        </p:txBody>
      </p:sp>
      <p:sp>
        <p:nvSpPr>
          <p:cNvPr id="74" name="Google Shape;74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idx="1" type="body"/>
          </p:nvPr>
        </p:nvSpPr>
        <p:spPr>
          <a:xfrm>
            <a:off x="457200" y="61825"/>
            <a:ext cx="7946100" cy="48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80" name="Google Shape;80;p2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1" name="Google Shape;81;p2" title="55vbc23sazx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377125" cy="488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"/>
          <p:cNvSpPr txBox="1"/>
          <p:nvPr>
            <p:ph type="title"/>
          </p:nvPr>
        </p:nvSpPr>
        <p:spPr>
          <a:xfrm>
            <a:off x="457200" y="900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Arial"/>
              <a:buNone/>
            </a:pPr>
            <a:r>
              <a:rPr b="0" i="0" lang="en" sz="4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Example Code </a:t>
            </a:r>
            <a:endParaRPr u="none"/>
          </a:p>
        </p:txBody>
      </p:sp>
      <p:sp>
        <p:nvSpPr>
          <p:cNvPr id="87" name="Google Shape;87;p3"/>
          <p:cNvSpPr txBox="1"/>
          <p:nvPr>
            <p:ph idx="1" type="body"/>
          </p:nvPr>
        </p:nvSpPr>
        <p:spPr>
          <a:xfrm>
            <a:off x="457200" y="838275"/>
            <a:ext cx="8229600" cy="39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1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Code: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1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Initially A = Flag = 0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P1</a:t>
            </a:r>
            <a:r>
              <a:rPr b="0" i="0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					</a:t>
            </a:r>
            <a:r>
              <a:rPr b="0" i="0" lang="en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P2</a:t>
            </a:r>
            <a:r>
              <a:rPr b="0" i="0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= 23; 				while (Flag != 1) {;}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Flag = 1; 				... = A;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rPr b="0" i="0" lang="en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0" i="0" lang="en" sz="19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9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Idea: </a:t>
            </a:r>
            <a:endParaRPr sz="2300"/>
          </a:p>
          <a:p>
            <a:pPr indent="-2540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–"/>
            </a:pPr>
            <a:r>
              <a:rPr b="0" i="0" lang="en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P1 writes data into A and sets Flag to tell P2 that data value can be read from A. </a:t>
            </a:r>
            <a:endParaRPr sz="2300"/>
          </a:p>
          <a:p>
            <a:pPr indent="-2540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–"/>
            </a:pPr>
            <a:r>
              <a:rPr b="0" i="0" lang="en" sz="1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P2 waits till Flag is set and then reads data from A.</a:t>
            </a:r>
            <a:endParaRPr sz="2300"/>
          </a:p>
        </p:txBody>
      </p:sp>
      <p:sp>
        <p:nvSpPr>
          <p:cNvPr id="88" name="Google Shape;88;p3"/>
          <p:cNvSpPr txBox="1"/>
          <p:nvPr>
            <p:ph idx="12" type="sldNum"/>
          </p:nvPr>
        </p:nvSpPr>
        <p:spPr>
          <a:xfrm>
            <a:off x="6553200" y="4683919"/>
            <a:ext cx="2133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"/>
          <p:cNvSpPr txBox="1"/>
          <p:nvPr>
            <p:ph type="title"/>
          </p:nvPr>
        </p:nvSpPr>
        <p:spPr>
          <a:xfrm>
            <a:off x="269525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FF0000"/>
                </a:solidFill>
              </a:rPr>
              <a:t>Data Race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4" name="Google Shape;94;p4"/>
          <p:cNvSpPr txBox="1"/>
          <p:nvPr>
            <p:ph idx="1" type="body"/>
          </p:nvPr>
        </p:nvSpPr>
        <p:spPr>
          <a:xfrm>
            <a:off x="97675" y="572700"/>
            <a:ext cx="9046200" cy="39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initially flag == 0, then S2 executes before S1.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/>
              <a:t>If initially flag == 1, then S2 executes and after that S1 may execute or T1 may hang.</a:t>
            </a:r>
            <a:endParaRPr/>
          </a:p>
        </p:txBody>
      </p:sp>
      <p:pic>
        <p:nvPicPr>
          <p:cNvPr id="95" name="Google Shape;95;p4" title="009kjn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7026" y="1474350"/>
            <a:ext cx="3486101" cy="17354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4"/>
          <p:cNvSpPr txBox="1"/>
          <p:nvPr/>
        </p:nvSpPr>
        <p:spPr>
          <a:xfrm>
            <a:off x="97675" y="3146550"/>
            <a:ext cx="4474200" cy="25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T1 never gets CPU after setting </a:t>
            </a:r>
            <a:r>
              <a:rPr b="1" i="0" lang="en" sz="13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flag = 1</a:t>
            </a:r>
            <a:endParaRPr b="1" i="0" sz="13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Suppose T2 runs continuously while T1 is stuck inside </a:t>
            </a:r>
            <a: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while(flag);</a:t>
            </a:r>
            <a:b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T2 executes </a:t>
            </a:r>
            <a: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S2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then sets </a:t>
            </a:r>
            <a: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flag = 0</a:t>
            </a:r>
            <a:br>
              <a:rPr b="0" i="0" lang="en" sz="1100" u="none" cap="none" strike="noStrik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FF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But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 T1 never gets scheduled again</a:t>
            </a: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, it will appear as </a:t>
            </a:r>
            <a: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“T1 hangs”</a:t>
            </a:r>
            <a:br>
              <a:rPr b="1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— in reality, it’s just waiting for CPU time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4682550" y="3190100"/>
            <a:ext cx="4107600" cy="21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Interleaving (Expected Behavior)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T1 sets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 = 1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starts waiting (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while(flag);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b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T2 runs next, sees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 = 1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executes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S2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sets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flag = 0</a:t>
            </a:r>
            <a:b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T1</a:t>
            </a:r>
            <a:r>
              <a:rPr b="0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exits the loop and executes </a:t>
            </a:r>
            <a:r>
              <a:rPr b="0" i="0" lang="en" sz="1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S1</a:t>
            </a:r>
            <a:endParaRPr b="0" i="0" sz="1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311700" y="76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FF0000"/>
                </a:solidFill>
              </a:rPr>
              <a:t>Data Race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311700" y="732875"/>
            <a:ext cx="8520600" cy="3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" name="Google Shape;10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5" title="datarac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732875"/>
            <a:ext cx="7511749" cy="410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Default 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BBE0E3"/>
      </a:accent4>
      <a:accent5>
        <a:srgbClr val="333399"/>
      </a:accent5>
      <a:accent6>
        <a:srgbClr val="FFFFFF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