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 Mon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Mono-regular.fntdata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Mono-italic.fntdata"/><Relationship Id="rId25" Type="http://schemas.openxmlformats.org/officeDocument/2006/relationships/font" Target="fonts/RobotoMono-bold.fntdata"/><Relationship Id="rId27" Type="http://schemas.openxmlformats.org/officeDocument/2006/relationships/font" Target="fonts/RobotoMon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8bc3f82d0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8bc3f82d0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bb07dbec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38bb07dbec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8bc3f82d09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8bc3f82d09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bb07dbec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38bb07dbec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8bb07dbec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8" name="Google Shape;168;g38bb07dbec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8bb07dbec6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g38bb07dbec6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38bb07dbec6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g38bb07dbec6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8bb07dbec6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g38bb07dbec6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38bb07dbec6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2" name="Google Shape;202;g38bb07dbec6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38bb07dbec6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38bb07dbec6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8bb07dbec6_0_4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8bb07dbec6_0_4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8bb07dbec6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g38bb07dbec6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38bb07dbec6_0_4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38bb07dbec6_0_4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bb07dbec6_0_4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bb07dbec6_0_4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bb07dbec6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" name="Google Shape;104;g38bb07dbec6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8bc3f82d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8bc3f82d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8bb07dbec6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g38bb07dbec6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GPU Programming</a:t>
            </a:r>
            <a:endParaRPr>
              <a:solidFill>
                <a:srgbClr val="FF0000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Lecture-10</a:t>
            </a:r>
            <a:endParaRPr b="1"/>
          </a:p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311700" y="572700"/>
            <a:ext cx="8709300" cy="44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Two threads (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Thread1</a:t>
            </a:r>
            <a:r>
              <a:rPr lang="en" sz="1400">
                <a:solidFill>
                  <a:schemeClr val="dk1"/>
                </a:solidFill>
              </a:rPr>
              <a:t> and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Thread2</a:t>
            </a:r>
            <a:r>
              <a:rPr lang="en" sz="1400">
                <a:solidFill>
                  <a:schemeClr val="dk1"/>
                </a:solidFill>
              </a:rPr>
              <a:t>) both want to enter a </a:t>
            </a:r>
            <a:r>
              <a:rPr b="1" lang="en" sz="1400">
                <a:solidFill>
                  <a:schemeClr val="dk1"/>
                </a:solidFill>
              </a:rPr>
              <a:t>critical section</a:t>
            </a:r>
            <a:r>
              <a:rPr lang="en" sz="1400">
                <a:solidFill>
                  <a:schemeClr val="dk1"/>
                </a:solidFill>
              </a:rPr>
              <a:t>, but they must not be inside it </a:t>
            </a:r>
            <a:r>
              <a:rPr b="1" lang="en" sz="1400">
                <a:solidFill>
                  <a:schemeClr val="dk1"/>
                </a:solidFill>
              </a:rPr>
              <a:t>simultaneously</a:t>
            </a:r>
            <a:r>
              <a:rPr lang="en" sz="1400">
                <a:solidFill>
                  <a:schemeClr val="dk1"/>
                </a:solidFill>
              </a:rPr>
              <a:t>. </a:t>
            </a:r>
            <a:r>
              <a:rPr b="1" lang="en" sz="1400">
                <a:solidFill>
                  <a:schemeClr val="dk1"/>
                </a:solidFill>
              </a:rPr>
              <a:t>At any time</a:t>
            </a:r>
            <a:r>
              <a:rPr lang="en" sz="1400">
                <a:solidFill>
                  <a:schemeClr val="dk1"/>
                </a:solidFill>
              </a:rPr>
              <a:t>, only </a:t>
            </a:r>
            <a:r>
              <a:rPr b="1" lang="en" sz="1400">
                <a:solidFill>
                  <a:schemeClr val="dk1"/>
                </a:solidFill>
              </a:rPr>
              <a:t>one thread</a:t>
            </a:r>
            <a:r>
              <a:rPr lang="en" sz="1400">
                <a:solidFill>
                  <a:schemeClr val="dk1"/>
                </a:solidFill>
              </a:rPr>
              <a:t> can have both: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Its own flag =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400">
                <a:solidFill>
                  <a:schemeClr val="dk1"/>
                </a:solidFill>
              </a:rPr>
              <a:t>, and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The other’s flag =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endParaRPr sz="14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</a:endParaRPr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0" name="Google Shape;140;p22" title="pic456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625" y="2205775"/>
            <a:ext cx="9048750" cy="2457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3"/>
          <p:cNvSpPr txBox="1"/>
          <p:nvPr>
            <p:ph type="title"/>
          </p:nvPr>
        </p:nvSpPr>
        <p:spPr>
          <a:xfrm>
            <a:off x="457200" y="1"/>
            <a:ext cx="8229600" cy="50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SzPts val="1400"/>
              <a:buNone/>
            </a:pPr>
            <a:r>
              <a:rPr b="1" lang="en" sz="2300" u="none">
                <a:solidFill>
                  <a:srgbClr val="FF0000"/>
                </a:solidFill>
              </a:rPr>
              <a:t>Peterson's Algorithm</a:t>
            </a:r>
            <a:endParaRPr b="1" sz="2300" u="none">
              <a:solidFill>
                <a:srgbClr val="FF0000"/>
              </a:solidFill>
            </a:endParaRPr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457200" y="505800"/>
            <a:ext cx="7956600" cy="436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2100"/>
              <a:t>volatile bool flag[2] = {false, false};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100"/>
              <a:t>volatile int turn;</a:t>
            </a:r>
            <a:endParaRPr sz="21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47" name="Google Shape;14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48" name="Google Shape;148;p23" title="99bnm56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7188" y="1279850"/>
            <a:ext cx="7915275" cy="3448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4"/>
          <p:cNvSpPr txBox="1"/>
          <p:nvPr>
            <p:ph type="title"/>
          </p:nvPr>
        </p:nvSpPr>
        <p:spPr>
          <a:xfrm>
            <a:off x="311700" y="10535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54" name="Google Shape;154;p24"/>
          <p:cNvSpPr txBox="1"/>
          <p:nvPr>
            <p:ph idx="1" type="body"/>
          </p:nvPr>
        </p:nvSpPr>
        <p:spPr>
          <a:xfrm>
            <a:off x="311700" y="678050"/>
            <a:ext cx="8520600" cy="4107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rgbClr val="FF0000"/>
                </a:solidFill>
              </a:rPr>
              <a:t>There are </a:t>
            </a:r>
            <a:r>
              <a:rPr b="1" lang="en" sz="1400">
                <a:solidFill>
                  <a:srgbClr val="FF0000"/>
                </a:solidFill>
              </a:rPr>
              <a:t>two mechanisms</a:t>
            </a:r>
            <a:r>
              <a:rPr lang="en" sz="1400">
                <a:solidFill>
                  <a:srgbClr val="FF0000"/>
                </a:solidFill>
              </a:rPr>
              <a:t> working together: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Flags (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flag[i]</a:t>
            </a:r>
            <a:r>
              <a:rPr b="1" lang="en" sz="1400">
                <a:solidFill>
                  <a:srgbClr val="FF0000"/>
                </a:solidFill>
              </a:rPr>
              <a:t>)</a:t>
            </a:r>
            <a:r>
              <a:rPr lang="en" sz="1400">
                <a:solidFill>
                  <a:srgbClr val="FF0000"/>
                </a:solidFill>
              </a:rPr>
              <a:t> — signal </a:t>
            </a:r>
            <a:r>
              <a:rPr i="1" lang="en" sz="1400">
                <a:solidFill>
                  <a:srgbClr val="FF0000"/>
                </a:solidFill>
              </a:rPr>
              <a:t>intention to enter</a:t>
            </a:r>
            <a:r>
              <a:rPr lang="en" sz="1400">
                <a:solidFill>
                  <a:srgbClr val="FF0000"/>
                </a:solidFill>
              </a:rPr>
              <a:t> the critical section.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→ “I want to enter.”</a:t>
            </a:r>
            <a:br>
              <a:rPr lang="en" sz="1400">
                <a:solidFill>
                  <a:srgbClr val="FF0000"/>
                </a:solidFill>
              </a:rPr>
            </a:b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AutoNum type="arabicPeriod"/>
            </a:pPr>
            <a:r>
              <a:rPr b="1" lang="en" sz="1400">
                <a:solidFill>
                  <a:srgbClr val="FF0000"/>
                </a:solidFill>
              </a:rPr>
              <a:t>Turn variable (</a:t>
            </a:r>
            <a:r>
              <a:rPr b="1"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turn</a:t>
            </a:r>
            <a:r>
              <a:rPr b="1" lang="en" sz="1400">
                <a:solidFill>
                  <a:srgbClr val="FF0000"/>
                </a:solidFill>
              </a:rPr>
              <a:t>)</a:t>
            </a:r>
            <a:r>
              <a:rPr lang="en" sz="1400">
                <a:solidFill>
                  <a:srgbClr val="FF0000"/>
                </a:solidFill>
              </a:rPr>
              <a:t> — acts as a </a:t>
            </a:r>
            <a:r>
              <a:rPr b="1" lang="en" sz="1400">
                <a:solidFill>
                  <a:srgbClr val="FF0000"/>
                </a:solidFill>
              </a:rPr>
              <a:t>tie-breaker</a:t>
            </a:r>
            <a:r>
              <a:rPr lang="en" sz="1400">
                <a:solidFill>
                  <a:srgbClr val="FF0000"/>
                </a:solidFill>
              </a:rPr>
              <a:t> if both want to enter at the same time.</a:t>
            </a:r>
            <a:br>
              <a:rPr lang="en" sz="1400">
                <a:solidFill>
                  <a:srgbClr val="FF0000"/>
                </a:solidFill>
              </a:rPr>
            </a:br>
            <a:r>
              <a:rPr lang="en" sz="1400">
                <a:solidFill>
                  <a:srgbClr val="FF0000"/>
                </a:solidFill>
              </a:rPr>
              <a:t> → “Whose turn is it to go first?”</a:t>
            </a:r>
            <a:endParaRPr sz="14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56" name="Google Shape;156;p24" title="hbn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5550" y="2571750"/>
            <a:ext cx="7677525" cy="232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108200" y="1"/>
            <a:ext cx="8229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 u="none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b="1" lang="en" sz="2200" u="none">
                <a:solidFill>
                  <a:srgbClr val="FF0000"/>
                </a:solidFill>
              </a:rPr>
              <a:t> (barrier)</a:t>
            </a:r>
            <a:endParaRPr b="1" sz="3400">
              <a:solidFill>
                <a:srgbClr val="FF0000"/>
              </a:solidFill>
            </a:endParaRPr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108200" y="638075"/>
            <a:ext cx="4194900" cy="40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chemeClr val="dk1"/>
                </a:solidFill>
              </a:rPr>
              <a:t>Acts as a </a:t>
            </a:r>
            <a:r>
              <a:rPr b="1" lang="en" sz="1400">
                <a:solidFill>
                  <a:schemeClr val="dk1"/>
                </a:solidFill>
              </a:rPr>
              <a:t>block-level barrier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Ensures </a:t>
            </a:r>
            <a:r>
              <a:rPr b="1" lang="en" sz="1400">
                <a:solidFill>
                  <a:schemeClr val="dk1"/>
                </a:solidFill>
              </a:rPr>
              <a:t>all threads</a:t>
            </a:r>
            <a:r>
              <a:rPr lang="en" sz="1400">
                <a:solidFill>
                  <a:schemeClr val="dk1"/>
                </a:solidFill>
              </a:rPr>
              <a:t> in the block reach this point </a:t>
            </a:r>
            <a:r>
              <a:rPr b="1" lang="en" sz="1400">
                <a:solidFill>
                  <a:schemeClr val="dk1"/>
                </a:solidFill>
              </a:rPr>
              <a:t>before any can proceed further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r>
              <a:rPr lang="en" sz="1400">
                <a:solidFill>
                  <a:schemeClr val="dk1"/>
                </a:solidFill>
              </a:rPr>
              <a:t>Guarantees </a:t>
            </a:r>
            <a:r>
              <a:rPr b="1" lang="en" sz="1400">
                <a:solidFill>
                  <a:schemeClr val="dk1"/>
                </a:solidFill>
              </a:rPr>
              <a:t>memory consistency</a:t>
            </a:r>
            <a:r>
              <a:rPr lang="en" sz="1400">
                <a:solidFill>
                  <a:schemeClr val="dk1"/>
                </a:solidFill>
              </a:rPr>
              <a:t> in shared memory.</a:t>
            </a: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each thread loads its part of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input[]</a:t>
            </a:r>
            <a:r>
              <a:rPr lang="en" sz="1400">
                <a:solidFill>
                  <a:schemeClr val="dk1"/>
                </a:solidFill>
              </a:rPr>
              <a:t> into shared memory.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sz="1400">
                <a:solidFill>
                  <a:schemeClr val="dk1"/>
                </a:solidFill>
              </a:rPr>
              <a:t>After each addition step in the reduction loop.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en" sz="1400">
                <a:solidFill>
                  <a:srgbClr val="FF0000"/>
                </a:solidFill>
              </a:rPr>
              <a:t>Without </a:t>
            </a:r>
            <a:r>
              <a:rPr lang="en" sz="14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lang="en" sz="1400">
                <a:solidFill>
                  <a:srgbClr val="FF0000"/>
                </a:solidFill>
              </a:rPr>
              <a:t>, some threads might:</a:t>
            </a: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Read stale data (not yet written by others),</a:t>
            </a:r>
            <a:br>
              <a:rPr lang="en" sz="1400">
                <a:solidFill>
                  <a:srgbClr val="FF0000"/>
                </a:solidFill>
              </a:rPr>
            </a:br>
            <a:endParaRPr sz="1400">
              <a:solidFill>
                <a:srgbClr val="FF0000"/>
              </a:solidFill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400"/>
              <a:buChar char="●"/>
            </a:pPr>
            <a:r>
              <a:rPr lang="en" sz="1400">
                <a:solidFill>
                  <a:srgbClr val="FF0000"/>
                </a:solidFill>
              </a:rPr>
              <a:t>Or overwrite shared memory before others have finished reading.</a:t>
            </a:r>
            <a:endParaRPr sz="3100">
              <a:solidFill>
                <a:srgbClr val="FF0000"/>
              </a:solidFill>
            </a:endParaRPr>
          </a:p>
        </p:txBody>
      </p:sp>
      <p:sp>
        <p:nvSpPr>
          <p:cNvPr id="163" name="Google Shape;163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4" name="Google Shape;164;p25"/>
          <p:cNvSpPr txBox="1"/>
          <p:nvPr/>
        </p:nvSpPr>
        <p:spPr>
          <a:xfrm>
            <a:off x="4303100" y="73525"/>
            <a:ext cx="4434300" cy="54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#include &lt;stdio.h&gt;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// CUDA kernel to compute partial sums per block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__global__ void block_sum(int *input, int *output, int n) {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extern __shared__ int sdata[];  // shared memory for the block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int tid = threadIdx.x;                 // thread index within the block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int i = blockIdx.x * blockDim.x + tid; // global index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// Load input into shared memory (if within bounds)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if (i &lt; n)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sdata[tid] = input[i];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else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sdata[tid] = 0;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// Barrier — ensure all threads have written to shared memory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__syncthreads();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// Perform parallel reduction in shared memory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for (int stride = blockDim.x / 2; stride &gt; 0; stride &gt;&gt;= 1) {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if (tid &lt; stride)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sdata[tid] += sdata[tid + stride];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// Barrier — wait for all threads to complete this step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__syncthreads();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}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28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………………………….</a:t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65" name="Google Shape;165;p25"/>
          <p:cNvCxnSpPr/>
          <p:nvPr/>
        </p:nvCxnSpPr>
        <p:spPr>
          <a:xfrm>
            <a:off x="4188400" y="200575"/>
            <a:ext cx="36300" cy="47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6"/>
          <p:cNvSpPr txBox="1"/>
          <p:nvPr>
            <p:ph type="title"/>
          </p:nvPr>
        </p:nvSpPr>
        <p:spPr>
          <a:xfrm>
            <a:off x="0" y="0"/>
            <a:ext cx="91440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1800" u="none">
                <a:solidFill>
                  <a:srgbClr val="0000FF"/>
                </a:solidFill>
              </a:rPr>
              <a:t>GPU Equivalent of</a:t>
            </a:r>
            <a:r>
              <a:rPr b="1" lang="en" sz="1800" u="none"/>
              <a:t> </a:t>
            </a:r>
            <a:r>
              <a:rPr b="1" lang="en" sz="1600" u="none">
                <a:solidFill>
                  <a:srgbClr val="FF0000"/>
                </a:solidFill>
              </a:rPr>
              <a:t>Dekker’s Algorithm</a:t>
            </a:r>
            <a:r>
              <a:rPr b="1" lang="en" sz="1700" u="none">
                <a:solidFill>
                  <a:srgbClr val="FF0000"/>
                </a:solidFill>
              </a:rPr>
              <a:t>: </a:t>
            </a:r>
            <a:r>
              <a:rPr b="1" lang="en" sz="1400" u="none">
                <a:solidFill>
                  <a:srgbClr val="FF0000"/>
                </a:solidFill>
              </a:rPr>
              <a:t>Atomic Compare-and-Swap</a:t>
            </a:r>
            <a:r>
              <a:rPr lang="en" u="none"/>
              <a:t> </a:t>
            </a:r>
            <a:endParaRPr sz="4600" u="none">
              <a:solidFill>
                <a:srgbClr val="0000FF"/>
              </a:solidFill>
            </a:endParaRPr>
          </a:p>
        </p:txBody>
      </p:sp>
      <p:sp>
        <p:nvSpPr>
          <p:cNvPr id="171" name="Google Shape;171;p26"/>
          <p:cNvSpPr txBox="1"/>
          <p:nvPr>
            <p:ph idx="1" type="body"/>
          </p:nvPr>
        </p:nvSpPr>
        <p:spPr>
          <a:xfrm>
            <a:off x="457200" y="625500"/>
            <a:ext cx="8229600" cy="41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72" name="Google Shape;172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73" name="Google Shape;173;p26" title="pic223456678.PNG"/>
          <p:cNvPicPr preferRelativeResize="0"/>
          <p:nvPr/>
        </p:nvPicPr>
        <p:blipFill rotWithShape="1">
          <a:blip r:embed="rId3">
            <a:alphaModFix/>
          </a:blip>
          <a:srcRect b="0" l="0" r="0" t="12157"/>
          <a:stretch/>
        </p:blipFill>
        <p:spPr>
          <a:xfrm>
            <a:off x="183787" y="625500"/>
            <a:ext cx="7061588" cy="4699976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6"/>
          <p:cNvSpPr txBox="1"/>
          <p:nvPr/>
        </p:nvSpPr>
        <p:spPr>
          <a:xfrm>
            <a:off x="7281775" y="2186800"/>
            <a:ext cx="1862100" cy="115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Across </a:t>
            </a:r>
            <a:r>
              <a:rPr b="1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global memory</a:t>
            </a:r>
            <a:r>
              <a:rPr b="0" i="0" lang="en" sz="1400" u="none" cap="none" strike="noStrik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 (device-wide)</a:t>
            </a:r>
            <a:endParaRPr b="0" i="0" sz="4700" u="none" cap="none" strike="noStrike">
              <a:solidFill>
                <a:srgbClr val="0000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7"/>
          <p:cNvSpPr txBox="1"/>
          <p:nvPr>
            <p:ph type="title"/>
          </p:nvPr>
        </p:nvSpPr>
        <p:spPr>
          <a:xfrm>
            <a:off x="457200" y="205976"/>
            <a:ext cx="8229600" cy="3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100" u="none">
                <a:solidFill>
                  <a:srgbClr val="FF0000"/>
                </a:solidFill>
              </a:rPr>
              <a:t>Visualization of _syncthreads()</a:t>
            </a:r>
            <a:endParaRPr sz="3100" u="none">
              <a:solidFill>
                <a:srgbClr val="FF0000"/>
              </a:solidFill>
            </a:endParaRPr>
          </a:p>
        </p:txBody>
      </p:sp>
      <p:sp>
        <p:nvSpPr>
          <p:cNvPr id="180" name="Google Shape;180;p27"/>
          <p:cNvSpPr txBox="1"/>
          <p:nvPr>
            <p:ph idx="1" type="body"/>
          </p:nvPr>
        </p:nvSpPr>
        <p:spPr>
          <a:xfrm>
            <a:off x="88150" y="644925"/>
            <a:ext cx="8598600" cy="439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Time →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Thread 0: ───► work A ──┬─X─X─X─X─┬──► work 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Thread 1: ─────► work A ─┬─X─X─X──┬──► work 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Thread 2: ─────────► work A ─┬─X──┬──► work 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/>
              <a:t>Thread 3: ─────────────► work A ─┬──┬──► work B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800"/>
              <a:t>                               ^Barrier ( __syncthreads() )</a:t>
            </a:r>
            <a:endParaRPr sz="1800"/>
          </a:p>
        </p:txBody>
      </p:sp>
      <p:sp>
        <p:nvSpPr>
          <p:cNvPr id="181" name="Google Shape;181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82" name="Google Shape;182;p27"/>
          <p:cNvSpPr txBox="1"/>
          <p:nvPr/>
        </p:nvSpPr>
        <p:spPr>
          <a:xfrm>
            <a:off x="173075" y="2723800"/>
            <a:ext cx="8164200" cy="24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Threads execute </a:t>
            </a:r>
            <a:r>
              <a:rPr b="0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 A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independently.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When each reaches </a:t>
            </a:r>
            <a:r>
              <a:rPr b="0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it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waits (X)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until </a:t>
            </a:r>
            <a:r>
              <a:rPr b="0" i="1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threads in the block reach it.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Once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everyone arrives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they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 proceed together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to </a:t>
            </a:r>
            <a:r>
              <a:rPr b="0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 B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Effect:</a:t>
            </a:r>
            <a:endParaRPr b="1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Ensures shared memory updates by </a:t>
            </a:r>
            <a:r>
              <a:rPr b="0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 A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are visible to all before </a:t>
            </a:r>
            <a:r>
              <a:rPr b="0" i="0" lang="en" sz="13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work B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one passes the barrier early.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Arial"/>
              <a:buChar char="●"/>
            </a:pP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But it’s </a:t>
            </a:r>
            <a:r>
              <a:rPr b="1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inside one block</a:t>
            </a:r>
            <a:r>
              <a:rPr b="0" i="0" lang="en" sz="1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not across blocks.</a:t>
            </a:r>
            <a:endParaRPr b="0" i="0" sz="1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8"/>
          <p:cNvSpPr txBox="1"/>
          <p:nvPr>
            <p:ph type="title"/>
          </p:nvPr>
        </p:nvSpPr>
        <p:spPr>
          <a:xfrm>
            <a:off x="136675" y="0"/>
            <a:ext cx="85017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2400" u="none">
                <a:solidFill>
                  <a:srgbClr val="FF0000"/>
                </a:solidFill>
              </a:rPr>
              <a:t>Visualization of atomicCAS()</a:t>
            </a:r>
            <a:endParaRPr sz="2400" u="none">
              <a:solidFill>
                <a:srgbClr val="FF0000"/>
              </a:solidFill>
            </a:endParaRPr>
          </a:p>
        </p:txBody>
      </p:sp>
      <p:sp>
        <p:nvSpPr>
          <p:cNvPr id="188" name="Google Shape;188;p28"/>
          <p:cNvSpPr txBox="1"/>
          <p:nvPr>
            <p:ph idx="1" type="body"/>
          </p:nvPr>
        </p:nvSpPr>
        <p:spPr>
          <a:xfrm>
            <a:off x="136675" y="1441950"/>
            <a:ext cx="8550000" cy="338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Time →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Thread 0: ───► atomicCAS(lock) ─► #### critical #### ─► unlock ─► done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Thread 1: ───► atomicCAS(lock) ──X─X─X─X─X─X─X─X─► #### critical #### ─► done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/>
              <a:t>Thread 2: ───► atomicCAS(lock) ──X─X─X─X─X─X─X─X─X─X─► #### critical #### ─► done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300"/>
              <a:t>Thread 3: ───► atomicCAS(lock) ──X─X─X─X─X─X─X─X─X─X─X─X─► #### critical #### ─► done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All threads try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atomicCAS(lock, 0, 1)</a:t>
            </a:r>
            <a:r>
              <a:rPr lang="en" sz="1100">
                <a:solidFill>
                  <a:schemeClr val="dk1"/>
                </a:solidFill>
              </a:rPr>
              <a:t> simultaneously.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Only </a:t>
            </a:r>
            <a:r>
              <a:rPr b="1" lang="en" sz="1100">
                <a:solidFill>
                  <a:schemeClr val="dk1"/>
                </a:solidFill>
              </a:rPr>
              <a:t>one thread (Thread 0)</a:t>
            </a:r>
            <a:r>
              <a:rPr lang="en" sz="1100">
                <a:solidFill>
                  <a:schemeClr val="dk1"/>
                </a:solidFill>
              </a:rPr>
              <a:t> succeeds in setting the lock from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0→1</a:t>
            </a:r>
            <a:r>
              <a:rPr lang="en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Others </a:t>
            </a:r>
            <a:r>
              <a:rPr b="1" lang="en" sz="1100">
                <a:solidFill>
                  <a:schemeClr val="dk1"/>
                </a:solidFill>
              </a:rPr>
              <a:t>spin</a:t>
            </a:r>
            <a:r>
              <a:rPr lang="en" sz="1100">
                <a:solidFill>
                  <a:schemeClr val="dk1"/>
                </a:solidFill>
              </a:rPr>
              <a:t> (busy-wait) until the lock is released (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atomicExch(lock, 0)</a:t>
            </a:r>
            <a:r>
              <a:rPr lang="en" sz="1100">
                <a:solidFill>
                  <a:schemeClr val="dk1"/>
                </a:solidFill>
              </a:rPr>
              <a:t>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Then </a:t>
            </a:r>
            <a:r>
              <a:rPr b="1" lang="en" sz="1100">
                <a:solidFill>
                  <a:schemeClr val="dk1"/>
                </a:solidFill>
              </a:rPr>
              <a:t>next thread</a:t>
            </a:r>
            <a:r>
              <a:rPr lang="en" sz="1100">
                <a:solidFill>
                  <a:schemeClr val="dk1"/>
                </a:solidFill>
              </a:rPr>
              <a:t> acquires it, executes, releases, and so on.</a:t>
            </a:r>
            <a:br>
              <a:rPr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Effect: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Enforces </a:t>
            </a:r>
            <a:r>
              <a:rPr b="1" lang="en" sz="1100">
                <a:solidFill>
                  <a:schemeClr val="dk1"/>
                </a:solidFill>
              </a:rPr>
              <a:t>mutual exclusion</a:t>
            </a:r>
            <a:r>
              <a:rPr lang="en" sz="1100">
                <a:solidFill>
                  <a:schemeClr val="dk1"/>
                </a:solidFill>
              </a:rPr>
              <a:t> (critical section protected).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Doesn’t synchronize all threads — only the ones trying to enter the lock.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Works </a:t>
            </a:r>
            <a:r>
              <a:rPr b="1" lang="en" sz="1100">
                <a:solidFill>
                  <a:schemeClr val="dk1"/>
                </a:solidFill>
              </a:rPr>
              <a:t>across blocks</a:t>
            </a:r>
            <a:r>
              <a:rPr lang="en" sz="1100">
                <a:solidFill>
                  <a:schemeClr val="dk1"/>
                </a:solidFill>
              </a:rPr>
              <a:t> (device-wide) using global memory.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sz="1300"/>
          </a:p>
        </p:txBody>
      </p:sp>
      <p:sp>
        <p:nvSpPr>
          <p:cNvPr id="189" name="Google Shape;189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0" name="Google Shape;190;p28"/>
          <p:cNvSpPr txBox="1"/>
          <p:nvPr/>
        </p:nvSpPr>
        <p:spPr>
          <a:xfrm>
            <a:off x="142675" y="613025"/>
            <a:ext cx="8538000" cy="54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Only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one thread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at a time succeeds in entering the </a:t>
            </a:r>
            <a:r>
              <a:rPr b="1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critical section</a:t>
            </a:r>
            <a:r>
              <a:rPr b="0" i="0" lang="en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; others spin-wait (busy-wait)</a:t>
            </a:r>
            <a:endParaRPr b="0" i="0" sz="3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9"/>
          <p:cNvSpPr txBox="1"/>
          <p:nvPr>
            <p:ph type="title"/>
          </p:nvPr>
        </p:nvSpPr>
        <p:spPr>
          <a:xfrm>
            <a:off x="0" y="205975"/>
            <a:ext cx="30966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3300" u="none">
                <a:solidFill>
                  <a:srgbClr val="0000FF"/>
                </a:solidFill>
              </a:rPr>
              <a:t>Comparisons </a:t>
            </a:r>
            <a:endParaRPr sz="3300" u="none">
              <a:solidFill>
                <a:srgbClr val="0000FF"/>
              </a:solidFill>
            </a:endParaRPr>
          </a:p>
        </p:txBody>
      </p:sp>
      <p:sp>
        <p:nvSpPr>
          <p:cNvPr id="196" name="Google Shape;196;p29"/>
          <p:cNvSpPr txBox="1"/>
          <p:nvPr>
            <p:ph idx="1" type="body"/>
          </p:nvPr>
        </p:nvSpPr>
        <p:spPr>
          <a:xfrm>
            <a:off x="129675" y="1455425"/>
            <a:ext cx="60768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500">
                <a:solidFill>
                  <a:schemeClr val="dk1"/>
                </a:solidFill>
              </a:rPr>
              <a:t>When to use which</a:t>
            </a:r>
            <a:endParaRPr b="1" sz="15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__syncthreads()</a:t>
            </a:r>
            <a:r>
              <a:rPr lang="en" sz="1300">
                <a:solidFill>
                  <a:schemeClr val="dk1"/>
                </a:solidFill>
              </a:rPr>
              <a:t> when: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You’re coordinating shared memory access inside a block.</a:t>
            </a:r>
            <a:br>
              <a:rPr lang="en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tiled matrix multiplication.</a:t>
            </a:r>
            <a:br>
              <a:rPr lang="en" sz="1300"/>
            </a:br>
            <a:endParaRPr sz="1300"/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lang="en" sz="1300">
                <a:solidFill>
                  <a:schemeClr val="dk1"/>
                </a:solidFill>
              </a:rPr>
              <a:t>Use </a:t>
            </a:r>
            <a:r>
              <a:rPr b="1" lang="en" sz="13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atomicCAS()</a:t>
            </a:r>
            <a:r>
              <a:rPr lang="en" sz="1300">
                <a:solidFill>
                  <a:schemeClr val="dk1"/>
                </a:solidFill>
              </a:rPr>
              <a:t> when:</a:t>
            </a:r>
            <a:br>
              <a:rPr lang="en" sz="1300">
                <a:solidFill>
                  <a:schemeClr val="dk1"/>
                </a:solidFill>
              </a:rPr>
            </a:br>
            <a:endParaRPr sz="1300">
              <a:solidFill>
                <a:schemeClr val="dk1"/>
              </a:solidFill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Multiple threads may update the same global variable or data structure.</a:t>
            </a:r>
            <a:br>
              <a:rPr lang="en" sz="1300"/>
            </a:br>
            <a:endParaRPr sz="1300"/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Example: incrementing a global counter, pushing to a shared list, implementing locks.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97" name="Google Shape;197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8" name="Google Shape;198;p29"/>
          <p:cNvSpPr txBox="1"/>
          <p:nvPr/>
        </p:nvSpPr>
        <p:spPr>
          <a:xfrm>
            <a:off x="4572000" y="1105000"/>
            <a:ext cx="4530900" cy="353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p29" title="99087654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22275" y="-61775"/>
            <a:ext cx="5998875" cy="176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0"/>
          <p:cNvSpPr txBox="1"/>
          <p:nvPr>
            <p:ph type="title"/>
          </p:nvPr>
        </p:nvSpPr>
        <p:spPr>
          <a:xfrm>
            <a:off x="457200" y="205976"/>
            <a:ext cx="8229600" cy="62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400" u="none">
                <a:solidFill>
                  <a:srgbClr val="FF0000"/>
                </a:solidFill>
              </a:rPr>
              <a:t>Comparisons</a:t>
            </a:r>
            <a:endParaRPr b="1" sz="2400" u="none">
              <a:solidFill>
                <a:srgbClr val="FF0000"/>
              </a:solidFill>
            </a:endParaRPr>
          </a:p>
        </p:txBody>
      </p:sp>
      <p:sp>
        <p:nvSpPr>
          <p:cNvPr id="205" name="Google Shape;205;p30"/>
          <p:cNvSpPr txBox="1"/>
          <p:nvPr>
            <p:ph idx="1" type="body"/>
          </p:nvPr>
        </p:nvSpPr>
        <p:spPr>
          <a:xfrm>
            <a:off x="457200" y="782850"/>
            <a:ext cx="8229600" cy="381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206" name="Google Shape;206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7" name="Google Shape;207;p30" title="0076512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25" y="808188"/>
            <a:ext cx="8972550" cy="3743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Critical Section </a:t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1152475"/>
            <a:ext cx="4584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In </a:t>
            </a:r>
            <a:r>
              <a:rPr b="1" lang="en">
                <a:solidFill>
                  <a:schemeClr val="dk1"/>
                </a:solidFill>
              </a:rPr>
              <a:t>multi-threaded programming</a:t>
            </a:r>
            <a:r>
              <a:rPr lang="en">
                <a:solidFill>
                  <a:schemeClr val="dk1"/>
                </a:solidFill>
              </a:rPr>
              <a:t>, a </a:t>
            </a:r>
            <a:r>
              <a:rPr b="1" lang="en">
                <a:solidFill>
                  <a:schemeClr val="dk1"/>
                </a:solidFill>
              </a:rPr>
              <a:t>critical section</a:t>
            </a:r>
            <a:r>
              <a:rPr lang="en">
                <a:solidFill>
                  <a:schemeClr val="dk1"/>
                </a:solidFill>
              </a:rPr>
              <a:t> is a block of code where </a:t>
            </a:r>
            <a:r>
              <a:rPr b="1" lang="en">
                <a:solidFill>
                  <a:schemeClr val="dk1"/>
                </a:solidFill>
              </a:rPr>
              <a:t>shared resources</a:t>
            </a:r>
            <a:r>
              <a:rPr lang="en">
                <a:solidFill>
                  <a:schemeClr val="dk1"/>
                </a:solidFill>
              </a:rPr>
              <a:t> (like global variables, files, or memory) are </a:t>
            </a:r>
            <a:r>
              <a:rPr b="1" lang="en">
                <a:solidFill>
                  <a:schemeClr val="dk1"/>
                </a:solidFill>
              </a:rPr>
              <a:t>accessed or modified</a:t>
            </a:r>
            <a:r>
              <a:rPr lang="en">
                <a:solidFill>
                  <a:schemeClr val="dk1"/>
                </a:solidFill>
              </a:rPr>
              <a:t> — and </a:t>
            </a:r>
            <a:r>
              <a:rPr b="1" lang="en">
                <a:solidFill>
                  <a:schemeClr val="dk1"/>
                </a:solidFill>
              </a:rPr>
              <a:t>only one thread</a:t>
            </a:r>
            <a:r>
              <a:rPr lang="en">
                <a:solidFill>
                  <a:schemeClr val="dk1"/>
                </a:solidFill>
              </a:rPr>
              <a:t> should execute that section at a time.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If multiple threads enter the critical section simultaneously, you get </a:t>
            </a:r>
            <a:r>
              <a:rPr b="1" lang="en">
                <a:solidFill>
                  <a:schemeClr val="dk1"/>
                </a:solidFill>
              </a:rPr>
              <a:t>race conditions</a:t>
            </a:r>
            <a:r>
              <a:rPr lang="en">
                <a:solidFill>
                  <a:schemeClr val="dk1"/>
                </a:solidFill>
              </a:rPr>
              <a:t>, leading to </a:t>
            </a:r>
            <a:r>
              <a:rPr b="1" lang="en">
                <a:solidFill>
                  <a:schemeClr val="dk1"/>
                </a:solidFill>
              </a:rPr>
              <a:t>incorrect or unpredictable behavior</a:t>
            </a:r>
            <a:r>
              <a:rPr lang="en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4" name="Google Shape;64;p14"/>
          <p:cNvSpPr txBox="1"/>
          <p:nvPr>
            <p:ph idx="1" type="body"/>
          </p:nvPr>
        </p:nvSpPr>
        <p:spPr>
          <a:xfrm>
            <a:off x="5421150" y="1291700"/>
            <a:ext cx="3600000" cy="34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lang="en">
                <a:solidFill>
                  <a:schemeClr val="accent2"/>
                </a:solidFill>
              </a:rPr>
              <a:t>The solution to critical section problem must ensure the following three conditions:</a:t>
            </a:r>
            <a:endParaRPr b="1">
              <a:solidFill>
                <a:schemeClr val="accent2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accent2"/>
                </a:solidFill>
              </a:rPr>
              <a:t>Mutual Exclusion</a:t>
            </a:r>
            <a:endParaRPr b="1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accent2"/>
                </a:solidFill>
              </a:rPr>
              <a:t>Progress</a:t>
            </a:r>
            <a:endParaRPr b="1">
              <a:solidFill>
                <a:schemeClr val="accent2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>
                <a:solidFill>
                  <a:schemeClr val="accent2"/>
                </a:solidFill>
              </a:rPr>
              <a:t>Bounded Waiting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Data Race Example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39225" y="1152475"/>
            <a:ext cx="3904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 counter = 0;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void increment() {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    </a:t>
            </a:r>
            <a:r>
              <a:rPr lang="en">
                <a:solidFill>
                  <a:srgbClr val="FF0000"/>
                </a:solidFill>
              </a:rPr>
              <a:t>counter = counter + 1;   // &lt;-- CS</a:t>
            </a:r>
            <a:endParaRPr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}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71" name="Google Shape;71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4118100" y="995125"/>
            <a:ext cx="4903200" cy="357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If both threads run this simultaneously: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Thread 1 reads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b="1" lang="en" sz="1100">
                <a:solidFill>
                  <a:schemeClr val="dk1"/>
                </a:solidFill>
              </a:rPr>
              <a:t> (say it's 0)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Thread 2 also reads </a:t>
            </a:r>
            <a:r>
              <a:rPr b="1"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counter</a:t>
            </a:r>
            <a:r>
              <a:rPr b="1" lang="en" sz="1100">
                <a:solidFill>
                  <a:schemeClr val="dk1"/>
                </a:solidFill>
              </a:rPr>
              <a:t> (still 0)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Both add 1 → each gets 1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b="1" lang="en" sz="1100">
                <a:solidFill>
                  <a:schemeClr val="dk1"/>
                </a:solidFill>
              </a:rPr>
              <a:t>Both write back 1</a:t>
            </a:r>
            <a:br>
              <a:rPr b="1" lang="en" sz="1100">
                <a:solidFill>
                  <a:schemeClr val="dk1"/>
                </a:solidFill>
              </a:rPr>
            </a:br>
            <a:r>
              <a:rPr b="1" lang="en" sz="1100">
                <a:solidFill>
                  <a:schemeClr val="dk1"/>
                </a:solidFill>
              </a:rPr>
              <a:t>  </a:t>
            </a:r>
            <a:r>
              <a:rPr b="1" lang="en" sz="1100">
                <a:solidFill>
                  <a:srgbClr val="FF0000"/>
                </a:solidFill>
              </a:rPr>
              <a:t>Final result = 1, not 2</a:t>
            </a:r>
            <a:br>
              <a:rPr b="1" lang="en" sz="1100">
                <a:solidFill>
                  <a:schemeClr val="dk1"/>
                </a:solidFill>
              </a:rPr>
            </a:b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That’s a race condition because both modified a shared variable without coordination.</a:t>
            </a:r>
            <a:endParaRPr b="1"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73" name="Google Shape;73;p15"/>
          <p:cNvCxnSpPr/>
          <p:nvPr/>
        </p:nvCxnSpPr>
        <p:spPr>
          <a:xfrm>
            <a:off x="3957450" y="883925"/>
            <a:ext cx="12300" cy="4398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6"/>
          <p:cNvSpPr txBox="1"/>
          <p:nvPr>
            <p:ph type="title"/>
          </p:nvPr>
        </p:nvSpPr>
        <p:spPr>
          <a:xfrm>
            <a:off x="457200" y="1"/>
            <a:ext cx="8229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 u="none">
                <a:solidFill>
                  <a:srgbClr val="FF0000"/>
                </a:solidFill>
              </a:rPr>
              <a:t>Dekker’s Algorithm-Version 1</a:t>
            </a:r>
            <a:endParaRPr sz="5500">
              <a:solidFill>
                <a:srgbClr val="FF0000"/>
              </a:solidFill>
            </a:endParaRPr>
          </a:p>
        </p:txBody>
      </p:sp>
      <p:sp>
        <p:nvSpPr>
          <p:cNvPr id="79" name="Google Shape;79;p16"/>
          <p:cNvSpPr txBox="1"/>
          <p:nvPr>
            <p:ph idx="1" type="body"/>
          </p:nvPr>
        </p:nvSpPr>
        <p:spPr>
          <a:xfrm>
            <a:off x="0" y="558600"/>
            <a:ext cx="84726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400">
                <a:solidFill>
                  <a:schemeClr val="dk1"/>
                </a:solidFill>
              </a:rPr>
              <a:t>Dekker’s Algorithm</a:t>
            </a:r>
            <a:r>
              <a:rPr lang="en" sz="1400">
                <a:solidFill>
                  <a:schemeClr val="dk1"/>
                </a:solidFill>
              </a:rPr>
              <a:t> is one of the </a:t>
            </a:r>
            <a:r>
              <a:rPr b="1" lang="en" sz="1400">
                <a:solidFill>
                  <a:schemeClr val="dk1"/>
                </a:solidFill>
              </a:rPr>
              <a:t>first software-based mutual exclusion algorithms</a:t>
            </a:r>
            <a:r>
              <a:rPr lang="en" sz="1400">
                <a:solidFill>
                  <a:schemeClr val="dk1"/>
                </a:solidFill>
              </a:rPr>
              <a:t> for </a:t>
            </a:r>
            <a:r>
              <a:rPr b="1" lang="en" sz="1400">
                <a:solidFill>
                  <a:schemeClr val="dk1"/>
                </a:solidFill>
              </a:rPr>
              <a:t>two processes</a:t>
            </a:r>
            <a:r>
              <a:rPr lang="en" sz="1400">
                <a:solidFill>
                  <a:schemeClr val="dk1"/>
                </a:solidFill>
              </a:rPr>
              <a:t>. </a:t>
            </a:r>
            <a:r>
              <a:rPr lang="en" sz="1500">
                <a:solidFill>
                  <a:schemeClr val="dk1"/>
                </a:solidFill>
              </a:rPr>
              <a:t>It ensures that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b="1" lang="en" sz="1400">
                <a:solidFill>
                  <a:schemeClr val="dk1"/>
                </a:solidFill>
              </a:rPr>
              <a:t>only one process at a time enters its critical section (CS)</a:t>
            </a:r>
            <a:endParaRPr sz="2100"/>
          </a:p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0" y="1305025"/>
            <a:ext cx="39315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main(){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int thread_no = 1;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startThreads();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Thread1(){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thread_no is 1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(thread_no == 2)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critical section</a:t>
            </a:r>
            <a:endParaRPr b="0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give access to the other thread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thread_no = 2;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/>
          <p:nvPr/>
        </p:nvSpPr>
        <p:spPr>
          <a:xfrm>
            <a:off x="3747375" y="1363075"/>
            <a:ext cx="36330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Thread2(){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thread_no is 2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(threadno == 1)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</a:t>
            </a: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// critical section</a:t>
            </a:r>
            <a:endParaRPr b="0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give access to the other thread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thread_no = 1;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/>
        </p:nvSpPr>
        <p:spPr>
          <a:xfrm>
            <a:off x="4179975" y="1363075"/>
            <a:ext cx="3027300" cy="30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238525" y="3221175"/>
            <a:ext cx="2905500" cy="1649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The while loop is basically for waiting at that point (before proceeding further).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7"/>
          <p:cNvSpPr txBox="1"/>
          <p:nvPr>
            <p:ph type="title"/>
          </p:nvPr>
        </p:nvSpPr>
        <p:spPr>
          <a:xfrm>
            <a:off x="163925" y="173175"/>
            <a:ext cx="8606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163925" y="1152475"/>
            <a:ext cx="33735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Thread1 can enter CS </a:t>
            </a:r>
            <a:r>
              <a:rPr b="1" lang="en" sz="1400">
                <a:solidFill>
                  <a:schemeClr val="dk1"/>
                </a:solidFill>
              </a:rPr>
              <a:t>only if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thread_no == 1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After finishing CS, it sets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thread_no = 2</a:t>
            </a:r>
            <a:r>
              <a:rPr lang="en" sz="1400">
                <a:solidFill>
                  <a:schemeClr val="dk1"/>
                </a:solidFill>
              </a:rPr>
              <a:t>, giving permission to Thread2.</a:t>
            </a: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Thread2 can enter CS </a:t>
            </a:r>
            <a:r>
              <a:rPr b="1" lang="en" sz="1400">
                <a:solidFill>
                  <a:schemeClr val="dk1"/>
                </a:solidFill>
              </a:rPr>
              <a:t>only if</a:t>
            </a:r>
            <a:r>
              <a:rPr lang="en" sz="1400">
                <a:solidFill>
                  <a:schemeClr val="dk1"/>
                </a:solidFill>
              </a:rPr>
              <a:t>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thread_no == 2</a:t>
            </a:r>
            <a:r>
              <a:rPr lang="en" sz="1400">
                <a:solidFill>
                  <a:schemeClr val="dk1"/>
                </a:solidFill>
              </a:rPr>
              <a:t>.</a:t>
            </a:r>
            <a:br>
              <a:rPr lang="en" sz="1400">
                <a:solidFill>
                  <a:schemeClr val="dk1"/>
                </a:solidFill>
              </a:rPr>
            </a:br>
            <a:endParaRPr sz="14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After finishing CS, it sets </a:t>
            </a:r>
            <a:r>
              <a:rPr lang="en" sz="14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thread_no = 1</a:t>
            </a:r>
            <a:r>
              <a:rPr lang="en" sz="1400">
                <a:solidFill>
                  <a:schemeClr val="dk1"/>
                </a:solidFill>
              </a:rPr>
              <a:t>, giving permission back to Thread1.</a:t>
            </a:r>
            <a:endParaRPr sz="2100"/>
          </a:p>
        </p:txBody>
      </p:sp>
      <p:sp>
        <p:nvSpPr>
          <p:cNvPr id="91" name="Google Shape;91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" name="Google Shape;92;p17"/>
          <p:cNvSpPr txBox="1"/>
          <p:nvPr>
            <p:ph idx="1" type="body"/>
          </p:nvPr>
        </p:nvSpPr>
        <p:spPr>
          <a:xfrm>
            <a:off x="3833900" y="1152475"/>
            <a:ext cx="5187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7" title="m7788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7324" y="901750"/>
            <a:ext cx="5606675" cy="36671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94" name="Google Shape;94;p17"/>
          <p:cNvCxnSpPr/>
          <p:nvPr/>
        </p:nvCxnSpPr>
        <p:spPr>
          <a:xfrm>
            <a:off x="3413750" y="822125"/>
            <a:ext cx="123600" cy="4139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/>
          <p:nvPr>
            <p:ph idx="1" type="body"/>
          </p:nvPr>
        </p:nvSpPr>
        <p:spPr>
          <a:xfrm>
            <a:off x="311700" y="105450"/>
            <a:ext cx="8520600" cy="446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FF"/>
                </a:solidFill>
              </a:rPr>
              <a:t>Explanation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01" name="Google Shape;101;p18" title="mm789333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3375" y="677523"/>
            <a:ext cx="8867775" cy="3891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/>
          <p:nvPr>
            <p:ph type="title"/>
          </p:nvPr>
        </p:nvSpPr>
        <p:spPr>
          <a:xfrm>
            <a:off x="457200" y="1"/>
            <a:ext cx="8229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 u="none">
                <a:solidFill>
                  <a:srgbClr val="FF0000"/>
                </a:solidFill>
              </a:rPr>
              <a:t>Dekker’s Algorithm-Version </a:t>
            </a:r>
            <a:r>
              <a:rPr b="1" lang="en" sz="2200" u="none"/>
              <a:t>2</a:t>
            </a:r>
            <a:endParaRPr sz="5500">
              <a:solidFill>
                <a:srgbClr val="FF0000"/>
              </a:solidFill>
            </a:endParaRPr>
          </a:p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>
            <a:off x="113700" y="553650"/>
            <a:ext cx="89166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lang="en" sz="1300">
                <a:solidFill>
                  <a:schemeClr val="dk1"/>
                </a:solidFill>
              </a:rPr>
              <a:t>It is done by using two flags to indicate its current status and updates them accordingly at the entry and exit section.</a:t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08" name="Google Shape;108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9" name="Google Shape;109;p19"/>
          <p:cNvSpPr txBox="1"/>
          <p:nvPr/>
        </p:nvSpPr>
        <p:spPr>
          <a:xfrm>
            <a:off x="561425" y="900825"/>
            <a:ext cx="3931500" cy="384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main(){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// flags to indicate whether each thread is in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// its </a:t>
            </a:r>
            <a:r>
              <a:rPr lang="en" sz="1200">
                <a:solidFill>
                  <a:schemeClr val="accent2"/>
                </a:solidFill>
              </a:rPr>
              <a:t>critical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section or not.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boolean th1 = false;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boolean th2 = false;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startThreads();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Thread1(){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th2 is in its critical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(th2 == true)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" sz="1200">
                <a:solidFill>
                  <a:schemeClr val="accent2"/>
                </a:solidFill>
              </a:rPr>
              <a:t>              </a:t>
            </a: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thread1 entering its critical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th1 = true;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// critical section</a:t>
            </a:r>
            <a:endParaRPr b="0" i="0" sz="12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th1 exiting its critical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th1 = false;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2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2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p19"/>
          <p:cNvSpPr txBox="1"/>
          <p:nvPr/>
        </p:nvSpPr>
        <p:spPr>
          <a:xfrm>
            <a:off x="-1009025" y="-363275"/>
            <a:ext cx="6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9"/>
          <p:cNvSpPr txBox="1"/>
          <p:nvPr/>
        </p:nvSpPr>
        <p:spPr>
          <a:xfrm>
            <a:off x="4239850" y="900825"/>
            <a:ext cx="4184400" cy="359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Thread2(){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th1 is in its critical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(th1 == true)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" sz="1500">
                <a:solidFill>
                  <a:schemeClr val="accent2"/>
                </a:solidFill>
              </a:rPr>
              <a:t>            </a:t>
            </a: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;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th2 entering its critical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th2 = true;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// critical section</a:t>
            </a:r>
            <a:endParaRPr b="0" i="0" sz="15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th2 exiting its critical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th2 = false;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5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19"/>
          <p:cNvSpPr/>
          <p:nvPr/>
        </p:nvSpPr>
        <p:spPr>
          <a:xfrm>
            <a:off x="7136100" y="3674725"/>
            <a:ext cx="2007900" cy="988500"/>
          </a:xfrm>
          <a:prstGeom prst="wedgeRoundRectCallout">
            <a:avLst>
              <a:gd fmla="val -20833" name="adj1"/>
              <a:gd fmla="val 62500" name="adj2"/>
              <a:gd fmla="val 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The while loop is basically for waiting at that point (before proceeding further).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185200" y="0"/>
            <a:ext cx="8647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FF"/>
                </a:solidFill>
              </a:rPr>
              <a:t>Explanation</a:t>
            </a:r>
            <a:endParaRPr>
              <a:solidFill>
                <a:srgbClr val="0000FF"/>
              </a:solidFill>
            </a:endParaRPr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185200" y="652176"/>
            <a:ext cx="8836200" cy="409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</a:rPr>
              <a:t>Both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Thread1</a:t>
            </a:r>
            <a:r>
              <a:rPr lang="en" sz="1500">
                <a:solidFill>
                  <a:schemeClr val="dk1"/>
                </a:solidFill>
              </a:rPr>
              <a:t> and </a:t>
            </a:r>
            <a:r>
              <a:rPr lang="en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Thread2</a:t>
            </a:r>
            <a:r>
              <a:rPr lang="en" sz="1500">
                <a:solidFill>
                  <a:schemeClr val="dk1"/>
                </a:solidFill>
              </a:rPr>
              <a:t> want to enter their </a:t>
            </a:r>
            <a:r>
              <a:rPr b="1" lang="en" sz="1500">
                <a:solidFill>
                  <a:schemeClr val="dk1"/>
                </a:solidFill>
              </a:rPr>
              <a:t>critical section</a:t>
            </a:r>
            <a:r>
              <a:rPr lang="en" sz="1500">
                <a:solidFill>
                  <a:schemeClr val="dk1"/>
                </a:solidFill>
              </a:rPr>
              <a:t>, but </a:t>
            </a:r>
            <a:r>
              <a:rPr b="1" lang="en" sz="1500">
                <a:solidFill>
                  <a:schemeClr val="dk1"/>
                </a:solidFill>
              </a:rPr>
              <a:t>never simultaneously</a:t>
            </a:r>
            <a:r>
              <a:rPr lang="en" sz="1500">
                <a:solidFill>
                  <a:schemeClr val="dk1"/>
                </a:solidFill>
              </a:rPr>
              <a:t> — i.e., </a:t>
            </a:r>
            <a:r>
              <a:rPr b="1" lang="en" sz="1500">
                <a:solidFill>
                  <a:schemeClr val="dk1"/>
                </a:solidFill>
              </a:rPr>
              <a:t>mutual exclusion [both threads “check” each other’s flag before proceeding]</a:t>
            </a:r>
            <a:r>
              <a:rPr lang="en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</a:t>
            </a:r>
            <a:r>
              <a:rPr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th2</a:t>
            </a:r>
            <a:r>
              <a:rPr lang="en" sz="1300">
                <a:solidFill>
                  <a:srgbClr val="FF0000"/>
                </a:solidFill>
              </a:rPr>
              <a:t> is </a:t>
            </a:r>
            <a:r>
              <a:rPr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300">
                <a:solidFill>
                  <a:srgbClr val="FF0000"/>
                </a:solidFill>
              </a:rPr>
              <a:t>, Thread2 is in or wants to enter the critical section — so Thread1 must </a:t>
            </a:r>
            <a:r>
              <a:rPr b="1" lang="en" sz="1300">
                <a:solidFill>
                  <a:srgbClr val="FF0000"/>
                </a:solidFill>
              </a:rPr>
              <a:t>wait</a:t>
            </a:r>
            <a:r>
              <a:rPr lang="en" sz="1300">
                <a:solidFill>
                  <a:srgbClr val="FF0000"/>
                </a:solidFill>
              </a:rPr>
              <a:t>.</a:t>
            </a:r>
            <a:endParaRPr sz="13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FF0000"/>
                </a:solidFill>
              </a:rPr>
              <a:t>If </a:t>
            </a:r>
            <a:r>
              <a:rPr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th1</a:t>
            </a:r>
            <a:r>
              <a:rPr lang="en" sz="1300">
                <a:solidFill>
                  <a:srgbClr val="FF0000"/>
                </a:solidFill>
              </a:rPr>
              <a:t> is </a:t>
            </a:r>
            <a:r>
              <a:rPr lang="en" sz="13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300">
                <a:solidFill>
                  <a:srgbClr val="FF0000"/>
                </a:solidFill>
              </a:rPr>
              <a:t>, Thread1 is in or wants to enter the critical section — so Thread2 must </a:t>
            </a:r>
            <a:r>
              <a:rPr b="1" lang="en" sz="1300">
                <a:solidFill>
                  <a:srgbClr val="FF0000"/>
                </a:solidFill>
              </a:rPr>
              <a:t>wait</a:t>
            </a:r>
            <a:r>
              <a:rPr lang="en" sz="1300">
                <a:solidFill>
                  <a:srgbClr val="FF0000"/>
                </a:solidFill>
              </a:rPr>
              <a:t>.</a:t>
            </a:r>
            <a:endParaRPr sz="1700">
              <a:solidFill>
                <a:srgbClr val="FF0000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300">
              <a:solidFill>
                <a:srgbClr val="FF0000"/>
              </a:solidFill>
            </a:endParaRPr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120" name="Google Shape;120;p20" title="mutual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775" y="2226450"/>
            <a:ext cx="6995499" cy="283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0"/>
          <p:cNvSpPr txBox="1"/>
          <p:nvPr/>
        </p:nvSpPr>
        <p:spPr>
          <a:xfrm>
            <a:off x="7245375" y="2262825"/>
            <a:ext cx="1898700" cy="1528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FF0000"/>
                </a:solidFill>
              </a:rPr>
              <a:t>This version can lead to </a:t>
            </a:r>
            <a:r>
              <a:rPr b="1" lang="en" sz="1600">
                <a:solidFill>
                  <a:srgbClr val="FF0000"/>
                </a:solidFill>
              </a:rPr>
              <a:t>deadlock</a:t>
            </a:r>
            <a:r>
              <a:rPr lang="en" sz="1600">
                <a:solidFill>
                  <a:srgbClr val="FF0000"/>
                </a:solidFill>
              </a:rPr>
              <a:t> if both threads set their flag to </a:t>
            </a:r>
            <a:r>
              <a:rPr lang="en" sz="1600">
                <a:solidFill>
                  <a:srgbClr val="FF0000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lang="en" sz="1600">
                <a:solidFill>
                  <a:srgbClr val="FF0000"/>
                </a:solidFill>
              </a:rPr>
              <a:t> simultaneously.</a:t>
            </a:r>
            <a:endParaRPr sz="23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1"/>
          <p:cNvSpPr txBox="1"/>
          <p:nvPr>
            <p:ph type="title"/>
          </p:nvPr>
        </p:nvSpPr>
        <p:spPr>
          <a:xfrm>
            <a:off x="457200" y="1"/>
            <a:ext cx="8229600" cy="5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200" u="none">
                <a:solidFill>
                  <a:srgbClr val="FF0000"/>
                </a:solidFill>
              </a:rPr>
              <a:t>Dekker’s Algorithm-Version </a:t>
            </a:r>
            <a:r>
              <a:rPr b="1" lang="en" sz="2200" u="none"/>
              <a:t>3</a:t>
            </a:r>
            <a:endParaRPr sz="5500">
              <a:solidFill>
                <a:srgbClr val="FF0000"/>
              </a:solidFill>
            </a:endParaRPr>
          </a:p>
        </p:txBody>
      </p:sp>
      <p:sp>
        <p:nvSpPr>
          <p:cNvPr id="127" name="Google Shape;127;p21"/>
          <p:cNvSpPr txBox="1"/>
          <p:nvPr>
            <p:ph idx="1" type="body"/>
          </p:nvPr>
        </p:nvSpPr>
        <p:spPr>
          <a:xfrm>
            <a:off x="457200" y="558600"/>
            <a:ext cx="8567700" cy="403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800"/>
              <a:buNone/>
            </a:pPr>
            <a:r>
              <a:rPr b="1" lang="en" sz="1100">
                <a:solidFill>
                  <a:schemeClr val="dk1"/>
                </a:solidFill>
              </a:rPr>
              <a:t>In this version, critical section flag is set before entering critical section test to ensure mutual exclusion.</a:t>
            </a:r>
            <a:endParaRPr/>
          </a:p>
        </p:txBody>
      </p:sp>
      <p:sp>
        <p:nvSpPr>
          <p:cNvPr id="128" name="Google Shape;128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9" name="Google Shape;129;p21"/>
          <p:cNvSpPr txBox="1"/>
          <p:nvPr/>
        </p:nvSpPr>
        <p:spPr>
          <a:xfrm>
            <a:off x="76600" y="842850"/>
            <a:ext cx="4068600" cy="346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main(){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// flags to indicate whether each thread is in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// queue to enter its critical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boolean th1wantstoenter = false;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boolean th2wantstoenter = false;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startThreads();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Thread1(){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th1wantstoenter = true;</a:t>
            </a:r>
            <a:endParaRPr b="1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th2 wants to enter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its critical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(th2wantstoenter == true)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// critical section</a:t>
            </a:r>
            <a:endParaRPr b="0" i="0" sz="11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th1 has completed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its critical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th1wantstoenter = false;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1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t/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-1009025" y="-363275"/>
            <a:ext cx="60711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1"/>
          <p:cNvSpPr txBox="1"/>
          <p:nvPr/>
        </p:nvSpPr>
        <p:spPr>
          <a:xfrm>
            <a:off x="4218800" y="945463"/>
            <a:ext cx="4184400" cy="335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Thread2(){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do {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1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th2wantstoenter = true;</a:t>
            </a:r>
            <a:endParaRPr b="1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entry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wait until th1 wants to enter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its critical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while (th1wantstoenter == true)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         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      // critical section</a:t>
            </a:r>
            <a:endParaRPr b="0" i="0" sz="13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exit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indicate th2 has completed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its critical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th2wantstoenter = false;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   // remainder section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   } while (completed == false)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" sz="1300" u="none" cap="none" strike="noStrike">
                <a:solidFill>
                  <a:schemeClr val="accent2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endParaRPr b="0" i="0" sz="13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chemeClr val="accen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1"/>
          <p:cNvSpPr/>
          <p:nvPr/>
        </p:nvSpPr>
        <p:spPr>
          <a:xfrm>
            <a:off x="6760125" y="3540600"/>
            <a:ext cx="2383800" cy="1054200"/>
          </a:xfrm>
          <a:prstGeom prst="wedgeRectCallout">
            <a:avLst>
              <a:gd fmla="val -20833" name="adj1"/>
              <a:gd fmla="val 625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>
                <a:solidFill>
                  <a:srgbClr val="FF0000"/>
                </a:solidFill>
              </a:rPr>
              <a:t>The while loop is basically for waiting at that point (before proceeding further).</a:t>
            </a:r>
            <a:endParaRPr b="1">
              <a:solidFill>
                <a:srgbClr val="FF0000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