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0BoIZ0PcyvmtsY2X+ItxvfOM4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GPU Programming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Lecture-11</a:t>
            </a:r>
            <a:endParaRPr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Filter Lock structure (with Priority)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115600" y="479575"/>
            <a:ext cx="47166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Level 1: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All threads begin here.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1 has the highest priority → It </a:t>
            </a:r>
            <a:r>
              <a:rPr b="1" lang="en" sz="1100">
                <a:solidFill>
                  <a:schemeClr val="dk1"/>
                </a:solidFill>
              </a:rPr>
              <a:t>bypasses waiting</a:t>
            </a:r>
            <a:r>
              <a:rPr lang="en" sz="1100">
                <a:solidFill>
                  <a:schemeClr val="dk1"/>
                </a:solidFill>
              </a:rPr>
              <a:t> and proceeds directly.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Threads 2 and 3 wait until Thread 1 moves to the next level.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Level 2: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1 (priority) continues forward.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2 gets a chance next because Thread 1 moves up and becomes the “victim” at this level.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3 (lowest priority) continues waiting since both higher-priority threads are ahead.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Level 3: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1 reaches the </a:t>
            </a:r>
            <a:r>
              <a:rPr b="1" lang="en" sz="1100">
                <a:solidFill>
                  <a:schemeClr val="dk1"/>
                </a:solidFill>
              </a:rPr>
              <a:t>critical section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Threads 2 and 3 are waiting — Thread 2 will proceed next when Thread 1 exits.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3 remains waiting until Thread 2 also completes.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0" title="ChatGPT Image Oct 12, 2025, 06_51_54 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25100"/>
            <a:ext cx="3963199" cy="3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 txBox="1"/>
          <p:nvPr/>
        </p:nvSpPr>
        <p:spPr>
          <a:xfrm>
            <a:off x="2341700" y="1231700"/>
            <a:ext cx="548700" cy="19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209450" y="4380425"/>
            <a:ext cx="356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1 (blue)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Highest priority,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2 (green)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Medium priority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7221125" y="1847825"/>
            <a:ext cx="1923000" cy="624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look at explanation on next-slide</a:t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311700" y="629550"/>
            <a:ext cx="83895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Each thread must </a:t>
            </a:r>
            <a:r>
              <a:rPr b="1" lang="en" sz="1100">
                <a:solidFill>
                  <a:schemeClr val="dk1"/>
                </a:solidFill>
              </a:rPr>
              <a:t>pass through N−1 “levels”</a:t>
            </a:r>
            <a:r>
              <a:rPr lang="en" sz="1100">
                <a:solidFill>
                  <a:schemeClr val="dk1"/>
                </a:solidFill>
              </a:rPr>
              <a:t>, like a multi-stage filter before reaching the </a:t>
            </a:r>
            <a:r>
              <a:rPr b="1" lang="en" sz="1100">
                <a:solidFill>
                  <a:schemeClr val="dk1"/>
                </a:solidFill>
              </a:rPr>
              <a:t>critical section (CS)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11" title="nn6554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75" y="989075"/>
            <a:ext cx="8884476" cy="37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57200" y="61825"/>
            <a:ext cx="7946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2" title="55vbc23sazx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377125" cy="48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2510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Memory coalescing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311700" y="714450"/>
            <a:ext cx="85206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3" title="pic450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5" y="635550"/>
            <a:ext cx="8520600" cy="42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Shared memory and memory banks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311700" y="1152475"/>
            <a:ext cx="85206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729"/>
              <a:buNone/>
            </a:pPr>
            <a:r>
              <a:rPr lang="en" sz="1500">
                <a:solidFill>
                  <a:schemeClr val="dk1"/>
                </a:solidFill>
              </a:rPr>
              <a:t>Shared memory in CUDA is divided into </a:t>
            </a:r>
            <a:r>
              <a:rPr b="1" lang="en" sz="1500">
                <a:solidFill>
                  <a:schemeClr val="dk1"/>
                </a:solidFill>
              </a:rPr>
              <a:t>banks</a:t>
            </a:r>
            <a:r>
              <a:rPr lang="en" sz="1500">
                <a:solidFill>
                  <a:schemeClr val="dk1"/>
                </a:solidFill>
              </a:rPr>
              <a:t>. Each </a:t>
            </a:r>
            <a:r>
              <a:rPr b="1" lang="en" sz="1500">
                <a:solidFill>
                  <a:schemeClr val="dk1"/>
                </a:solidFill>
              </a:rPr>
              <a:t>bank</a:t>
            </a:r>
            <a:r>
              <a:rPr lang="en" sz="1500">
                <a:solidFill>
                  <a:schemeClr val="dk1"/>
                </a:solidFill>
              </a:rPr>
              <a:t> can service </a:t>
            </a:r>
            <a:r>
              <a:rPr b="1" lang="en" sz="1500">
                <a:solidFill>
                  <a:schemeClr val="dk1"/>
                </a:solidFill>
              </a:rPr>
              <a:t>one access per clock cycle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Shared memory has 32 banks that are organized such that successive 32-bit words are assigned to successive banks, i.e.: interleaved.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The bandwidth of shared memory is 32 bits per bank per clock cycle. Because shared memory is on chip, uncached shared memory latency is roughly 100× lower than global memory.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FF0000"/>
                </a:solidFill>
              </a:rPr>
              <a:t>A bank conflict occurs if two or more threads access any bytes within different 32-bit words belonging to the same bank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>
                <a:solidFill>
                  <a:srgbClr val="FF0000"/>
                </a:solidFill>
              </a:rPr>
              <a:t>If two or more threads access any bytes within the same 32-bit word, then there is no bank conflict between these threads.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311700" y="0"/>
            <a:ext cx="8160600" cy="5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15" title="mmtyu.PNG"/>
          <p:cNvPicPr preferRelativeResize="0"/>
          <p:nvPr/>
        </p:nvPicPr>
        <p:blipFill rotWithShape="1">
          <a:blip r:embed="rId3">
            <a:alphaModFix/>
          </a:blip>
          <a:srcRect b="0" l="0" r="-13532" t="0"/>
          <a:stretch/>
        </p:blipFill>
        <p:spPr>
          <a:xfrm>
            <a:off x="120850" y="0"/>
            <a:ext cx="37157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 title="yygfcv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1350" y="661550"/>
            <a:ext cx="5792651" cy="19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3399875" y="103525"/>
            <a:ext cx="5621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Irregular and colliding shared memory accesses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399875" y="2632375"/>
            <a:ext cx="56214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Avoid Conflicts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padding: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small offsets (like +1 element) to array dimensions to change alignment.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interleaved addressing: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Make each thread access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threadIdx.x + warp_id * stride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spread accesses.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warp shuffles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instead of shared memory for some patterns.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broadcast: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all threads read the same address, hardware can broadcast without conflict.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5"/>
          <p:cNvCxnSpPr/>
          <p:nvPr/>
        </p:nvCxnSpPr>
        <p:spPr>
          <a:xfrm flipH="1">
            <a:off x="3351275" y="2663125"/>
            <a:ext cx="5774400" cy="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5"/>
          <p:cNvSpPr txBox="1"/>
          <p:nvPr/>
        </p:nvSpPr>
        <p:spPr>
          <a:xfrm>
            <a:off x="3408500" y="1147425"/>
            <a:ext cx="631200" cy="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</a:rPr>
              <a:t>Middle</a:t>
            </a:r>
            <a:endParaRPr sz="11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408500" y="1785375"/>
            <a:ext cx="631200" cy="29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Left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311700" y="2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</a:rPr>
              <a:t>Irregular and colliding shared memory accesses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81225" y="727875"/>
            <a:ext cx="2996400" cy="3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Case 1: Irregular / Random Access Pattern</a:t>
            </a:r>
            <a:endParaRPr b="1" sz="13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Each thread accesses an arbitrary shared memory bank.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Lines show criss crossing arrows from threads to banks.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Several threads target the </a:t>
            </a:r>
            <a:r>
              <a:rPr b="1" lang="en" sz="1100">
                <a:solidFill>
                  <a:schemeClr val="dk1"/>
                </a:solidFill>
              </a:rPr>
              <a:t>same bank</a:t>
            </a:r>
            <a:r>
              <a:rPr lang="en" sz="1100">
                <a:solidFill>
                  <a:schemeClr val="dk1"/>
                </a:solidFill>
              </a:rPr>
              <a:t> (e.g., multiple lines converging on one yellow box).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This causes </a:t>
            </a:r>
            <a:r>
              <a:rPr b="1" lang="en" sz="1100">
                <a:solidFill>
                  <a:schemeClr val="dk1"/>
                </a:solidFill>
              </a:rPr>
              <a:t>multiple bank conflicts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🔸 Effect: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GPU must </a:t>
            </a:r>
            <a:r>
              <a:rPr b="1" lang="en" sz="1100">
                <a:solidFill>
                  <a:schemeClr val="dk1"/>
                </a:solidFill>
              </a:rPr>
              <a:t>serialize</a:t>
            </a:r>
            <a:r>
              <a:rPr lang="en" sz="1100">
                <a:solidFill>
                  <a:schemeClr val="dk1"/>
                </a:solidFill>
              </a:rPr>
              <a:t> accesses to the same bank.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Threads accessing the same bank are executed </a:t>
            </a:r>
            <a:r>
              <a:rPr b="1" lang="en" sz="1100">
                <a:solidFill>
                  <a:schemeClr val="dk1"/>
                </a:solidFill>
              </a:rPr>
              <a:t>one after another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 drops dramatically.</a:t>
            </a:r>
            <a:endParaRPr/>
          </a:p>
        </p:txBody>
      </p:sp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217925" y="727875"/>
            <a:ext cx="2838600" cy="3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Case 2: Regular (No Conflict) Access Pattern</a:t>
            </a:r>
            <a:endParaRPr b="1" sz="13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Each thread accesses a </a:t>
            </a:r>
            <a:r>
              <a:rPr b="1" lang="en" sz="1100">
                <a:solidFill>
                  <a:schemeClr val="dk1"/>
                </a:solidFill>
              </a:rPr>
              <a:t>unique bank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Arrows are straight and non-overlapping: thread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chemeClr val="dk1"/>
                </a:solidFill>
              </a:rPr>
              <a:t> → bank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No two threads target the same bank.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🔸 Effect: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Perfectly parallel</a:t>
            </a:r>
            <a:r>
              <a:rPr lang="en" sz="1100">
                <a:solidFill>
                  <a:schemeClr val="dk1"/>
                </a:solidFill>
              </a:rPr>
              <a:t> access.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All 32 threads can access shared memory </a:t>
            </a:r>
            <a:r>
              <a:rPr b="1" lang="en" sz="1100">
                <a:solidFill>
                  <a:schemeClr val="dk1"/>
                </a:solidFill>
              </a:rPr>
              <a:t>simultaneously</a:t>
            </a:r>
            <a:r>
              <a:rPr lang="en" sz="1100">
                <a:solidFill>
                  <a:schemeClr val="dk1"/>
                </a:solidFill>
              </a:rPr>
              <a:t> in one cycle.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No serialization</a:t>
            </a:r>
            <a:r>
              <a:rPr lang="en" sz="1100">
                <a:solidFill>
                  <a:schemeClr val="dk1"/>
                </a:solidFill>
              </a:rPr>
              <a:t> → maximum throughput.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6196825" y="727875"/>
            <a:ext cx="28926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Case 3: Colliding / Strided Access Pattern</a:t>
            </a:r>
            <a:endParaRPr b="1" sz="13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All threads access addresses separated by a stride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 i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bank (i * stride) % 32</a:t>
            </a:r>
            <a:r>
              <a:rPr lang="en" sz="1100">
                <a:solidFill>
                  <a:schemeClr val="dk1"/>
                </a:solidFill>
              </a:rPr>
              <a:t>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 this example, stride = 0 or 32, causing </a:t>
            </a:r>
            <a:r>
              <a:rPr b="1" lang="en" sz="1100">
                <a:solidFill>
                  <a:schemeClr val="dk1"/>
                </a:solidFill>
              </a:rPr>
              <a:t>all threads to map to the same bank (Bank 12)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result: every thread hits </a:t>
            </a:r>
            <a:r>
              <a:rPr b="1" lang="en" sz="1100">
                <a:solidFill>
                  <a:schemeClr val="dk1"/>
                </a:solidFill>
              </a:rPr>
              <a:t>exactly the same shared memory bank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🔸 Effect:</a:t>
            </a: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Worst-case scenario (32-way bank conflict)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Each access must be performed </a:t>
            </a:r>
            <a:r>
              <a:rPr b="1" lang="en" sz="1100">
                <a:solidFill>
                  <a:schemeClr val="dk1"/>
                </a:solidFill>
              </a:rPr>
              <a:t>sequentially</a:t>
            </a:r>
            <a:r>
              <a:rPr lang="en" sz="1100">
                <a:solidFill>
                  <a:schemeClr val="dk1"/>
                </a:solidFill>
              </a:rPr>
              <a:t>, one per thread.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Latency increases 32×.</a:t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>
            <a:off x="3016425" y="848400"/>
            <a:ext cx="39900" cy="39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6033425" y="828450"/>
            <a:ext cx="6600" cy="39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1558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Accessing the elements in a matrix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7" title="8885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50" y="738700"/>
            <a:ext cx="8676451" cy="39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First Access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311700" y="820075"/>
            <a:ext cx="8377200" cy="4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8" title="mm76ghb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33400"/>
            <a:ext cx="8120899" cy="4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723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Second Access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11700" y="738700"/>
            <a:ext cx="8340900" cy="4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19" title="mm777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75" y="572700"/>
            <a:ext cx="7955301" cy="4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69075" y="9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rgbClr val="0000FF"/>
                </a:solidFill>
              </a:rPr>
              <a:t>Lamport’s Bakery algorithm (Synchronization among N threads) </a:t>
            </a:r>
            <a:endParaRPr sz="2320">
              <a:solidFill>
                <a:srgbClr val="0000FF"/>
              </a:solidFill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69075" y="665925"/>
            <a:ext cx="2445300" cy="3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00"/>
                </a:solidFill>
              </a:rPr>
              <a:t>Software-only mutex for N threads; gives </a:t>
            </a:r>
            <a:r>
              <a:rPr b="1" lang="en" sz="1400">
                <a:solidFill>
                  <a:srgbClr val="FF0000"/>
                </a:solidFill>
              </a:rPr>
              <a:t>FIFO-like fairness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FF0000"/>
                </a:solidFill>
              </a:rPr>
              <a:t>Properties:</a:t>
            </a:r>
            <a:r>
              <a:rPr lang="en" sz="1400">
                <a:solidFill>
                  <a:srgbClr val="FF0000"/>
                </a:solidFill>
              </a:rPr>
              <a:t> mutual exclusion, bounded waiting (fair), requires atomic read/write semantics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number[]</a:t>
            </a:r>
            <a:r>
              <a:rPr lang="en" sz="1400">
                <a:solidFill>
                  <a:srgbClr val="FF0000"/>
                </a:solidFill>
              </a:rPr>
              <a:t> and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choosing[]</a:t>
            </a:r>
            <a:r>
              <a:rPr lang="en" sz="1400">
                <a:solidFill>
                  <a:srgbClr val="FF0000"/>
                </a:solidFill>
              </a:rPr>
              <a:t> must be atomic or protected by memory fences.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2599250" y="649400"/>
            <a:ext cx="65448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choosing[1..N] = {false}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number[1..N]   = {0}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enter(i):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choosing[i] = true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number[i] = 1 + max(number[1..N])    // take a ticket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choosing[i] = false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// wait for others with smaller ticket (or tie-break by id)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for j = 1..N: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while choosing[j] ;              // wait if j is picking a number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while </a:t>
            </a: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(number[j] != 0 &amp;&amp; ( number[j] &lt; number[i] ||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(number[j] == number[i] &amp;&amp; j &lt; i) )) </a:t>
            </a: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// critical section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exit(i):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number[i] = 0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2465800" y="685800"/>
            <a:ext cx="36300" cy="43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311700" y="153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Impact of stride on Throughput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17600" y="726600"/>
            <a:ext cx="53445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Consider the code segment: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for (size_t j = (size_t)t * (size_t)stride; j &lt; N; j += (size_t)T * (size_t)stride)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// across a warp, addresses differ by (stride * sizeof(float))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float v = in[j]; // perfectly coalesced for stride ==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acc = acc * 2 + v;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112425" y="4628350"/>
            <a:ext cx="823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Reference: https://modal.com/gpu-glossary/perf/memory-coalescing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0" title="99mn567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725" y="879000"/>
            <a:ext cx="3602275" cy="3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05475" y="105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Question: consecutive powers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1" title="8865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25970"/>
            <a:ext cx="9143999" cy="37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311700" y="190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Writing with stride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311700" y="886800"/>
            <a:ext cx="85206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2" title="999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6152"/>
            <a:ext cx="9144000" cy="39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251050" y="156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Changed order of storage</a:t>
            </a:r>
            <a:endParaRPr b="1"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311700" y="823650"/>
            <a:ext cx="85206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23" title="666fgdsa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00" y="823650"/>
            <a:ext cx="9004374" cy="38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117600" y="9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63900" y="855625"/>
            <a:ext cx="37848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Step 1: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Mark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choosing[i] = true</a:t>
            </a:r>
            <a:r>
              <a:rPr lang="en" sz="1500">
                <a:solidFill>
                  <a:schemeClr val="dk1"/>
                </a:solidFill>
              </a:rPr>
              <a:t> → thread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500">
                <a:solidFill>
                  <a:schemeClr val="dk1"/>
                </a:solidFill>
              </a:rPr>
              <a:t> is about to pick a ticket.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Step 2: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Pick a ticket number one higher than the maximum of all currently held tickets.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This ensures a unique increasing sequence.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Step 3: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Set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choosing[i] = false</a:t>
            </a:r>
            <a:r>
              <a:rPr lang="en" sz="1500">
                <a:solidFill>
                  <a:schemeClr val="dk1"/>
                </a:solidFill>
              </a:rPr>
              <a:t> → done choosing, others can now read your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number[i]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086050" y="665925"/>
            <a:ext cx="50580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every other process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First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choosing[j];</a:t>
            </a:r>
            <a:b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Wait until process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 sz="1100">
                <a:solidFill>
                  <a:schemeClr val="dk1"/>
                </a:solidFill>
              </a:rPr>
              <a:t> finishes choosing its number.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Prevents reading a half-updated value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number[j]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Then check:</a:t>
            </a:r>
            <a:br>
              <a:rPr b="1" lang="en" sz="1100">
                <a:solidFill>
                  <a:schemeClr val="dk1"/>
                </a:solidFill>
              </a:rPr>
            </a:b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Wait if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 sz="1100">
                <a:solidFill>
                  <a:schemeClr val="dk1"/>
                </a:solidFill>
              </a:rPr>
              <a:t> currently holds a smaller ticket number, 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both have the same ticket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 sz="1100">
                <a:solidFill>
                  <a:schemeClr val="dk1"/>
                </a:solidFill>
              </a:rPr>
              <a:t> has a smaller ID (tie-breaker).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⇒ This ensures </a:t>
            </a:r>
            <a:r>
              <a:rPr b="1" lang="en" sz="1100">
                <a:solidFill>
                  <a:schemeClr val="dk1"/>
                </a:solidFill>
              </a:rPr>
              <a:t>FIFO-like ordering</a:t>
            </a:r>
            <a:r>
              <a:rPr lang="en" sz="1100">
                <a:solidFill>
                  <a:schemeClr val="dk1"/>
                </a:solidFill>
              </a:rPr>
              <a:t> by ticket, then ID.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When both loops finish for all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n" sz="1100">
                <a:solidFill>
                  <a:schemeClr val="dk1"/>
                </a:solidFill>
              </a:rPr>
              <a:t>, process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chemeClr val="dk1"/>
                </a:solidFill>
              </a:rPr>
              <a:t> can safely enter its </a:t>
            </a:r>
            <a:r>
              <a:rPr b="1" lang="en" sz="1100">
                <a:solidFill>
                  <a:schemeClr val="dk1"/>
                </a:solidFill>
              </a:rPr>
              <a:t>critical section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6025" y="6000"/>
            <a:ext cx="86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Filter algorithm (generalized Peterson)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36800" y="1292350"/>
            <a:ext cx="50826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shared level[1..N] = {0}    // level[i] 0..N-1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shared victim[1..N-1]      // victim[k] is thread last to enter level 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enter(i):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for k = 1..N-1: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level[i] = 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victim[k] =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// wait while any thread j with level[j] &gt;= k and victim[k] ==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while exists j != i: (level[j] &gt;= k &amp;&amp; victim[k] == i) 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exit(i):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  level[i] = 0</a:t>
            </a:r>
            <a:endParaRPr/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224250" y="578700"/>
            <a:ext cx="869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mutual exclusion and bounded waiting (each level filters one thread out)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4879900" y="972300"/>
            <a:ext cx="41913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thread goes through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N−1 levels (or “gates”)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entering the critical section (CS).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level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thread must: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 that it has reached level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level[i] = k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itself as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victim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that level (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victim[k] = i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it waits until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other thread at the same or higher level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wants to proceed </a:t>
            </a:r>
            <a:r>
              <a:rPr b="0" i="1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it is still the victim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“filtering” ensures that only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thread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pass all levels and reach the CS.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4103475" y="3924725"/>
            <a:ext cx="4668000" cy="825000"/>
          </a:xfrm>
          <a:prstGeom prst="wedgeRoundRectCallout">
            <a:avLst>
              <a:gd fmla="val -20931" name="adj1"/>
              <a:gd fmla="val 9116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victim[k]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one who automatically enters the critical section</a:t>
            </a: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victim[k]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thread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enter level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k.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Being the victim means: </a:t>
            </a:r>
            <a:r>
              <a:rPr b="0" i="1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step back if others are still competing at this level or higher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4"/>
          <p:cNvCxnSpPr/>
          <p:nvPr/>
        </p:nvCxnSpPr>
        <p:spPr>
          <a:xfrm>
            <a:off x="4891975" y="1049725"/>
            <a:ext cx="24300" cy="27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153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Mutual Exclusion Holds?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9075" y="813925"/>
            <a:ext cx="55992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Let’s prove </a:t>
            </a:r>
            <a:r>
              <a:rPr b="1" lang="en" sz="1100">
                <a:solidFill>
                  <a:schemeClr val="dk1"/>
                </a:solidFill>
              </a:rPr>
              <a:t>only one thread</a:t>
            </a:r>
            <a:r>
              <a:rPr lang="en" sz="1100">
                <a:solidFill>
                  <a:schemeClr val="dk1"/>
                </a:solidFill>
              </a:rPr>
              <a:t> can reach the critical section at a time: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Suppose (for contradiction) that </a:t>
            </a:r>
            <a:r>
              <a:rPr b="1" lang="en" sz="1100">
                <a:solidFill>
                  <a:schemeClr val="dk1"/>
                </a:solidFill>
              </a:rPr>
              <a:t>two threads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100">
                <a:solidFill>
                  <a:schemeClr val="dk1"/>
                </a:solidFill>
              </a:rPr>
              <a:t> are in the CS simultaneously.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Then both must have passed all levels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1, 2, ..., N−1</a:t>
            </a:r>
            <a:r>
              <a:rPr lang="en" sz="1100">
                <a:solidFill>
                  <a:schemeClr val="dk1"/>
                </a:solidFill>
              </a:rPr>
              <a:t> successfully.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Consider the </a:t>
            </a:r>
            <a:r>
              <a:rPr b="1" lang="en" sz="1100">
                <a:solidFill>
                  <a:schemeClr val="dk1"/>
                </a:solidFill>
              </a:rPr>
              <a:t>highest level k</a:t>
            </a:r>
            <a:r>
              <a:rPr lang="en" sz="1100">
                <a:solidFill>
                  <a:schemeClr val="dk1"/>
                </a:solidFill>
              </a:rPr>
              <a:t> where both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100">
                <a:solidFill>
                  <a:schemeClr val="dk1"/>
                </a:solidFill>
              </a:rPr>
              <a:t> were simultaneously waiting or trying.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At that level:</a:t>
            </a: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Both had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level[p] ≥ k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level[q] ≥ k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One of them, say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victim[k] = p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Then, by the waiting condition:</a:t>
            </a: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Thread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solidFill>
                  <a:schemeClr val="dk1"/>
                </a:solidFill>
              </a:rPr>
              <a:t> must have waited while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100">
                <a:solidFill>
                  <a:schemeClr val="dk1"/>
                </a:solidFill>
              </a:rPr>
              <a:t> satisfied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(level[q] ≥ k &amp;&amp; victim[k] == p)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 as long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" sz="1100">
                <a:solidFill>
                  <a:schemeClr val="dk1"/>
                </a:solidFill>
              </a:rPr>
              <a:t> is still at level ≥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victim[k] == p</a:t>
            </a:r>
            <a:r>
              <a:rPr lang="en" sz="1100">
                <a:solidFill>
                  <a:schemeClr val="dk1"/>
                </a:solidFill>
              </a:rPr>
              <a:t>, thread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cannot proceed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Thus, </a:t>
            </a:r>
            <a:r>
              <a:rPr b="1" lang="en" sz="1100">
                <a:solidFill>
                  <a:schemeClr val="dk1"/>
                </a:solidFill>
              </a:rPr>
              <a:t>both cannot pass level k at the same time</a:t>
            </a:r>
            <a:r>
              <a:rPr lang="en" sz="1100">
                <a:solidFill>
                  <a:schemeClr val="dk1"/>
                </a:solidFill>
              </a:rPr>
              <a:t> — contradiction.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76904"/>
              <a:buNone/>
            </a:pPr>
            <a:r>
              <a:rPr lang="en" sz="1100">
                <a:solidFill>
                  <a:schemeClr val="dk1"/>
                </a:solidFill>
              </a:rPr>
              <a:t>Therefore, </a:t>
            </a:r>
            <a:r>
              <a:rPr b="1" lang="en" sz="1100">
                <a:solidFill>
                  <a:schemeClr val="dk1"/>
                </a:solidFill>
              </a:rPr>
              <a:t>only one thread</a:t>
            </a:r>
            <a:r>
              <a:rPr lang="en" sz="1100">
                <a:solidFill>
                  <a:schemeClr val="dk1"/>
                </a:solidFill>
              </a:rPr>
              <a:t> reaches the CS.</a:t>
            </a:r>
            <a:endParaRPr/>
          </a:p>
        </p:txBody>
      </p:sp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5753275" y="346125"/>
            <a:ext cx="3445200" cy="4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level[1..N] = {0}  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victim[1..N-1]      enter(i):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for k = 1..N-1: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level[i] = 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victim[k] = i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while exists j != i: (level[j] &gt;= k &amp;&amp; victim[k] == i) ;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exit(i):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level[i] = 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5"/>
          <p:cNvCxnSpPr/>
          <p:nvPr/>
        </p:nvCxnSpPr>
        <p:spPr>
          <a:xfrm>
            <a:off x="5498525" y="297600"/>
            <a:ext cx="72900" cy="47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221600" y="0"/>
            <a:ext cx="8610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>
                <a:solidFill>
                  <a:srgbClr val="0000FF"/>
                </a:solidFill>
              </a:rPr>
              <a:t>Priority Scheduling with Mutex and Condition Variables</a:t>
            </a:r>
            <a:endParaRPr sz="2020">
              <a:solidFill>
                <a:srgbClr val="0000FF"/>
              </a:solidFill>
            </a:endParaRPr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0" y="467400"/>
            <a:ext cx="6129300" cy="4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mutex lock;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priority_queue&lt;Thread, vector&lt;Thread&gt;, ComparePriority&gt; waitQueue;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void requestCS(Thread t) 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lock.lock();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waitQueue.push(t);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while (waitQueue.top() != t) 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condVar.wait(lock);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lock.unlock();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void releaseCS(Thread t) 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lock.lock();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waitQueue.pop();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condVar.notify_all(); // wake next highest priority thread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lock.unlock();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6214250" y="503825"/>
            <a:ext cx="2929800" cy="4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request access by adding themselves to a queue along with their priority.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synchronization primitive (monitor or custom lock) selects the 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highest-priority waiting thread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enter the critical section next.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higher-priority threads get the critical section first.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Lower-priority threads may starve.</a:t>
            </a:r>
            <a:endParaRPr b="0" i="0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6"/>
          <p:cNvCxnSpPr/>
          <p:nvPr/>
        </p:nvCxnSpPr>
        <p:spPr>
          <a:xfrm>
            <a:off x="5959500" y="467450"/>
            <a:ext cx="0" cy="45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130625" y="0"/>
            <a:ext cx="87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Priority via Ordered Access (Atomic Locks + Priority Levels)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130625" y="750825"/>
            <a:ext cx="6326100" cy="3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__device__ int currentPriority =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__device__ void priority_lock(int myPriority)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while (atomicCAS(&amp;currentPriority, myPriority, myPriority) != myPriority)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// Wait until it's this thread's turn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__device__ void priority_unlock()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atomicAdd(&amp;currentPriority, 1); // Allow next priority to proceed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76025" y="4579825"/>
            <a:ext cx="872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thread has a </a:t>
            </a:r>
            <a:r>
              <a:rPr b="0" i="1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priority value</a:t>
            </a:r>
            <a:r>
              <a:rPr b="0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(lower = higher priority). You maintain a shared atomic variable that holds the </a:t>
            </a:r>
            <a:r>
              <a:rPr b="1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current serving priority</a:t>
            </a:r>
            <a:r>
              <a:rPr b="0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4782800" y="710050"/>
            <a:ext cx="4361100" cy="477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waiting while the global priority counter is not equal to my priority.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5850325" y="1367850"/>
            <a:ext cx="3293700" cy="32121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thread has a unique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value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myPriority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 0, 1, 2, …).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thread keeps looping (busy-waiting) until it’s its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function atomicCAS has the following format: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atomicCAS(address, compare, val)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atomicCAS(...) != myPriority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Keep waiting while the global priority counter is not equal to my priority.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Warp or Block-Level Priority Scheduling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190375" y="572700"/>
            <a:ext cx="6072300" cy="4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__global__ void priority_kernel(int *data, int numBlocks)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int priority = blockIdx.x; // e.g., smaller index = higher priority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__shared__ bool proceed;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do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proceed = (priority &lt;= globalPriority);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__syncthreads();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} while (!proceed);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// Critical section / 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process_data(data);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if (threadIdx.x == 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atomicAdd(&amp;globalPriority, 1);  // next block may proceed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6384075" y="572700"/>
            <a:ext cx="2760000" cy="4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entire warps or blocks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“priority class” and make scheduling decisions </a:t>
            </a:r>
            <a:r>
              <a:rPr b="0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the kernel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block computes its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score</a:t>
            </a:r>
            <a:b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High-priority blocks perform their work first</a:t>
            </a:r>
            <a:b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Low-priority blocks spin/wait until high-priority ones finish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8"/>
          <p:cNvCxnSpPr/>
          <p:nvPr/>
        </p:nvCxnSpPr>
        <p:spPr>
          <a:xfrm>
            <a:off x="5910975" y="613025"/>
            <a:ext cx="72900" cy="4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>
                <a:solidFill>
                  <a:srgbClr val="0000FF"/>
                </a:solidFill>
              </a:rPr>
              <a:t>Cooperative Groups 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0" y="552350"/>
            <a:ext cx="4637100" cy="4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#include &lt;cooperative_groups.h&gt;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using namespace cooperative_groups;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__global__ void prioritized_work(int *data, int *priority)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grid_group g = this_grid();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int myPriority = priority[blockIdx.x];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for (int p = 0; p &lt; MAX_PRIORITY; ++p)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if (myPriority == p)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    // Perform work for this priority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    process_data(data);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    g.sync();  // Wait for all priorities at this level to complete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4515925" y="406800"/>
            <a:ext cx="4637100" cy="4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CUDA Cooperative Groups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form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subgroups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threads based on priority and synchronize them separately.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9" title="mm7765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50" y="1618575"/>
            <a:ext cx="5413476" cy="2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