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ed2bb66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8ed2bb66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eab2be0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eab2be0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8eab2be08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8eab2be08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ebb02538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8ebb02538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ebb02538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ebb02538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ebb02538d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ebb02538d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ebb02538d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ebb02538d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ed2bb66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ed2bb66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ed0aa7da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ed0aa7da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ed0aa7d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8ed0aa7d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ed0aa7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8ed0aa7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eab2be0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8eab2be0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ebb025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ebb025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ebb02538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ebb02538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ed0aa7d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ed0aa7d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ed0aa7da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ed0aa7da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ed2bb6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8ed2bb6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GPU Programming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08</a:t>
            </a:r>
            <a:endParaRPr/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1056800" y="3694600"/>
            <a:ext cx="7430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Explanation of codes uploaded on GC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9825" y="44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000FF"/>
                </a:solidFill>
              </a:rPr>
              <a:t>Stencil-based Computation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39825" y="1839575"/>
            <a:ext cx="44322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rgbClr val="FF0000"/>
                </a:solidFill>
              </a:rPr>
              <a:t>Consider the top row. The first element is “10”. So, this will become the centre. Hence, center=10 in the below equation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out(i,j) = 5*center - top - bottom - left - right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7571"/>
              <a:buNone/>
            </a:pPr>
            <a:r>
              <a:rPr lang="en" sz="1435">
                <a:solidFill>
                  <a:srgbClr val="0000FF"/>
                </a:solidFill>
              </a:rPr>
              <a:t>With zero-padded condition, we can see that neighbors beyond the edge=0</a:t>
            </a:r>
            <a:endParaRPr sz="143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6618"/>
              <a:buFont typeface="Arial"/>
              <a:buNone/>
            </a:pPr>
            <a:r>
              <a:rPr lang="en" sz="1435">
                <a:solidFill>
                  <a:srgbClr val="0000FF"/>
                </a:solidFill>
              </a:rPr>
              <a:t>out(0,0) = 5*10 - (top=0 + left=0 + right=20 + bottom=15)</a:t>
            </a:r>
            <a:endParaRPr sz="143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6618"/>
              <a:buFont typeface="Arial"/>
              <a:buNone/>
            </a:pPr>
            <a:r>
              <a:rPr lang="en" sz="1435">
                <a:solidFill>
                  <a:srgbClr val="0000FF"/>
                </a:solidFill>
              </a:rPr>
              <a:t> out(0,0)   = 50 - 35</a:t>
            </a:r>
            <a:endParaRPr sz="143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7571"/>
              <a:buNone/>
            </a:pPr>
            <a:r>
              <a:rPr lang="en" sz="1435">
                <a:solidFill>
                  <a:srgbClr val="0000FF"/>
                </a:solidFill>
              </a:rPr>
              <a:t>  out(0,0)  = 15</a:t>
            </a:r>
            <a:endParaRPr sz="1435">
              <a:solidFill>
                <a:srgbClr val="0000FF"/>
              </a:solidFill>
            </a:endParaRPr>
          </a:p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139825" y="764500"/>
            <a:ext cx="88812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are going to perform convolution in slightly different manner. This is stencil-based computation. We need to do zero-padding around the elements of the input matrix (say, R channel)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5040900" y="2039825"/>
            <a:ext cx="40263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4572000" y="1723225"/>
            <a:ext cx="45534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element=20 now.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So, center=20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zero-padded condition, we can see that neighbors beyond the edge=0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left=10, right=30, top=0, bottom=25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out(i,j) = 5*center - top - bottom - left - right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out(0,1) = 5*20 - 0 - 25 -10 - 30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out(0,1) = 35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8200" y="117800"/>
            <a:ext cx="85206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Convolution Output (RGB input)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139225" y="785075"/>
            <a:ext cx="8693100" cy="4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zero-padding,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input becomes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5"/>
          <p:cNvSpPr txBox="1"/>
          <p:nvPr/>
        </p:nvSpPr>
        <p:spPr>
          <a:xfrm flipH="1">
            <a:off x="311700" y="1905050"/>
            <a:ext cx="390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0  0   0    0  0   0   0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86E8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10 20 30 40 50  </a:t>
            </a:r>
            <a:r>
              <a:rPr lang="en" sz="1800">
                <a:solidFill>
                  <a:srgbClr val="3D85C6"/>
                </a:solidFill>
              </a:rPr>
              <a:t>0</a:t>
            </a:r>
            <a:endParaRPr sz="18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FA8DC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15 25 35 45 55  </a:t>
            </a:r>
            <a:r>
              <a:rPr lang="en" sz="1800">
                <a:solidFill>
                  <a:srgbClr val="6FA8DC"/>
                </a:solidFill>
              </a:rPr>
              <a:t>0</a:t>
            </a:r>
            <a:endParaRPr sz="1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D85C6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20 30 40 50 60  </a:t>
            </a:r>
            <a:r>
              <a:rPr lang="en" sz="1800">
                <a:solidFill>
                  <a:srgbClr val="6FA8DC"/>
                </a:solidFill>
              </a:rPr>
              <a:t>0</a:t>
            </a:r>
            <a:endParaRPr sz="1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C78D8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25 35 45 55 65  </a:t>
            </a:r>
            <a:r>
              <a:rPr lang="en" sz="1800">
                <a:solidFill>
                  <a:srgbClr val="3D85C6"/>
                </a:solidFill>
              </a:rPr>
              <a:t>0</a:t>
            </a:r>
            <a:endParaRPr sz="18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C78D8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30 40 50 60 70  </a:t>
            </a:r>
            <a:r>
              <a:rPr lang="en" sz="1800">
                <a:solidFill>
                  <a:srgbClr val="3D85C6"/>
                </a:solidFill>
              </a:rPr>
              <a:t>0</a:t>
            </a:r>
            <a:endParaRPr sz="18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0 0    0   0   0   0   0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7602700" y="117800"/>
            <a:ext cx="1541400" cy="21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Kernel: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</a:t>
            </a:r>
            <a:r>
              <a:rPr lang="en" sz="1800">
                <a:solidFill>
                  <a:srgbClr val="0000FF"/>
                </a:solidFill>
              </a:rPr>
              <a:t>  </a:t>
            </a:r>
            <a:r>
              <a:rPr lang="en" sz="1800">
                <a:solidFill>
                  <a:srgbClr val="FF0000"/>
                </a:solidFill>
              </a:rPr>
              <a:t>0, -1,  0,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-1,  5, -1,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    0, -1,  0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4924975" y="143150"/>
            <a:ext cx="267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1st 3x3 matrix is as below: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0  0   0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0  10 20                        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0  15 25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2820625" y="2366725"/>
            <a:ext cx="63234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Resultant matrix contents: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0*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+ 0*</a:t>
            </a:r>
            <a:r>
              <a:rPr lang="en" sz="1800">
                <a:solidFill>
                  <a:srgbClr val="FF0000"/>
                </a:solidFill>
              </a:rPr>
              <a:t>-1</a:t>
            </a:r>
            <a:r>
              <a:rPr lang="en" sz="1800">
                <a:solidFill>
                  <a:schemeClr val="dk2"/>
                </a:solidFill>
              </a:rPr>
              <a:t> + 0*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+ 0*</a:t>
            </a:r>
            <a:r>
              <a:rPr lang="en" sz="1800">
                <a:solidFill>
                  <a:srgbClr val="FF0000"/>
                </a:solidFill>
              </a:rPr>
              <a:t>-1</a:t>
            </a:r>
            <a:r>
              <a:rPr lang="en" sz="1800">
                <a:solidFill>
                  <a:schemeClr val="dk2"/>
                </a:solidFill>
              </a:rPr>
              <a:t> + 10*</a:t>
            </a:r>
            <a:r>
              <a:rPr lang="en" sz="1800">
                <a:solidFill>
                  <a:srgbClr val="FF0000"/>
                </a:solidFill>
              </a:rPr>
              <a:t>5</a:t>
            </a:r>
            <a:r>
              <a:rPr lang="en" sz="1800">
                <a:solidFill>
                  <a:schemeClr val="dk2"/>
                </a:solidFill>
              </a:rPr>
              <a:t> + 20*</a:t>
            </a:r>
            <a:r>
              <a:rPr lang="en" sz="1800">
                <a:solidFill>
                  <a:srgbClr val="FF0000"/>
                </a:solidFill>
              </a:rPr>
              <a:t>-1</a:t>
            </a:r>
            <a:r>
              <a:rPr lang="en" sz="1800">
                <a:solidFill>
                  <a:schemeClr val="dk2"/>
                </a:solidFill>
              </a:rPr>
              <a:t> + 0*</a:t>
            </a:r>
            <a:r>
              <a:rPr lang="en" sz="1800">
                <a:solidFill>
                  <a:srgbClr val="FF0000"/>
                </a:solidFill>
              </a:rPr>
              <a:t>0 </a:t>
            </a:r>
            <a:r>
              <a:rPr lang="en" sz="1800">
                <a:solidFill>
                  <a:schemeClr val="dk2"/>
                </a:solidFill>
              </a:rPr>
              <a:t>+ 15*</a:t>
            </a:r>
            <a:r>
              <a:rPr lang="en" sz="1800">
                <a:solidFill>
                  <a:srgbClr val="FF0000"/>
                </a:solidFill>
              </a:rPr>
              <a:t>-1</a:t>
            </a:r>
            <a:r>
              <a:rPr lang="en" sz="1800">
                <a:solidFill>
                  <a:schemeClr val="dk2"/>
                </a:solidFill>
              </a:rPr>
              <a:t> +25*</a:t>
            </a:r>
            <a:r>
              <a:rPr lang="en" sz="1800">
                <a:solidFill>
                  <a:srgbClr val="FF0000"/>
                </a:solidFill>
              </a:rPr>
              <a:t>0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0 + 0 + 0 + 0 + 50 + (-20) + 0 + (-15) + 0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50-20-15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15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09" name="Google Shape;209;p35"/>
          <p:cNvCxnSpPr>
            <a:endCxn id="207" idx="1"/>
          </p:cNvCxnSpPr>
          <p:nvPr/>
        </p:nvCxnSpPr>
        <p:spPr>
          <a:xfrm flipH="1" rot="10800000">
            <a:off x="2490175" y="1205150"/>
            <a:ext cx="2434800" cy="11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0" y="627475"/>
            <a:ext cx="1899900" cy="4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center=10, right=20, down=15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5*10 -20 -15 = 50 -35 = </a:t>
            </a:r>
            <a:r>
              <a:rPr b="1" lang="en" sz="1100">
                <a:solidFill>
                  <a:schemeClr val="dk1"/>
                </a:solidFill>
              </a:rPr>
              <a:t>15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center=20, left=10, right=30, down=25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100 - (10+30+25) = 100 -65 = </a:t>
            </a:r>
            <a:r>
              <a:rPr b="1" lang="en" sz="1100">
                <a:solidFill>
                  <a:schemeClr val="dk1"/>
                </a:solidFill>
              </a:rPr>
              <a:t>35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center=30, left=20, right=40, down=35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150 - (20+40+35) = 55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center=40, left=30, right=50, down=45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200 - (30+50+45) = 75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center=50, left=40, down=55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250 - (40+55) = 155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92513"/>
              <a:buNone/>
            </a:pPr>
            <a:r>
              <a:rPr lang="en" sz="1100">
                <a:solidFill>
                  <a:srgbClr val="FF0000"/>
                </a:solidFill>
              </a:rPr>
              <a:t>Row 0 (R): </a:t>
            </a:r>
            <a:r>
              <a:rPr b="1" lang="en" sz="1100">
                <a:solidFill>
                  <a:srgbClr val="FF0000"/>
                </a:solidFill>
              </a:rPr>
              <a:t>15 35 55 75 155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1899900" y="532500"/>
            <a:ext cx="1795800" cy="4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center=15, up=10, down=20, right=25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75 - (10+20+25) = 20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center=25, up=20, down=30, left=15, right=35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125 - (20+30+15+35) = 25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center=35, up=30, down=40, left=25, right=45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175 - (30+40+25+45) = 35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center=45 → 225 - (40+50+35+55) = 45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center=55 → 275 - (50+60+45) = 120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92513"/>
              <a:buNone/>
            </a:pPr>
            <a:r>
              <a:rPr lang="en" sz="1100">
                <a:solidFill>
                  <a:srgbClr val="FF0000"/>
                </a:solidFill>
              </a:rPr>
              <a:t>Row 1 (R): </a:t>
            </a:r>
            <a:r>
              <a:rPr b="1" lang="en" sz="1100">
                <a:solidFill>
                  <a:srgbClr val="FF0000"/>
                </a:solidFill>
              </a:rPr>
              <a:t>20 25 35 45 120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856975" y="427225"/>
            <a:ext cx="17958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center=20 → 100 - (15+25+30) = 30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center=30 → 150 - (25+35+20+35) = 35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center=40 → 200 - (35+45+30+45) = 45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center=50 → 250 - (45+55+40+55) = 55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center=60 → 300 - (55+65+50) = 130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rgbClr val="FF0000"/>
                </a:solidFill>
              </a:rPr>
              <a:t>Row 2 (R): </a:t>
            </a:r>
            <a:r>
              <a:rPr b="1" lang="en" sz="1100">
                <a:solidFill>
                  <a:srgbClr val="FF0000"/>
                </a:solidFill>
              </a:rPr>
              <a:t>30 35 45 55 130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5696050" y="532625"/>
            <a:ext cx="16962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center=25 → 125 - (20+30+35) = 40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center=35 → 175 - (30+40+25+45) = 35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center=45 → 225 - (40+50+35+55) = 45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center=55 → 275 - (50+60+45+65) = 55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center=65 → 325 - (60+70+55) = 140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63636"/>
              <a:buNone/>
            </a:pPr>
            <a:r>
              <a:rPr lang="en" sz="1100">
                <a:solidFill>
                  <a:srgbClr val="FF0000"/>
                </a:solidFill>
              </a:rPr>
              <a:t>Row 3 (R): </a:t>
            </a:r>
            <a:r>
              <a:rPr b="1" lang="en" sz="1100">
                <a:solidFill>
                  <a:srgbClr val="FF0000"/>
                </a:solidFill>
              </a:rPr>
              <a:t>40 35 45 55 140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7392250" y="532500"/>
            <a:ext cx="17958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center=30 → 150 - (25+40) = 85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center=40 → 200 - (35+45+30) = 90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center=50 → 250 - (45+55+40) = 110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center=60 → 300 - (55+65+50) = 130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center=70 → 350 - (65+70+60) = 155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63636"/>
              <a:buNone/>
            </a:pPr>
            <a:r>
              <a:rPr lang="en" sz="1100">
                <a:solidFill>
                  <a:srgbClr val="FF0000"/>
                </a:solidFill>
              </a:rPr>
              <a:t>Row 4 (R): </a:t>
            </a:r>
            <a:r>
              <a:rPr b="1" lang="en" sz="1100">
                <a:solidFill>
                  <a:srgbClr val="FF0000"/>
                </a:solidFill>
              </a:rPr>
              <a:t>85 90 110 130 155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34425" y="68850"/>
            <a:ext cx="886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Example of convolution of RGB input (with padding factor as 1)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192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Visualization (Convolution with RGB Input)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0" y="1120850"/>
            <a:ext cx="384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Example (5×5 image, 3×3 kernel, 4×4 block)</a:t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Each thread block of 4×4 threads covers part of the image.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They load a 6×6 tile (4×4 + halo).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Each of the 16 threads computes one output pixel in parallel.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Borders of the tile are shared between threads, so they are fetched </a:t>
            </a:r>
            <a:r>
              <a:rPr b="1" lang="en" sz="1400">
                <a:solidFill>
                  <a:schemeClr val="dk1"/>
                </a:solidFill>
              </a:rPr>
              <a:t>once</a:t>
            </a:r>
            <a:r>
              <a:rPr lang="en" sz="1400">
                <a:solidFill>
                  <a:schemeClr val="dk1"/>
                </a:solidFill>
              </a:rPr>
              <a:t> not 16 times.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950950" y="1132275"/>
            <a:ext cx="500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9" name="Google Shape;229;p37" title="d1b1cee0-ce85-4a22-80b1-8e0fc0eb9f7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950" y="1075225"/>
            <a:ext cx="5193051" cy="34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79825" y="5925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" sz="2688">
                <a:solidFill>
                  <a:srgbClr val="FF0000"/>
                </a:solidFill>
              </a:rPr>
              <a:t>Execution by CUDA Threads</a:t>
            </a:r>
            <a:endParaRPr sz="268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79825" y="1491750"/>
            <a:ext cx="55197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Each thread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(tx,ty)</a:t>
            </a:r>
            <a:r>
              <a:rPr lang="en" sz="1400">
                <a:solidFill>
                  <a:schemeClr val="dk1"/>
                </a:solidFill>
              </a:rPr>
              <a:t> in the 4×4 block maps to </a:t>
            </a:r>
            <a:r>
              <a:rPr b="1" lang="en" sz="1400">
                <a:solidFill>
                  <a:schemeClr val="dk1"/>
                </a:solidFill>
              </a:rPr>
              <a:t>one pixel in the inner 4×4 region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Thread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(0,0)</a:t>
            </a:r>
            <a:r>
              <a:rPr lang="en" sz="1400">
                <a:solidFill>
                  <a:schemeClr val="dk1"/>
                </a:solidFill>
              </a:rPr>
              <a:t> computes pixel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400">
                <a:solidFill>
                  <a:schemeClr val="dk1"/>
                </a:solidFill>
              </a:rPr>
              <a:t>. Needs neighbors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0,1,2,5,7,10,11,12</a:t>
            </a:r>
            <a:r>
              <a:rPr lang="en" sz="1400">
                <a:solidFill>
                  <a:schemeClr val="dk1"/>
                </a:solidFill>
              </a:rPr>
              <a:t> — all already in the tile.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Thread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(1,2)</a:t>
            </a:r>
            <a:r>
              <a:rPr lang="en" sz="1400">
                <a:solidFill>
                  <a:schemeClr val="dk1"/>
                </a:solidFill>
              </a:rPr>
              <a:t> computes pixel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400">
                <a:solidFill>
                  <a:schemeClr val="dk1"/>
                </a:solidFill>
              </a:rPr>
              <a:t>. Needs neighbors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7,8,9,12,14,17,18,19</a:t>
            </a:r>
            <a:r>
              <a:rPr lang="en" sz="1400">
                <a:solidFill>
                  <a:schemeClr val="dk1"/>
                </a:solidFill>
              </a:rPr>
              <a:t> — also in the tile.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</a:rPr>
              <a:t>Every neighbor is </a:t>
            </a:r>
            <a:r>
              <a:rPr b="1" lang="en" sz="1400">
                <a:solidFill>
                  <a:srgbClr val="0000FF"/>
                </a:solidFill>
              </a:rPr>
              <a:t>already staged in shared memory once</a:t>
            </a:r>
            <a:r>
              <a:rPr lang="en" sz="1400">
                <a:solidFill>
                  <a:srgbClr val="0000FF"/>
                </a:solidFill>
              </a:rPr>
              <a:t>, so threads don’t need to repeatedly fetch from global memory.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8" title="mm7890.PNG"/>
          <p:cNvPicPr preferRelativeResize="0"/>
          <p:nvPr/>
        </p:nvPicPr>
        <p:blipFill rotWithShape="1">
          <a:blip r:embed="rId3">
            <a:alphaModFix/>
          </a:blip>
          <a:srcRect b="-13610" l="-9709" r="0" t="0"/>
          <a:stretch/>
        </p:blipFill>
        <p:spPr>
          <a:xfrm>
            <a:off x="4619325" y="0"/>
            <a:ext cx="4524676" cy="16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5820875" y="1533925"/>
            <a:ext cx="3323100" cy="31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5336025" y="1555000"/>
            <a:ext cx="3807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assumed </a:t>
            </a:r>
            <a:r>
              <a:rPr lang="en" sz="1600">
                <a:solidFill>
                  <a:schemeClr val="dk1"/>
                </a:solidFill>
              </a:rPr>
              <a:t>one </a:t>
            </a:r>
            <a:r>
              <a:rPr b="1" lang="en" sz="1600">
                <a:solidFill>
                  <a:schemeClr val="dk1"/>
                </a:solidFill>
              </a:rPr>
              <a:t>4×4 CUDA thread block</a:t>
            </a:r>
            <a:r>
              <a:rPr lang="en" sz="1600">
                <a:solidFill>
                  <a:schemeClr val="dk1"/>
                </a:solidFill>
              </a:rPr>
              <a:t> is covering the sub-region: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[ 6   7   8   9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11  12  13  14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16  17  18  19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 21  22  23  24 ]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(0,0)-&gt; 6, </a:t>
            </a: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(0,1)-&gt; 7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(0,2)-&gt; 8, </a:t>
            </a: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(0,3)-&gt; 9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(1,0)-&gt; 11, </a:t>
            </a: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(1,1)-&gt; 12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(1,2)-&gt; 13, </a:t>
            </a:r>
            <a:r>
              <a:rPr lang="en">
                <a:solidFill>
                  <a:schemeClr val="dk1"/>
                </a:solidFill>
              </a:rPr>
              <a:t>Thread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(1,3)-&gt; 14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0" name="Google Shape;240;p38"/>
          <p:cNvCxnSpPr/>
          <p:nvPr/>
        </p:nvCxnSpPr>
        <p:spPr>
          <a:xfrm>
            <a:off x="5325500" y="1576075"/>
            <a:ext cx="42300" cy="3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118750" y="-1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" sz="2688">
                <a:solidFill>
                  <a:srgbClr val="FF0000"/>
                </a:solidFill>
              </a:rPr>
              <a:t>Execution by CUDA Threads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171450" y="511525"/>
            <a:ext cx="38577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 u="sng">
                <a:solidFill>
                  <a:srgbClr val="0000FF"/>
                </a:solidFill>
              </a:rPr>
              <a:t>Without stencil (naïve convolution)</a:t>
            </a:r>
            <a:endParaRPr b="1" sz="1700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Each output pixel needs a </a:t>
            </a:r>
            <a:r>
              <a:rPr b="1" lang="en" sz="1500">
                <a:solidFill>
                  <a:schemeClr val="dk1"/>
                </a:solidFill>
              </a:rPr>
              <a:t>3×3 neighborhood</a:t>
            </a:r>
            <a:r>
              <a:rPr lang="en" sz="1500">
                <a:solidFill>
                  <a:schemeClr val="dk1"/>
                </a:solidFill>
              </a:rPr>
              <a:t> = 9 pixels.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If we compute an output of size </a:t>
            </a:r>
            <a:r>
              <a:rPr b="1" lang="en" sz="1500">
                <a:solidFill>
                  <a:schemeClr val="dk1"/>
                </a:solidFill>
              </a:rPr>
              <a:t>N×N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Total memory reads =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 × N × 9 = 9N²</a:t>
            </a:r>
            <a:r>
              <a:rPr lang="en" sz="1500">
                <a:solidFill>
                  <a:schemeClr val="dk1"/>
                </a:solidFill>
              </a:rPr>
              <a:t> global memory accesses.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Problem: </a:t>
            </a:r>
            <a:r>
              <a:rPr b="1" lang="en" sz="1500">
                <a:solidFill>
                  <a:schemeClr val="dk1"/>
                </a:solidFill>
              </a:rPr>
              <a:t>overlap</a:t>
            </a:r>
            <a:r>
              <a:rPr lang="en" sz="1500">
                <a:solidFill>
                  <a:schemeClr val="dk1"/>
                </a:solidFill>
              </a:rPr>
              <a:t> — neighbors get reloaded by multiple threads.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4118250" y="511525"/>
            <a:ext cx="49029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FF"/>
                </a:solidFill>
              </a:rPr>
              <a:t>With stencil (tiling + shared memory)</a:t>
            </a:r>
            <a:endParaRPr b="1"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Each block of size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B×B</a:t>
            </a:r>
            <a:r>
              <a:rPr lang="en" sz="1100">
                <a:solidFill>
                  <a:schemeClr val="dk1"/>
                </a:solidFill>
              </a:rPr>
              <a:t> threads computes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B×B</a:t>
            </a:r>
            <a:r>
              <a:rPr lang="en" sz="1100">
                <a:solidFill>
                  <a:schemeClr val="dk1"/>
                </a:solidFill>
              </a:rPr>
              <a:t> output tile.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But to compute convolution, it needs a </a:t>
            </a:r>
            <a:r>
              <a:rPr b="1" lang="en" sz="1100">
                <a:solidFill>
                  <a:schemeClr val="dk1"/>
                </a:solidFill>
              </a:rPr>
              <a:t>halo of 1 pixel border</a:t>
            </a:r>
            <a:r>
              <a:rPr lang="en" sz="1100">
                <a:solidFill>
                  <a:schemeClr val="dk1"/>
                </a:solidFill>
              </a:rPr>
              <a:t> → so it loads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(B+2) × (B+2)</a:t>
            </a:r>
            <a:r>
              <a:rPr lang="en" sz="1100">
                <a:solidFill>
                  <a:schemeClr val="dk1"/>
                </a:solidFill>
              </a:rPr>
              <a:t> pixels into shared memory once.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Global memory reads per block =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(B+2)²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pixel in that tile is reused by up to 9 threads from shared memory.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the whole image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N×N</a:t>
            </a:r>
            <a:r>
              <a:rPr lang="en" sz="1100">
                <a:solidFill>
                  <a:schemeClr val="dk1"/>
                </a:solidFill>
              </a:rPr>
              <a:t>):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Number of blocks ≈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(N/B)²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Total global memory reads =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(N/B)² × (B+2)²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FF"/>
              </a:solidFill>
            </a:endParaRPr>
          </a:p>
        </p:txBody>
      </p:sp>
      <p:cxnSp>
        <p:nvCxnSpPr>
          <p:cNvPr id="249" name="Google Shape;249;p39"/>
          <p:cNvCxnSpPr/>
          <p:nvPr/>
        </p:nvCxnSpPr>
        <p:spPr>
          <a:xfrm>
            <a:off x="3923675" y="606400"/>
            <a:ext cx="0" cy="36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9"/>
          <p:cNvSpPr txBox="1"/>
          <p:nvPr/>
        </p:nvSpPr>
        <p:spPr>
          <a:xfrm>
            <a:off x="287400" y="4253225"/>
            <a:ext cx="79788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Take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N=1024</a:t>
            </a:r>
            <a:r>
              <a:rPr lang="en" sz="1500">
                <a:solidFill>
                  <a:srgbClr val="FF0000"/>
                </a:solidFill>
              </a:rPr>
              <a:t> image, block size </a:t>
            </a:r>
            <a:r>
              <a:rPr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B=16, </a:t>
            </a:r>
            <a:r>
              <a:rPr lang="en">
                <a:solidFill>
                  <a:srgbClr val="FF0000"/>
                </a:solidFill>
              </a:rPr>
              <a:t>Savings ≈ </a:t>
            </a:r>
            <a:r>
              <a:rPr b="1" lang="en">
                <a:solidFill>
                  <a:srgbClr val="FF0000"/>
                </a:solidFill>
              </a:rPr>
              <a:t>86% fewer global memory accesses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430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RGB Convolution Code Explanation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0" y="606400"/>
            <a:ext cx="47775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1. </a:t>
            </a:r>
            <a:r>
              <a:rPr b="1" lang="en" sz="1400">
                <a:solidFill>
                  <a:schemeClr val="dk1"/>
                </a:solidFill>
              </a:rPr>
              <a:t>Shared memory tile declaration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__shared__ unsigned char tile[BLOCK_SIZE+2][BLOCK_SIZE+2][3];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Each block computes a </a:t>
            </a:r>
            <a:r>
              <a:rPr b="1" lang="en" sz="1100">
                <a:solidFill>
                  <a:schemeClr val="dk1"/>
                </a:solidFill>
              </a:rPr>
              <a:t>BLOCK_SIZE × BLOCK_SIZE</a:t>
            </a:r>
            <a:r>
              <a:rPr lang="en" sz="1100">
                <a:solidFill>
                  <a:schemeClr val="dk1"/>
                </a:solidFill>
              </a:rPr>
              <a:t> patch of the image.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+2 halo</a:t>
            </a:r>
            <a:r>
              <a:rPr lang="en" sz="1100">
                <a:solidFill>
                  <a:schemeClr val="dk1"/>
                </a:solidFill>
              </a:rPr>
              <a:t> in both directions is needed (for 3×3 kernel).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100">
                <a:solidFill>
                  <a:schemeClr val="dk1"/>
                </a:solidFill>
              </a:rPr>
              <a:t> dimension stores </a:t>
            </a:r>
            <a:r>
              <a:rPr b="1" lang="en" sz="1100">
                <a:solidFill>
                  <a:schemeClr val="dk1"/>
                </a:solidFill>
              </a:rPr>
              <a:t>R, G, B channels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Threads in a block cooperatively fill this shared memory tile.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 </a:t>
            </a:r>
            <a:r>
              <a:rPr b="1" lang="en" sz="1400">
                <a:solidFill>
                  <a:schemeClr val="dk1"/>
                </a:solidFill>
              </a:rPr>
              <a:t>Thread &amp; block indexing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int tx = threadIdx.x;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int ty = threadIdx.y;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int col = blockIdx.x * BLOCK_SIZE + tx;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int row = blockIdx.y * BLOCK_SIZE + ty;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(tx, ty)</a:t>
            </a:r>
            <a:r>
              <a:rPr lang="en" sz="1100">
                <a:solidFill>
                  <a:schemeClr val="dk1"/>
                </a:solidFill>
              </a:rPr>
              <a:t> → thread position inside the block.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(row, col)</a:t>
            </a:r>
            <a:r>
              <a:rPr lang="en" sz="1100">
                <a:solidFill>
                  <a:schemeClr val="dk1"/>
                </a:solidFill>
              </a:rPr>
              <a:t> → global pixel coordinates in the image.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 each thread corresponds to </a:t>
            </a:r>
            <a:r>
              <a:rPr b="1" lang="en" sz="1100">
                <a:solidFill>
                  <a:schemeClr val="dk1"/>
                </a:solidFill>
              </a:rPr>
              <a:t>one output pixel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4572000" y="648550"/>
            <a:ext cx="45057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3. </a:t>
            </a:r>
            <a:r>
              <a:rPr b="1" lang="en" sz="1100">
                <a:solidFill>
                  <a:schemeClr val="dk1"/>
                </a:solidFill>
              </a:rPr>
              <a:t>Load shared memory (stencil + halo)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0000"/>
                </a:solidFill>
              </a:rPr>
              <a:t>int in_row = min(max(row-1,0), height-1);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0000"/>
                </a:solidFill>
              </a:rPr>
              <a:t>int in_col = min(max(col-1,0), width-1);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0000"/>
                </a:solidFill>
              </a:rPr>
              <a:t>tile[ty][tx][c] = in[(in_row*width + in_col)*3 + c];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thread loads </a:t>
            </a:r>
            <a:r>
              <a:rPr b="1" lang="en" sz="1100">
                <a:solidFill>
                  <a:schemeClr val="dk1"/>
                </a:solidFill>
              </a:rPr>
              <a:t>one input pixel shifted by -1 (top-left offset)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min/max</a:t>
            </a:r>
            <a:r>
              <a:rPr lang="en" sz="1100">
                <a:solidFill>
                  <a:schemeClr val="dk1"/>
                </a:solidFill>
              </a:rPr>
              <a:t> clamps indices to handle borders (replicate padding).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way, shared memory gets filled with a tile that already includes the halo region.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After this, </a:t>
            </a:r>
            <a:r>
              <a:rPr b="1" lang="en" sz="1100">
                <a:solidFill>
                  <a:schemeClr val="dk1"/>
                </a:solidFill>
              </a:rPr>
              <a:t>all neighbor pixels are in shared memory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__syncthreads()</a:t>
            </a:r>
            <a:r>
              <a:rPr lang="en" sz="1100">
                <a:solidFill>
                  <a:schemeClr val="dk1"/>
                </a:solidFill>
              </a:rPr>
              <a:t> ensures every thread has finished loading before convolution starts.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cxnSp>
        <p:nvCxnSpPr>
          <p:cNvPr id="259" name="Google Shape;259;p40"/>
          <p:cNvCxnSpPr/>
          <p:nvPr/>
        </p:nvCxnSpPr>
        <p:spPr>
          <a:xfrm>
            <a:off x="4429600" y="680175"/>
            <a:ext cx="10500" cy="41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164125" y="0"/>
            <a:ext cx="85206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/>
              <a:t>Assigning pixel values to tile</a:t>
            </a:r>
            <a:endParaRPr sz="2420"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55500" y="485050"/>
            <a:ext cx="8671500" cy="4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0000"/>
                </a:solidFill>
              </a:rPr>
              <a:t>tile[ty][tx][c] = in[(in_row * width + in_col) * 3 + c];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thread at position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(tx, ty)</a:t>
            </a:r>
            <a:r>
              <a:rPr lang="en" sz="1100">
                <a:solidFill>
                  <a:schemeClr val="dk1"/>
                </a:solidFill>
              </a:rPr>
              <a:t> inside the block copies the pixel at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(in_row, in_col)</a:t>
            </a:r>
            <a:r>
              <a:rPr lang="en" sz="1100">
                <a:solidFill>
                  <a:schemeClr val="dk1"/>
                </a:solidFill>
              </a:rPr>
              <a:t> for color channel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100">
                <a:solidFill>
                  <a:schemeClr val="dk1"/>
                </a:solidFill>
              </a:rPr>
              <a:t> from the global input image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in[]</a:t>
            </a:r>
            <a:r>
              <a:rPr lang="en" sz="1100">
                <a:solidFill>
                  <a:schemeClr val="dk1"/>
                </a:solidFill>
              </a:rPr>
              <a:t> into shared memory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tile[][][]</a:t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1" title="990ollkjmnh.PNG"/>
          <p:cNvPicPr preferRelativeResize="0"/>
          <p:nvPr/>
        </p:nvPicPr>
        <p:blipFill rotWithShape="1">
          <a:blip r:embed="rId3">
            <a:alphaModFix/>
          </a:blip>
          <a:srcRect b="0" l="-1729" r="0" t="-1957"/>
          <a:stretch/>
        </p:blipFill>
        <p:spPr>
          <a:xfrm>
            <a:off x="100900" y="1565525"/>
            <a:ext cx="5087575" cy="32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5272800" y="2155775"/>
            <a:ext cx="38712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(in_row * width + in_col) * 3 + c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 = 0 →</a:t>
            </a:r>
            <a:r>
              <a:rPr lang="en" sz="1100">
                <a:solidFill>
                  <a:schemeClr val="dk1"/>
                </a:solidFill>
              </a:rPr>
              <a:t> Red value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 = 1 →</a:t>
            </a:r>
            <a:r>
              <a:rPr lang="en" sz="1100">
                <a:solidFill>
                  <a:schemeClr val="dk1"/>
                </a:solidFill>
              </a:rPr>
              <a:t> Green value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 = 2 →</a:t>
            </a:r>
            <a:r>
              <a:rPr lang="en" sz="1100">
                <a:solidFill>
                  <a:schemeClr val="dk1"/>
                </a:solidFill>
              </a:rPr>
              <a:t> Blue value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pick each channel from the input image one-by-one.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69" name="Google Shape;269;p41"/>
          <p:cNvCxnSpPr/>
          <p:nvPr/>
        </p:nvCxnSpPr>
        <p:spPr>
          <a:xfrm>
            <a:off x="5156850" y="2060925"/>
            <a:ext cx="10500" cy="27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11700" y="7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RGB Convolution Code Explanation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743300"/>
            <a:ext cx="37911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4. </a:t>
            </a:r>
            <a:r>
              <a:rPr b="1" lang="en" sz="1400">
                <a:solidFill>
                  <a:schemeClr val="dk1"/>
                </a:solidFill>
              </a:rPr>
              <a:t>Compute convolution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for (int c = 0; c &lt; 3; c++) {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float sum = 0.0f;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for (int i = 0; i &lt; 3; i++) {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    for (int j = 0; j &lt; 3; j++) {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        int sm_y = ty + i;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        int sm_x = tx + j;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        sum += kernel[i*3+j] * tile[sm_y][sm_x][c];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    }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}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    out[(row*width + col)*3 + c] = min(max(int(sum), 0), 255);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</a:rPr>
              <a:t>}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3649625" y="880450"/>
            <a:ext cx="54492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Each thread runs over the </a:t>
            </a:r>
            <a:r>
              <a:rPr b="1" lang="en" sz="1100">
                <a:solidFill>
                  <a:schemeClr val="dk1"/>
                </a:solidFill>
              </a:rPr>
              <a:t>3×3 kernel window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Instead of fetching neighbors from global memory, it uses </a:t>
            </a:r>
            <a:r>
              <a:rPr b="1" lang="en" sz="1100">
                <a:solidFill>
                  <a:schemeClr val="dk1"/>
                </a:solidFill>
              </a:rPr>
              <a:t>shared memory tile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convolution sum is applied per color channel.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Clamped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[0,255]</a:t>
            </a:r>
            <a:r>
              <a:rPr lang="en" sz="1100">
                <a:solidFill>
                  <a:schemeClr val="dk1"/>
                </a:solidFill>
              </a:rPr>
              <a:t> (valid image range).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Written back to global memory output.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</a:rPr>
              <a:t>Each block loads </a:t>
            </a:r>
            <a:r>
              <a:rPr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(BLOCK_SIZE+2)² × 3</a:t>
            </a:r>
            <a:r>
              <a:rPr lang="en" sz="1100">
                <a:solidFill>
                  <a:srgbClr val="0000FF"/>
                </a:solidFill>
              </a:rPr>
              <a:t> pixels into shared memory </a:t>
            </a:r>
            <a:r>
              <a:rPr b="1" lang="en" sz="1100">
                <a:solidFill>
                  <a:srgbClr val="0000FF"/>
                </a:solidFill>
              </a:rPr>
              <a:t>once</a:t>
            </a:r>
            <a:r>
              <a:rPr lang="en" sz="1100">
                <a:solidFill>
                  <a:srgbClr val="0000FF"/>
                </a:solidFill>
              </a:rPr>
              <a:t>.</a:t>
            </a:r>
            <a:br>
              <a:rPr lang="en" sz="1100">
                <a:solidFill>
                  <a:srgbClr val="0000FF"/>
                </a:solidFill>
              </a:rPr>
            </a:b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</a:rPr>
              <a:t>Then, every thread reuses these pixels for its own 3×3 convolution.</a:t>
            </a:r>
            <a:br>
              <a:rPr lang="en" sz="1100">
                <a:solidFill>
                  <a:srgbClr val="0000FF"/>
                </a:solidFill>
              </a:rPr>
            </a:b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</a:rPr>
              <a:t>Without stencil, </a:t>
            </a:r>
            <a:r>
              <a:rPr b="1" lang="en" sz="1100">
                <a:solidFill>
                  <a:srgbClr val="0000FF"/>
                </a:solidFill>
              </a:rPr>
              <a:t>each thread would read 9 pixels from global memory</a:t>
            </a:r>
            <a:r>
              <a:rPr lang="en" sz="1100">
                <a:solidFill>
                  <a:srgbClr val="0000FF"/>
                </a:solidFill>
              </a:rPr>
              <a:t>, with lots of redundancy.</a:t>
            </a:r>
            <a:br>
              <a:rPr lang="en" sz="1100">
                <a:solidFill>
                  <a:srgbClr val="0000FF"/>
                </a:solidFill>
              </a:rPr>
            </a:b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With stencil, redundancy is removed → only one global read per pixel in a block.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0" y="642825"/>
            <a:ext cx="88323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C matrix (5x5) is divided like this 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(tiles computed by each block):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+---------+---------+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Block(0,0) | Block(1,0)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  4x4     |   4x4    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+---------+---------+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Block(0,1) | Block(1,1)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  4x4     |   4x4    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7823"/>
              <a:buNone/>
            </a:pPr>
            <a:r>
              <a:rPr lang="en" sz="1964"/>
              <a:t>+---------+---------+</a:t>
            </a:r>
            <a:endParaRPr sz="1964"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3955425" y="2976900"/>
            <a:ext cx="52518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since N=5, the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 row/col of tiles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only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partially filled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CUDA handles this with boundary checks (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if(row &lt; n &amp;&amp; col &lt; n)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892200" y="817175"/>
            <a:ext cx="52518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With tiling: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Threads in a block </a:t>
            </a:r>
            <a:r>
              <a:rPr b="1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cooperatively load tiles of A and B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1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tile has size </a:t>
            </a:r>
            <a:r>
              <a:rPr b="0" i="0" lang="en" sz="12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TILE_SIZE × TILE_SIZE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After loading, threads </a:t>
            </a:r>
            <a:r>
              <a:rPr b="1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reuse those elements multiple times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from shared memory instead of fetching again from global memory.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87125" y="142650"/>
            <a:ext cx="8221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Matrix Multiplication (with Tiling)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87125" y="4240200"/>
            <a:ext cx="8745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With tiling: each thread fetches only </a:t>
            </a:r>
            <a:r>
              <a:rPr b="1" lang="en" sz="1500">
                <a:solidFill>
                  <a:schemeClr val="dk1"/>
                </a:solidFill>
              </a:rPr>
              <a:t>TILE_SIZE elements per tile</a:t>
            </a:r>
            <a:r>
              <a:rPr lang="en" sz="1500">
                <a:solidFill>
                  <a:schemeClr val="dk1"/>
                </a:solidFill>
              </a:rPr>
              <a:t> from global memory, then reuses them multiple times from </a:t>
            </a:r>
            <a:r>
              <a:rPr b="1" lang="en" sz="1500">
                <a:solidFill>
                  <a:schemeClr val="dk1"/>
                </a:solidFill>
              </a:rPr>
              <a:t>shared memory</a:t>
            </a:r>
            <a:r>
              <a:rPr lang="en" sz="1500">
                <a:solidFill>
                  <a:schemeClr val="dk1"/>
                </a:solidFill>
              </a:rPr>
              <a:t>.This drastically reduces global memory bandwidth usage and makes the kernel faster.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216850" y="10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790725"/>
            <a:ext cx="85206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 (5x5)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[ Block(0,0) covers ]   [ Block(1,0) covers 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C[0,0] C[0,1] C[0,2] C[0,3] | C[0,4]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C[1,0] C[1,1] C[1,2] C[1,3] | C[1,4]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C[2,0] C[2,1] C[2,2] C[2,3] | C[2,4]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C[3,0] C[3,1] C[3,2] C[3,3] | C[3,4]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-------------------------------------------------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[ Block(0,1) covers ]   [ Block(1,1) covers 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C[4,0] C[4,1] C[4,2] C[4,3] | C[4,4]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3860425" y="0"/>
            <a:ext cx="5283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Block(0,0) with TILE_SIZE=4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inside Block(0,0) compute C[0..3][0..3]C[0..3][0..3]C[0..3][0..3].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thread loads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element of 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element of B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shared memory tiles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tileA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tileB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over tiles (m loop):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tile load (m=0):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loads row[0..3], col[0..3]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loads row[0..3], col[0..3]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→ partial results for C[0..3][0..3].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tile load (m=1):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loads row[0..3], col[4] (last column, padded with 0 for unused space).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loads row[4], col[0..3] (last row, padded with 0).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→ add contribution from last row/col.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87125" y="4074050"/>
            <a:ext cx="436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small square is computed by one thread.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195750" y="0"/>
            <a:ext cx="71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Convolution Kernel (Refer code from Collab)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722600"/>
            <a:ext cx="85206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8" title="oolmmnbb456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72700"/>
            <a:ext cx="8709450" cy="18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/>
        </p:nvSpPr>
        <p:spPr>
          <a:xfrm>
            <a:off x="0" y="2571750"/>
            <a:ext cx="25086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out(0,0) = 1  -  7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out(0,1) = 2  -  8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out(0,2) = 3  -  9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out(0,3) = 4  - 10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2616750" y="2577000"/>
            <a:ext cx="25086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out(1,0) = 6  - 12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out(1,1) = 7  - 13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out(1,2) = 8  - 14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out(1,3) = 9  - 15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5789275" y="2399600"/>
            <a:ext cx="33126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 flipH="1">
            <a:off x="6691200" y="2469412"/>
            <a:ext cx="245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1   2   3   4   5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6   7   8   9  10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11  12  13  14  15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16  17  18  19  20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21  22  23  24  25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6848875" y="4021350"/>
            <a:ext cx="22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Input Image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35" name="Google Shape;135;p28"/>
          <p:cNvCxnSpPr/>
          <p:nvPr/>
        </p:nvCxnSpPr>
        <p:spPr>
          <a:xfrm>
            <a:off x="5114700" y="2587900"/>
            <a:ext cx="21000" cy="23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8"/>
          <p:cNvSpPr txBox="1"/>
          <p:nvPr/>
        </p:nvSpPr>
        <p:spPr>
          <a:xfrm>
            <a:off x="5251700" y="2777625"/>
            <a:ext cx="12015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1   0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0  -1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5233500" y="3599750"/>
            <a:ext cx="1041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Filter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182000" y="4042425"/>
            <a:ext cx="4563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Continue similarly for other 8 elements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Execution by CUDA Threads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150375" y="1152475"/>
            <a:ext cx="49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FF"/>
                </a:solidFill>
              </a:rPr>
              <a:t>Input: a </a:t>
            </a:r>
            <a:r>
              <a:rPr b="1" lang="en" sz="2200">
                <a:solidFill>
                  <a:srgbClr val="0000FF"/>
                </a:solidFill>
              </a:rPr>
              <a:t>5×5 image</a:t>
            </a:r>
            <a:r>
              <a:rPr lang="en" sz="2200">
                <a:solidFill>
                  <a:srgbClr val="0000FF"/>
                </a:solidFill>
              </a:rPr>
              <a:t>, Filter: a </a:t>
            </a:r>
            <a:r>
              <a:rPr b="1" lang="en" sz="2200">
                <a:solidFill>
                  <a:srgbClr val="0000FF"/>
                </a:solidFill>
              </a:rPr>
              <a:t>2×2 kernel/Filter</a:t>
            </a:r>
            <a:br>
              <a:rPr lang="en" sz="2200">
                <a:solidFill>
                  <a:srgbClr val="0000FF"/>
                </a:solidFill>
              </a:rPr>
            </a:b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FF"/>
                </a:solidFill>
              </a:rPr>
              <a:t>Output: size will be </a:t>
            </a:r>
            <a:r>
              <a:rPr lang="en" sz="2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(5 - 2 + 1) × (5 - 2 + 1) = 4 × 4</a:t>
            </a:r>
            <a:r>
              <a:rPr lang="en" sz="2200">
                <a:solidFill>
                  <a:srgbClr val="0000FF"/>
                </a:solidFill>
              </a:rPr>
              <a:t>.</a:t>
            </a:r>
            <a:br>
              <a:rPr lang="en" sz="2200">
                <a:solidFill>
                  <a:srgbClr val="0000FF"/>
                </a:solidFill>
              </a:rPr>
            </a:b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FF"/>
                </a:solidFill>
              </a:rPr>
              <a:t>Each CUDA thread computes </a:t>
            </a:r>
            <a:r>
              <a:rPr b="1" lang="en" sz="2200">
                <a:solidFill>
                  <a:srgbClr val="0000FF"/>
                </a:solidFill>
              </a:rPr>
              <a:t>one output pixel</a:t>
            </a:r>
            <a:r>
              <a:rPr lang="en" sz="2200">
                <a:solidFill>
                  <a:srgbClr val="0000FF"/>
                </a:solidFill>
              </a:rPr>
              <a:t> by applying the filter over the image region (stencil).</a:t>
            </a:r>
            <a:br>
              <a:rPr lang="en" sz="2200">
                <a:solidFill>
                  <a:srgbClr val="0000FF"/>
                </a:solidFill>
              </a:rPr>
            </a:br>
            <a:endParaRPr sz="2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FF"/>
                </a:solidFill>
              </a:rPr>
              <a:t>We’ll use </a:t>
            </a:r>
            <a:r>
              <a:rPr b="1" lang="en" sz="2200">
                <a:solidFill>
                  <a:srgbClr val="0000FF"/>
                </a:solidFill>
              </a:rPr>
              <a:t>shared memory</a:t>
            </a:r>
            <a:r>
              <a:rPr lang="en" sz="2200">
                <a:solidFill>
                  <a:srgbClr val="0000FF"/>
                </a:solidFill>
              </a:rPr>
              <a:t> for better locality (stencil approach).</a:t>
            </a:r>
            <a:endParaRPr sz="2900">
              <a:solidFill>
                <a:srgbClr val="0000FF"/>
              </a:solidFill>
            </a:endParaRPr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5325500" y="1017725"/>
            <a:ext cx="38184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Each thread computes </a:t>
            </a:r>
            <a:r>
              <a:rPr b="1" lang="en" sz="1100">
                <a:solidFill>
                  <a:schemeClr val="dk1"/>
                </a:solidFill>
              </a:rPr>
              <a:t>one output pixel</a:t>
            </a:r>
            <a:r>
              <a:rPr lang="en" sz="1100">
                <a:solidFill>
                  <a:schemeClr val="dk1"/>
                </a:solidFill>
              </a:rPr>
              <a:t> (since output is 4×4 = 16 elements).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output pixel needs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FILTER_SIZE × FILTER_SIZE = 2×2 = 4 multiplications/additions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Total work = 16 outputs × 4 ops = </a:t>
            </a:r>
            <a:r>
              <a:rPr b="1" lang="en" sz="1100">
                <a:solidFill>
                  <a:schemeClr val="dk1"/>
                </a:solidFill>
              </a:rPr>
              <a:t>64 arithmetic ops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the parallel GPU execution model: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Ideally, all 16 threads (for 16 outputs) run in </a:t>
            </a:r>
            <a:r>
              <a:rPr b="1" lang="en" sz="1100">
                <a:solidFill>
                  <a:schemeClr val="dk1"/>
                </a:solidFill>
              </a:rPr>
              <a:t>one warp</a:t>
            </a:r>
            <a:r>
              <a:rPr lang="en" sz="1100">
                <a:solidFill>
                  <a:schemeClr val="dk1"/>
                </a:solidFill>
              </a:rPr>
              <a:t> (32 threads per warp on NVIDIA GPUs).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That means they all execute in </a:t>
            </a:r>
            <a:r>
              <a:rPr b="1" lang="en" sz="1100">
                <a:solidFill>
                  <a:schemeClr val="dk1"/>
                </a:solidFill>
              </a:rPr>
              <a:t>lock-step</a:t>
            </a:r>
            <a:r>
              <a:rPr lang="en" sz="1100">
                <a:solidFill>
                  <a:schemeClr val="dk1"/>
                </a:solidFill>
              </a:rPr>
              <a:t> in roughly the time it takes to do </a:t>
            </a:r>
            <a:r>
              <a:rPr b="1" lang="en" sz="1100">
                <a:solidFill>
                  <a:schemeClr val="dk1"/>
                </a:solidFill>
              </a:rPr>
              <a:t>4 multiply-add instructions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7" name="Google Shape;147;p29"/>
          <p:cNvCxnSpPr/>
          <p:nvPr/>
        </p:nvCxnSpPr>
        <p:spPr>
          <a:xfrm>
            <a:off x="5220100" y="912050"/>
            <a:ext cx="42300" cy="3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0" y="1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GPU performance matters over CPU?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0" y="941675"/>
            <a:ext cx="48090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Let’s consider practical </a:t>
            </a:r>
            <a:r>
              <a:rPr lang="en" sz="1600"/>
              <a:t>application where we have larger images (e.g. 1024×1024 with 5×5 filter)?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Output size = (1024-5+1) x (1024-5+1)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Output size = 1020 x 1020 = 1040400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Each output pixel needs 5x5 = 25 operations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Let’s launch  1040400 kernels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Assuming 1 thread-block has 512 threads,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Total number of thread-blocks=2032.03(!)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Each thread does 25 operations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30" title="ale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400" y="853925"/>
            <a:ext cx="4182601" cy="28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>
            <a:off x="5272800" y="4095125"/>
            <a:ext cx="388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Model Description of Alexnet for Image Classification Application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>
            <a:off x="4830100" y="912050"/>
            <a:ext cx="0" cy="3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0" y="1604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Code Explanation (Stencil-based convolution)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87125" y="817075"/>
            <a:ext cx="43530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__global__ void conv2D_stencil(int *img, int *filter, int *out) {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    __shared__ int tile[IMG_SIZE][IMG_SIZE];  // shared memory tile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    int tx = threadIdx.x;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00"/>
                </a:solidFill>
              </a:rPr>
              <a:t>    int ty = threadIdx.y;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declare a </a:t>
            </a:r>
            <a:r>
              <a:rPr b="1" lang="en" sz="1400">
                <a:solidFill>
                  <a:schemeClr val="dk1"/>
                </a:solidFill>
              </a:rPr>
              <a:t>shared memory tile</a:t>
            </a:r>
            <a:r>
              <a:rPr lang="en" sz="1400">
                <a:solidFill>
                  <a:schemeClr val="dk1"/>
                </a:solidFill>
              </a:rPr>
              <a:t> to store the 5×5 image.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Each thread knows its coordinates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(tx, ty)</a:t>
            </a:r>
            <a:r>
              <a:rPr lang="en" sz="1400">
                <a:solidFill>
                  <a:schemeClr val="dk1"/>
                </a:solidFill>
              </a:rPr>
              <a:t> inside the block.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572000" y="822275"/>
            <a:ext cx="45057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  </a:t>
            </a:r>
            <a:r>
              <a:rPr lang="en">
                <a:solidFill>
                  <a:srgbClr val="FF0000"/>
                </a:solidFill>
              </a:rPr>
              <a:t>  // Load the image into shared memory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if (tx &lt; IMG_SIZE &amp;&amp; ty &lt; IMG_SIZE) {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tile[ty][tx] = img[ty * IMG_SIZE + tx];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}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__syncthreads();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All threads </a:t>
            </a:r>
            <a:r>
              <a:rPr b="1" lang="en" sz="1400">
                <a:solidFill>
                  <a:schemeClr val="dk1"/>
                </a:solidFill>
              </a:rPr>
              <a:t>cooperatively load</a:t>
            </a:r>
            <a:r>
              <a:rPr lang="en" sz="1400">
                <a:solidFill>
                  <a:schemeClr val="dk1"/>
                </a:solidFill>
              </a:rPr>
              <a:t> the image into shared memory.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check ensures we don’t go out of bounds.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__syncthreads()</a:t>
            </a:r>
            <a:r>
              <a:rPr lang="en" sz="1400">
                <a:solidFill>
                  <a:schemeClr val="dk1"/>
                </a:solidFill>
              </a:rPr>
              <a:t> → synchronize threads so the </a:t>
            </a:r>
            <a:r>
              <a:rPr b="1" lang="en" sz="1400">
                <a:solidFill>
                  <a:schemeClr val="dk1"/>
                </a:solidFill>
              </a:rPr>
              <a:t>whole tile is loaded</a:t>
            </a:r>
            <a:r>
              <a:rPr lang="en" sz="1400">
                <a:solidFill>
                  <a:schemeClr val="dk1"/>
                </a:solidFill>
              </a:rPr>
              <a:t> before continuing.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31"/>
          <p:cNvCxnSpPr/>
          <p:nvPr/>
        </p:nvCxnSpPr>
        <p:spPr>
          <a:xfrm>
            <a:off x="4461225" y="933150"/>
            <a:ext cx="0" cy="3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8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Code Explanation (Stencil-based convolution)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616950"/>
            <a:ext cx="8520600" cy="4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 sz="1200"/>
              <a:t>  </a:t>
            </a:r>
            <a:r>
              <a:rPr lang="en" sz="1200">
                <a:solidFill>
                  <a:srgbClr val="FF0000"/>
                </a:solidFill>
              </a:rPr>
              <a:t>// Each thread computes one output element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if (tx &lt; OUT_SIZE &amp;&amp; ty &lt; OUT_SIZE) {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    int sum = 0;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    for (int i = 0; i &lt; FILTER_SIZE; i++) {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        for (int j = 0; j &lt; FILTER_SIZE; j++) {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            sum += tile[ty + i][tx + j] * filter[i * FILTER_SIZE + j];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        }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    }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    out[ty * OUT_SIZE + tx] = sum;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    }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}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Only threads in the </a:t>
            </a:r>
            <a:r>
              <a:rPr b="1" lang="en" sz="1100">
                <a:solidFill>
                  <a:schemeClr val="dk1"/>
                </a:solidFill>
              </a:rPr>
              <a:t>valid output region (4×4)</a:t>
            </a:r>
            <a:r>
              <a:rPr lang="en" sz="1100">
                <a:solidFill>
                  <a:schemeClr val="dk1"/>
                </a:solidFill>
              </a:rPr>
              <a:t> do computation.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Each thread: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Slides the 2×2 filter window over the image region it covers.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Multiplies image pixels with filter values.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Sums them up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100">
                <a:solidFill>
                  <a:schemeClr val="dk1"/>
                </a:solidFill>
              </a:rPr>
              <a:t>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Writes result into the output array.</a:t>
            </a:r>
            <a:endParaRPr/>
          </a:p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 txBox="1"/>
          <p:nvPr/>
        </p:nvSpPr>
        <p:spPr>
          <a:xfrm>
            <a:off x="7630800" y="659350"/>
            <a:ext cx="15132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1   0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0  -1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Filter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497200" y="2255538"/>
            <a:ext cx="36468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1   2   3   4   5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6   7   8   9  10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11  12  13  14  15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16  17  18  19  20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21  22  23  24  25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 Image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2590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Convolution with RGB Input (Refer code from Collab)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657800"/>
            <a:ext cx="85206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Input is now a </a:t>
            </a:r>
            <a:r>
              <a:rPr b="1" lang="en" sz="1900">
                <a:solidFill>
                  <a:schemeClr val="dk1"/>
                </a:solidFill>
              </a:rPr>
              <a:t>5×5 RGB matrix</a:t>
            </a:r>
            <a:r>
              <a:rPr lang="en" sz="1900">
                <a:solidFill>
                  <a:schemeClr val="dk1"/>
                </a:solidFill>
              </a:rPr>
              <a:t> with values (R,G,B).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Kernel is applied on each channel separately.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Output is printed as </a:t>
            </a:r>
            <a:r>
              <a:rPr b="1" lang="en" sz="1900">
                <a:solidFill>
                  <a:schemeClr val="dk1"/>
                </a:solidFill>
              </a:rPr>
              <a:t>three 5×5 matrices</a:t>
            </a:r>
            <a:r>
              <a:rPr lang="en" sz="1900">
                <a:solidFill>
                  <a:schemeClr val="dk1"/>
                </a:solidFill>
              </a:rPr>
              <a:t> (R, G, B).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With zero-padding of input, output per channel is as below: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out(i,j) = 5*center - top - bottom - left - right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3"/>
          <p:cNvSpPr txBox="1"/>
          <p:nvPr/>
        </p:nvSpPr>
        <p:spPr>
          <a:xfrm>
            <a:off x="6801075" y="827750"/>
            <a:ext cx="23430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0, -1,  0,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-1,  5, -1,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0, -1,  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872375" y="2727625"/>
            <a:ext cx="24873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10 20 30 40 50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15 25 35 45 55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20 30 40 50 60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25 35 45 55 65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30 40 50 60 70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1035725" y="4074050"/>
            <a:ext cx="2160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 channel INPUT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3971463" y="2571750"/>
            <a:ext cx="38892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 (for R channel)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15   35   55   75  155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20   25   35   45  120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30   35   45   55  130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40   35   45   55  140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85   90  110  130  155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7001350" y="1839575"/>
            <a:ext cx="1728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Kernel/Filter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