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9144000" cy="6858000"/>
  <p:embeddedFontLst>
    <p:embeddedFont>
      <p:font typeface="Open Sans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irXGGLtRv2Wi0GcyN6gZh9hmto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D9EE19-A5EA-4225-AD04-7D853954FE48}">
  <a:tblStyle styleId="{F6D9EE19-A5EA-4225-AD04-7D853954FE4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penSansMedium-bold.fntdata"/><Relationship Id="rId21" Type="http://schemas.openxmlformats.org/officeDocument/2006/relationships/font" Target="fonts/OpenSansMedium-regular.fntdata"/><Relationship Id="rId24" Type="http://schemas.openxmlformats.org/officeDocument/2006/relationships/font" Target="fonts/OpenSansMedium-boldItalic.fntdata"/><Relationship Id="rId23" Type="http://schemas.openxmlformats.org/officeDocument/2006/relationships/font" Target="fonts/OpenSans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 name="Google Shape;16;p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c6e90cd83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35c6e90cd83_0_0: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fr-FR">
                <a:solidFill>
                  <a:schemeClr val="dk1"/>
                </a:solidFill>
              </a:rPr>
              <a:t>🗣️ Caroline</a:t>
            </a:r>
            <a:endParaRPr/>
          </a:p>
        </p:txBody>
      </p:sp>
      <p:sp>
        <p:nvSpPr>
          <p:cNvPr id="187" name="Google Shape;1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 name="Google Shape;25;p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35c6e90cd83_0_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 name="Google Shape;35;g35c6e90cd83_0_11: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4: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0 1">
  <p:cSld name="Blank 0 1">
    <p:spTree>
      <p:nvGrpSpPr>
        <p:cNvPr id="12" name="Shape 12"/>
        <p:cNvGrpSpPr/>
        <p:nvPr/>
      </p:nvGrpSpPr>
      <p:grpSpPr>
        <a:xfrm>
          <a:off x="0" y="0"/>
          <a:ext cx="0" cy="0"/>
          <a:chOff x="0" y="0"/>
          <a:chExt cx="0" cy="0"/>
        </a:xfrm>
      </p:grpSpPr>
      <p:sp>
        <p:nvSpPr>
          <p:cNvPr id="13" name="Google Shape;13;p15"/>
          <p:cNvSpPr txBox="1"/>
          <p:nvPr>
            <p:ph idx="12" type="sldNum"/>
          </p:nvPr>
        </p:nvSpPr>
        <p:spPr>
          <a:xfrm>
            <a:off x="8559801" y="4783454"/>
            <a:ext cx="126900" cy="1077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700"/>
              <a:buFont typeface="Calibri"/>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lnSpc>
                <a:spcPct val="100000"/>
              </a:lnSpc>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mailto:n.hette@cu-arras.org" TargetMode="External"/><Relationship Id="rId4" Type="http://schemas.openxmlformats.org/officeDocument/2006/relationships/hyperlink" Target="mailto:n.defrancois@cu-arras.org" TargetMode="External"/><Relationship Id="rId5" Type="http://schemas.openxmlformats.org/officeDocument/2006/relationships/image" Target="../media/image2.png"/><Relationship Id="rId6" Type="http://schemas.openxmlformats.org/officeDocument/2006/relationships/image" Target="../media/image5.jpg"/><Relationship Id="rId7"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 name="Shape 17"/>
        <p:cNvGrpSpPr/>
        <p:nvPr/>
      </p:nvGrpSpPr>
      <p:grpSpPr>
        <a:xfrm>
          <a:off x="0" y="0"/>
          <a:ext cx="0" cy="0"/>
          <a:chOff x="0" y="0"/>
          <a:chExt cx="0" cy="0"/>
        </a:xfrm>
      </p:grpSpPr>
      <p:sp>
        <p:nvSpPr>
          <p:cNvPr id="18" name="Google Shape;18;p1"/>
          <p:cNvSpPr txBox="1"/>
          <p:nvPr/>
        </p:nvSpPr>
        <p:spPr>
          <a:xfrm>
            <a:off x="3204947" y="3998229"/>
            <a:ext cx="2590799" cy="71404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Arial"/>
                <a:ea typeface="Arial"/>
                <a:cs typeface="Arial"/>
                <a:sym typeface="Arial"/>
              </a:rPr>
              <a:t>Otelo</a:t>
            </a:r>
            <a:endParaRPr b="0" i="0" sz="11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800"/>
              <a:buFont typeface="Arial"/>
              <a:buNone/>
            </a:pPr>
            <a:r>
              <a:rPr b="1" i="0" lang="fr-FR" sz="800" u="none" cap="none" strike="noStrike">
                <a:solidFill>
                  <a:srgbClr val="000000"/>
                </a:solidFill>
                <a:latin typeface="Arial"/>
                <a:ea typeface="Arial"/>
                <a:cs typeface="Arial"/>
                <a:sym typeface="Arial"/>
              </a:rPr>
              <a:t>Outil gratuit d'aide à l'estimation des besoins en logements sur votre territoire</a:t>
            </a:r>
            <a:endParaRPr b="1" i="0" sz="900" u="none" cap="none" strike="noStrike">
              <a:solidFill>
                <a:srgbClr val="000000"/>
              </a:solidFill>
              <a:latin typeface="Open Sans Medium"/>
              <a:ea typeface="Open Sans Medium"/>
              <a:cs typeface="Open Sans Medium"/>
              <a:sym typeface="Open Sans Medium"/>
            </a:endParaRPr>
          </a:p>
        </p:txBody>
      </p:sp>
      <p:pic>
        <p:nvPicPr>
          <p:cNvPr descr="Une image contenant texte, Police, capture d’écran, logo&#10;&#10;Le contenu généré par l’IA peut être incorrect." id="19" name="Google Shape;19;p1"/>
          <p:cNvPicPr preferRelativeResize="0"/>
          <p:nvPr/>
        </p:nvPicPr>
        <p:blipFill rotWithShape="1">
          <a:blip r:embed="rId3">
            <a:alphaModFix/>
          </a:blip>
          <a:srcRect b="0" l="0" r="0" t="0"/>
          <a:stretch/>
        </p:blipFill>
        <p:spPr>
          <a:xfrm>
            <a:off x="415495" y="3862581"/>
            <a:ext cx="1615953" cy="985338"/>
          </a:xfrm>
          <a:prstGeom prst="rect">
            <a:avLst/>
          </a:prstGeom>
          <a:noFill/>
          <a:ln>
            <a:noFill/>
          </a:ln>
        </p:spPr>
      </p:pic>
      <p:sp>
        <p:nvSpPr>
          <p:cNvPr id="20" name="Google Shape;20;p1"/>
          <p:cNvSpPr txBox="1"/>
          <p:nvPr/>
        </p:nvSpPr>
        <p:spPr>
          <a:xfrm>
            <a:off x="334226" y="2244750"/>
            <a:ext cx="8527800" cy="7572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fr-FR" sz="2400" u="none" cap="none" strike="noStrike">
                <a:solidFill>
                  <a:srgbClr val="3F4350"/>
                </a:solidFill>
                <a:latin typeface="Arial"/>
                <a:ea typeface="Arial"/>
                <a:cs typeface="Arial"/>
                <a:sym typeface="Arial"/>
              </a:rPr>
              <a:t>Une réduction de 25% de</a:t>
            </a:r>
            <a:r>
              <a:rPr lang="fr-FR" sz="2400">
                <a:solidFill>
                  <a:srgbClr val="3F4350"/>
                </a:solidFill>
              </a:rPr>
              <a:t> l’objectif de construction en logements.</a:t>
            </a:r>
            <a:endParaRPr/>
          </a:p>
        </p:txBody>
      </p:sp>
      <p:sp>
        <p:nvSpPr>
          <p:cNvPr id="21" name="Google Shape;21;p1"/>
          <p:cNvSpPr txBox="1"/>
          <p:nvPr/>
        </p:nvSpPr>
        <p:spPr>
          <a:xfrm>
            <a:off x="334215" y="1173882"/>
            <a:ext cx="8332200" cy="978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fr-FR" sz="3200" u="none" cap="none" strike="noStrike">
                <a:solidFill>
                  <a:srgbClr val="001AB2"/>
                </a:solidFill>
                <a:latin typeface="Arial"/>
                <a:ea typeface="Arial"/>
                <a:cs typeface="Arial"/>
                <a:sym typeface="Arial"/>
              </a:rPr>
              <a:t>La Communauté Urbaine d’Arras </a:t>
            </a:r>
            <a:r>
              <a:rPr lang="fr-FR" sz="3200">
                <a:solidFill>
                  <a:srgbClr val="001AB2"/>
                </a:solidFill>
              </a:rPr>
              <a:t>révise</a:t>
            </a:r>
            <a:r>
              <a:rPr b="0" i="0" lang="fr-FR" sz="3200" u="none" cap="none" strike="noStrike">
                <a:solidFill>
                  <a:srgbClr val="001AB2"/>
                </a:solidFill>
                <a:latin typeface="Arial"/>
                <a:ea typeface="Arial"/>
                <a:cs typeface="Arial"/>
                <a:sym typeface="Arial"/>
              </a:rPr>
              <a:t> son PLH</a:t>
            </a:r>
            <a:r>
              <a:rPr lang="fr-FR" sz="3200">
                <a:solidFill>
                  <a:srgbClr val="001AB2"/>
                </a:solidFill>
              </a:rPr>
              <a:t> en s’appuyant sur OTELO.</a:t>
            </a:r>
            <a:endParaRPr/>
          </a:p>
        </p:txBody>
      </p:sp>
      <p:pic>
        <p:nvPicPr>
          <p:cNvPr descr="Une image contenant texte, Graphique, graphisme, Police&#10;&#10;Le contenu généré par l’IA peut être incorrect." id="22" name="Google Shape;22;p1"/>
          <p:cNvPicPr preferRelativeResize="0"/>
          <p:nvPr/>
        </p:nvPicPr>
        <p:blipFill rotWithShape="1">
          <a:blip r:embed="rId4">
            <a:alphaModFix/>
          </a:blip>
          <a:srcRect b="0" l="0" r="0" t="0"/>
          <a:stretch/>
        </p:blipFill>
        <p:spPr>
          <a:xfrm>
            <a:off x="6608762" y="4055270"/>
            <a:ext cx="2057718" cy="5999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Une image contenant texte, Police, capture d’écran, logo&#10;&#10;Le contenu généré par l’IA peut être incorrect." id="126" name="Google Shape;126;g35c6e90cd83_0_0"/>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sp>
        <p:nvSpPr>
          <p:cNvPr id="127" name="Google Shape;127;g35c6e90cd83_0_0"/>
          <p:cNvSpPr txBox="1"/>
          <p:nvPr/>
        </p:nvSpPr>
        <p:spPr>
          <a:xfrm>
            <a:off x="1792118" y="699038"/>
            <a:ext cx="71289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050" u="none" cap="none" strike="noStrike">
                <a:solidFill>
                  <a:srgbClr val="000000"/>
                </a:solidFill>
                <a:highlight>
                  <a:srgbClr val="FFFF00"/>
                </a:highlight>
                <a:latin typeface="Arial"/>
                <a:ea typeface="Arial"/>
                <a:cs typeface="Arial"/>
                <a:sym typeface="Arial"/>
              </a:rPr>
              <a:t>Partie à compléter en fonction des retours des techniciens et peut être s’inspirer de la page de résultats pour la suite</a:t>
            </a:r>
            <a:endParaRPr/>
          </a:p>
        </p:txBody>
      </p:sp>
      <p:sp>
        <p:nvSpPr>
          <p:cNvPr id="128" name="Google Shape;128;g35c6e90cd83_0_0"/>
          <p:cNvSpPr txBox="1"/>
          <p:nvPr/>
        </p:nvSpPr>
        <p:spPr>
          <a:xfrm>
            <a:off x="382974" y="1009320"/>
            <a:ext cx="8378100" cy="44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Les résultats du besoin en logements</a:t>
            </a:r>
            <a:endParaRPr/>
          </a:p>
        </p:txBody>
      </p:sp>
      <p:pic>
        <p:nvPicPr>
          <p:cNvPr id="129" name="Google Shape;129;g35c6e90cd83_0_0"/>
          <p:cNvPicPr preferRelativeResize="0"/>
          <p:nvPr/>
        </p:nvPicPr>
        <p:blipFill rotWithShape="1">
          <a:blip r:embed="rId4">
            <a:alphaModFix/>
          </a:blip>
          <a:srcRect b="0" l="0" r="0" t="0"/>
          <a:stretch/>
        </p:blipFill>
        <p:spPr>
          <a:xfrm>
            <a:off x="4015821" y="1688022"/>
            <a:ext cx="3035983" cy="1767460"/>
          </a:xfrm>
          <a:prstGeom prst="rect">
            <a:avLst/>
          </a:prstGeom>
          <a:noFill/>
          <a:ln>
            <a:noFill/>
          </a:ln>
        </p:spPr>
      </p:pic>
      <p:pic>
        <p:nvPicPr>
          <p:cNvPr id="130" name="Google Shape;130;g35c6e90cd83_0_0"/>
          <p:cNvPicPr preferRelativeResize="0"/>
          <p:nvPr/>
        </p:nvPicPr>
        <p:blipFill rotWithShape="1">
          <a:blip r:embed="rId5">
            <a:alphaModFix/>
          </a:blip>
          <a:srcRect b="0" l="0" r="0" t="0"/>
          <a:stretch/>
        </p:blipFill>
        <p:spPr>
          <a:xfrm>
            <a:off x="6598473" y="1510410"/>
            <a:ext cx="2494117" cy="1769158"/>
          </a:xfrm>
          <a:prstGeom prst="rect">
            <a:avLst/>
          </a:prstGeom>
          <a:noFill/>
          <a:ln>
            <a:noFill/>
          </a:ln>
        </p:spPr>
      </p:pic>
      <p:pic>
        <p:nvPicPr>
          <p:cNvPr id="131" name="Google Shape;131;g35c6e90cd83_0_0"/>
          <p:cNvPicPr preferRelativeResize="0"/>
          <p:nvPr/>
        </p:nvPicPr>
        <p:blipFill rotWithShape="1">
          <a:blip r:embed="rId6">
            <a:alphaModFix/>
          </a:blip>
          <a:srcRect b="0" l="0" r="0" t="0"/>
          <a:stretch/>
        </p:blipFill>
        <p:spPr>
          <a:xfrm>
            <a:off x="502318" y="1709316"/>
            <a:ext cx="3290100" cy="1879676"/>
          </a:xfrm>
          <a:prstGeom prst="rect">
            <a:avLst/>
          </a:prstGeom>
          <a:noFill/>
          <a:ln>
            <a:noFill/>
          </a:ln>
        </p:spPr>
      </p:pic>
      <p:sp>
        <p:nvSpPr>
          <p:cNvPr id="132" name="Google Shape;132;g35c6e90cd83_0_0"/>
          <p:cNvSpPr txBox="1"/>
          <p:nvPr/>
        </p:nvSpPr>
        <p:spPr>
          <a:xfrm>
            <a:off x="3322320" y="190031"/>
            <a:ext cx="5484900" cy="49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pic>
        <p:nvPicPr>
          <p:cNvPr descr="Une image contenant texte, Police, capture d’écran, logo&#10;&#10;Le contenu généré par l’IA peut être incorrect." id="137" name="Google Shape;137;p9"/>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sp>
        <p:nvSpPr>
          <p:cNvPr id="138" name="Google Shape;138;p9"/>
          <p:cNvSpPr txBox="1"/>
          <p:nvPr/>
        </p:nvSpPr>
        <p:spPr>
          <a:xfrm>
            <a:off x="382976" y="1065709"/>
            <a:ext cx="8378047"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La Communauté Urbaine d’Arras renforce ses politiques publiques de l’habitat pour son PLH</a:t>
            </a:r>
            <a:endParaRPr/>
          </a:p>
        </p:txBody>
      </p:sp>
      <p:grpSp>
        <p:nvGrpSpPr>
          <p:cNvPr id="139" name="Google Shape;139;p9"/>
          <p:cNvGrpSpPr/>
          <p:nvPr/>
        </p:nvGrpSpPr>
        <p:grpSpPr>
          <a:xfrm>
            <a:off x="888253" y="2571154"/>
            <a:ext cx="7367494" cy="1665349"/>
            <a:chOff x="888253" y="2571154"/>
            <a:chExt cx="7367494" cy="1665349"/>
          </a:xfrm>
        </p:grpSpPr>
        <p:grpSp>
          <p:nvGrpSpPr>
            <p:cNvPr id="140" name="Google Shape;140;p9"/>
            <p:cNvGrpSpPr/>
            <p:nvPr/>
          </p:nvGrpSpPr>
          <p:grpSpPr>
            <a:xfrm>
              <a:off x="888253" y="2574510"/>
              <a:ext cx="2127595" cy="1518320"/>
              <a:chOff x="888254" y="2138081"/>
              <a:chExt cx="2127595" cy="1518320"/>
            </a:xfrm>
          </p:grpSpPr>
          <p:grpSp>
            <p:nvGrpSpPr>
              <p:cNvPr id="141" name="Google Shape;141;p9"/>
              <p:cNvGrpSpPr/>
              <p:nvPr/>
            </p:nvGrpSpPr>
            <p:grpSpPr>
              <a:xfrm>
                <a:off x="1037650" y="2138081"/>
                <a:ext cx="1828801" cy="872858"/>
                <a:chOff x="1037652" y="2046418"/>
                <a:chExt cx="1828801" cy="872858"/>
              </a:xfrm>
            </p:grpSpPr>
            <p:grpSp>
              <p:nvGrpSpPr>
                <p:cNvPr id="142" name="Google Shape;142;p9"/>
                <p:cNvGrpSpPr/>
                <p:nvPr/>
              </p:nvGrpSpPr>
              <p:grpSpPr>
                <a:xfrm>
                  <a:off x="1696353" y="2408022"/>
                  <a:ext cx="511440" cy="511254"/>
                  <a:chOff x="3912667" y="4991665"/>
                  <a:chExt cx="1869300" cy="1869300"/>
                </a:xfrm>
              </p:grpSpPr>
              <p:sp>
                <p:nvSpPr>
                  <p:cNvPr id="143" name="Google Shape;143;p9"/>
                  <p:cNvSpPr/>
                  <p:nvPr/>
                </p:nvSpPr>
                <p:spPr>
                  <a:xfrm>
                    <a:off x="3912667" y="4991665"/>
                    <a:ext cx="1869300" cy="18693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144" name="Google Shape;144;p9"/>
                  <p:cNvSpPr/>
                  <p:nvPr/>
                </p:nvSpPr>
                <p:spPr>
                  <a:xfrm>
                    <a:off x="4483180" y="5717448"/>
                    <a:ext cx="728132" cy="440266"/>
                  </a:xfrm>
                  <a:custGeom>
                    <a:rect b="b" l="l" r="r" t="t"/>
                    <a:pathLst>
                      <a:path extrusionOk="0" h="440266" w="728132">
                        <a:moveTo>
                          <a:pt x="0" y="152400"/>
                        </a:moveTo>
                        <a:lnTo>
                          <a:pt x="287866" y="440266"/>
                        </a:lnTo>
                        <a:lnTo>
                          <a:pt x="728132" y="0"/>
                        </a:lnTo>
                      </a:path>
                    </a:pathLst>
                  </a:custGeom>
                  <a:solidFill>
                    <a:srgbClr val="CECCFB"/>
                  </a:solid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grpSp>
            <p:sp>
              <p:nvSpPr>
                <p:cNvPr id="145" name="Google Shape;145;p9"/>
                <p:cNvSpPr txBox="1"/>
                <p:nvPr/>
              </p:nvSpPr>
              <p:spPr>
                <a:xfrm>
                  <a:off x="1037652" y="2046418"/>
                  <a:ext cx="182880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400" u="none" cap="none" strike="noStrike">
                      <a:solidFill>
                        <a:srgbClr val="8185F7"/>
                      </a:solidFill>
                      <a:latin typeface="Arial"/>
                      <a:ea typeface="Arial"/>
                      <a:cs typeface="Arial"/>
                      <a:sym typeface="Arial"/>
                    </a:rPr>
                    <a:t>Sobriété foncière</a:t>
                  </a:r>
                  <a:endParaRPr b="0" i="0" sz="1400" u="none" cap="none" strike="noStrike">
                    <a:solidFill>
                      <a:srgbClr val="8185F7"/>
                    </a:solidFill>
                    <a:latin typeface="Arial"/>
                    <a:ea typeface="Arial"/>
                    <a:cs typeface="Arial"/>
                    <a:sym typeface="Arial"/>
                  </a:endParaRPr>
                </a:p>
              </p:txBody>
            </p:sp>
          </p:grpSp>
          <p:sp>
            <p:nvSpPr>
              <p:cNvPr id="146" name="Google Shape;146;p9"/>
              <p:cNvSpPr txBox="1"/>
              <p:nvPr/>
            </p:nvSpPr>
            <p:spPr>
              <a:xfrm>
                <a:off x="888254" y="3087014"/>
                <a:ext cx="2127595" cy="5693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2000" u="none" cap="none" strike="noStrike">
                    <a:solidFill>
                      <a:srgbClr val="E1000F"/>
                    </a:solidFill>
                    <a:latin typeface="Arial"/>
                    <a:ea typeface="Arial"/>
                    <a:cs typeface="Arial"/>
                    <a:sym typeface="Arial"/>
                  </a:rPr>
                  <a:t>-25% </a:t>
                </a:r>
                <a:endParaRPr/>
              </a:p>
              <a:p>
                <a:pPr indent="0" lvl="0" marL="0" marR="0" rtl="0" algn="ctr">
                  <a:lnSpc>
                    <a:spcPct val="100000"/>
                  </a:lnSpc>
                  <a:spcBef>
                    <a:spcPts val="0"/>
                  </a:spcBef>
                  <a:spcAft>
                    <a:spcPts val="0"/>
                  </a:spcAft>
                  <a:buNone/>
                </a:pPr>
                <a:r>
                  <a:rPr b="0" i="0" lang="fr-FR" sz="1100" u="none" cap="none" strike="noStrike">
                    <a:solidFill>
                      <a:schemeClr val="dk1"/>
                    </a:solidFill>
                    <a:latin typeface="Arial"/>
                    <a:ea typeface="Arial"/>
                    <a:cs typeface="Arial"/>
                    <a:sym typeface="Arial"/>
                  </a:rPr>
                  <a:t>de logements à planifier</a:t>
                </a:r>
                <a:endParaRPr b="0" i="0" sz="1100" u="none" cap="none" strike="noStrike">
                  <a:solidFill>
                    <a:schemeClr val="dk1"/>
                  </a:solidFill>
                  <a:latin typeface="Arial"/>
                  <a:ea typeface="Arial"/>
                  <a:cs typeface="Arial"/>
                  <a:sym typeface="Arial"/>
                </a:endParaRPr>
              </a:p>
            </p:txBody>
          </p:sp>
        </p:grpSp>
        <p:grpSp>
          <p:nvGrpSpPr>
            <p:cNvPr id="147" name="Google Shape;147;p9"/>
            <p:cNvGrpSpPr/>
            <p:nvPr/>
          </p:nvGrpSpPr>
          <p:grpSpPr>
            <a:xfrm>
              <a:off x="3608899" y="2571750"/>
              <a:ext cx="2127595" cy="1521079"/>
              <a:chOff x="3440078" y="2135321"/>
              <a:chExt cx="2127595" cy="1521079"/>
            </a:xfrm>
          </p:grpSpPr>
          <p:grpSp>
            <p:nvGrpSpPr>
              <p:cNvPr id="148" name="Google Shape;148;p9"/>
              <p:cNvGrpSpPr/>
              <p:nvPr/>
            </p:nvGrpSpPr>
            <p:grpSpPr>
              <a:xfrm>
                <a:off x="3589476" y="2135321"/>
                <a:ext cx="1828801" cy="872858"/>
                <a:chOff x="3561837" y="2046418"/>
                <a:chExt cx="1828801" cy="872858"/>
              </a:xfrm>
            </p:grpSpPr>
            <p:grpSp>
              <p:nvGrpSpPr>
                <p:cNvPr id="149" name="Google Shape;149;p9"/>
                <p:cNvGrpSpPr/>
                <p:nvPr/>
              </p:nvGrpSpPr>
              <p:grpSpPr>
                <a:xfrm>
                  <a:off x="4220538" y="2408022"/>
                  <a:ext cx="511440" cy="511254"/>
                  <a:chOff x="3912667" y="4991665"/>
                  <a:chExt cx="1869300" cy="1869300"/>
                </a:xfrm>
              </p:grpSpPr>
              <p:sp>
                <p:nvSpPr>
                  <p:cNvPr id="150" name="Google Shape;150;p9"/>
                  <p:cNvSpPr/>
                  <p:nvPr/>
                </p:nvSpPr>
                <p:spPr>
                  <a:xfrm>
                    <a:off x="3912667" y="4991665"/>
                    <a:ext cx="1869300" cy="18693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151" name="Google Shape;151;p9"/>
                  <p:cNvSpPr/>
                  <p:nvPr/>
                </p:nvSpPr>
                <p:spPr>
                  <a:xfrm>
                    <a:off x="4483180" y="5717448"/>
                    <a:ext cx="728132" cy="440266"/>
                  </a:xfrm>
                  <a:custGeom>
                    <a:rect b="b" l="l" r="r" t="t"/>
                    <a:pathLst>
                      <a:path extrusionOk="0" h="440266" w="728132">
                        <a:moveTo>
                          <a:pt x="0" y="152400"/>
                        </a:moveTo>
                        <a:lnTo>
                          <a:pt x="287866" y="440266"/>
                        </a:lnTo>
                        <a:lnTo>
                          <a:pt x="728132" y="0"/>
                        </a:lnTo>
                      </a:path>
                    </a:pathLst>
                  </a:custGeom>
                  <a:solidFill>
                    <a:srgbClr val="CECCFB"/>
                  </a:solid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grpSp>
            <p:sp>
              <p:nvSpPr>
                <p:cNvPr id="152" name="Google Shape;152;p9"/>
                <p:cNvSpPr txBox="1"/>
                <p:nvPr/>
              </p:nvSpPr>
              <p:spPr>
                <a:xfrm>
                  <a:off x="3561837" y="2046418"/>
                  <a:ext cx="182880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400" u="none" cap="none" strike="noStrike">
                      <a:solidFill>
                        <a:srgbClr val="8185F7"/>
                      </a:solidFill>
                      <a:latin typeface="Arial"/>
                      <a:ea typeface="Arial"/>
                      <a:cs typeface="Arial"/>
                      <a:sym typeface="Arial"/>
                    </a:rPr>
                    <a:t>Vacance</a:t>
                  </a:r>
                  <a:endParaRPr b="0" i="0" sz="1400" u="none" cap="none" strike="noStrike">
                    <a:solidFill>
                      <a:srgbClr val="8185F7"/>
                    </a:solidFill>
                    <a:latin typeface="Arial"/>
                    <a:ea typeface="Arial"/>
                    <a:cs typeface="Arial"/>
                    <a:sym typeface="Arial"/>
                  </a:endParaRPr>
                </a:p>
              </p:txBody>
            </p:sp>
          </p:grpSp>
          <p:sp>
            <p:nvSpPr>
              <p:cNvPr id="153" name="Google Shape;153;p9"/>
              <p:cNvSpPr txBox="1"/>
              <p:nvPr/>
            </p:nvSpPr>
            <p:spPr>
              <a:xfrm>
                <a:off x="3440078" y="3087013"/>
                <a:ext cx="2127595" cy="5693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2000" u="none" cap="none" strike="noStrike">
                    <a:solidFill>
                      <a:srgbClr val="E1000F"/>
                    </a:solidFill>
                    <a:latin typeface="Arial"/>
                    <a:ea typeface="Arial"/>
                    <a:cs typeface="Arial"/>
                    <a:sym typeface="Arial"/>
                  </a:rPr>
                  <a:t>???</a:t>
                </a:r>
                <a:endParaRPr/>
              </a:p>
              <a:p>
                <a:pPr indent="0" lvl="0" marL="0" marR="0" rtl="0" algn="ctr">
                  <a:lnSpc>
                    <a:spcPct val="100000"/>
                  </a:lnSpc>
                  <a:spcBef>
                    <a:spcPts val="0"/>
                  </a:spcBef>
                  <a:spcAft>
                    <a:spcPts val="0"/>
                  </a:spcAft>
                  <a:buNone/>
                </a:pPr>
                <a:r>
                  <a:t/>
                </a:r>
                <a:endParaRPr b="1" i="0" sz="1100" u="none" cap="none" strike="noStrike">
                  <a:solidFill>
                    <a:schemeClr val="dk1"/>
                  </a:solidFill>
                  <a:latin typeface="Arial"/>
                  <a:ea typeface="Arial"/>
                  <a:cs typeface="Arial"/>
                  <a:sym typeface="Arial"/>
                </a:endParaRPr>
              </a:p>
            </p:txBody>
          </p:sp>
        </p:grpSp>
        <p:grpSp>
          <p:nvGrpSpPr>
            <p:cNvPr id="154" name="Google Shape;154;p9"/>
            <p:cNvGrpSpPr/>
            <p:nvPr/>
          </p:nvGrpSpPr>
          <p:grpSpPr>
            <a:xfrm>
              <a:off x="6329545" y="2571154"/>
              <a:ext cx="1926202" cy="1665349"/>
              <a:chOff x="6229936" y="2135321"/>
              <a:chExt cx="1926202" cy="1665349"/>
            </a:xfrm>
          </p:grpSpPr>
          <p:grpSp>
            <p:nvGrpSpPr>
              <p:cNvPr id="155" name="Google Shape;155;p9"/>
              <p:cNvGrpSpPr/>
              <p:nvPr/>
            </p:nvGrpSpPr>
            <p:grpSpPr>
              <a:xfrm>
                <a:off x="6277549" y="2135321"/>
                <a:ext cx="1828801" cy="872858"/>
                <a:chOff x="5892577" y="2046418"/>
                <a:chExt cx="1828801" cy="872858"/>
              </a:xfrm>
            </p:grpSpPr>
            <p:grpSp>
              <p:nvGrpSpPr>
                <p:cNvPr id="156" name="Google Shape;156;p9"/>
                <p:cNvGrpSpPr/>
                <p:nvPr/>
              </p:nvGrpSpPr>
              <p:grpSpPr>
                <a:xfrm>
                  <a:off x="6551278" y="2408022"/>
                  <a:ext cx="511440" cy="511254"/>
                  <a:chOff x="3912667" y="4991665"/>
                  <a:chExt cx="1869300" cy="1869300"/>
                </a:xfrm>
              </p:grpSpPr>
              <p:sp>
                <p:nvSpPr>
                  <p:cNvPr id="157" name="Google Shape;157;p9"/>
                  <p:cNvSpPr/>
                  <p:nvPr/>
                </p:nvSpPr>
                <p:spPr>
                  <a:xfrm>
                    <a:off x="3912667" y="4991665"/>
                    <a:ext cx="1869300" cy="18693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158" name="Google Shape;158;p9"/>
                  <p:cNvSpPr/>
                  <p:nvPr/>
                </p:nvSpPr>
                <p:spPr>
                  <a:xfrm>
                    <a:off x="4483180" y="5717448"/>
                    <a:ext cx="728132" cy="440266"/>
                  </a:xfrm>
                  <a:custGeom>
                    <a:rect b="b" l="l" r="r" t="t"/>
                    <a:pathLst>
                      <a:path extrusionOk="0" h="440266" w="728132">
                        <a:moveTo>
                          <a:pt x="0" y="152400"/>
                        </a:moveTo>
                        <a:lnTo>
                          <a:pt x="287866" y="440266"/>
                        </a:lnTo>
                        <a:lnTo>
                          <a:pt x="728132" y="0"/>
                        </a:lnTo>
                      </a:path>
                    </a:pathLst>
                  </a:custGeom>
                  <a:solidFill>
                    <a:srgbClr val="CECCFB"/>
                  </a:solid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grpSp>
            <p:sp>
              <p:nvSpPr>
                <p:cNvPr id="159" name="Google Shape;159;p9"/>
                <p:cNvSpPr txBox="1"/>
                <p:nvPr/>
              </p:nvSpPr>
              <p:spPr>
                <a:xfrm>
                  <a:off x="5892577" y="2046418"/>
                  <a:ext cx="182880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400" u="none" cap="none" strike="noStrike">
                      <a:solidFill>
                        <a:srgbClr val="8185F7"/>
                      </a:solidFill>
                      <a:latin typeface="Arial"/>
                      <a:ea typeface="Arial"/>
                      <a:cs typeface="Arial"/>
                      <a:sym typeface="Arial"/>
                    </a:rPr>
                    <a:t>Mal-logement</a:t>
                  </a:r>
                  <a:endParaRPr b="0" i="0" sz="1400" u="none" cap="none" strike="noStrike">
                    <a:solidFill>
                      <a:srgbClr val="8185F7"/>
                    </a:solidFill>
                    <a:latin typeface="Arial"/>
                    <a:ea typeface="Arial"/>
                    <a:cs typeface="Arial"/>
                    <a:sym typeface="Arial"/>
                  </a:endParaRPr>
                </a:p>
              </p:txBody>
            </p:sp>
          </p:grpSp>
          <p:sp>
            <p:nvSpPr>
              <p:cNvPr id="160" name="Google Shape;160;p9"/>
              <p:cNvSpPr txBox="1"/>
              <p:nvPr/>
            </p:nvSpPr>
            <p:spPr>
              <a:xfrm>
                <a:off x="6229936" y="3062006"/>
                <a:ext cx="1926202"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2000" u="none" cap="none" strike="noStrike">
                    <a:solidFill>
                      <a:srgbClr val="E1000F"/>
                    </a:solidFill>
                    <a:latin typeface="Arial"/>
                    <a:ea typeface="Arial"/>
                    <a:cs typeface="Arial"/>
                    <a:sym typeface="Arial"/>
                  </a:rPr>
                  <a:t>425</a:t>
                </a:r>
                <a:endParaRPr/>
              </a:p>
              <a:p>
                <a:pPr indent="0" lvl="0" marL="0" marR="0" rtl="0" algn="ctr">
                  <a:lnSpc>
                    <a:spcPct val="100000"/>
                  </a:lnSpc>
                  <a:spcBef>
                    <a:spcPts val="0"/>
                  </a:spcBef>
                  <a:spcAft>
                    <a:spcPts val="0"/>
                  </a:spcAft>
                  <a:buNone/>
                </a:pPr>
                <a:r>
                  <a:rPr b="0" i="0" lang="fr-FR" sz="1100" u="none" cap="none" strike="noStrike">
                    <a:solidFill>
                      <a:schemeClr val="dk1"/>
                    </a:solidFill>
                    <a:latin typeface="Arial"/>
                    <a:ea typeface="Arial"/>
                    <a:cs typeface="Arial"/>
                    <a:sym typeface="Arial"/>
                  </a:rPr>
                  <a:t>logements à construire d’ici 2033</a:t>
                </a:r>
                <a:endParaRPr b="0" i="0" sz="1100" u="none" cap="none" strike="noStrike">
                  <a:solidFill>
                    <a:schemeClr val="dk1"/>
                  </a:solidFill>
                  <a:latin typeface="Arial"/>
                  <a:ea typeface="Arial"/>
                  <a:cs typeface="Arial"/>
                  <a:sym typeface="Arial"/>
                </a:endParaRPr>
              </a:p>
            </p:txBody>
          </p:sp>
        </p:grpSp>
      </p:grpSp>
      <p:sp>
        <p:nvSpPr>
          <p:cNvPr id="161" name="Google Shape;161;p9"/>
          <p:cNvSpPr txBox="1"/>
          <p:nvPr/>
        </p:nvSpPr>
        <p:spPr>
          <a:xfrm>
            <a:off x="3322320" y="190031"/>
            <a:ext cx="5484896" cy="54784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p:nvPr/>
        </p:nvSpPr>
        <p:spPr>
          <a:xfrm>
            <a:off x="159991" y="48438"/>
            <a:ext cx="855330" cy="771971"/>
          </a:xfrm>
          <a:custGeom>
            <a:rect b="b" l="l" r="r" t="t"/>
            <a:pathLst>
              <a:path extrusionOk="0" h="1543943" w="1710660">
                <a:moveTo>
                  <a:pt x="0" y="0"/>
                </a:moveTo>
                <a:lnTo>
                  <a:pt x="1710661" y="0"/>
                </a:lnTo>
                <a:lnTo>
                  <a:pt x="1710661" y="1543943"/>
                </a:lnTo>
                <a:lnTo>
                  <a:pt x="0" y="15439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 name="Google Shape;167;p11"/>
          <p:cNvSpPr txBox="1"/>
          <p:nvPr/>
        </p:nvSpPr>
        <p:spPr>
          <a:xfrm>
            <a:off x="498496" y="1291055"/>
            <a:ext cx="2851500" cy="1293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lang="fr-FR" sz="2800">
                <a:solidFill>
                  <a:srgbClr val="001AB2"/>
                </a:solidFill>
              </a:rPr>
              <a:t>Résultats après 30 heures de travail sur OTELO</a:t>
            </a:r>
            <a:endParaRPr/>
          </a:p>
        </p:txBody>
      </p:sp>
      <p:grpSp>
        <p:nvGrpSpPr>
          <p:cNvPr id="168" name="Google Shape;168;p11"/>
          <p:cNvGrpSpPr/>
          <p:nvPr/>
        </p:nvGrpSpPr>
        <p:grpSpPr>
          <a:xfrm>
            <a:off x="498494" y="4140530"/>
            <a:ext cx="2152711" cy="445024"/>
            <a:chOff x="6346396" y="4451825"/>
            <a:chExt cx="2152711" cy="445024"/>
          </a:xfrm>
        </p:grpSpPr>
        <p:sp>
          <p:nvSpPr>
            <p:cNvPr id="169" name="Google Shape;169;p11"/>
            <p:cNvSpPr/>
            <p:nvPr/>
          </p:nvSpPr>
          <p:spPr>
            <a:xfrm>
              <a:off x="6346396" y="4451825"/>
              <a:ext cx="2152711" cy="445024"/>
            </a:xfrm>
            <a:prstGeom prst="roundRect">
              <a:avLst>
                <a:gd fmla="val 16667" name="adj"/>
              </a:avLst>
            </a:prstGeom>
            <a:solidFill>
              <a:srgbClr val="8185F7"/>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cxnSp>
          <p:nvCxnSpPr>
            <p:cNvPr id="170" name="Google Shape;170;p11"/>
            <p:cNvCxnSpPr/>
            <p:nvPr/>
          </p:nvCxnSpPr>
          <p:spPr>
            <a:xfrm>
              <a:off x="8056909" y="4673085"/>
              <a:ext cx="341002" cy="626"/>
            </a:xfrm>
            <a:prstGeom prst="straightConnector1">
              <a:avLst/>
            </a:prstGeom>
            <a:noFill/>
            <a:ln cap="flat" cmpd="sng" w="38100">
              <a:solidFill>
                <a:schemeClr val="lt1"/>
              </a:solidFill>
              <a:prstDash val="solid"/>
              <a:round/>
              <a:headEnd len="sm" w="sm" type="none"/>
              <a:tailEnd len="med" w="med" type="triangle"/>
            </a:ln>
          </p:spPr>
        </p:cxnSp>
        <p:sp>
          <p:nvSpPr>
            <p:cNvPr id="171" name="Google Shape;171;p11"/>
            <p:cNvSpPr txBox="1"/>
            <p:nvPr/>
          </p:nvSpPr>
          <p:spPr>
            <a:xfrm>
              <a:off x="6413847" y="4558295"/>
              <a:ext cx="177104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900" u="none" cap="none" strike="noStrike">
                  <a:solidFill>
                    <a:schemeClr val="lt1"/>
                  </a:solidFill>
                  <a:latin typeface="Arial"/>
                  <a:ea typeface="Arial"/>
                  <a:cs typeface="Arial"/>
                  <a:sym typeface="Arial"/>
                </a:rPr>
                <a:t>Je parcours le document</a:t>
              </a:r>
              <a:endParaRPr b="1" i="0" sz="900" u="none" cap="none" strike="noStrike">
                <a:solidFill>
                  <a:srgbClr val="000000"/>
                </a:solidFill>
                <a:latin typeface="Arial"/>
                <a:ea typeface="Arial"/>
                <a:cs typeface="Arial"/>
                <a:sym typeface="Arial"/>
              </a:endParaRPr>
            </a:p>
          </p:txBody>
        </p:sp>
      </p:grpSp>
      <p:grpSp>
        <p:nvGrpSpPr>
          <p:cNvPr id="172" name="Google Shape;172;p11"/>
          <p:cNvGrpSpPr/>
          <p:nvPr/>
        </p:nvGrpSpPr>
        <p:grpSpPr>
          <a:xfrm>
            <a:off x="6408765" y="1291058"/>
            <a:ext cx="2507588" cy="1535645"/>
            <a:chOff x="6332151" y="1365981"/>
            <a:chExt cx="2507588" cy="1535645"/>
          </a:xfrm>
        </p:grpSpPr>
        <p:sp>
          <p:nvSpPr>
            <p:cNvPr id="173" name="Google Shape;173;p11"/>
            <p:cNvSpPr/>
            <p:nvPr/>
          </p:nvSpPr>
          <p:spPr>
            <a:xfrm>
              <a:off x="6332151" y="1365981"/>
              <a:ext cx="2507588" cy="1535645"/>
            </a:xfrm>
            <a:prstGeom prst="rect">
              <a:avLst/>
            </a:prstGeom>
            <a:solidFill>
              <a:srgbClr val="F1F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11"/>
            <p:cNvSpPr txBox="1"/>
            <p:nvPr/>
          </p:nvSpPr>
          <p:spPr>
            <a:xfrm>
              <a:off x="6485393" y="1764348"/>
              <a:ext cx="22011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fr-FR">
                  <a:solidFill>
                    <a:srgbClr val="3F4350"/>
                  </a:solidFill>
                </a:rPr>
                <a:t>A</a:t>
              </a:r>
              <a:r>
                <a:rPr b="0" i="0" lang="fr-FR" sz="1400" u="none" cap="none" strike="noStrike">
                  <a:solidFill>
                    <a:srgbClr val="3F4350"/>
                  </a:solidFill>
                  <a:latin typeface="Arial"/>
                  <a:ea typeface="Arial"/>
                  <a:cs typeface="Arial"/>
                  <a:sym typeface="Arial"/>
                </a:rPr>
                <a:t>daptation aux </a:t>
              </a:r>
              <a:r>
                <a:rPr b="1" i="0" lang="fr-FR" sz="1400" u="none" cap="none" strike="noStrike">
                  <a:solidFill>
                    <a:srgbClr val="E1000F"/>
                  </a:solidFill>
                  <a:latin typeface="Arial"/>
                  <a:ea typeface="Arial"/>
                  <a:cs typeface="Arial"/>
                  <a:sym typeface="Arial"/>
                </a:rPr>
                <a:t>réalités démographiques</a:t>
              </a:r>
              <a:r>
                <a:rPr b="0" i="0" lang="fr-FR" sz="1400" u="none" cap="none" strike="noStrike">
                  <a:solidFill>
                    <a:srgbClr val="3F4350"/>
                  </a:solidFill>
                  <a:latin typeface="Arial"/>
                  <a:ea typeface="Arial"/>
                  <a:cs typeface="Arial"/>
                  <a:sym typeface="Arial"/>
                </a:rPr>
                <a:t> du territ</a:t>
              </a:r>
              <a:r>
                <a:rPr lang="fr-FR">
                  <a:solidFill>
                    <a:srgbClr val="3F4350"/>
                  </a:solidFill>
                </a:rPr>
                <a:t>oire</a:t>
              </a:r>
              <a:endParaRPr/>
            </a:p>
          </p:txBody>
        </p:sp>
      </p:grpSp>
      <p:grpSp>
        <p:nvGrpSpPr>
          <p:cNvPr id="175" name="Google Shape;175;p11"/>
          <p:cNvGrpSpPr/>
          <p:nvPr/>
        </p:nvGrpSpPr>
        <p:grpSpPr>
          <a:xfrm>
            <a:off x="3618336" y="3070229"/>
            <a:ext cx="2507588" cy="1535645"/>
            <a:chOff x="3607970" y="3192394"/>
            <a:chExt cx="2507588" cy="1535645"/>
          </a:xfrm>
        </p:grpSpPr>
        <p:sp>
          <p:nvSpPr>
            <p:cNvPr id="176" name="Google Shape;176;p11"/>
            <p:cNvSpPr/>
            <p:nvPr/>
          </p:nvSpPr>
          <p:spPr>
            <a:xfrm>
              <a:off x="3607970" y="3192394"/>
              <a:ext cx="2507588" cy="1535645"/>
            </a:xfrm>
            <a:prstGeom prst="rect">
              <a:avLst/>
            </a:prstGeom>
            <a:solidFill>
              <a:srgbClr val="F1F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7" name="Google Shape;177;p11"/>
            <p:cNvSpPr txBox="1"/>
            <p:nvPr/>
          </p:nvSpPr>
          <p:spPr>
            <a:xfrm>
              <a:off x="3768877" y="3483162"/>
              <a:ext cx="2185774"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400" u="none" cap="none" strike="noStrike">
                  <a:solidFill>
                    <a:srgbClr val="3F4350"/>
                  </a:solidFill>
                  <a:latin typeface="Arial"/>
                  <a:ea typeface="Arial"/>
                  <a:cs typeface="Arial"/>
                  <a:sym typeface="Arial"/>
                </a:rPr>
                <a:t>Renforcement des politiques de </a:t>
              </a:r>
              <a:r>
                <a:rPr b="1" i="0" lang="fr-FR" sz="1400" u="none" cap="none" strike="noStrike">
                  <a:solidFill>
                    <a:srgbClr val="E1000F"/>
                  </a:solidFill>
                  <a:latin typeface="Arial"/>
                  <a:ea typeface="Arial"/>
                  <a:cs typeface="Arial"/>
                  <a:sym typeface="Arial"/>
                </a:rPr>
                <a:t>lutte contre la vacance</a:t>
              </a:r>
              <a:r>
                <a:rPr b="0" i="0" lang="fr-FR" sz="1400" u="none" cap="none" strike="noStrike">
                  <a:solidFill>
                    <a:srgbClr val="3F4350"/>
                  </a:solidFill>
                  <a:latin typeface="Arial"/>
                  <a:ea typeface="Arial"/>
                  <a:cs typeface="Arial"/>
                  <a:sym typeface="Arial"/>
                </a:rPr>
                <a:t> et le </a:t>
              </a:r>
              <a:r>
                <a:rPr b="1" i="0" lang="fr-FR" sz="1400" u="none" cap="none" strike="noStrike">
                  <a:solidFill>
                    <a:srgbClr val="E1000F"/>
                  </a:solidFill>
                  <a:latin typeface="Arial"/>
                  <a:ea typeface="Arial"/>
                  <a:cs typeface="Arial"/>
                  <a:sym typeface="Arial"/>
                </a:rPr>
                <a:t>mal-logement</a:t>
              </a:r>
              <a:endParaRPr/>
            </a:p>
          </p:txBody>
        </p:sp>
      </p:grpSp>
      <p:grpSp>
        <p:nvGrpSpPr>
          <p:cNvPr id="178" name="Google Shape;178;p11"/>
          <p:cNvGrpSpPr/>
          <p:nvPr/>
        </p:nvGrpSpPr>
        <p:grpSpPr>
          <a:xfrm>
            <a:off x="3607970" y="1291058"/>
            <a:ext cx="2507588" cy="1535645"/>
            <a:chOff x="3635652" y="1365980"/>
            <a:chExt cx="2507588" cy="1535645"/>
          </a:xfrm>
        </p:grpSpPr>
        <p:sp>
          <p:nvSpPr>
            <p:cNvPr id="179" name="Google Shape;179;p11"/>
            <p:cNvSpPr/>
            <p:nvPr/>
          </p:nvSpPr>
          <p:spPr>
            <a:xfrm>
              <a:off x="3635652" y="1365980"/>
              <a:ext cx="2507588" cy="1535645"/>
            </a:xfrm>
            <a:prstGeom prst="rect">
              <a:avLst/>
            </a:prstGeom>
            <a:solidFill>
              <a:srgbClr val="F1F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11"/>
            <p:cNvSpPr txBox="1"/>
            <p:nvPr/>
          </p:nvSpPr>
          <p:spPr>
            <a:xfrm>
              <a:off x="3796558" y="1764470"/>
              <a:ext cx="2185775"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400" u="none" cap="none" strike="noStrike">
                  <a:solidFill>
                    <a:srgbClr val="3F4350"/>
                  </a:solidFill>
                  <a:latin typeface="Arial"/>
                  <a:ea typeface="Arial"/>
                  <a:cs typeface="Arial"/>
                  <a:sym typeface="Arial"/>
                </a:rPr>
                <a:t>Révision à </a:t>
              </a:r>
              <a:r>
                <a:rPr b="1" i="0" lang="fr-FR" sz="1400" u="none" cap="none" strike="noStrike">
                  <a:solidFill>
                    <a:srgbClr val="E1000F"/>
                  </a:solidFill>
                  <a:latin typeface="Arial"/>
                  <a:ea typeface="Arial"/>
                  <a:cs typeface="Arial"/>
                  <a:sym typeface="Arial"/>
                </a:rPr>
                <a:t>la baisse de 25% </a:t>
              </a:r>
              <a:r>
                <a:rPr b="0" i="0" lang="fr-FR" sz="1400" u="none" cap="none" strike="noStrike">
                  <a:solidFill>
                    <a:srgbClr val="3F4350"/>
                  </a:solidFill>
                  <a:latin typeface="Arial"/>
                  <a:ea typeface="Arial"/>
                  <a:cs typeface="Arial"/>
                  <a:sym typeface="Arial"/>
                </a:rPr>
                <a:t>des objectifs de construction</a:t>
              </a:r>
              <a:endParaRPr b="0" i="0" sz="1400" u="none" cap="none" strike="noStrike">
                <a:solidFill>
                  <a:srgbClr val="000000"/>
                </a:solidFill>
                <a:latin typeface="Arial"/>
                <a:ea typeface="Arial"/>
                <a:cs typeface="Arial"/>
                <a:sym typeface="Arial"/>
              </a:endParaRPr>
            </a:p>
          </p:txBody>
        </p:sp>
      </p:grpSp>
      <p:grpSp>
        <p:nvGrpSpPr>
          <p:cNvPr id="181" name="Google Shape;181;p11"/>
          <p:cNvGrpSpPr/>
          <p:nvPr/>
        </p:nvGrpSpPr>
        <p:grpSpPr>
          <a:xfrm>
            <a:off x="6362384" y="3070229"/>
            <a:ext cx="2507588" cy="1535645"/>
            <a:chOff x="6332151" y="3192393"/>
            <a:chExt cx="2507588" cy="1535645"/>
          </a:xfrm>
        </p:grpSpPr>
        <p:sp>
          <p:nvSpPr>
            <p:cNvPr id="182" name="Google Shape;182;p11"/>
            <p:cNvSpPr/>
            <p:nvPr/>
          </p:nvSpPr>
          <p:spPr>
            <a:xfrm>
              <a:off x="6332151" y="3192393"/>
              <a:ext cx="2507588" cy="1535645"/>
            </a:xfrm>
            <a:prstGeom prst="rect">
              <a:avLst/>
            </a:prstGeom>
            <a:solidFill>
              <a:srgbClr val="F1F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p11"/>
            <p:cNvSpPr txBox="1"/>
            <p:nvPr/>
          </p:nvSpPr>
          <p:spPr>
            <a:xfrm>
              <a:off x="6408765" y="3522084"/>
              <a:ext cx="2354359"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1400" u="none" cap="none" strike="noStrike">
                  <a:solidFill>
                    <a:srgbClr val="E1000F"/>
                  </a:solidFill>
                  <a:latin typeface="Arial"/>
                  <a:ea typeface="Arial"/>
                  <a:cs typeface="Arial"/>
                  <a:sym typeface="Arial"/>
                </a:rPr>
                <a:t>Cohérence assurée</a:t>
              </a:r>
              <a:r>
                <a:rPr b="0" i="0" lang="fr-FR" sz="1400" u="none" cap="none" strike="noStrike">
                  <a:solidFill>
                    <a:srgbClr val="3F4350"/>
                  </a:solidFill>
                  <a:latin typeface="Arial"/>
                  <a:ea typeface="Arial"/>
                  <a:cs typeface="Arial"/>
                  <a:sym typeface="Arial"/>
                </a:rPr>
                <a:t> avec les autres documents de planification territoriale</a:t>
              </a:r>
              <a:endParaRPr/>
            </a:p>
          </p:txBody>
        </p:sp>
      </p:grpSp>
      <p:sp>
        <p:nvSpPr>
          <p:cNvPr id="184" name="Google Shape;184;p11"/>
          <p:cNvSpPr txBox="1"/>
          <p:nvPr/>
        </p:nvSpPr>
        <p:spPr>
          <a:xfrm>
            <a:off x="3322320" y="190031"/>
            <a:ext cx="5484896" cy="54784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nvSpPr>
        <p:spPr>
          <a:xfrm>
            <a:off x="979578" y="1940517"/>
            <a:ext cx="7184700" cy="8466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900"/>
              <a:buFont typeface="Arial"/>
              <a:buNone/>
            </a:pPr>
            <a:r>
              <a:rPr b="1" i="0" lang="fr-FR" sz="4900" u="none" cap="none" strike="noStrike">
                <a:solidFill>
                  <a:schemeClr val="lt1"/>
                </a:solidFill>
                <a:latin typeface="Arial"/>
                <a:ea typeface="Arial"/>
                <a:cs typeface="Arial"/>
                <a:sym typeface="Arial"/>
              </a:rPr>
              <a:t>2. Résultats clés</a:t>
            </a:r>
            <a:endParaRPr b="1" i="0" sz="4900" u="none" cap="none" strike="noStrike">
              <a:solidFill>
                <a:schemeClr val="lt1"/>
              </a:solidFill>
              <a:latin typeface="Arial"/>
              <a:ea typeface="Arial"/>
              <a:cs typeface="Arial"/>
              <a:sym typeface="Arial"/>
            </a:endParaRPr>
          </a:p>
        </p:txBody>
      </p:sp>
      <p:sp>
        <p:nvSpPr>
          <p:cNvPr id="190" name="Google Shape;190;p10"/>
          <p:cNvSpPr/>
          <p:nvPr/>
        </p:nvSpPr>
        <p:spPr>
          <a:xfrm>
            <a:off x="0" y="0"/>
            <a:ext cx="9144000" cy="5143500"/>
          </a:xfrm>
          <a:prstGeom prst="rect">
            <a:avLst/>
          </a:prstGeom>
          <a:solidFill>
            <a:srgbClr val="001A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000" u="none" cap="none" strike="noStrike">
              <a:solidFill>
                <a:schemeClr val="lt1"/>
              </a:solidFill>
              <a:latin typeface="Arial"/>
              <a:ea typeface="Arial"/>
              <a:cs typeface="Arial"/>
              <a:sym typeface="Arial"/>
            </a:endParaRPr>
          </a:p>
        </p:txBody>
      </p:sp>
      <p:sp>
        <p:nvSpPr>
          <p:cNvPr id="191" name="Google Shape;191;p10"/>
          <p:cNvSpPr txBox="1"/>
          <p:nvPr/>
        </p:nvSpPr>
        <p:spPr>
          <a:xfrm>
            <a:off x="979578" y="1535898"/>
            <a:ext cx="7184700" cy="16407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000000"/>
              </a:buClr>
              <a:buSzPts val="1600"/>
              <a:buFont typeface="Arial"/>
              <a:buNone/>
            </a:pPr>
            <a:r>
              <a:rPr b="0" i="1" lang="fr-FR" sz="1600" u="none" cap="none" strike="noStrike">
                <a:solidFill>
                  <a:schemeClr val="lt1"/>
                </a:solidFill>
                <a:latin typeface="Arial"/>
                <a:ea typeface="Arial"/>
                <a:cs typeface="Arial"/>
                <a:sym typeface="Arial"/>
              </a:rPr>
              <a:t>“Grâce à OTELO, nous avons pu explorer plusieurs scénarios d’estimation des besoins en logements et retenir celui offrant le meilleur impact pour nos politiques de l’habitat, tout en restant pleinement cohérents </a:t>
            </a:r>
            <a:r>
              <a:rPr b="0" i="1" lang="fr-FR" sz="1600" u="none" cap="none" strike="noStrike">
                <a:solidFill>
                  <a:schemeClr val="lt1"/>
                </a:solidFill>
                <a:latin typeface="Arial"/>
                <a:ea typeface="Arial"/>
                <a:cs typeface="Arial"/>
                <a:sym typeface="Arial"/>
              </a:rPr>
              <a:t>avec les orientations du SCoTA* sur le long terme</a:t>
            </a:r>
            <a:r>
              <a:rPr b="0" i="1" lang="fr-FR" sz="1600" u="none" cap="none" strike="noStrike">
                <a:solidFill>
                  <a:schemeClr val="lt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192" name="Google Shape;192;p10"/>
          <p:cNvSpPr txBox="1"/>
          <p:nvPr/>
        </p:nvSpPr>
        <p:spPr>
          <a:xfrm>
            <a:off x="3214838" y="3214894"/>
            <a:ext cx="4949440" cy="358303"/>
          </a:xfrm>
          <a:prstGeom prst="rect">
            <a:avLst/>
          </a:prstGeom>
          <a:noFill/>
          <a:ln>
            <a:noFill/>
          </a:ln>
        </p:spPr>
        <p:txBody>
          <a:bodyPr anchorCtr="0" anchor="t" bIns="45700" lIns="91425" spcFirstLastPara="1" rIns="91425" wrap="square" tIns="45700">
            <a:spAutoFit/>
          </a:bodyPr>
          <a:lstStyle/>
          <a:p>
            <a:pPr indent="0" lvl="0" marL="0" marR="0" rtl="0" algn="r">
              <a:lnSpc>
                <a:spcPct val="140000"/>
              </a:lnSpc>
              <a:spcBef>
                <a:spcPts val="0"/>
              </a:spcBef>
              <a:spcAft>
                <a:spcPts val="0"/>
              </a:spcAft>
              <a:buClr>
                <a:srgbClr val="000000"/>
              </a:buClr>
              <a:buSzPts val="1400"/>
              <a:buFont typeface="Arial"/>
              <a:buNone/>
            </a:pPr>
            <a:r>
              <a:rPr b="0" i="0" lang="fr-FR" sz="1400" u="none" cap="none" strike="noStrike">
                <a:solidFill>
                  <a:schemeClr val="lt1"/>
                </a:solidFill>
                <a:latin typeface="Arial"/>
                <a:ea typeface="Arial"/>
                <a:cs typeface="Arial"/>
                <a:sym typeface="Arial"/>
              </a:rPr>
              <a:t>Directrice habitat de la Communauté Urbaine d’Arras</a:t>
            </a:r>
            <a:endParaRPr/>
          </a:p>
        </p:txBody>
      </p:sp>
      <p:sp>
        <p:nvSpPr>
          <p:cNvPr id="193" name="Google Shape;193;p10"/>
          <p:cNvSpPr txBox="1"/>
          <p:nvPr/>
        </p:nvSpPr>
        <p:spPr>
          <a:xfrm>
            <a:off x="979578" y="4576983"/>
            <a:ext cx="7389066" cy="301301"/>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 SCoTA : Schéma de cohérence territoriale d’Arras</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nvSpPr>
        <p:spPr>
          <a:xfrm>
            <a:off x="219759" y="1976541"/>
            <a:ext cx="4809953"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Nathalie HETTE - Directrice Habitat - CU Arras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fr-FR" sz="1000" u="sng" cap="none" strike="noStrike">
                <a:solidFill>
                  <a:srgbClr val="000000"/>
                </a:solidFill>
                <a:latin typeface="Arial"/>
                <a:ea typeface="Arial"/>
                <a:cs typeface="Arial"/>
                <a:sym typeface="Arial"/>
                <a:hlinkClick r:id="rId3">
                  <a:extLst>
                    <a:ext uri="{A12FA001-AC4F-418D-AE19-62706E023703}">
                      <ahyp:hlinkClr val="tx"/>
                    </a:ext>
                  </a:extLst>
                </a:hlinkClick>
              </a:rPr>
              <a:t>n.hette@cu-arras.org</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fr-FR" sz="1200" u="none" cap="none" strike="noStrike">
                <a:solidFill>
                  <a:srgbClr val="000000"/>
                </a:solidFill>
                <a:latin typeface="Arial"/>
                <a:ea typeface="Arial"/>
                <a:cs typeface="Arial"/>
                <a:sym typeface="Arial"/>
              </a:rPr>
              <a:t>Nathalie DEFRANCOIS - Directrice adjointe Habitat - CU Arras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fr-FR" sz="1000" u="sng" cap="none" strike="noStrike">
                <a:solidFill>
                  <a:srgbClr val="000000"/>
                </a:solidFill>
                <a:latin typeface="Arial"/>
                <a:ea typeface="Arial"/>
                <a:cs typeface="Arial"/>
                <a:sym typeface="Arial"/>
                <a:hlinkClick r:id="rId4">
                  <a:extLst>
                    <a:ext uri="{A12FA001-AC4F-418D-AE19-62706E023703}">
                      <ahyp:hlinkClr val="tx"/>
                    </a:ext>
                  </a:extLst>
                </a:hlinkClick>
              </a:rPr>
              <a:t>n.defrancois@cu-arras.org</a:t>
            </a:r>
            <a:endParaRPr b="0" i="0" sz="1000" u="none" cap="none" strike="noStrike">
              <a:solidFill>
                <a:srgbClr val="000000"/>
              </a:solidFill>
              <a:latin typeface="Arial"/>
              <a:ea typeface="Arial"/>
              <a:cs typeface="Arial"/>
              <a:sym typeface="Arial"/>
            </a:endParaRPr>
          </a:p>
        </p:txBody>
      </p:sp>
      <p:pic>
        <p:nvPicPr>
          <p:cNvPr descr="Une image contenant texte, Police, capture d’écran, logo&#10;&#10;Le contenu généré par l’IA peut être incorrect." id="199" name="Google Shape;199;p12"/>
          <p:cNvPicPr preferRelativeResize="0"/>
          <p:nvPr/>
        </p:nvPicPr>
        <p:blipFill rotWithShape="1">
          <a:blip r:embed="rId5">
            <a:alphaModFix/>
          </a:blip>
          <a:srcRect b="0" l="0" r="0" t="0"/>
          <a:stretch/>
        </p:blipFill>
        <p:spPr>
          <a:xfrm>
            <a:off x="223007" y="190031"/>
            <a:ext cx="1158753" cy="706557"/>
          </a:xfrm>
          <a:prstGeom prst="rect">
            <a:avLst/>
          </a:prstGeom>
          <a:noFill/>
          <a:ln>
            <a:noFill/>
          </a:ln>
        </p:spPr>
      </p:pic>
      <p:sp>
        <p:nvSpPr>
          <p:cNvPr id="200" name="Google Shape;200;p12"/>
          <p:cNvSpPr txBox="1"/>
          <p:nvPr/>
        </p:nvSpPr>
        <p:spPr>
          <a:xfrm>
            <a:off x="314319" y="1350294"/>
            <a:ext cx="4313480"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Contact et ressources</a:t>
            </a:r>
            <a:endParaRPr/>
          </a:p>
        </p:txBody>
      </p:sp>
      <p:pic>
        <p:nvPicPr>
          <p:cNvPr descr="Une image contenant nuage, plein air, bâtiment, ciel&#10;&#10;Le contenu généré par l’IA peut être incorrect." id="201" name="Google Shape;201;p12"/>
          <p:cNvPicPr preferRelativeResize="0"/>
          <p:nvPr/>
        </p:nvPicPr>
        <p:blipFill rotWithShape="1">
          <a:blip r:embed="rId6">
            <a:alphaModFix/>
          </a:blip>
          <a:srcRect b="0" l="11283" r="37885" t="0"/>
          <a:stretch/>
        </p:blipFill>
        <p:spPr>
          <a:xfrm>
            <a:off x="5222240" y="0"/>
            <a:ext cx="3921760" cy="5143500"/>
          </a:xfrm>
          <a:prstGeom prst="rect">
            <a:avLst/>
          </a:prstGeom>
          <a:noFill/>
          <a:ln>
            <a:noFill/>
          </a:ln>
        </p:spPr>
      </p:pic>
      <p:sp>
        <p:nvSpPr>
          <p:cNvPr id="202" name="Google Shape;202;p12"/>
          <p:cNvSpPr txBox="1"/>
          <p:nvPr/>
        </p:nvSpPr>
        <p:spPr>
          <a:xfrm>
            <a:off x="1323964" y="3731365"/>
            <a:ext cx="1927125" cy="4570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50"/>
              <a:buFont typeface="Arial"/>
              <a:buNone/>
            </a:pPr>
            <a:r>
              <a:rPr b="0" i="0" lang="fr-FR" sz="1050" u="none" cap="none" strike="noStrike">
                <a:solidFill>
                  <a:srgbClr val="000000"/>
                </a:solidFill>
                <a:latin typeface="Arial"/>
                <a:ea typeface="Arial"/>
                <a:cs typeface="Arial"/>
                <a:sym typeface="Arial"/>
              </a:rPr>
              <a:t>Communauté urbaine d’Arras</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fr-FR" sz="800" u="none" cap="none" strike="noStrike">
                <a:solidFill>
                  <a:srgbClr val="000000"/>
                </a:solidFill>
                <a:latin typeface="Arial"/>
                <a:ea typeface="Arial"/>
                <a:cs typeface="Arial"/>
                <a:sym typeface="Arial"/>
              </a:rPr>
              <a:t>03 21 21 87 00</a:t>
            </a:r>
            <a:endParaRPr b="0" i="0" sz="600" u="none" cap="none" strike="noStrike">
              <a:solidFill>
                <a:srgbClr val="000000"/>
              </a:solidFill>
              <a:latin typeface="Arial"/>
              <a:ea typeface="Arial"/>
              <a:cs typeface="Arial"/>
              <a:sym typeface="Arial"/>
            </a:endParaRPr>
          </a:p>
          <a:p>
            <a:pPr indent="0" lvl="0" marL="0" marR="0" rtl="0" algn="l">
              <a:lnSpc>
                <a:spcPct val="140022"/>
              </a:lnSpc>
              <a:spcBef>
                <a:spcPts val="0"/>
              </a:spcBef>
              <a:spcAft>
                <a:spcPts val="0"/>
              </a:spcAft>
              <a:buClr>
                <a:srgbClr val="000000"/>
              </a:buClr>
              <a:buSzPts val="800"/>
              <a:buFont typeface="Arial"/>
              <a:buNone/>
            </a:pPr>
            <a:r>
              <a:rPr b="0" i="0" lang="fr-FR" sz="800" u="none" cap="none" strike="noStrike">
                <a:solidFill>
                  <a:srgbClr val="000000"/>
                </a:solidFill>
                <a:latin typeface="Arial"/>
                <a:ea typeface="Arial"/>
                <a:cs typeface="Arial"/>
                <a:sym typeface="Arial"/>
              </a:rPr>
              <a:t>www.cu-arras.fr</a:t>
            </a:r>
            <a:endParaRPr b="0" i="0" sz="600" u="none" cap="none" strike="noStrike">
              <a:solidFill>
                <a:srgbClr val="000000"/>
              </a:solidFill>
              <a:latin typeface="Arial"/>
              <a:ea typeface="Arial"/>
              <a:cs typeface="Arial"/>
              <a:sym typeface="Arial"/>
            </a:endParaRPr>
          </a:p>
        </p:txBody>
      </p:sp>
      <p:grpSp>
        <p:nvGrpSpPr>
          <p:cNvPr id="203" name="Google Shape;203;p12"/>
          <p:cNvGrpSpPr/>
          <p:nvPr/>
        </p:nvGrpSpPr>
        <p:grpSpPr>
          <a:xfrm>
            <a:off x="314319" y="3666558"/>
            <a:ext cx="877373" cy="551139"/>
            <a:chOff x="0" y="-38100"/>
            <a:chExt cx="940995" cy="591105"/>
          </a:xfrm>
        </p:grpSpPr>
        <p:sp>
          <p:nvSpPr>
            <p:cNvPr id="204" name="Google Shape;204;p12"/>
            <p:cNvSpPr/>
            <p:nvPr/>
          </p:nvSpPr>
          <p:spPr>
            <a:xfrm>
              <a:off x="0" y="0"/>
              <a:ext cx="940995" cy="553005"/>
            </a:xfrm>
            <a:custGeom>
              <a:rect b="b" l="l" r="r" t="t"/>
              <a:pathLst>
                <a:path extrusionOk="0" h="553005" w="940995">
                  <a:moveTo>
                    <a:pt x="0" y="0"/>
                  </a:moveTo>
                  <a:lnTo>
                    <a:pt x="940995" y="0"/>
                  </a:lnTo>
                  <a:lnTo>
                    <a:pt x="940995" y="553005"/>
                  </a:lnTo>
                  <a:lnTo>
                    <a:pt x="0" y="553005"/>
                  </a:lnTo>
                  <a:close/>
                </a:path>
              </a:pathLst>
            </a:custGeom>
            <a:solidFill>
              <a:srgbClr val="004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5" name="Google Shape;205;p12"/>
            <p:cNvSpPr txBox="1"/>
            <p:nvPr/>
          </p:nvSpPr>
          <p:spPr>
            <a:xfrm>
              <a:off x="0" y="-38100"/>
              <a:ext cx="940995" cy="591105"/>
            </a:xfrm>
            <a:prstGeom prst="rect">
              <a:avLst/>
            </a:prstGeom>
            <a:noFill/>
            <a:ln>
              <a:noFill/>
            </a:ln>
          </p:spPr>
          <p:txBody>
            <a:bodyPr anchorCtr="0" anchor="ctr" bIns="25400" lIns="25400" spcFirstLastPara="1" rIns="25400" wrap="square" tIns="25400">
              <a:noAutofit/>
            </a:bodyPr>
            <a:lstStyle/>
            <a:p>
              <a:pPr indent="0" lvl="0" marL="0" marR="0" rtl="0" algn="ctr">
                <a:lnSpc>
                  <a:spcPct val="171111"/>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grpSp>
      <p:sp>
        <p:nvSpPr>
          <p:cNvPr id="206" name="Google Shape;206;p12"/>
          <p:cNvSpPr/>
          <p:nvPr/>
        </p:nvSpPr>
        <p:spPr>
          <a:xfrm>
            <a:off x="314319" y="3702082"/>
            <a:ext cx="877373" cy="515615"/>
          </a:xfrm>
          <a:custGeom>
            <a:rect b="b" l="l" r="r" t="t"/>
            <a:pathLst>
              <a:path extrusionOk="0" h="1374974" w="2339662">
                <a:moveTo>
                  <a:pt x="0" y="0"/>
                </a:moveTo>
                <a:lnTo>
                  <a:pt x="2339662" y="0"/>
                </a:lnTo>
                <a:lnTo>
                  <a:pt x="2339662" y="1374974"/>
                </a:lnTo>
                <a:lnTo>
                  <a:pt x="0" y="1374974"/>
                </a:lnTo>
                <a:lnTo>
                  <a:pt x="0" y="0"/>
                </a:lnTo>
                <a:close/>
              </a:path>
            </a:pathLst>
          </a:custGeom>
          <a:blipFill rotWithShape="1">
            <a:blip r:embed="rId7">
              <a:alphaModFix/>
            </a:blip>
            <a:stretch>
              <a:fillRect b="0" l="-19409" r="-2749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7" name="Google Shape;207;p12"/>
          <p:cNvSpPr txBox="1"/>
          <p:nvPr/>
        </p:nvSpPr>
        <p:spPr>
          <a:xfrm>
            <a:off x="8092110" y="4932256"/>
            <a:ext cx="1051890"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fr-FR" sz="600" u="none" cap="none" strike="noStrike">
                <a:solidFill>
                  <a:schemeClr val="lt1"/>
                </a:solidFill>
                <a:latin typeface="Arial"/>
                <a:ea typeface="Arial"/>
                <a:cs typeface="Arial"/>
                <a:sym typeface="Arial"/>
              </a:rPr>
              <a:t>Place des Héros à Arras</a:t>
            </a:r>
            <a:endParaRPr/>
          </a:p>
        </p:txBody>
      </p:sp>
      <p:sp>
        <p:nvSpPr>
          <p:cNvPr id="208" name="Google Shape;208;p12"/>
          <p:cNvSpPr txBox="1"/>
          <p:nvPr/>
        </p:nvSpPr>
        <p:spPr>
          <a:xfrm>
            <a:off x="3322320" y="190031"/>
            <a:ext cx="1707393" cy="67710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2"/>
          <p:cNvSpPr txBox="1"/>
          <p:nvPr/>
        </p:nvSpPr>
        <p:spPr>
          <a:xfrm>
            <a:off x="223010" y="2100474"/>
            <a:ext cx="4352100" cy="25782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15000"/>
              </a:lnSpc>
              <a:spcBef>
                <a:spcPts val="0"/>
              </a:spcBef>
              <a:spcAft>
                <a:spcPts val="0"/>
              </a:spcAft>
              <a:buClr>
                <a:srgbClr val="E1000F"/>
              </a:buClr>
              <a:buSzPts val="1200"/>
              <a:buFont typeface="Montserrat"/>
              <a:buChar char="➔"/>
            </a:pPr>
            <a:r>
              <a:rPr b="0" i="0" lang="fr-FR" sz="1200" u="none" cap="none" strike="noStrike">
                <a:solidFill>
                  <a:schemeClr val="dk1"/>
                </a:solidFill>
                <a:latin typeface="Arial"/>
                <a:ea typeface="Arial"/>
                <a:cs typeface="Arial"/>
                <a:sym typeface="Arial"/>
              </a:rPr>
              <a:t>110.000 habitants</a:t>
            </a:r>
            <a:endParaRPr/>
          </a:p>
          <a:p>
            <a:pPr indent="-228600" lvl="0" marL="457200" marR="0" rtl="0" algn="l">
              <a:lnSpc>
                <a:spcPct val="115000"/>
              </a:lnSpc>
              <a:spcBef>
                <a:spcPts val="0"/>
              </a:spcBef>
              <a:spcAft>
                <a:spcPts val="0"/>
              </a:spcAft>
              <a:buClr>
                <a:srgbClr val="E1000F"/>
              </a:buClr>
              <a:buSzPts val="1200"/>
              <a:buFont typeface="Montserrat"/>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E1000F"/>
              </a:buClr>
              <a:buSzPts val="1200"/>
              <a:buFont typeface="Montserrat"/>
              <a:buChar char="➔"/>
            </a:pPr>
            <a:r>
              <a:rPr b="0" i="0" lang="fr-FR" sz="1200" u="none" cap="none" strike="noStrike">
                <a:solidFill>
                  <a:schemeClr val="dk1"/>
                </a:solidFill>
                <a:latin typeface="Arial"/>
                <a:ea typeface="Arial"/>
                <a:cs typeface="Arial"/>
                <a:sym typeface="Arial"/>
              </a:rPr>
              <a:t>Un territoire à la fois urbain et rural</a:t>
            </a:r>
            <a:endParaRPr/>
          </a:p>
          <a:p>
            <a:pPr indent="0" lvl="0" marL="152400" marR="0" rtl="0" algn="l">
              <a:lnSpc>
                <a:spcPct val="115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E1000F"/>
              </a:buClr>
              <a:buSzPts val="1200"/>
              <a:buFont typeface="Montserrat"/>
              <a:buChar char="➔"/>
            </a:pPr>
            <a:r>
              <a:rPr b="0" i="0" lang="fr-FR" sz="1200" u="none" cap="none" strike="noStrike">
                <a:solidFill>
                  <a:schemeClr val="dk1"/>
                </a:solidFill>
                <a:latin typeface="Arial"/>
                <a:ea typeface="Arial"/>
                <a:cs typeface="Arial"/>
                <a:sym typeface="Arial"/>
              </a:rPr>
              <a:t>Une population légèrement croissante mais à un rythme moins soutenu que sur la période 2015-2021 (+0,38% par an)</a:t>
            </a:r>
            <a:endParaRPr/>
          </a:p>
          <a:p>
            <a:pPr indent="0" lvl="0" marL="152400" marR="0" rtl="0" algn="l">
              <a:lnSpc>
                <a:spcPct val="115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E1000F"/>
              </a:buClr>
              <a:buSzPts val="1200"/>
              <a:buFont typeface="Montserrat"/>
              <a:buChar char="➔"/>
            </a:pPr>
            <a:r>
              <a:rPr b="0" i="0" lang="fr-FR" sz="1200" u="none" cap="none" strike="noStrike">
                <a:solidFill>
                  <a:schemeClr val="dk1"/>
                </a:solidFill>
                <a:latin typeface="Arial"/>
                <a:ea typeface="Arial"/>
                <a:cs typeface="Arial"/>
                <a:sym typeface="Arial"/>
              </a:rPr>
              <a:t>Une augmentation du nombre de ménages due notamment au vieillissement et </a:t>
            </a:r>
            <a:r>
              <a:rPr lang="fr-FR" sz="1200">
                <a:solidFill>
                  <a:schemeClr val="dk1"/>
                </a:solidFill>
              </a:rPr>
              <a:t>desserrement</a:t>
            </a:r>
            <a:r>
              <a:rPr b="0" i="0" lang="fr-FR" sz="1200" u="none" cap="none" strike="noStrike">
                <a:solidFill>
                  <a:schemeClr val="dk1"/>
                </a:solidFill>
                <a:latin typeface="Arial"/>
                <a:ea typeface="Arial"/>
                <a:cs typeface="Arial"/>
                <a:sym typeface="Arial"/>
              </a:rPr>
              <a:t> de la population qui accélère la décohabitation (+</a:t>
            </a:r>
            <a:r>
              <a:rPr lang="fr-FR" sz="1200">
                <a:solidFill>
                  <a:schemeClr val="dk1"/>
                </a:solidFill>
              </a:rPr>
              <a:t>0,9% par an</a:t>
            </a:r>
            <a:r>
              <a:rPr b="0" i="0" lang="fr-FR" sz="1200" u="none" cap="none" strike="noStrike">
                <a:solidFill>
                  <a:schemeClr val="dk1"/>
                </a:solidFill>
                <a:latin typeface="Arial"/>
                <a:ea typeface="Arial"/>
                <a:cs typeface="Arial"/>
                <a:sym typeface="Arial"/>
              </a:rPr>
              <a:t>)</a:t>
            </a:r>
            <a:endParaRPr b="0" i="0" sz="800" u="none" cap="none" strike="noStrike">
              <a:solidFill>
                <a:srgbClr val="000000"/>
              </a:solidFill>
              <a:latin typeface="Arial"/>
              <a:ea typeface="Arial"/>
              <a:cs typeface="Arial"/>
              <a:sym typeface="Arial"/>
            </a:endParaRPr>
          </a:p>
        </p:txBody>
      </p:sp>
      <p:sp>
        <p:nvSpPr>
          <p:cNvPr id="28" name="Google Shape;28;p2"/>
          <p:cNvSpPr txBox="1"/>
          <p:nvPr/>
        </p:nvSpPr>
        <p:spPr>
          <a:xfrm>
            <a:off x="3322320" y="190031"/>
            <a:ext cx="1707393" cy="67710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pic>
        <p:nvPicPr>
          <p:cNvPr descr="Une image contenant texte, Police, capture d’écran, logo&#10;&#10;Le contenu généré par l’IA peut être incorrect." id="29" name="Google Shape;29;p2"/>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sp>
        <p:nvSpPr>
          <p:cNvPr id="30" name="Google Shape;30;p2"/>
          <p:cNvSpPr txBox="1"/>
          <p:nvPr/>
        </p:nvSpPr>
        <p:spPr>
          <a:xfrm>
            <a:off x="342620" y="998837"/>
            <a:ext cx="4313480"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La Communauté Urbaine d’Arras </a:t>
            </a:r>
            <a:endParaRPr/>
          </a:p>
        </p:txBody>
      </p:sp>
      <p:pic>
        <p:nvPicPr>
          <p:cNvPr descr="Une image contenant nuage, plein air, bâtiment, ciel&#10;&#10;Le contenu généré par l’IA peut être incorrect." id="31" name="Google Shape;31;p2"/>
          <p:cNvPicPr preferRelativeResize="0"/>
          <p:nvPr/>
        </p:nvPicPr>
        <p:blipFill rotWithShape="1">
          <a:blip r:embed="rId4">
            <a:alphaModFix/>
          </a:blip>
          <a:srcRect b="0" l="11283" r="37885" t="0"/>
          <a:stretch/>
        </p:blipFill>
        <p:spPr>
          <a:xfrm>
            <a:off x="5222240" y="0"/>
            <a:ext cx="3921760" cy="5143500"/>
          </a:xfrm>
          <a:prstGeom prst="rect">
            <a:avLst/>
          </a:prstGeom>
          <a:noFill/>
          <a:ln>
            <a:noFill/>
          </a:ln>
        </p:spPr>
      </p:pic>
      <p:sp>
        <p:nvSpPr>
          <p:cNvPr id="32" name="Google Shape;32;p2"/>
          <p:cNvSpPr txBox="1"/>
          <p:nvPr/>
        </p:nvSpPr>
        <p:spPr>
          <a:xfrm>
            <a:off x="8092110" y="4932256"/>
            <a:ext cx="1051890"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fr-FR" sz="600" u="none" cap="none" strike="noStrike">
                <a:solidFill>
                  <a:schemeClr val="lt1"/>
                </a:solidFill>
                <a:latin typeface="Arial"/>
                <a:ea typeface="Arial"/>
                <a:cs typeface="Arial"/>
                <a:sym typeface="Arial"/>
              </a:rPr>
              <a:t>Place des Héros à Arras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cxnSp>
        <p:nvCxnSpPr>
          <p:cNvPr id="37" name="Google Shape;37;g35c6e90cd83_0_11"/>
          <p:cNvCxnSpPr/>
          <p:nvPr/>
        </p:nvCxnSpPr>
        <p:spPr>
          <a:xfrm>
            <a:off x="768200" y="2873900"/>
            <a:ext cx="7946400" cy="0"/>
          </a:xfrm>
          <a:prstGeom prst="straightConnector1">
            <a:avLst/>
          </a:prstGeom>
          <a:noFill/>
          <a:ln cap="flat" cmpd="sng" w="9525">
            <a:solidFill>
              <a:srgbClr val="8185F7"/>
            </a:solidFill>
            <a:prstDash val="solid"/>
            <a:round/>
            <a:headEnd len="med" w="med" type="none"/>
            <a:tailEnd len="med" w="med" type="triangle"/>
          </a:ln>
        </p:spPr>
      </p:cxnSp>
      <p:pic>
        <p:nvPicPr>
          <p:cNvPr descr="Une image contenant texte, Police, capture d’écran, logo&#10;&#10;Le contenu généré par l’IA peut être incorrect." id="38" name="Google Shape;38;g35c6e90cd83_0_11"/>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sp>
        <p:nvSpPr>
          <p:cNvPr id="39" name="Google Shape;39;g35c6e90cd83_0_11"/>
          <p:cNvSpPr txBox="1"/>
          <p:nvPr/>
        </p:nvSpPr>
        <p:spPr>
          <a:xfrm>
            <a:off x="342620" y="998837"/>
            <a:ext cx="4313400" cy="44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fr-FR" sz="2800">
                <a:solidFill>
                  <a:srgbClr val="001AB2"/>
                </a:solidFill>
              </a:rPr>
              <a:t>Chronologie</a:t>
            </a:r>
            <a:r>
              <a:rPr b="0" i="0" lang="fr-FR" sz="2800" u="none" cap="none" strike="noStrike">
                <a:solidFill>
                  <a:srgbClr val="001AB2"/>
                </a:solidFill>
                <a:latin typeface="Arial"/>
                <a:ea typeface="Arial"/>
                <a:cs typeface="Arial"/>
                <a:sym typeface="Arial"/>
              </a:rPr>
              <a:t> </a:t>
            </a:r>
            <a:endParaRPr/>
          </a:p>
        </p:txBody>
      </p:sp>
      <p:sp>
        <p:nvSpPr>
          <p:cNvPr id="40" name="Google Shape;40;g35c6e90cd83_0_11"/>
          <p:cNvSpPr txBox="1"/>
          <p:nvPr/>
        </p:nvSpPr>
        <p:spPr>
          <a:xfrm>
            <a:off x="8092110" y="4932256"/>
            <a:ext cx="1051800" cy="18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fr-FR" sz="600" u="none" cap="none" strike="noStrike">
                <a:solidFill>
                  <a:schemeClr val="lt1"/>
                </a:solidFill>
                <a:latin typeface="Arial"/>
                <a:ea typeface="Arial"/>
                <a:cs typeface="Arial"/>
                <a:sym typeface="Arial"/>
              </a:rPr>
              <a:t>Place des Héros à Arras</a:t>
            </a:r>
            <a:endParaRPr/>
          </a:p>
        </p:txBody>
      </p:sp>
      <p:sp>
        <p:nvSpPr>
          <p:cNvPr id="41" name="Google Shape;41;g35c6e90cd83_0_11"/>
          <p:cNvSpPr txBox="1"/>
          <p:nvPr/>
        </p:nvSpPr>
        <p:spPr>
          <a:xfrm>
            <a:off x="5400298" y="190025"/>
            <a:ext cx="3406800" cy="49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
        <p:nvSpPr>
          <p:cNvPr id="42" name="Google Shape;42;g35c6e90cd83_0_11"/>
          <p:cNvSpPr/>
          <p:nvPr/>
        </p:nvSpPr>
        <p:spPr>
          <a:xfrm>
            <a:off x="1020698" y="2624116"/>
            <a:ext cx="511500" cy="5112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43" name="Google Shape;43;g35c6e90cd83_0_11"/>
          <p:cNvSpPr/>
          <p:nvPr/>
        </p:nvSpPr>
        <p:spPr>
          <a:xfrm>
            <a:off x="2713198" y="2624116"/>
            <a:ext cx="511500" cy="5112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44" name="Google Shape;44;g35c6e90cd83_0_11"/>
          <p:cNvSpPr/>
          <p:nvPr/>
        </p:nvSpPr>
        <p:spPr>
          <a:xfrm>
            <a:off x="4202448" y="2618291"/>
            <a:ext cx="511500" cy="5112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45" name="Google Shape;45;g35c6e90cd83_0_11"/>
          <p:cNvSpPr/>
          <p:nvPr/>
        </p:nvSpPr>
        <p:spPr>
          <a:xfrm>
            <a:off x="5751373" y="2624116"/>
            <a:ext cx="511500" cy="5112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46" name="Google Shape;46;g35c6e90cd83_0_11"/>
          <p:cNvSpPr txBox="1"/>
          <p:nvPr/>
        </p:nvSpPr>
        <p:spPr>
          <a:xfrm>
            <a:off x="518500" y="3377600"/>
            <a:ext cx="1515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fr-FR" sz="1200">
                <a:solidFill>
                  <a:srgbClr val="E1000F"/>
                </a:solidFill>
              </a:rPr>
              <a:t>Novembre 24</a:t>
            </a:r>
            <a:endParaRPr b="1" sz="1200">
              <a:solidFill>
                <a:srgbClr val="E1000F"/>
              </a:solidFill>
            </a:endParaRPr>
          </a:p>
          <a:p>
            <a:pPr indent="0" lvl="0" marL="0" marR="0" rtl="0" algn="ctr">
              <a:lnSpc>
                <a:spcPct val="100000"/>
              </a:lnSpc>
              <a:spcBef>
                <a:spcPts val="0"/>
              </a:spcBef>
              <a:spcAft>
                <a:spcPts val="0"/>
              </a:spcAft>
              <a:buNone/>
            </a:pPr>
            <a:r>
              <a:rPr lang="fr-FR" sz="1200">
                <a:solidFill>
                  <a:srgbClr val="3F4350"/>
                </a:solidFill>
              </a:rPr>
              <a:t>Décision de réviser le SCoT</a:t>
            </a:r>
            <a:endParaRPr/>
          </a:p>
        </p:txBody>
      </p:sp>
      <p:sp>
        <p:nvSpPr>
          <p:cNvPr id="47" name="Google Shape;47;g35c6e90cd83_0_11"/>
          <p:cNvSpPr txBox="1"/>
          <p:nvPr/>
        </p:nvSpPr>
        <p:spPr>
          <a:xfrm>
            <a:off x="2211000" y="3377600"/>
            <a:ext cx="1515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fr-FR" sz="1200">
                <a:solidFill>
                  <a:srgbClr val="E1000F"/>
                </a:solidFill>
              </a:rPr>
              <a:t>Février</a:t>
            </a:r>
            <a:r>
              <a:rPr b="1" lang="fr-FR" sz="1200">
                <a:solidFill>
                  <a:srgbClr val="E1000F"/>
                </a:solidFill>
              </a:rPr>
              <a:t> 25</a:t>
            </a:r>
            <a:endParaRPr b="1" sz="1200">
              <a:solidFill>
                <a:srgbClr val="E1000F"/>
              </a:solidFill>
            </a:endParaRPr>
          </a:p>
          <a:p>
            <a:pPr indent="0" lvl="0" marL="0" marR="0" rtl="0" algn="ctr">
              <a:lnSpc>
                <a:spcPct val="100000"/>
              </a:lnSpc>
              <a:spcBef>
                <a:spcPts val="0"/>
              </a:spcBef>
              <a:spcAft>
                <a:spcPts val="0"/>
              </a:spcAft>
              <a:buNone/>
            </a:pPr>
            <a:r>
              <a:rPr lang="fr-FR" sz="1200">
                <a:solidFill>
                  <a:srgbClr val="3F4350"/>
                </a:solidFill>
              </a:rPr>
              <a:t>Premiers scénarios dans OTELO</a:t>
            </a:r>
            <a:endParaRPr/>
          </a:p>
        </p:txBody>
      </p:sp>
      <p:sp>
        <p:nvSpPr>
          <p:cNvPr id="48" name="Google Shape;48;g35c6e90cd83_0_11"/>
          <p:cNvSpPr txBox="1"/>
          <p:nvPr/>
        </p:nvSpPr>
        <p:spPr>
          <a:xfrm>
            <a:off x="3700250" y="3377600"/>
            <a:ext cx="1515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fr-FR" sz="1200">
                <a:solidFill>
                  <a:srgbClr val="E1000F"/>
                </a:solidFill>
              </a:rPr>
              <a:t>Juin</a:t>
            </a:r>
            <a:r>
              <a:rPr b="1" lang="fr-FR" sz="1200">
                <a:solidFill>
                  <a:srgbClr val="E1000F"/>
                </a:solidFill>
              </a:rPr>
              <a:t> 25</a:t>
            </a:r>
            <a:endParaRPr b="1" sz="1200">
              <a:solidFill>
                <a:srgbClr val="E1000F"/>
              </a:solidFill>
            </a:endParaRPr>
          </a:p>
          <a:p>
            <a:pPr indent="0" lvl="0" marL="0" marR="0" rtl="0" algn="ctr">
              <a:lnSpc>
                <a:spcPct val="100000"/>
              </a:lnSpc>
              <a:spcBef>
                <a:spcPts val="0"/>
              </a:spcBef>
              <a:spcAft>
                <a:spcPts val="0"/>
              </a:spcAft>
              <a:buNone/>
            </a:pPr>
            <a:r>
              <a:rPr lang="fr-FR" sz="1200">
                <a:solidFill>
                  <a:srgbClr val="3F4350"/>
                </a:solidFill>
              </a:rPr>
              <a:t>Présentation du scénario</a:t>
            </a:r>
            <a:endParaRPr/>
          </a:p>
        </p:txBody>
      </p:sp>
      <p:sp>
        <p:nvSpPr>
          <p:cNvPr id="49" name="Google Shape;49;g35c6e90cd83_0_11"/>
          <p:cNvSpPr txBox="1"/>
          <p:nvPr/>
        </p:nvSpPr>
        <p:spPr>
          <a:xfrm>
            <a:off x="7275100" y="3377600"/>
            <a:ext cx="1515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fr-FR" sz="1200">
                <a:solidFill>
                  <a:srgbClr val="E1000F"/>
                </a:solidFill>
              </a:rPr>
              <a:t>Fin</a:t>
            </a:r>
            <a:r>
              <a:rPr b="1" lang="fr-FR" sz="1200">
                <a:solidFill>
                  <a:srgbClr val="E1000F"/>
                </a:solidFill>
              </a:rPr>
              <a:t> 2027</a:t>
            </a:r>
            <a:endParaRPr b="1" sz="1200">
              <a:solidFill>
                <a:srgbClr val="E1000F"/>
              </a:solidFill>
            </a:endParaRPr>
          </a:p>
          <a:p>
            <a:pPr indent="0" lvl="0" marL="0" marR="0" rtl="0" algn="ctr">
              <a:lnSpc>
                <a:spcPct val="100000"/>
              </a:lnSpc>
              <a:spcBef>
                <a:spcPts val="0"/>
              </a:spcBef>
              <a:spcAft>
                <a:spcPts val="0"/>
              </a:spcAft>
              <a:buNone/>
            </a:pPr>
            <a:r>
              <a:rPr lang="fr-FR" sz="1200">
                <a:solidFill>
                  <a:srgbClr val="3F4350"/>
                </a:solidFill>
              </a:rPr>
              <a:t>Adoption du</a:t>
            </a:r>
            <a:r>
              <a:rPr lang="fr-FR" sz="1200">
                <a:solidFill>
                  <a:srgbClr val="3F4350"/>
                </a:solidFill>
              </a:rPr>
              <a:t> PLH</a:t>
            </a:r>
            <a:endParaRPr/>
          </a:p>
        </p:txBody>
      </p:sp>
      <p:sp>
        <p:nvSpPr>
          <p:cNvPr id="50" name="Google Shape;50;g35c6e90cd83_0_11"/>
          <p:cNvSpPr txBox="1"/>
          <p:nvPr/>
        </p:nvSpPr>
        <p:spPr>
          <a:xfrm>
            <a:off x="5249175" y="3377600"/>
            <a:ext cx="1515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fr-FR" sz="1200">
                <a:solidFill>
                  <a:srgbClr val="E1000F"/>
                </a:solidFill>
              </a:rPr>
              <a:t>Septembre</a:t>
            </a:r>
            <a:r>
              <a:rPr b="1" lang="fr-FR" sz="1200">
                <a:solidFill>
                  <a:srgbClr val="E1000F"/>
                </a:solidFill>
              </a:rPr>
              <a:t> 25</a:t>
            </a:r>
            <a:endParaRPr b="1" sz="1200">
              <a:solidFill>
                <a:srgbClr val="E1000F"/>
              </a:solidFill>
            </a:endParaRPr>
          </a:p>
          <a:p>
            <a:pPr indent="0" lvl="0" marL="0" marR="0" rtl="0" algn="ctr">
              <a:lnSpc>
                <a:spcPct val="100000"/>
              </a:lnSpc>
              <a:spcBef>
                <a:spcPts val="0"/>
              </a:spcBef>
              <a:spcAft>
                <a:spcPts val="0"/>
              </a:spcAft>
              <a:buNone/>
            </a:pPr>
            <a:r>
              <a:rPr lang="fr-FR" sz="1200">
                <a:solidFill>
                  <a:srgbClr val="3F4350"/>
                </a:solidFill>
              </a:rPr>
              <a:t>Validation du scénario envisagé</a:t>
            </a:r>
            <a:endParaRPr/>
          </a:p>
        </p:txBody>
      </p:sp>
      <p:sp>
        <p:nvSpPr>
          <p:cNvPr id="51" name="Google Shape;51;g35c6e90cd83_0_11"/>
          <p:cNvSpPr/>
          <p:nvPr/>
        </p:nvSpPr>
        <p:spPr>
          <a:xfrm>
            <a:off x="7777298" y="2624116"/>
            <a:ext cx="511500" cy="5112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descr="Une image contenant texte, Police, capture d’écran, logo&#10;&#10;Le contenu généré par l’IA peut être incorrect." id="56" name="Google Shape;56;p3"/>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sp>
        <p:nvSpPr>
          <p:cNvPr id="57" name="Google Shape;57;p3"/>
          <p:cNvSpPr txBox="1"/>
          <p:nvPr/>
        </p:nvSpPr>
        <p:spPr>
          <a:xfrm>
            <a:off x="343460" y="1065709"/>
            <a:ext cx="8378047"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Contexte et enjeux</a:t>
            </a:r>
            <a:endParaRPr/>
          </a:p>
        </p:txBody>
      </p:sp>
      <p:sp>
        <p:nvSpPr>
          <p:cNvPr id="58" name="Google Shape;58;p3"/>
          <p:cNvSpPr txBox="1"/>
          <p:nvPr/>
        </p:nvSpPr>
        <p:spPr>
          <a:xfrm>
            <a:off x="343460" y="1559643"/>
            <a:ext cx="8088300" cy="8682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fr-FR" sz="1400" u="none" cap="none" strike="noStrike">
                <a:solidFill>
                  <a:srgbClr val="3F4350"/>
                </a:solidFill>
                <a:latin typeface="Arial"/>
                <a:ea typeface="Arial"/>
                <a:cs typeface="Arial"/>
                <a:sym typeface="Arial"/>
              </a:rPr>
              <a:t>Dans le cadre de l'estimation de son nouveau PLH 2028-2033, la </a:t>
            </a:r>
            <a:r>
              <a:rPr lang="fr-FR">
                <a:solidFill>
                  <a:srgbClr val="3F4350"/>
                </a:solidFill>
              </a:rPr>
              <a:t>C</a:t>
            </a:r>
            <a:r>
              <a:rPr b="0" i="0" lang="fr-FR" sz="1400" u="none" cap="none" strike="noStrike">
                <a:solidFill>
                  <a:srgbClr val="3F4350"/>
                </a:solidFill>
                <a:latin typeface="Arial"/>
                <a:ea typeface="Arial"/>
                <a:cs typeface="Arial"/>
                <a:sym typeface="Arial"/>
              </a:rPr>
              <a:t>ommunauté Urbaine d'Arras s'est appuyée sur OTELO pour réviser les estimations du besoin en logement en intégrant les nouvelles projections démographiques de l'INSEE et en intégrant des politiques publiques de l’habitat ambitieuses.</a:t>
            </a:r>
            <a:endParaRPr b="0" i="0" sz="1100" u="none" cap="none" strike="noStrike">
              <a:solidFill>
                <a:schemeClr val="dk1"/>
              </a:solidFill>
              <a:latin typeface="Arial"/>
              <a:ea typeface="Arial"/>
              <a:cs typeface="Arial"/>
              <a:sym typeface="Arial"/>
            </a:endParaRPr>
          </a:p>
        </p:txBody>
      </p:sp>
      <p:grpSp>
        <p:nvGrpSpPr>
          <p:cNvPr id="59" name="Google Shape;59;p3"/>
          <p:cNvGrpSpPr/>
          <p:nvPr/>
        </p:nvGrpSpPr>
        <p:grpSpPr>
          <a:xfrm>
            <a:off x="336785" y="2879817"/>
            <a:ext cx="2430014" cy="1340810"/>
            <a:chOff x="330111" y="2879817"/>
            <a:chExt cx="2430014" cy="1340810"/>
          </a:xfrm>
        </p:grpSpPr>
        <p:grpSp>
          <p:nvGrpSpPr>
            <p:cNvPr id="60" name="Google Shape;60;p3"/>
            <p:cNvGrpSpPr/>
            <p:nvPr/>
          </p:nvGrpSpPr>
          <p:grpSpPr>
            <a:xfrm>
              <a:off x="1289398" y="2879817"/>
              <a:ext cx="511440" cy="511254"/>
              <a:chOff x="3912667" y="4991665"/>
              <a:chExt cx="1869300" cy="1869300"/>
            </a:xfrm>
          </p:grpSpPr>
          <p:sp>
            <p:nvSpPr>
              <p:cNvPr id="61" name="Google Shape;61;p3"/>
              <p:cNvSpPr/>
              <p:nvPr/>
            </p:nvSpPr>
            <p:spPr>
              <a:xfrm>
                <a:off x="3912667" y="4991665"/>
                <a:ext cx="1869300" cy="18693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62" name="Google Shape;62;p3"/>
              <p:cNvSpPr/>
              <p:nvPr/>
            </p:nvSpPr>
            <p:spPr>
              <a:xfrm>
                <a:off x="4483180" y="5717448"/>
                <a:ext cx="728132" cy="440266"/>
              </a:xfrm>
              <a:custGeom>
                <a:rect b="b" l="l" r="r" t="t"/>
                <a:pathLst>
                  <a:path extrusionOk="0" h="440266" w="728132">
                    <a:moveTo>
                      <a:pt x="0" y="152400"/>
                    </a:moveTo>
                    <a:lnTo>
                      <a:pt x="287866" y="440266"/>
                    </a:lnTo>
                    <a:lnTo>
                      <a:pt x="728132" y="0"/>
                    </a:lnTo>
                  </a:path>
                </a:pathLst>
              </a:custGeom>
              <a:solidFill>
                <a:srgbClr val="CECCFB"/>
              </a:solid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grpSp>
        <p:sp>
          <p:nvSpPr>
            <p:cNvPr id="63" name="Google Shape;63;p3"/>
            <p:cNvSpPr txBox="1"/>
            <p:nvPr/>
          </p:nvSpPr>
          <p:spPr>
            <a:xfrm>
              <a:off x="330111" y="3574296"/>
              <a:ext cx="243001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200" u="none" cap="none" strike="noStrike">
                  <a:solidFill>
                    <a:srgbClr val="3F4350"/>
                  </a:solidFill>
                  <a:latin typeface="Arial"/>
                  <a:ea typeface="Arial"/>
                  <a:cs typeface="Arial"/>
                  <a:sym typeface="Arial"/>
                </a:rPr>
                <a:t>Nécessité d'adapter la stratégie aux </a:t>
              </a:r>
              <a:r>
                <a:rPr b="1" i="0" lang="fr-FR" sz="1200" u="none" cap="none" strike="noStrike">
                  <a:solidFill>
                    <a:srgbClr val="E1000F"/>
                  </a:solidFill>
                  <a:latin typeface="Arial"/>
                  <a:ea typeface="Arial"/>
                  <a:cs typeface="Arial"/>
                  <a:sym typeface="Arial"/>
                </a:rPr>
                <a:t>nouvelles réalités démographiques</a:t>
              </a:r>
              <a:endParaRPr/>
            </a:p>
          </p:txBody>
        </p:sp>
      </p:grpSp>
      <p:grpSp>
        <p:nvGrpSpPr>
          <p:cNvPr id="64" name="Google Shape;64;p3"/>
          <p:cNvGrpSpPr/>
          <p:nvPr/>
        </p:nvGrpSpPr>
        <p:grpSpPr>
          <a:xfrm>
            <a:off x="6377202" y="2879817"/>
            <a:ext cx="2430014" cy="1525476"/>
            <a:chOff x="6370528" y="2879817"/>
            <a:chExt cx="2430014" cy="1525476"/>
          </a:xfrm>
        </p:grpSpPr>
        <p:grpSp>
          <p:nvGrpSpPr>
            <p:cNvPr id="65" name="Google Shape;65;p3"/>
            <p:cNvGrpSpPr/>
            <p:nvPr/>
          </p:nvGrpSpPr>
          <p:grpSpPr>
            <a:xfrm>
              <a:off x="7329815" y="2879817"/>
              <a:ext cx="511440" cy="511254"/>
              <a:chOff x="3912667" y="4991665"/>
              <a:chExt cx="1869300" cy="1869300"/>
            </a:xfrm>
          </p:grpSpPr>
          <p:sp>
            <p:nvSpPr>
              <p:cNvPr id="66" name="Google Shape;66;p3"/>
              <p:cNvSpPr/>
              <p:nvPr/>
            </p:nvSpPr>
            <p:spPr>
              <a:xfrm>
                <a:off x="3912667" y="4991665"/>
                <a:ext cx="1869300" cy="18693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67" name="Google Shape;67;p3"/>
              <p:cNvSpPr/>
              <p:nvPr/>
            </p:nvSpPr>
            <p:spPr>
              <a:xfrm>
                <a:off x="4483180" y="5717448"/>
                <a:ext cx="728132" cy="440266"/>
              </a:xfrm>
              <a:custGeom>
                <a:rect b="b" l="l" r="r" t="t"/>
                <a:pathLst>
                  <a:path extrusionOk="0" h="440266" w="728132">
                    <a:moveTo>
                      <a:pt x="0" y="152400"/>
                    </a:moveTo>
                    <a:lnTo>
                      <a:pt x="287866" y="440266"/>
                    </a:lnTo>
                    <a:lnTo>
                      <a:pt x="728132" y="0"/>
                    </a:lnTo>
                  </a:path>
                </a:pathLst>
              </a:custGeom>
              <a:solidFill>
                <a:srgbClr val="CECCFB"/>
              </a:solid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grpSp>
        <p:sp>
          <p:nvSpPr>
            <p:cNvPr id="68" name="Google Shape;68;p3"/>
            <p:cNvSpPr txBox="1"/>
            <p:nvPr/>
          </p:nvSpPr>
          <p:spPr>
            <a:xfrm>
              <a:off x="6370528" y="3574296"/>
              <a:ext cx="2430014"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1200" u="none" cap="none" strike="noStrike">
                  <a:solidFill>
                    <a:srgbClr val="E1000F"/>
                  </a:solidFill>
                  <a:latin typeface="Arial"/>
                  <a:ea typeface="Arial"/>
                  <a:cs typeface="Arial"/>
                  <a:sym typeface="Arial"/>
                </a:rPr>
                <a:t>Sobriété foncière</a:t>
              </a:r>
              <a:r>
                <a:rPr b="0" i="0" lang="fr-FR" sz="1200" u="none" cap="none" strike="noStrike">
                  <a:solidFill>
                    <a:srgbClr val="3F4350"/>
                  </a:solidFill>
                  <a:latin typeface="Arial"/>
                  <a:ea typeface="Arial"/>
                  <a:cs typeface="Arial"/>
                  <a:sym typeface="Arial"/>
                </a:rPr>
                <a:t>, </a:t>
              </a:r>
              <a:r>
                <a:rPr b="1" i="0" lang="fr-FR" sz="1200" u="none" cap="none" strike="noStrike">
                  <a:solidFill>
                    <a:srgbClr val="E1000F"/>
                  </a:solidFill>
                  <a:latin typeface="Arial"/>
                  <a:ea typeface="Arial"/>
                  <a:cs typeface="Arial"/>
                  <a:sym typeface="Arial"/>
                </a:rPr>
                <a:t>optimisation du parc existant </a:t>
              </a:r>
              <a:r>
                <a:rPr b="0" i="0" lang="fr-FR" sz="1200" u="none" cap="none" strike="noStrike">
                  <a:solidFill>
                    <a:srgbClr val="3F4350"/>
                  </a:solidFill>
                  <a:latin typeface="Arial"/>
                  <a:ea typeface="Arial"/>
                  <a:cs typeface="Arial"/>
                  <a:sym typeface="Arial"/>
                </a:rPr>
                <a:t>et prise en compte du </a:t>
              </a:r>
              <a:r>
                <a:rPr b="1" i="0" lang="fr-FR" sz="1200" u="none" cap="none" strike="noStrike">
                  <a:solidFill>
                    <a:srgbClr val="E1000F"/>
                  </a:solidFill>
                  <a:latin typeface="Arial"/>
                  <a:ea typeface="Arial"/>
                  <a:cs typeface="Arial"/>
                  <a:sym typeface="Arial"/>
                </a:rPr>
                <a:t>mal-logement</a:t>
              </a:r>
              <a:endParaRPr/>
            </a:p>
          </p:txBody>
        </p:sp>
      </p:grpSp>
      <p:grpSp>
        <p:nvGrpSpPr>
          <p:cNvPr id="69" name="Google Shape;69;p3"/>
          <p:cNvGrpSpPr/>
          <p:nvPr/>
        </p:nvGrpSpPr>
        <p:grpSpPr>
          <a:xfrm>
            <a:off x="3356993" y="2879817"/>
            <a:ext cx="2430014" cy="1340810"/>
            <a:chOff x="3350320" y="2879817"/>
            <a:chExt cx="2430014" cy="1340810"/>
          </a:xfrm>
        </p:grpSpPr>
        <p:sp>
          <p:nvSpPr>
            <p:cNvPr id="70" name="Google Shape;70;p3"/>
            <p:cNvSpPr txBox="1"/>
            <p:nvPr/>
          </p:nvSpPr>
          <p:spPr>
            <a:xfrm>
              <a:off x="3350320" y="3574296"/>
              <a:ext cx="243001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200" u="none" cap="none" strike="noStrike">
                  <a:solidFill>
                    <a:srgbClr val="3F4350"/>
                  </a:solidFill>
                  <a:latin typeface="Arial"/>
                  <a:ea typeface="Arial"/>
                  <a:cs typeface="Arial"/>
                  <a:sym typeface="Arial"/>
                </a:rPr>
                <a:t>Besoin d'une </a:t>
              </a:r>
              <a:r>
                <a:rPr b="1" i="0" lang="fr-FR" sz="1200" u="none" cap="none" strike="noStrike">
                  <a:solidFill>
                    <a:srgbClr val="E1000F"/>
                  </a:solidFill>
                  <a:latin typeface="Arial"/>
                  <a:ea typeface="Arial"/>
                  <a:cs typeface="Arial"/>
                  <a:sym typeface="Arial"/>
                </a:rPr>
                <a:t>méthode fiable et transparente </a:t>
              </a:r>
              <a:r>
                <a:rPr b="0" i="0" lang="fr-FR" sz="1200" u="none" cap="none" strike="noStrike">
                  <a:solidFill>
                    <a:srgbClr val="3F4350"/>
                  </a:solidFill>
                  <a:latin typeface="Arial"/>
                  <a:ea typeface="Arial"/>
                  <a:cs typeface="Arial"/>
                  <a:sym typeface="Arial"/>
                </a:rPr>
                <a:t>pour estimer les besoins en logements</a:t>
              </a:r>
              <a:endParaRPr/>
            </a:p>
          </p:txBody>
        </p:sp>
        <p:grpSp>
          <p:nvGrpSpPr>
            <p:cNvPr id="71" name="Google Shape;71;p3"/>
            <p:cNvGrpSpPr/>
            <p:nvPr/>
          </p:nvGrpSpPr>
          <p:grpSpPr>
            <a:xfrm>
              <a:off x="4309607" y="2879817"/>
              <a:ext cx="511440" cy="511254"/>
              <a:chOff x="3912667" y="4991665"/>
              <a:chExt cx="1869300" cy="1869300"/>
            </a:xfrm>
          </p:grpSpPr>
          <p:sp>
            <p:nvSpPr>
              <p:cNvPr id="72" name="Google Shape;72;p3"/>
              <p:cNvSpPr/>
              <p:nvPr/>
            </p:nvSpPr>
            <p:spPr>
              <a:xfrm>
                <a:off x="3912667" y="4991665"/>
                <a:ext cx="1869300" cy="1869300"/>
              </a:xfrm>
              <a:prstGeom prst="ellipse">
                <a:avLst/>
              </a:prstGeom>
              <a:solidFill>
                <a:srgbClr val="CECC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sp>
            <p:nvSpPr>
              <p:cNvPr id="73" name="Google Shape;73;p3"/>
              <p:cNvSpPr/>
              <p:nvPr/>
            </p:nvSpPr>
            <p:spPr>
              <a:xfrm>
                <a:off x="4483180" y="5717448"/>
                <a:ext cx="728132" cy="440266"/>
              </a:xfrm>
              <a:custGeom>
                <a:rect b="b" l="l" r="r" t="t"/>
                <a:pathLst>
                  <a:path extrusionOk="0" h="440266" w="728132">
                    <a:moveTo>
                      <a:pt x="0" y="152400"/>
                    </a:moveTo>
                    <a:lnTo>
                      <a:pt x="287866" y="440266"/>
                    </a:lnTo>
                    <a:lnTo>
                      <a:pt x="728132" y="0"/>
                    </a:lnTo>
                  </a:path>
                </a:pathLst>
              </a:custGeom>
              <a:solidFill>
                <a:srgbClr val="CECCFB"/>
              </a:solid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Calibri"/>
                  <a:ea typeface="Calibri"/>
                  <a:cs typeface="Calibri"/>
                  <a:sym typeface="Calibri"/>
                </a:endParaRPr>
              </a:p>
            </p:txBody>
          </p:sp>
        </p:grpSp>
      </p:grpSp>
      <p:sp>
        <p:nvSpPr>
          <p:cNvPr id="74" name="Google Shape;74;p3"/>
          <p:cNvSpPr txBox="1"/>
          <p:nvPr/>
        </p:nvSpPr>
        <p:spPr>
          <a:xfrm>
            <a:off x="3322320" y="190031"/>
            <a:ext cx="5484896" cy="54784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Une image contenant texte, Police, capture d’écran, logo&#10;&#10;Le contenu généré par l’IA peut être incorrect." id="79" name="Google Shape;79;p4"/>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sp>
        <p:nvSpPr>
          <p:cNvPr id="80" name="Google Shape;80;p4"/>
          <p:cNvSpPr txBox="1"/>
          <p:nvPr/>
        </p:nvSpPr>
        <p:spPr>
          <a:xfrm>
            <a:off x="382976" y="1009320"/>
            <a:ext cx="8378047"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Un PLH à l’échelle de l’EPCI entre 2028 et 2033</a:t>
            </a:r>
            <a:endParaRPr/>
          </a:p>
        </p:txBody>
      </p:sp>
      <p:pic>
        <p:nvPicPr>
          <p:cNvPr descr="Une image contenant texte, capture d’écran, ligne, Police&#10;&#10;Le contenu généré par l’IA peut être incorrect." id="81" name="Google Shape;81;p4"/>
          <p:cNvPicPr preferRelativeResize="0"/>
          <p:nvPr/>
        </p:nvPicPr>
        <p:blipFill rotWithShape="1">
          <a:blip r:embed="rId4">
            <a:alphaModFix/>
          </a:blip>
          <a:srcRect b="0" l="0" r="0" t="0"/>
          <a:stretch/>
        </p:blipFill>
        <p:spPr>
          <a:xfrm>
            <a:off x="4764932" y="2096688"/>
            <a:ext cx="4136654" cy="1878642"/>
          </a:xfrm>
          <a:prstGeom prst="rect">
            <a:avLst/>
          </a:prstGeom>
          <a:noFill/>
          <a:ln>
            <a:noFill/>
          </a:ln>
        </p:spPr>
      </p:pic>
      <p:pic>
        <p:nvPicPr>
          <p:cNvPr descr="Une image contenant texte, capture d’écran, Police, nombre&#10;&#10;Le contenu généré par l’IA peut être incorrect." id="82" name="Google Shape;82;p4"/>
          <p:cNvPicPr preferRelativeResize="0"/>
          <p:nvPr/>
        </p:nvPicPr>
        <p:blipFill rotWithShape="1">
          <a:blip r:embed="rId5">
            <a:alphaModFix/>
          </a:blip>
          <a:srcRect b="0" l="0" r="0" t="0"/>
          <a:stretch/>
        </p:blipFill>
        <p:spPr>
          <a:xfrm>
            <a:off x="382975" y="2096688"/>
            <a:ext cx="4189024" cy="2703736"/>
          </a:xfrm>
          <a:prstGeom prst="rect">
            <a:avLst/>
          </a:prstGeom>
          <a:noFill/>
          <a:ln>
            <a:noFill/>
          </a:ln>
        </p:spPr>
      </p:pic>
      <p:sp>
        <p:nvSpPr>
          <p:cNvPr id="83" name="Google Shape;83;p4"/>
          <p:cNvSpPr txBox="1"/>
          <p:nvPr/>
        </p:nvSpPr>
        <p:spPr>
          <a:xfrm>
            <a:off x="3322320" y="190031"/>
            <a:ext cx="5484896" cy="54784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Une image contenant texte, Police, capture d’écran, logo&#10;&#10;Le contenu généré par l’IA peut être incorrect." id="88" name="Google Shape;88;p5"/>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sp>
        <p:nvSpPr>
          <p:cNvPr id="89" name="Google Shape;89;p5"/>
          <p:cNvSpPr txBox="1"/>
          <p:nvPr/>
        </p:nvSpPr>
        <p:spPr>
          <a:xfrm>
            <a:off x="382976" y="631690"/>
            <a:ext cx="8378047"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800" u="none" cap="none" strike="noStrike">
              <a:solidFill>
                <a:srgbClr val="001AB2"/>
              </a:solidFill>
              <a:latin typeface="Arial"/>
              <a:ea typeface="Arial"/>
              <a:cs typeface="Arial"/>
              <a:sym typeface="Arial"/>
            </a:endParaRPr>
          </a:p>
        </p:txBody>
      </p:sp>
      <p:graphicFrame>
        <p:nvGraphicFramePr>
          <p:cNvPr id="90" name="Google Shape;90;p5"/>
          <p:cNvGraphicFramePr/>
          <p:nvPr/>
        </p:nvGraphicFramePr>
        <p:xfrm>
          <a:off x="382999" y="1815759"/>
          <a:ext cx="3000000" cy="3000000"/>
        </p:xfrm>
        <a:graphic>
          <a:graphicData uri="http://schemas.openxmlformats.org/drawingml/2006/table">
            <a:tbl>
              <a:tblPr bandRow="1" firstRow="1">
                <a:noFill/>
                <a:tableStyleId>{F6D9EE19-A5EA-4225-AD04-7D853954FE48}</a:tableStyleId>
              </a:tblPr>
              <a:tblGrid>
                <a:gridCol w="1675600"/>
                <a:gridCol w="1675600"/>
                <a:gridCol w="1675600"/>
                <a:gridCol w="1675600"/>
                <a:gridCol w="1675600"/>
              </a:tblGrid>
              <a:tr h="324275">
                <a:tc>
                  <a:txBody>
                    <a:bodyPr/>
                    <a:lstStyle/>
                    <a:p>
                      <a:pPr indent="0" lvl="0" marL="0" marR="0" rtl="0" algn="l">
                        <a:lnSpc>
                          <a:spcPct val="100000"/>
                        </a:lnSpc>
                        <a:spcBef>
                          <a:spcPts val="0"/>
                        </a:spcBef>
                        <a:spcAft>
                          <a:spcPts val="0"/>
                        </a:spcAft>
                        <a:buNone/>
                      </a:pPr>
                      <a:r>
                        <a:t/>
                      </a:r>
                      <a:endParaRPr sz="700" u="none" cap="none" strike="noStrike">
                        <a:solidFill>
                          <a:srgbClr val="E1000F"/>
                        </a:solidFill>
                        <a:latin typeface="Arial"/>
                        <a:ea typeface="Arial"/>
                        <a:cs typeface="Arial"/>
                        <a:sym typeface="Arial"/>
                      </a:endParaRPr>
                    </a:p>
                  </a:txBody>
                  <a:tcPr marT="45725" marB="45725" marR="91450" marL="91450" anchor="ctr">
                    <a:lnR cap="flat" cmpd="sng" w="9525">
                      <a:solidFill>
                        <a:schemeClr val="dk1"/>
                      </a:solidFill>
                      <a:prstDash val="dash"/>
                      <a:round/>
                      <a:headEnd len="sm" w="sm" type="none"/>
                      <a:tailEnd len="sm" w="sm" type="none"/>
                    </a:lnR>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fr-FR" sz="1000" u="none" cap="none" strike="noStrike">
                          <a:solidFill>
                            <a:srgbClr val="E1000F"/>
                          </a:solidFill>
                          <a:latin typeface="Arial"/>
                          <a:ea typeface="Arial"/>
                          <a:cs typeface="Arial"/>
                          <a:sym typeface="Arial"/>
                        </a:rPr>
                        <a:t>Scénario 1</a:t>
                      </a:r>
                      <a:endParaRPr/>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fr-FR" sz="1000" u="none" cap="none" strike="noStrike">
                          <a:solidFill>
                            <a:srgbClr val="E1000F"/>
                          </a:solidFill>
                          <a:latin typeface="Arial"/>
                          <a:ea typeface="Arial"/>
                          <a:cs typeface="Arial"/>
                          <a:sym typeface="Arial"/>
                        </a:rPr>
                        <a:t>Scénario 2</a:t>
                      </a:r>
                      <a:endParaRPr/>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fr-FR" sz="1000" u="none" cap="none" strike="noStrike">
                          <a:solidFill>
                            <a:srgbClr val="E1000F"/>
                          </a:solidFill>
                          <a:latin typeface="Arial"/>
                          <a:ea typeface="Arial"/>
                          <a:cs typeface="Arial"/>
                          <a:sym typeface="Arial"/>
                        </a:rPr>
                        <a:t>Scénario 3</a:t>
                      </a:r>
                      <a:endParaRPr/>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rgbClr val="E1000F"/>
                      </a:solidFill>
                      <a:prstDash val="dash"/>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fr-FR" sz="1000" u="none" cap="none" strike="noStrike">
                          <a:solidFill>
                            <a:srgbClr val="E1000F"/>
                          </a:solidFill>
                          <a:latin typeface="Arial"/>
                          <a:ea typeface="Arial"/>
                          <a:cs typeface="Arial"/>
                          <a:sym typeface="Arial"/>
                        </a:rPr>
                        <a:t>Scénario 4</a:t>
                      </a:r>
                      <a:endParaRPr/>
                    </a:p>
                  </a:txBody>
                  <a:tcPr marT="45725" marB="45725" marR="91450" marL="91450" anchor="ctr">
                    <a:lnL cap="flat" cmpd="sng" w="9525">
                      <a:solidFill>
                        <a:srgbClr val="E1000F"/>
                      </a:solidFill>
                      <a:prstDash val="dash"/>
                      <a:round/>
                      <a:headEnd len="sm" w="sm" type="none"/>
                      <a:tailEnd len="sm" w="sm" type="none"/>
                    </a:lnL>
                    <a:lnB cap="flat" cmpd="sng" w="9525">
                      <a:solidFill>
                        <a:schemeClr val="dk1"/>
                      </a:solidFill>
                      <a:prstDash val="solid"/>
                      <a:round/>
                      <a:headEnd len="sm" w="sm" type="none"/>
                      <a:tailEnd len="sm" w="sm" type="none"/>
                    </a:lnB>
                    <a:solidFill>
                      <a:schemeClr val="lt1"/>
                    </a:solidFill>
                  </a:tcPr>
                </a:tc>
              </a:tr>
              <a:tr h="272100">
                <a:tc>
                  <a:txBody>
                    <a:bodyPr/>
                    <a:lstStyle/>
                    <a:p>
                      <a:pPr indent="0" lvl="0" marL="0" marR="0" rtl="0" algn="ctr">
                        <a:lnSpc>
                          <a:spcPct val="100000"/>
                        </a:lnSpc>
                        <a:spcBef>
                          <a:spcPts val="0"/>
                        </a:spcBef>
                        <a:spcAft>
                          <a:spcPts val="0"/>
                        </a:spcAft>
                        <a:buNone/>
                      </a:pPr>
                      <a:r>
                        <a:rPr b="1" lang="fr-FR" sz="800" u="none" cap="none" strike="noStrike">
                          <a:latin typeface="Arial"/>
                          <a:ea typeface="Arial"/>
                          <a:cs typeface="Arial"/>
                          <a:sym typeface="Arial"/>
                        </a:rPr>
                        <a:t>Besoin en logement total</a:t>
                      </a:r>
                      <a:endParaRPr/>
                    </a:p>
                  </a:txBody>
                  <a:tcPr marT="45725" marB="45725" marR="91450" marL="91450" anchor="ctr">
                    <a:lnR cap="flat" cmpd="sng" w="9525">
                      <a:solidFill>
                        <a:schemeClr val="dk1"/>
                      </a:solidFill>
                      <a:prstDash val="dash"/>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dash"/>
                      <a:round/>
                      <a:headEnd len="sm" w="sm" type="none"/>
                      <a:tailEnd len="sm" w="sm" type="none"/>
                    </a:lnB>
                    <a:solidFill>
                      <a:srgbClr val="CECCFB"/>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fr-FR" sz="900" u="none" cap="none" strike="noStrike">
                          <a:latin typeface="Arial"/>
                          <a:ea typeface="Arial"/>
                          <a:cs typeface="Arial"/>
                          <a:sym typeface="Arial"/>
                        </a:rPr>
                        <a:t>25</a:t>
                      </a:r>
                      <a:r>
                        <a:rPr b="1" lang="fr-FR" sz="900"/>
                        <a:t>13</a:t>
                      </a:r>
                      <a:r>
                        <a:rPr b="1" lang="fr-FR" sz="900" u="none" cap="none" strike="noStrike">
                          <a:latin typeface="Arial"/>
                          <a:ea typeface="Arial"/>
                          <a:cs typeface="Arial"/>
                          <a:sym typeface="Arial"/>
                        </a:rPr>
                        <a:t> logts ( 418 logts/an)</a:t>
                      </a:r>
                      <a:endParaRPr b="1" sz="9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dash"/>
                      <a:round/>
                      <a:headEnd len="sm" w="sm" type="none"/>
                      <a:tailEnd len="sm" w="sm" type="none"/>
                    </a:lnB>
                    <a:solidFill>
                      <a:srgbClr val="CECCFB"/>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fr-FR" sz="900" u="none" cap="none" strike="noStrike">
                          <a:latin typeface="Arial"/>
                          <a:ea typeface="Arial"/>
                          <a:cs typeface="Arial"/>
                          <a:sym typeface="Arial"/>
                        </a:rPr>
                        <a:t>32</a:t>
                      </a:r>
                      <a:r>
                        <a:rPr b="1" lang="fr-FR" sz="900"/>
                        <a:t>10</a:t>
                      </a:r>
                      <a:r>
                        <a:rPr b="1" lang="fr-FR" sz="900" u="none" cap="none" strike="noStrike">
                          <a:latin typeface="Arial"/>
                          <a:ea typeface="Arial"/>
                          <a:cs typeface="Arial"/>
                          <a:sym typeface="Arial"/>
                        </a:rPr>
                        <a:t> logts (</a:t>
                      </a:r>
                      <a:r>
                        <a:rPr b="1" lang="fr-FR" sz="900"/>
                        <a:t>535</a:t>
                      </a:r>
                      <a:r>
                        <a:rPr b="1" lang="fr-FR" sz="900" u="none" cap="none" strike="noStrike">
                          <a:latin typeface="Arial"/>
                          <a:ea typeface="Arial"/>
                          <a:cs typeface="Arial"/>
                          <a:sym typeface="Arial"/>
                        </a:rPr>
                        <a:t> logts/an)</a:t>
                      </a:r>
                      <a:endParaRPr b="1" sz="9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dash"/>
                      <a:round/>
                      <a:headEnd len="sm" w="sm" type="none"/>
                      <a:tailEnd len="sm" w="sm" type="none"/>
                    </a:lnB>
                    <a:solidFill>
                      <a:srgbClr val="CECCFB"/>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0" lang="fr-FR" sz="900" u="none" cap="none" strike="noStrike">
                          <a:solidFill>
                            <a:srgbClr val="000000"/>
                          </a:solidFill>
                          <a:latin typeface="Arial"/>
                          <a:ea typeface="Arial"/>
                          <a:cs typeface="Arial"/>
                          <a:sym typeface="Arial"/>
                        </a:rPr>
                        <a:t>30</a:t>
                      </a:r>
                      <a:r>
                        <a:rPr b="1" lang="fr-FR" sz="900">
                          <a:solidFill>
                            <a:srgbClr val="000000"/>
                          </a:solidFill>
                        </a:rPr>
                        <a:t>48</a:t>
                      </a:r>
                      <a:r>
                        <a:rPr b="1" i="0" lang="fr-FR" sz="900" u="none" cap="none" strike="noStrike">
                          <a:solidFill>
                            <a:srgbClr val="000000"/>
                          </a:solidFill>
                          <a:latin typeface="Arial"/>
                          <a:ea typeface="Arial"/>
                          <a:cs typeface="Arial"/>
                          <a:sym typeface="Arial"/>
                        </a:rPr>
                        <a:t> log</a:t>
                      </a:r>
                      <a:r>
                        <a:rPr b="1" lang="fr-FR" sz="900" u="none" cap="none" strike="noStrike">
                          <a:latin typeface="Arial"/>
                          <a:ea typeface="Arial"/>
                          <a:cs typeface="Arial"/>
                          <a:sym typeface="Arial"/>
                        </a:rPr>
                        <a:t>ts (50</a:t>
                      </a:r>
                      <a:r>
                        <a:rPr b="1" lang="fr-FR" sz="900"/>
                        <a:t>8</a:t>
                      </a:r>
                      <a:r>
                        <a:rPr b="1" lang="fr-FR" sz="900" u="none" cap="none" strike="noStrike">
                          <a:latin typeface="Arial"/>
                          <a:ea typeface="Arial"/>
                          <a:cs typeface="Arial"/>
                          <a:sym typeface="Arial"/>
                        </a:rPr>
                        <a:t> logts/an)</a:t>
                      </a:r>
                      <a:endParaRPr b="1" i="0" sz="900" u="none" cap="none" strike="noStrike">
                        <a:solidFill>
                          <a:srgbClr val="000000"/>
                        </a:solidFill>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dash"/>
                      <a:round/>
                      <a:headEnd len="sm" w="sm" type="none"/>
                      <a:tailEnd len="sm" w="sm" type="none"/>
                    </a:lnB>
                    <a:solidFill>
                      <a:srgbClr val="CECCFB"/>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0" lang="fr-FR" sz="900" u="none" cap="none" strike="noStrike">
                          <a:solidFill>
                            <a:srgbClr val="000000"/>
                          </a:solidFill>
                          <a:latin typeface="Arial"/>
                          <a:ea typeface="Arial"/>
                          <a:cs typeface="Arial"/>
                          <a:sym typeface="Arial"/>
                        </a:rPr>
                        <a:t>37</a:t>
                      </a:r>
                      <a:r>
                        <a:rPr b="1" lang="fr-FR" sz="900">
                          <a:solidFill>
                            <a:srgbClr val="000000"/>
                          </a:solidFill>
                        </a:rPr>
                        <a:t>51</a:t>
                      </a:r>
                      <a:r>
                        <a:rPr b="1" i="0" lang="fr-FR" sz="900" u="none" cap="none" strike="noStrike">
                          <a:solidFill>
                            <a:srgbClr val="000000"/>
                          </a:solidFill>
                          <a:latin typeface="Arial"/>
                          <a:ea typeface="Arial"/>
                          <a:cs typeface="Arial"/>
                          <a:sym typeface="Arial"/>
                        </a:rPr>
                        <a:t> log</a:t>
                      </a:r>
                      <a:r>
                        <a:rPr b="1" lang="fr-FR" sz="900" u="none" cap="none" strike="noStrike">
                          <a:latin typeface="Arial"/>
                          <a:ea typeface="Arial"/>
                          <a:cs typeface="Arial"/>
                          <a:sym typeface="Arial"/>
                        </a:rPr>
                        <a:t>ts (625 logts/an)</a:t>
                      </a:r>
                      <a:endParaRPr b="1" i="0" sz="900" u="none" cap="none" strike="noStrike">
                        <a:solidFill>
                          <a:srgbClr val="000000"/>
                        </a:solidFill>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dash"/>
                      <a:round/>
                      <a:headEnd len="sm" w="sm" type="none"/>
                      <a:tailEnd len="sm" w="sm" type="none"/>
                    </a:lnB>
                    <a:solidFill>
                      <a:srgbClr val="CECCFB"/>
                    </a:solidFill>
                  </a:tcPr>
                </a:tc>
              </a:tr>
              <a:tr h="379975">
                <a:tc>
                  <a:txBody>
                    <a:bodyPr/>
                    <a:lstStyle/>
                    <a:p>
                      <a:pPr indent="0" lvl="0" marL="0" marR="0" rtl="0" algn="ctr">
                        <a:lnSpc>
                          <a:spcPct val="100000"/>
                        </a:lnSpc>
                        <a:spcBef>
                          <a:spcPts val="0"/>
                        </a:spcBef>
                        <a:spcAft>
                          <a:spcPts val="0"/>
                        </a:spcAft>
                        <a:buClr>
                          <a:srgbClr val="000000"/>
                        </a:buClr>
                        <a:buSzPts val="800"/>
                        <a:buFont typeface="Arial"/>
                        <a:buNone/>
                      </a:pPr>
                      <a:r>
                        <a:rPr b="1" lang="fr-FR" sz="800" u="none" cap="none" strike="noStrike">
                          <a:latin typeface="Arial"/>
                          <a:ea typeface="Arial"/>
                          <a:cs typeface="Arial"/>
                          <a:sym typeface="Arial"/>
                        </a:rPr>
                        <a:t>Besoin lié à la démographie, la vacance et les résidences secondaires</a:t>
                      </a:r>
                      <a:endParaRPr/>
                    </a:p>
                  </a:txBody>
                  <a:tcPr marT="45725" marB="45725" marR="91450" marL="91450" anchor="ctr">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fr-FR" sz="800"/>
                        <a:t>2002 logts</a:t>
                      </a:r>
                      <a:endParaRPr sz="8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fr-FR" sz="800" u="none" cap="none" strike="noStrike">
                          <a:latin typeface="Arial"/>
                          <a:ea typeface="Arial"/>
                          <a:cs typeface="Arial"/>
                          <a:sym typeface="Arial"/>
                        </a:rPr>
                        <a:t>2702 logts </a:t>
                      </a:r>
                      <a:endParaRPr sz="8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fr-FR" sz="800" u="none" cap="none" strike="noStrike">
                          <a:latin typeface="Arial"/>
                          <a:ea typeface="Arial"/>
                          <a:cs typeface="Arial"/>
                          <a:sym typeface="Arial"/>
                        </a:rPr>
                        <a:t>2537 logts </a:t>
                      </a:r>
                      <a:endParaRPr sz="8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fr-FR" sz="800" u="none" cap="none" strike="noStrike">
                          <a:latin typeface="Arial"/>
                          <a:ea typeface="Arial"/>
                          <a:cs typeface="Arial"/>
                          <a:sym typeface="Arial"/>
                        </a:rPr>
                        <a:t>3240 logts </a:t>
                      </a:r>
                      <a:endParaRPr sz="8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272100">
                <a:tc>
                  <a:txBody>
                    <a:bodyPr/>
                    <a:lstStyle/>
                    <a:p>
                      <a:pPr indent="0" lvl="0" marL="0" marR="0" rtl="0" algn="ctr">
                        <a:lnSpc>
                          <a:spcPct val="100000"/>
                        </a:lnSpc>
                        <a:spcBef>
                          <a:spcPts val="0"/>
                        </a:spcBef>
                        <a:spcAft>
                          <a:spcPts val="0"/>
                        </a:spcAft>
                        <a:buNone/>
                      </a:pPr>
                      <a:r>
                        <a:rPr b="1" lang="fr-FR" sz="800" u="none" cap="none" strike="noStrike">
                          <a:latin typeface="Arial"/>
                          <a:ea typeface="Arial"/>
                          <a:cs typeface="Arial"/>
                          <a:sym typeface="Arial"/>
                        </a:rPr>
                        <a:t>Besoin liés au mal-logement</a:t>
                      </a:r>
                      <a:r>
                        <a:rPr b="1" i="0" lang="fr-FR" sz="800" u="none" cap="none" strike="noStrike">
                          <a:solidFill>
                            <a:srgbClr val="000000"/>
                          </a:solidFill>
                          <a:latin typeface="Arial"/>
                          <a:ea typeface="Arial"/>
                          <a:cs typeface="Arial"/>
                          <a:sym typeface="Arial"/>
                        </a:rPr>
                        <a:t> </a:t>
                      </a:r>
                      <a:endParaRPr b="1" sz="800" u="none" cap="none" strike="noStrike">
                        <a:latin typeface="Arial"/>
                        <a:ea typeface="Arial"/>
                        <a:cs typeface="Arial"/>
                        <a:sym typeface="Arial"/>
                      </a:endParaRPr>
                    </a:p>
                  </a:txBody>
                  <a:tcPr marT="45725" marB="45725" marR="91450" marL="91450" anchor="ctr">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fr-FR" sz="800"/>
                        <a:t>511</a:t>
                      </a:r>
                      <a:r>
                        <a:rPr lang="fr-FR" sz="800" u="none" cap="none" strike="noStrike">
                          <a:latin typeface="Arial"/>
                          <a:ea typeface="Arial"/>
                          <a:cs typeface="Arial"/>
                          <a:sym typeface="Arial"/>
                        </a:rPr>
                        <a:t> logts </a:t>
                      </a:r>
                      <a:endParaRPr sz="8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fr-FR" sz="800" u="none" cap="none" strike="noStrike">
                          <a:latin typeface="Arial"/>
                          <a:ea typeface="Arial"/>
                          <a:cs typeface="Arial"/>
                          <a:sym typeface="Arial"/>
                        </a:rPr>
                        <a:t>5</a:t>
                      </a:r>
                      <a:r>
                        <a:rPr lang="fr-FR" sz="800"/>
                        <a:t>08</a:t>
                      </a:r>
                      <a:r>
                        <a:rPr lang="fr-FR" sz="800" u="none" cap="none" strike="noStrike">
                          <a:latin typeface="Arial"/>
                          <a:ea typeface="Arial"/>
                          <a:cs typeface="Arial"/>
                          <a:sym typeface="Arial"/>
                        </a:rPr>
                        <a:t> logts </a:t>
                      </a:r>
                      <a:endParaRPr sz="8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fr-FR" sz="800" u="none" cap="none" strike="noStrike">
                          <a:latin typeface="Arial"/>
                          <a:ea typeface="Arial"/>
                          <a:cs typeface="Arial"/>
                          <a:sym typeface="Arial"/>
                        </a:rPr>
                        <a:t>4</a:t>
                      </a:r>
                      <a:r>
                        <a:rPr lang="fr-FR" sz="800"/>
                        <a:t>11</a:t>
                      </a:r>
                      <a:r>
                        <a:rPr lang="fr-FR" sz="800" u="none" cap="none" strike="noStrike">
                          <a:latin typeface="Arial"/>
                          <a:ea typeface="Arial"/>
                          <a:cs typeface="Arial"/>
                          <a:sym typeface="Arial"/>
                        </a:rPr>
                        <a:t> logts </a:t>
                      </a:r>
                      <a:endParaRPr sz="8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fr-FR" sz="800" u="none" cap="none" strike="noStrike">
                          <a:latin typeface="Arial"/>
                          <a:ea typeface="Arial"/>
                          <a:cs typeface="Arial"/>
                          <a:sym typeface="Arial"/>
                        </a:rPr>
                        <a:t>5</a:t>
                      </a:r>
                      <a:r>
                        <a:rPr lang="fr-FR" sz="800"/>
                        <a:t>11</a:t>
                      </a:r>
                      <a:r>
                        <a:rPr lang="fr-FR" sz="800" u="none" cap="none" strike="noStrike">
                          <a:latin typeface="Arial"/>
                          <a:ea typeface="Arial"/>
                          <a:cs typeface="Arial"/>
                          <a:sym typeface="Arial"/>
                        </a:rPr>
                        <a:t> logts </a:t>
                      </a:r>
                      <a:endParaRPr sz="8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379975">
                <a:tc>
                  <a:txBody>
                    <a:bodyPr/>
                    <a:lstStyle/>
                    <a:p>
                      <a:pPr indent="0" lvl="0" marL="0" marR="0" rtl="0" algn="ctr">
                        <a:lnSpc>
                          <a:spcPct val="100000"/>
                        </a:lnSpc>
                        <a:spcBef>
                          <a:spcPts val="0"/>
                        </a:spcBef>
                        <a:spcAft>
                          <a:spcPts val="0"/>
                        </a:spcAft>
                        <a:buNone/>
                      </a:pPr>
                      <a:r>
                        <a:rPr b="1" lang="fr-FR" sz="800" u="none" cap="none" strike="noStrike">
                          <a:latin typeface="Arial"/>
                          <a:ea typeface="Arial"/>
                          <a:cs typeface="Arial"/>
                          <a:sym typeface="Arial"/>
                        </a:rPr>
                        <a:t>Tendance démographique – évolution du nombre de ménages</a:t>
                      </a:r>
                      <a:endParaRPr/>
                    </a:p>
                  </a:txBody>
                  <a:tcPr marT="45725" marB="45725" marR="91450" marL="91450" anchor="ctr">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ECCFB"/>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fr-FR" sz="700" u="none" cap="none" strike="noStrike">
                          <a:latin typeface="Arial"/>
                          <a:ea typeface="Arial"/>
                          <a:cs typeface="Arial"/>
                          <a:sym typeface="Arial"/>
                        </a:rPr>
                        <a:t>CENTRAL-TENDANCIE</a:t>
                      </a:r>
                      <a:r>
                        <a:rPr b="1" lang="fr-FR" sz="700"/>
                        <a:t>L</a:t>
                      </a:r>
                      <a:endParaRPr b="1" sz="7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ECCFB"/>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fr-FR" sz="700" u="none" cap="none" strike="noStrike">
                          <a:latin typeface="Arial"/>
                          <a:ea typeface="Arial"/>
                          <a:cs typeface="Arial"/>
                          <a:sym typeface="Arial"/>
                        </a:rPr>
                        <a:t>CENTRAL-TENDANCIEL</a:t>
                      </a:r>
                      <a:endParaRPr b="1" sz="7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ECCFB"/>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fr-FR" sz="700" u="none" cap="none" strike="noStrike">
                          <a:latin typeface="Arial"/>
                          <a:ea typeface="Arial"/>
                          <a:cs typeface="Arial"/>
                          <a:sym typeface="Arial"/>
                        </a:rPr>
                        <a:t>CENTRAL-ACCÉLÉRATION</a:t>
                      </a:r>
                      <a:endParaRPr b="1" sz="7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ECCFB"/>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fr-FR" sz="700" u="none" cap="none" strike="noStrike">
                          <a:latin typeface="Arial"/>
                          <a:ea typeface="Arial"/>
                          <a:cs typeface="Arial"/>
                          <a:sym typeface="Arial"/>
                        </a:rPr>
                        <a:t>CENTRAL-ACCÉLÉRATION</a:t>
                      </a:r>
                      <a:endParaRPr b="1" sz="7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ECCFB"/>
                    </a:solidFill>
                  </a:tcPr>
                </a:tc>
              </a:tr>
              <a:tr h="272100">
                <a:tc>
                  <a:txBody>
                    <a:bodyPr/>
                    <a:lstStyle/>
                    <a:p>
                      <a:pPr indent="0" lvl="0" marL="0" marR="0" rtl="0" algn="ctr">
                        <a:lnSpc>
                          <a:spcPct val="100000"/>
                        </a:lnSpc>
                        <a:spcBef>
                          <a:spcPts val="0"/>
                        </a:spcBef>
                        <a:spcAft>
                          <a:spcPts val="0"/>
                        </a:spcAft>
                        <a:buNone/>
                      </a:pPr>
                      <a:r>
                        <a:rPr b="1" lang="fr-FR" sz="800" u="none" cap="none" strike="noStrike">
                          <a:latin typeface="Arial"/>
                          <a:ea typeface="Arial"/>
                          <a:cs typeface="Arial"/>
                          <a:sym typeface="Arial"/>
                        </a:rPr>
                        <a:t>Taux de vacance</a:t>
                      </a:r>
                      <a:endParaRPr/>
                    </a:p>
                  </a:txBody>
                  <a:tcPr marT="45725" marB="45725" marR="91450" marL="91450" anchor="ctr">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-1%</a:t>
                      </a:r>
                      <a:endParaRPr sz="7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même tendance</a:t>
                      </a:r>
                      <a:endParaRPr sz="7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-1%</a:t>
                      </a:r>
                      <a:endParaRPr sz="7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même tendance</a:t>
                      </a:r>
                      <a:endParaRPr sz="7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r>
              <a:tr h="278650">
                <a:tc>
                  <a:txBody>
                    <a:bodyPr/>
                    <a:lstStyle/>
                    <a:p>
                      <a:pPr indent="0" lvl="0" marL="0" marR="0" rtl="0" algn="ctr">
                        <a:lnSpc>
                          <a:spcPct val="100000"/>
                        </a:lnSpc>
                        <a:spcBef>
                          <a:spcPts val="0"/>
                        </a:spcBef>
                        <a:spcAft>
                          <a:spcPts val="0"/>
                        </a:spcAft>
                        <a:buNone/>
                      </a:pPr>
                      <a:r>
                        <a:rPr b="1" lang="fr-FR" sz="800" u="none" cap="none" strike="noStrike">
                          <a:latin typeface="Arial"/>
                          <a:ea typeface="Arial"/>
                          <a:cs typeface="Arial"/>
                          <a:sym typeface="Arial"/>
                        </a:rPr>
                        <a:t>Taux de résidence secondaire</a:t>
                      </a:r>
                      <a:endParaRPr/>
                    </a:p>
                  </a:txBody>
                  <a:tcPr marT="45725" marB="45725" marR="91450" marL="91450" anchor="ctr">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+0,3% </a:t>
                      </a:r>
                      <a:endParaRPr sz="7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même tendance</a:t>
                      </a:r>
                      <a:endParaRPr sz="7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+0,3%</a:t>
                      </a:r>
                      <a:endParaRPr sz="7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même tendance</a:t>
                      </a:r>
                      <a:endParaRPr sz="7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r>
              <a:tr h="278650">
                <a:tc>
                  <a:txBody>
                    <a:bodyPr/>
                    <a:lstStyle/>
                    <a:p>
                      <a:pPr indent="0" lvl="0" marL="0" marR="0" rtl="0" algn="ctr">
                        <a:lnSpc>
                          <a:spcPct val="100000"/>
                        </a:lnSpc>
                        <a:spcBef>
                          <a:spcPts val="0"/>
                        </a:spcBef>
                        <a:spcAft>
                          <a:spcPts val="0"/>
                        </a:spcAft>
                        <a:buNone/>
                      </a:pPr>
                      <a:r>
                        <a:rPr b="1" lang="fr-FR" sz="800"/>
                        <a:t>Démolition</a:t>
                      </a:r>
                      <a:endParaRPr b="1" sz="800" u="none" cap="none" strike="noStrike">
                        <a:latin typeface="Arial"/>
                        <a:ea typeface="Arial"/>
                        <a:cs typeface="Arial"/>
                        <a:sym typeface="Arial"/>
                      </a:endParaRPr>
                    </a:p>
                  </a:txBody>
                  <a:tcPr marT="45725" marB="45725" marR="91450" marL="91450" anchor="ctr">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-0,2%</a:t>
                      </a:r>
                      <a:endParaRPr sz="700"/>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même tendance</a:t>
                      </a:r>
                      <a:endParaRPr sz="700"/>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-0,2%</a:t>
                      </a:r>
                      <a:endParaRPr sz="7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c>
                  <a:txBody>
                    <a:bodyPr/>
                    <a:lstStyle/>
                    <a:p>
                      <a:pPr indent="0" lvl="0" marL="0" marR="0" rtl="0" algn="ctr">
                        <a:lnSpc>
                          <a:spcPct val="100000"/>
                        </a:lnSpc>
                        <a:spcBef>
                          <a:spcPts val="0"/>
                        </a:spcBef>
                        <a:spcAft>
                          <a:spcPts val="0"/>
                        </a:spcAft>
                        <a:buNone/>
                      </a:pPr>
                      <a:r>
                        <a:rPr lang="fr-FR" sz="700"/>
                        <a:t>même tendance</a:t>
                      </a:r>
                      <a:endParaRPr sz="700" u="none" cap="none" strike="noStrike">
                        <a:latin typeface="Arial"/>
                        <a:ea typeface="Arial"/>
                        <a:cs typeface="Arial"/>
                        <a:sym typeface="Arial"/>
                      </a:endParaRPr>
                    </a:p>
                  </a:txBody>
                  <a:tcPr marT="45725" marB="45725" marR="91450" marL="91450" anchor="ctr">
                    <a:lnL cap="flat" cmpd="sng" w="9525">
                      <a:solidFill>
                        <a:srgbClr val="E1000F"/>
                      </a:solidFill>
                      <a:prstDash val="dash"/>
                      <a:round/>
                      <a:headEnd len="sm" w="sm" type="none"/>
                      <a:tailEnd len="sm" w="sm" type="none"/>
                    </a:lnL>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FFF1ED"/>
                    </a:solidFill>
                  </a:tcPr>
                </a:tc>
              </a:tr>
              <a:tr h="278650">
                <a:tc>
                  <a:txBody>
                    <a:bodyPr/>
                    <a:lstStyle/>
                    <a:p>
                      <a:pPr indent="0" lvl="0" marL="0" marR="0" rtl="0" algn="ctr">
                        <a:lnSpc>
                          <a:spcPct val="100000"/>
                        </a:lnSpc>
                        <a:spcBef>
                          <a:spcPts val="0"/>
                        </a:spcBef>
                        <a:spcAft>
                          <a:spcPts val="0"/>
                        </a:spcAft>
                        <a:buNone/>
                      </a:pPr>
                      <a:r>
                        <a:rPr b="1" lang="fr-FR" sz="800" u="none" cap="none" strike="noStrike">
                          <a:latin typeface="Arial"/>
                          <a:ea typeface="Arial"/>
                          <a:cs typeface="Arial"/>
                          <a:sym typeface="Arial"/>
                        </a:rPr>
                        <a:t>Hypothèses liées au mal-logement</a:t>
                      </a:r>
                      <a:endParaRPr/>
                    </a:p>
                  </a:txBody>
                  <a:tcPr marT="45725" marB="45725" marR="91450" marL="91450" anchor="ctr">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solidFill>
                      <a:srgbClr val="FFF1ED"/>
                    </a:solidFill>
                  </a:tcPr>
                </a:tc>
                <a:tc>
                  <a:txBody>
                    <a:bodyPr/>
                    <a:lstStyle/>
                    <a:p>
                      <a:pPr indent="0" lvl="0" marL="0" rtl="0" algn="ctr">
                        <a:spcBef>
                          <a:spcPts val="0"/>
                        </a:spcBef>
                        <a:spcAft>
                          <a:spcPts val="0"/>
                        </a:spcAft>
                        <a:buNone/>
                      </a:pPr>
                      <a:r>
                        <a:rPr lang="fr-FR" sz="700"/>
                        <a:t>50% des personnes hébergées retrouvent un logement (CHRS, hébergement d’urgence)</a:t>
                      </a:r>
                      <a:endParaRPr sz="700"/>
                    </a:p>
                    <a:p>
                      <a:pPr indent="0" lvl="0" marL="0" rtl="0" algn="ctr">
                        <a:spcBef>
                          <a:spcPts val="0"/>
                        </a:spcBef>
                        <a:spcAft>
                          <a:spcPts val="0"/>
                        </a:spcAft>
                        <a:buClr>
                          <a:schemeClr val="dk1"/>
                        </a:buClr>
                        <a:buFont typeface="Arial"/>
                        <a:buNone/>
                      </a:pPr>
                      <a:r>
                        <a:rPr lang="fr-FR" sz="700"/>
                        <a:t>50% hébergés chez les tiers</a:t>
                      </a:r>
                      <a:endParaRPr sz="700"/>
                    </a:p>
                  </a:txBody>
                  <a:tcPr marT="45725" marB="45725" marR="91450" marL="91450"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solidFill>
                      <a:srgbClr val="FFF1ED"/>
                    </a:solidFill>
                  </a:tcPr>
                </a:tc>
                <a:tc>
                  <a:txBody>
                    <a:bodyPr/>
                    <a:lstStyle/>
                    <a:p>
                      <a:pPr indent="0" lvl="0" marL="0" marR="0" rtl="0" algn="ctr">
                        <a:lnSpc>
                          <a:spcPct val="100000"/>
                        </a:lnSpc>
                        <a:spcBef>
                          <a:spcPts val="0"/>
                        </a:spcBef>
                        <a:spcAft>
                          <a:spcPts val="0"/>
                        </a:spcAft>
                        <a:buNone/>
                      </a:pPr>
                      <a:r>
                        <a:rPr lang="fr-FR" sz="700"/>
                        <a:t>50% des personnes hébergées retrouvent un logement (CHRS, hébergement d’urgence)</a:t>
                      </a:r>
                      <a:endParaRPr sz="700" u="none" cap="none" strike="noStrike">
                        <a:latin typeface="Arial"/>
                        <a:ea typeface="Arial"/>
                        <a:cs typeface="Arial"/>
                        <a:sym typeface="Arial"/>
                      </a:endParaRPr>
                    </a:p>
                  </a:txBody>
                  <a:tcPr marT="45725" marB="45725" marR="91450" marL="91450" anchor="ctr">
                    <a:lnL cap="flat" cmpd="sng" w="9525">
                      <a:solidFill>
                        <a:schemeClr val="dk1"/>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solidFill>
                      <a:srgbClr val="FFF1ED"/>
                    </a:solidFill>
                  </a:tcPr>
                </a:tc>
                <a:tc>
                  <a:txBody>
                    <a:bodyPr/>
                    <a:lstStyle/>
                    <a:p>
                      <a:pPr indent="0" lvl="0" marL="0" rtl="0" algn="ctr">
                        <a:spcBef>
                          <a:spcPts val="0"/>
                        </a:spcBef>
                        <a:spcAft>
                          <a:spcPts val="0"/>
                        </a:spcAft>
                        <a:buClr>
                          <a:schemeClr val="dk1"/>
                        </a:buClr>
                        <a:buFont typeface="Arial"/>
                        <a:buNone/>
                      </a:pPr>
                      <a:r>
                        <a:rPr lang="fr-FR" sz="700"/>
                        <a:t>50% des personnes hébergées retrouvent un logement (CHRS, hébergement d’urgence)</a:t>
                      </a:r>
                      <a:endParaRPr sz="700"/>
                    </a:p>
                    <a:p>
                      <a:pPr indent="0" lvl="0" marL="0" rtl="0" algn="ctr">
                        <a:spcBef>
                          <a:spcPts val="0"/>
                        </a:spcBef>
                        <a:spcAft>
                          <a:spcPts val="0"/>
                        </a:spcAft>
                        <a:buClr>
                          <a:schemeClr val="dk1"/>
                        </a:buClr>
                        <a:buFont typeface="Arial"/>
                        <a:buNone/>
                      </a:pPr>
                      <a:r>
                        <a:rPr lang="fr-FR" sz="700"/>
                        <a:t>50% hébergés chez les tiers</a:t>
                      </a:r>
                      <a:endParaRPr sz="700"/>
                    </a:p>
                  </a:txBody>
                  <a:tcPr marT="45725" marB="45725" marR="91450" marL="91450" anchor="ctr">
                    <a:lnL cap="flat" cmpd="sng" w="9525">
                      <a:solidFill>
                        <a:srgbClr val="E1000F"/>
                      </a:solidFill>
                      <a:prstDash val="dash"/>
                      <a:round/>
                      <a:headEnd len="sm" w="sm" type="none"/>
                      <a:tailEnd len="sm" w="sm" type="none"/>
                    </a:lnL>
                    <a:lnR cap="flat" cmpd="sng" w="9525">
                      <a:solidFill>
                        <a:srgbClr val="E1000F"/>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rgbClr val="E1000F"/>
                      </a:solidFill>
                      <a:prstDash val="dash"/>
                      <a:round/>
                      <a:headEnd len="sm" w="sm" type="none"/>
                      <a:tailEnd len="sm" w="sm" type="none"/>
                    </a:lnB>
                    <a:solidFill>
                      <a:srgbClr val="FFF1ED"/>
                    </a:solidFill>
                  </a:tcPr>
                </a:tc>
                <a:tc>
                  <a:txBody>
                    <a:bodyPr/>
                    <a:lstStyle/>
                    <a:p>
                      <a:pPr indent="0" lvl="0" marL="0" rtl="0" algn="ctr">
                        <a:spcBef>
                          <a:spcPts val="0"/>
                        </a:spcBef>
                        <a:spcAft>
                          <a:spcPts val="0"/>
                        </a:spcAft>
                        <a:buClr>
                          <a:schemeClr val="dk1"/>
                        </a:buClr>
                        <a:buFont typeface="Arial"/>
                        <a:buNone/>
                      </a:pPr>
                      <a:r>
                        <a:rPr lang="fr-FR" sz="700"/>
                        <a:t>50% des personnes hébergées retrouvent un logement (CHRS, hébergement d’urgence)</a:t>
                      </a:r>
                      <a:endParaRPr sz="700"/>
                    </a:p>
                    <a:p>
                      <a:pPr indent="0" lvl="0" marL="0" marR="0" rtl="0" algn="ctr">
                        <a:lnSpc>
                          <a:spcPct val="100000"/>
                        </a:lnSpc>
                        <a:spcBef>
                          <a:spcPts val="0"/>
                        </a:spcBef>
                        <a:spcAft>
                          <a:spcPts val="0"/>
                        </a:spcAft>
                        <a:buNone/>
                      </a:pPr>
                      <a:r>
                        <a:t/>
                      </a:r>
                      <a:endParaRPr sz="700"/>
                    </a:p>
                  </a:txBody>
                  <a:tcPr marT="45725" marB="45725" marR="91450" marL="91450" anchor="ctr">
                    <a:lnL cap="flat" cmpd="sng" w="9525">
                      <a:solidFill>
                        <a:srgbClr val="E1000F"/>
                      </a:solidFill>
                      <a:prstDash val="dash"/>
                      <a:round/>
                      <a:headEnd len="sm" w="sm" type="none"/>
                      <a:tailEnd len="sm" w="sm" type="none"/>
                    </a:lnL>
                    <a:lnT cap="flat" cmpd="sng" w="9525">
                      <a:solidFill>
                        <a:schemeClr val="dk1"/>
                      </a:solidFill>
                      <a:prstDash val="dash"/>
                      <a:round/>
                      <a:headEnd len="sm" w="sm" type="none"/>
                      <a:tailEnd len="sm" w="sm" type="none"/>
                    </a:lnT>
                    <a:solidFill>
                      <a:srgbClr val="FFF1ED"/>
                    </a:solidFill>
                  </a:tcPr>
                </a:tc>
              </a:tr>
            </a:tbl>
          </a:graphicData>
        </a:graphic>
      </p:graphicFrame>
      <p:sp>
        <p:nvSpPr>
          <p:cNvPr id="91" name="Google Shape;91;p5"/>
          <p:cNvSpPr txBox="1"/>
          <p:nvPr/>
        </p:nvSpPr>
        <p:spPr>
          <a:xfrm>
            <a:off x="382974" y="1009320"/>
            <a:ext cx="8378047"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Un scénario central-accélération </a:t>
            </a:r>
            <a:r>
              <a:rPr lang="fr-FR" sz="2800">
                <a:solidFill>
                  <a:srgbClr val="001AB2"/>
                </a:solidFill>
              </a:rPr>
              <a:t>proposé</a:t>
            </a:r>
            <a:endParaRPr/>
          </a:p>
          <a:p>
            <a:pPr indent="0" lvl="0" marL="0" marR="0" rtl="0" algn="l">
              <a:lnSpc>
                <a:spcPct val="100000"/>
              </a:lnSpc>
              <a:spcBef>
                <a:spcPts val="0"/>
              </a:spcBef>
              <a:spcAft>
                <a:spcPts val="0"/>
              </a:spcAft>
              <a:buNone/>
            </a:pPr>
            <a:r>
              <a:rPr b="0" i="0" lang="fr-FR" sz="1800" u="none" cap="none" strike="noStrike">
                <a:solidFill>
                  <a:srgbClr val="001AB2"/>
                </a:solidFill>
                <a:latin typeface="Arial"/>
                <a:ea typeface="Arial"/>
                <a:cs typeface="Arial"/>
                <a:sym typeface="Arial"/>
              </a:rPr>
              <a:t>qui prend en compte des politiques d’habitat ambitieuses</a:t>
            </a:r>
            <a:endParaRPr/>
          </a:p>
        </p:txBody>
      </p:sp>
      <p:sp>
        <p:nvSpPr>
          <p:cNvPr id="92" name="Google Shape;92;p5"/>
          <p:cNvSpPr txBox="1"/>
          <p:nvPr/>
        </p:nvSpPr>
        <p:spPr>
          <a:xfrm>
            <a:off x="3322320" y="190031"/>
            <a:ext cx="5484896" cy="54784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Une image contenant texte, Police, capture d’écran, logo&#10;&#10;Le contenu généré par l’IA peut être incorrect." id="97" name="Google Shape;97;p6"/>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pic>
        <p:nvPicPr>
          <p:cNvPr descr="Une image contenant texte, ligne, Tracé, diagramme&#10;&#10;Le contenu généré par l’IA peut être incorrect." id="98" name="Google Shape;98;p6"/>
          <p:cNvPicPr preferRelativeResize="0"/>
          <p:nvPr/>
        </p:nvPicPr>
        <p:blipFill rotWithShape="1">
          <a:blip r:embed="rId4">
            <a:alphaModFix/>
          </a:blip>
          <a:srcRect b="26712" l="1781" r="1453" t="1546"/>
          <a:stretch/>
        </p:blipFill>
        <p:spPr>
          <a:xfrm>
            <a:off x="4664327" y="2728792"/>
            <a:ext cx="4080902" cy="1932108"/>
          </a:xfrm>
          <a:prstGeom prst="rect">
            <a:avLst/>
          </a:prstGeom>
          <a:noFill/>
          <a:ln>
            <a:noFill/>
          </a:ln>
        </p:spPr>
      </p:pic>
      <p:pic>
        <p:nvPicPr>
          <p:cNvPr descr="Une image contenant texte, ligne, Tracé, capture d’écran&#10;&#10;Le contenu généré par l’IA peut être incorrect." id="99" name="Google Shape;99;p6"/>
          <p:cNvPicPr preferRelativeResize="0"/>
          <p:nvPr/>
        </p:nvPicPr>
        <p:blipFill rotWithShape="1">
          <a:blip r:embed="rId5">
            <a:alphaModFix/>
          </a:blip>
          <a:srcRect b="20558" l="2145" r="2176" t="9506"/>
          <a:stretch/>
        </p:blipFill>
        <p:spPr>
          <a:xfrm>
            <a:off x="382976" y="2728791"/>
            <a:ext cx="4029648" cy="1932109"/>
          </a:xfrm>
          <a:prstGeom prst="rect">
            <a:avLst/>
          </a:prstGeom>
          <a:noFill/>
          <a:ln>
            <a:noFill/>
          </a:ln>
        </p:spPr>
      </p:pic>
      <p:sp>
        <p:nvSpPr>
          <p:cNvPr id="100" name="Google Shape;100;p6"/>
          <p:cNvSpPr txBox="1"/>
          <p:nvPr/>
        </p:nvSpPr>
        <p:spPr>
          <a:xfrm>
            <a:off x="382976" y="2079307"/>
            <a:ext cx="3740563" cy="4231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100" u="none" cap="none" strike="noStrike">
                <a:solidFill>
                  <a:srgbClr val="000000"/>
                </a:solidFill>
                <a:latin typeface="Arial"/>
                <a:ea typeface="Arial"/>
                <a:cs typeface="Arial"/>
                <a:sym typeface="Arial"/>
              </a:rPr>
              <a:t>Scénario central de population</a:t>
            </a:r>
            <a:endParaRPr/>
          </a:p>
          <a:p>
            <a:pPr indent="0" lvl="0" marL="0" marR="0" rtl="0" algn="l">
              <a:lnSpc>
                <a:spcPct val="100000"/>
              </a:lnSpc>
              <a:spcBef>
                <a:spcPts val="0"/>
              </a:spcBef>
              <a:spcAft>
                <a:spcPts val="0"/>
              </a:spcAft>
              <a:buNone/>
            </a:pPr>
            <a:r>
              <a:rPr b="0" i="0" lang="fr-FR" sz="1000" u="none" cap="none" strike="noStrike">
                <a:solidFill>
                  <a:srgbClr val="000000"/>
                </a:solidFill>
                <a:latin typeface="Arial"/>
                <a:ea typeface="Arial"/>
                <a:cs typeface="Arial"/>
                <a:sym typeface="Arial"/>
              </a:rPr>
              <a:t>+ 2.453 habitants sur la période 2021-2033</a:t>
            </a:r>
            <a:endParaRPr/>
          </a:p>
        </p:txBody>
      </p:sp>
      <p:sp>
        <p:nvSpPr>
          <p:cNvPr id="101" name="Google Shape;101;p6"/>
          <p:cNvSpPr txBox="1"/>
          <p:nvPr/>
        </p:nvSpPr>
        <p:spPr>
          <a:xfrm>
            <a:off x="4664327" y="2079307"/>
            <a:ext cx="4572000" cy="4231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100" u="none" cap="none" strike="noStrike">
                <a:solidFill>
                  <a:srgbClr val="000000"/>
                </a:solidFill>
                <a:latin typeface="Arial"/>
                <a:ea typeface="Arial"/>
                <a:cs typeface="Arial"/>
                <a:sym typeface="Arial"/>
              </a:rPr>
              <a:t>Scénario accélération du nombre de ménages</a:t>
            </a:r>
            <a:endParaRPr/>
          </a:p>
          <a:p>
            <a:pPr indent="0" lvl="0" marL="0" marR="0" rtl="0" algn="l">
              <a:lnSpc>
                <a:spcPct val="100000"/>
              </a:lnSpc>
              <a:spcBef>
                <a:spcPts val="0"/>
              </a:spcBef>
              <a:spcAft>
                <a:spcPts val="0"/>
              </a:spcAft>
              <a:buNone/>
            </a:pPr>
            <a:r>
              <a:rPr b="0" i="0" lang="fr-FR" sz="1000" u="none" cap="none" strike="noStrike">
                <a:solidFill>
                  <a:srgbClr val="000000"/>
                </a:solidFill>
                <a:latin typeface="Arial"/>
                <a:ea typeface="Arial"/>
                <a:cs typeface="Arial"/>
                <a:sym typeface="Arial"/>
              </a:rPr>
              <a:t>+ 5.544 ménages sur la période 2021-2033</a:t>
            </a:r>
            <a:endParaRPr/>
          </a:p>
        </p:txBody>
      </p:sp>
      <p:sp>
        <p:nvSpPr>
          <p:cNvPr id="102" name="Google Shape;102;p6"/>
          <p:cNvSpPr txBox="1"/>
          <p:nvPr/>
        </p:nvSpPr>
        <p:spPr>
          <a:xfrm>
            <a:off x="382974" y="1009320"/>
            <a:ext cx="8378047"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Un scénario central-accélération choisi</a:t>
            </a:r>
            <a:endParaRPr/>
          </a:p>
          <a:p>
            <a:pPr indent="0" lvl="0" marL="0" marR="0" rtl="0" algn="l">
              <a:lnSpc>
                <a:spcPct val="100000"/>
              </a:lnSpc>
              <a:spcBef>
                <a:spcPts val="0"/>
              </a:spcBef>
              <a:spcAft>
                <a:spcPts val="0"/>
              </a:spcAft>
              <a:buNone/>
            </a:pPr>
            <a:r>
              <a:rPr b="0" i="0" lang="fr-FR" sz="1800" u="none" cap="none" strike="noStrike">
                <a:solidFill>
                  <a:srgbClr val="001AB2"/>
                </a:solidFill>
                <a:latin typeface="Arial"/>
                <a:ea typeface="Arial"/>
                <a:cs typeface="Arial"/>
                <a:sym typeface="Arial"/>
              </a:rPr>
              <a:t>pour les projections démographiques traduites en nombre de ménages</a:t>
            </a:r>
            <a:endParaRPr/>
          </a:p>
        </p:txBody>
      </p:sp>
      <p:sp>
        <p:nvSpPr>
          <p:cNvPr id="103" name="Google Shape;103;p6"/>
          <p:cNvSpPr txBox="1"/>
          <p:nvPr/>
        </p:nvSpPr>
        <p:spPr>
          <a:xfrm>
            <a:off x="3322320" y="190031"/>
            <a:ext cx="5484896" cy="54784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Une image contenant texte, Police, capture d’écran, logo&#10;&#10;Le contenu généré par l’IA peut être incorrect." id="108" name="Google Shape;108;p7"/>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pic>
        <p:nvPicPr>
          <p:cNvPr descr="Une image contenant texte, capture d’écran, Police, ligne&#10;&#10;Le contenu généré par l’IA peut être incorrect." id="109" name="Google Shape;109;p7"/>
          <p:cNvPicPr preferRelativeResize="0"/>
          <p:nvPr/>
        </p:nvPicPr>
        <p:blipFill rotWithShape="1">
          <a:blip r:embed="rId4">
            <a:alphaModFix/>
          </a:blip>
          <a:srcRect b="0" l="1488" r="2531" t="18904"/>
          <a:stretch/>
        </p:blipFill>
        <p:spPr>
          <a:xfrm>
            <a:off x="340562" y="2069431"/>
            <a:ext cx="8294766" cy="2624155"/>
          </a:xfrm>
          <a:prstGeom prst="rect">
            <a:avLst/>
          </a:prstGeom>
          <a:noFill/>
          <a:ln>
            <a:noFill/>
          </a:ln>
        </p:spPr>
      </p:pic>
      <p:sp>
        <p:nvSpPr>
          <p:cNvPr id="110" name="Google Shape;110;p7"/>
          <p:cNvSpPr txBox="1"/>
          <p:nvPr/>
        </p:nvSpPr>
        <p:spPr>
          <a:xfrm>
            <a:off x="5162623" y="744422"/>
            <a:ext cx="3656770"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050" u="none" cap="none" strike="noStrike">
                <a:solidFill>
                  <a:srgbClr val="000000"/>
                </a:solidFill>
                <a:highlight>
                  <a:srgbClr val="FFFF00"/>
                </a:highlight>
                <a:latin typeface="Arial"/>
                <a:ea typeface="Arial"/>
                <a:cs typeface="Arial"/>
                <a:sym typeface="Arial"/>
              </a:rPr>
              <a:t>Partie à compléter en fonction des retours des techniciens</a:t>
            </a:r>
            <a:endParaRPr/>
          </a:p>
        </p:txBody>
      </p:sp>
      <p:sp>
        <p:nvSpPr>
          <p:cNvPr id="111" name="Google Shape;111;p7"/>
          <p:cNvSpPr txBox="1"/>
          <p:nvPr/>
        </p:nvSpPr>
        <p:spPr>
          <a:xfrm>
            <a:off x="382974" y="1009320"/>
            <a:ext cx="8378047"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Réduction de la vacance longue durée de ???%</a:t>
            </a:r>
            <a:endParaRPr/>
          </a:p>
          <a:p>
            <a:pPr indent="0" lvl="0" marL="0" marR="0" rtl="0" algn="l">
              <a:lnSpc>
                <a:spcPct val="100000"/>
              </a:lnSpc>
              <a:spcBef>
                <a:spcPts val="0"/>
              </a:spcBef>
              <a:spcAft>
                <a:spcPts val="0"/>
              </a:spcAft>
              <a:buNone/>
            </a:pPr>
            <a:r>
              <a:rPr b="0" i="0" lang="fr-FR" sz="1800" u="none" cap="none" strike="noStrike">
                <a:solidFill>
                  <a:srgbClr val="001AB2"/>
                </a:solidFill>
                <a:latin typeface="Arial"/>
                <a:ea typeface="Arial"/>
                <a:cs typeface="Arial"/>
                <a:sym typeface="Arial"/>
              </a:rPr>
              <a:t>pour un taux cible de logements vacants de ???%</a:t>
            </a:r>
            <a:endParaRPr/>
          </a:p>
        </p:txBody>
      </p:sp>
      <p:sp>
        <p:nvSpPr>
          <p:cNvPr id="112" name="Google Shape;112;p7"/>
          <p:cNvSpPr txBox="1"/>
          <p:nvPr/>
        </p:nvSpPr>
        <p:spPr>
          <a:xfrm>
            <a:off x="3322320" y="190031"/>
            <a:ext cx="5484896" cy="54784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Une image contenant texte, Police, capture d’écran, logo&#10;&#10;Le contenu généré par l’IA peut être incorrect." id="117" name="Google Shape;117;p8"/>
          <p:cNvPicPr preferRelativeResize="0"/>
          <p:nvPr/>
        </p:nvPicPr>
        <p:blipFill rotWithShape="1">
          <a:blip r:embed="rId3">
            <a:alphaModFix/>
          </a:blip>
          <a:srcRect b="0" l="0" r="0" t="0"/>
          <a:stretch/>
        </p:blipFill>
        <p:spPr>
          <a:xfrm>
            <a:off x="223007" y="190031"/>
            <a:ext cx="1158753" cy="706557"/>
          </a:xfrm>
          <a:prstGeom prst="rect">
            <a:avLst/>
          </a:prstGeom>
          <a:noFill/>
          <a:ln>
            <a:noFill/>
          </a:ln>
        </p:spPr>
      </p:pic>
      <p:sp>
        <p:nvSpPr>
          <p:cNvPr id="118" name="Google Shape;118;p8"/>
          <p:cNvSpPr txBox="1"/>
          <p:nvPr/>
        </p:nvSpPr>
        <p:spPr>
          <a:xfrm>
            <a:off x="1792118" y="699038"/>
            <a:ext cx="712887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050" u="none" cap="none" strike="noStrike">
                <a:solidFill>
                  <a:srgbClr val="000000"/>
                </a:solidFill>
                <a:highlight>
                  <a:srgbClr val="FFFF00"/>
                </a:highlight>
                <a:latin typeface="Arial"/>
                <a:ea typeface="Arial"/>
                <a:cs typeface="Arial"/>
                <a:sym typeface="Arial"/>
              </a:rPr>
              <a:t>Partie à compléter en fonction des retours des techniciens et peut être s’inspirer de la page de résultats pour la suite</a:t>
            </a:r>
            <a:endParaRPr/>
          </a:p>
        </p:txBody>
      </p:sp>
      <p:sp>
        <p:nvSpPr>
          <p:cNvPr id="119" name="Google Shape;119;p8"/>
          <p:cNvSpPr txBox="1"/>
          <p:nvPr/>
        </p:nvSpPr>
        <p:spPr>
          <a:xfrm>
            <a:off x="382974" y="1009320"/>
            <a:ext cx="8378047" cy="444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2800" u="none" cap="none" strike="noStrike">
                <a:solidFill>
                  <a:srgbClr val="001AB2"/>
                </a:solidFill>
                <a:latin typeface="Arial"/>
                <a:ea typeface="Arial"/>
                <a:cs typeface="Arial"/>
                <a:sym typeface="Arial"/>
              </a:rPr>
              <a:t>Les résultats du besoin en logements</a:t>
            </a:r>
            <a:endParaRPr/>
          </a:p>
        </p:txBody>
      </p:sp>
      <p:pic>
        <p:nvPicPr>
          <p:cNvPr descr="Une image contenant texte, capture d’écran, Police, nombre&#10;&#10;Le contenu généré par l’IA peut être incorrect." id="120" name="Google Shape;120;p8"/>
          <p:cNvPicPr preferRelativeResize="0"/>
          <p:nvPr/>
        </p:nvPicPr>
        <p:blipFill rotWithShape="1">
          <a:blip r:embed="rId4">
            <a:alphaModFix/>
          </a:blip>
          <a:srcRect b="0" l="0" r="0" t="0"/>
          <a:stretch/>
        </p:blipFill>
        <p:spPr>
          <a:xfrm>
            <a:off x="2176619" y="1510418"/>
            <a:ext cx="6359900" cy="3035425"/>
          </a:xfrm>
          <a:prstGeom prst="rect">
            <a:avLst/>
          </a:prstGeom>
          <a:noFill/>
          <a:ln>
            <a:noFill/>
          </a:ln>
        </p:spPr>
      </p:pic>
      <p:sp>
        <p:nvSpPr>
          <p:cNvPr id="121" name="Google Shape;121;p8"/>
          <p:cNvSpPr txBox="1"/>
          <p:nvPr/>
        </p:nvSpPr>
        <p:spPr>
          <a:xfrm>
            <a:off x="3322320" y="190031"/>
            <a:ext cx="5484896" cy="54784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600"/>
              <a:buFont typeface="Arial"/>
              <a:buNone/>
            </a:pPr>
            <a:r>
              <a:rPr b="1" i="0" lang="fr-FR" sz="1600" u="none" cap="none" strike="noStrike">
                <a:solidFill>
                  <a:srgbClr val="000000"/>
                </a:solidFill>
                <a:latin typeface="Arial"/>
                <a:ea typeface="Arial"/>
                <a:cs typeface="Arial"/>
                <a:sym typeface="Arial"/>
              </a:rPr>
              <a:t>Otelo</a:t>
            </a:r>
            <a:endParaRPr b="0" i="0" sz="7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600"/>
              <a:buFont typeface="Arial"/>
              <a:buNone/>
            </a:pPr>
            <a:r>
              <a:rPr b="1" i="0" lang="fr-FR" sz="600" u="none" cap="none" strike="noStrike">
                <a:solidFill>
                  <a:srgbClr val="000000"/>
                </a:solidFill>
                <a:latin typeface="Arial"/>
                <a:ea typeface="Arial"/>
                <a:cs typeface="Arial"/>
                <a:sym typeface="Arial"/>
              </a:rPr>
              <a:t>Outil gratuit d'aide à l'estimation des besoins en logements sur votre territoire</a:t>
            </a:r>
            <a:endParaRPr b="0" i="0" sz="5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800"/>
              <a:buFont typeface="Arial"/>
              <a:buNone/>
            </a:pPr>
            <a:r>
              <a:t/>
            </a:r>
            <a:endParaRPr b="1" i="0" sz="800" u="none" cap="none" strike="noStrike">
              <a:solidFill>
                <a:srgbClr val="000000"/>
              </a:solidFill>
              <a:latin typeface="Open Sans Medium"/>
              <a:ea typeface="Open Sans Medium"/>
              <a:cs typeface="Open Sans Medium"/>
              <a:sym typeface="Open Sans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