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795" r:id="rId2"/>
    <p:sldMasterId id="2147483793" r:id="rId3"/>
  </p:sldMasterIdLst>
  <p:notesMasterIdLst>
    <p:notesMasterId r:id="rId22"/>
  </p:notesMasterIdLst>
  <p:handoutMasterIdLst>
    <p:handoutMasterId r:id="rId23"/>
  </p:handoutMasterIdLst>
  <p:sldIdLst>
    <p:sldId id="281" r:id="rId4"/>
    <p:sldId id="280" r:id="rId5"/>
    <p:sldId id="279" r:id="rId6"/>
    <p:sldId id="303" r:id="rId7"/>
    <p:sldId id="278" r:id="rId8"/>
    <p:sldId id="290" r:id="rId9"/>
    <p:sldId id="291" r:id="rId10"/>
    <p:sldId id="283" r:id="rId11"/>
    <p:sldId id="294" r:id="rId12"/>
    <p:sldId id="304" r:id="rId13"/>
    <p:sldId id="302" r:id="rId14"/>
    <p:sldId id="295" r:id="rId15"/>
    <p:sldId id="300" r:id="rId16"/>
    <p:sldId id="301" r:id="rId17"/>
    <p:sldId id="298" r:id="rId18"/>
    <p:sldId id="292" r:id="rId19"/>
    <p:sldId id="297" r:id="rId20"/>
    <p:sldId id="288" r:id="rId21"/>
  </p:sldIdLst>
  <p:sldSz cx="9902825" cy="6858000"/>
  <p:notesSz cx="6797675" cy="9928225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 baseline="30000">
        <a:solidFill>
          <a:srgbClr val="FF9900"/>
        </a:solidFill>
        <a:latin typeface="Times New Roman" pitchFamily="18" charset="0"/>
        <a:ea typeface="ＭＳ Ｐゴシック" pitchFamily="34" charset="-128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 baseline="30000">
        <a:solidFill>
          <a:srgbClr val="FF9900"/>
        </a:solidFill>
        <a:latin typeface="Times New Roman" pitchFamily="18" charset="0"/>
        <a:ea typeface="ＭＳ Ｐゴシック" pitchFamily="34" charset="-128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 baseline="30000">
        <a:solidFill>
          <a:srgbClr val="FF9900"/>
        </a:solidFill>
        <a:latin typeface="Times New Roman" pitchFamily="18" charset="0"/>
        <a:ea typeface="ＭＳ Ｐゴシック" pitchFamily="34" charset="-128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 baseline="30000">
        <a:solidFill>
          <a:srgbClr val="FF9900"/>
        </a:solidFill>
        <a:latin typeface="Times New Roman" pitchFamily="18" charset="0"/>
        <a:ea typeface="ＭＳ Ｐゴシック" pitchFamily="34" charset="-128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 baseline="30000">
        <a:solidFill>
          <a:srgbClr val="FF9900"/>
        </a:solidFill>
        <a:latin typeface="Times New Roman" pitchFamily="18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 baseline="30000">
        <a:solidFill>
          <a:srgbClr val="FF9900"/>
        </a:solidFill>
        <a:latin typeface="Times New Roman" pitchFamily="18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 baseline="30000">
        <a:solidFill>
          <a:srgbClr val="FF9900"/>
        </a:solidFill>
        <a:latin typeface="Times New Roman" pitchFamily="18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 baseline="30000">
        <a:solidFill>
          <a:srgbClr val="FF9900"/>
        </a:solidFill>
        <a:latin typeface="Times New Roman" pitchFamily="18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 baseline="30000">
        <a:solidFill>
          <a:srgbClr val="FF9900"/>
        </a:solidFill>
        <a:latin typeface="Times New Roman" pitchFamily="18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5880"/>
    <a:srgbClr val="003366"/>
    <a:srgbClr val="6E123C"/>
    <a:srgbClr val="01B9F3"/>
    <a:srgbClr val="01A7DB"/>
    <a:srgbClr val="0192BF"/>
    <a:srgbClr val="019CCD"/>
    <a:srgbClr val="1CC8FE"/>
    <a:srgbClr val="70DCF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4660"/>
  </p:normalViewPr>
  <p:slideViewPr>
    <p:cSldViewPr snapToObjects="1">
      <p:cViewPr>
        <p:scale>
          <a:sx n="66" d="100"/>
          <a:sy n="66" d="100"/>
        </p:scale>
        <p:origin x="-2868" y="-972"/>
      </p:cViewPr>
      <p:guideLst>
        <p:guide orient="horz" pos="2160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102" d="100"/>
          <a:sy n="102" d="100"/>
        </p:scale>
        <p:origin x="-1688" y="-120"/>
      </p:cViewPr>
      <p:guideLst>
        <p:guide orient="horz" pos="3127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474367" cy="579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aseline="0">
                <a:solidFill>
                  <a:schemeClr val="tx1"/>
                </a:solidFill>
                <a:latin typeface="Times" charset="0"/>
                <a:ea typeface="+mn-ea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00956" y="1"/>
            <a:ext cx="3096719" cy="579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>
                <a:solidFill>
                  <a:schemeClr val="tx1"/>
                </a:solidFill>
                <a:latin typeface="Times" charset="0"/>
                <a:ea typeface="+mn-ea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266343"/>
            <a:ext cx="3625427" cy="661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aseline="0">
                <a:solidFill>
                  <a:schemeClr val="tx1"/>
                </a:solidFill>
                <a:latin typeface="Times" charset="0"/>
                <a:ea typeface="+mn-ea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017" y="9266343"/>
            <a:ext cx="2945659" cy="661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fld id="{B16A2D6C-0709-42E6-AF5C-13FDC550BF0D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693745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625427" cy="579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aseline="0">
                <a:solidFill>
                  <a:schemeClr val="tx1"/>
                </a:solidFill>
                <a:latin typeface="Times" charset="0"/>
                <a:ea typeface="+mn-ea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7" y="1"/>
            <a:ext cx="2945659" cy="579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>
                <a:solidFill>
                  <a:schemeClr val="tx1"/>
                </a:solidFill>
                <a:latin typeface="Times" charset="0"/>
                <a:ea typeface="+mn-ea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7527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907"/>
            <a:ext cx="4984962" cy="4467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 smtClean="0"/>
              <a:t>Haga clic para modificar el estilo de texto del patrón</a:t>
            </a:r>
          </a:p>
          <a:p>
            <a:pPr lvl="1"/>
            <a:r>
              <a:rPr lang="es-ES_tradnl" noProof="0" smtClean="0"/>
              <a:t>Segundo nivel</a:t>
            </a:r>
          </a:p>
          <a:p>
            <a:pPr lvl="2"/>
            <a:r>
              <a:rPr lang="es-ES_tradnl" noProof="0" smtClean="0"/>
              <a:t>Tercer nivel</a:t>
            </a:r>
          </a:p>
          <a:p>
            <a:pPr lvl="3"/>
            <a:r>
              <a:rPr lang="es-ES_tradnl" noProof="0" smtClean="0"/>
              <a:t>Cuarto nivel</a:t>
            </a:r>
          </a:p>
          <a:p>
            <a:pPr lvl="4"/>
            <a:r>
              <a:rPr lang="es-ES_tradnl" noProof="0" smtClean="0"/>
              <a:t>Quinto nivel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49079"/>
            <a:ext cx="3625427" cy="579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aseline="0">
                <a:solidFill>
                  <a:schemeClr val="tx1"/>
                </a:solidFill>
                <a:latin typeface="Times" charset="0"/>
                <a:ea typeface="+mn-ea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7" y="9349079"/>
            <a:ext cx="2945659" cy="579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fld id="{DCC53A46-2CE5-488E-8282-596D4630EA43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5511342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5DD9D5-B300-4CB6-BD61-1D0D5C5E1113}" type="slidenum">
              <a:rPr lang="es-ES_tradnl" smtClean="0">
                <a:ea typeface="ＭＳ Ｐゴシック" pitchFamily="34" charset="-128"/>
              </a:rPr>
              <a:pPr/>
              <a:t>1</a:t>
            </a:fld>
            <a:endParaRPr lang="es-ES_tradnl" smtClean="0">
              <a:ea typeface="ＭＳ Ｐゴシック" pitchFamily="34" charset="-128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1752600"/>
            <a:ext cx="8416925" cy="1676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1025" cy="17526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42950" y="6248400"/>
            <a:ext cx="2062163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aseline="0">
                <a:solidFill>
                  <a:schemeClr val="tx1"/>
                </a:solidFill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382963" y="6248400"/>
            <a:ext cx="31369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aseline="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/>
              <a:t>Secretaría o dirección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850063" y="6248400"/>
            <a:ext cx="2309812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aseline="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111297A8-FBE5-4BA8-AD23-AFEBAE0344B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1752600"/>
            <a:ext cx="8416925" cy="1676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1025" cy="17526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42950" y="6248400"/>
            <a:ext cx="2062163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aseline="0">
                <a:solidFill>
                  <a:schemeClr val="tx1"/>
                </a:solidFill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382963" y="6248400"/>
            <a:ext cx="31369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aseline="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/>
              <a:t>Secretaría o dirección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850063" y="6248400"/>
            <a:ext cx="2309812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aseline="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014C9B2E-3273-411F-826B-B8E5FB3A85B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7" descr="Fondo_Base_A"/>
          <p:cNvPicPr>
            <a:picLocks noChangeAspect="1" noChangeArrowheads="1"/>
          </p:cNvPicPr>
          <p:nvPr/>
        </p:nvPicPr>
        <p:blipFill>
          <a:blip r:embed="rId5"/>
          <a:srcRect t="12621"/>
          <a:stretch>
            <a:fillRect/>
          </a:stretch>
        </p:blipFill>
        <p:spPr bwMode="auto">
          <a:xfrm>
            <a:off x="-1438275" y="0"/>
            <a:ext cx="11341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1463" y="1268413"/>
            <a:ext cx="9072562" cy="288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9599613" y="0"/>
            <a:ext cx="306387" cy="6864350"/>
          </a:xfrm>
          <a:prstGeom prst="rect">
            <a:avLst/>
          </a:prstGeom>
          <a:solidFill>
            <a:srgbClr val="01B9F3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_tradnl">
              <a:latin typeface="Times New Roman" charset="0"/>
              <a:ea typeface="+mn-ea"/>
            </a:endParaRPr>
          </a:p>
        </p:txBody>
      </p:sp>
      <p:sp>
        <p:nvSpPr>
          <p:cNvPr id="1059" name="Rectangle 35"/>
          <p:cNvSpPr>
            <a:spLocks noGrp="1" noChangeArrowheads="1"/>
          </p:cNvSpPr>
          <p:nvPr/>
        </p:nvSpPr>
        <p:spPr bwMode="auto">
          <a:xfrm>
            <a:off x="7466013" y="640080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F4BF13DC-B569-4771-A770-D74B0E16BD3D}" type="slidenum">
              <a:rPr lang="en-US" sz="1200" b="1" baseline="0">
                <a:solidFill>
                  <a:srgbClr val="404040"/>
                </a:solidFill>
                <a:latin typeface="ＭＳ Ｐゴシック" charset="-128"/>
                <a:ea typeface="ＭＳ Ｐゴシック" charset="-128"/>
              </a:rPr>
              <a:pPr algn="r">
                <a:defRPr/>
              </a:pPr>
              <a:t>‹Nº›</a:t>
            </a:fld>
            <a:endParaRPr lang="en-US" sz="1400" b="1" baseline="0">
              <a:solidFill>
                <a:srgbClr val="40404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12" name="Rectangle 24"/>
          <p:cNvSpPr>
            <a:spLocks noChangeArrowheads="1"/>
          </p:cNvSpPr>
          <p:nvPr/>
        </p:nvSpPr>
        <p:spPr bwMode="auto">
          <a:xfrm>
            <a:off x="-1588" y="0"/>
            <a:ext cx="9904413" cy="1052513"/>
          </a:xfrm>
          <a:prstGeom prst="rect">
            <a:avLst/>
          </a:prstGeom>
          <a:solidFill>
            <a:srgbClr val="1F59B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_tradnl" dirty="0">
              <a:latin typeface="Times New Roman" charset="0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09" r:id="rId2"/>
    <p:sldLayoutId id="2147483810" r:id="rId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autoUpdateAnimBg="0" advAuto="0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Arial" charset="0"/>
        </a:defRPr>
      </a:lvl9pPr>
    </p:titleStyle>
    <p:bodyStyle>
      <a:lvl1pPr marL="119063" indent="-119063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233363" indent="223838" algn="l" rtl="0" eaLnBrk="0" fontAlgn="base" hangingPunct="0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ＭＳ Ｐゴシック" charset="-128"/>
        </a:defRPr>
      </a:lvl2pPr>
      <a:lvl3pPr marL="411163" indent="-635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3pPr>
      <a:lvl4pPr marL="525463" indent="846138" algn="l" rtl="0" eaLnBrk="0" fontAlgn="base" hangingPunct="0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715963" indent="1112838" algn="l" rtl="0" eaLnBrk="0" fontAlgn="base" hangingPunct="0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1173163" algn="l" rtl="0" eaLnBrk="0" fontAlgn="base" hangingPunct="0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1630363" algn="l" rtl="0" eaLnBrk="0" fontAlgn="base" hangingPunct="0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2087563" algn="l" rtl="0" eaLnBrk="0" fontAlgn="base" hangingPunct="0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2544763" algn="l" rtl="0" eaLnBrk="0" fontAlgn="base" hangingPunct="0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7" descr="Fondo_Base_A"/>
          <p:cNvPicPr>
            <a:picLocks noChangeAspect="1" noChangeArrowheads="1"/>
          </p:cNvPicPr>
          <p:nvPr/>
        </p:nvPicPr>
        <p:blipFill>
          <a:blip r:embed="rId5"/>
          <a:srcRect t="12621"/>
          <a:stretch>
            <a:fillRect/>
          </a:stretch>
        </p:blipFill>
        <p:spPr bwMode="auto">
          <a:xfrm>
            <a:off x="-1438275" y="0"/>
            <a:ext cx="11341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1463" y="1268413"/>
            <a:ext cx="9072562" cy="288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</a:p>
        </p:txBody>
      </p:sp>
      <p:sp>
        <p:nvSpPr>
          <p:cNvPr id="1059" name="Rectangle 35"/>
          <p:cNvSpPr>
            <a:spLocks noGrp="1" noChangeArrowheads="1"/>
          </p:cNvSpPr>
          <p:nvPr/>
        </p:nvSpPr>
        <p:spPr bwMode="auto">
          <a:xfrm>
            <a:off x="7466013" y="640080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77DD8B30-7450-489F-B0CA-BE42B9691FD4}" type="slidenum">
              <a:rPr lang="en-US" sz="1200" b="1" baseline="0">
                <a:solidFill>
                  <a:srgbClr val="404040"/>
                </a:solidFill>
                <a:latin typeface="ＭＳ Ｐゴシック" charset="-128"/>
                <a:ea typeface="ＭＳ Ｐゴシック" charset="-128"/>
              </a:rPr>
              <a:pPr algn="r">
                <a:defRPr/>
              </a:pPr>
              <a:t>‹Nº›</a:t>
            </a:fld>
            <a:endParaRPr lang="en-US" sz="1400" b="1" baseline="0">
              <a:solidFill>
                <a:srgbClr val="40404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12" name="Rectangle 24"/>
          <p:cNvSpPr>
            <a:spLocks noChangeArrowheads="1"/>
          </p:cNvSpPr>
          <p:nvPr/>
        </p:nvSpPr>
        <p:spPr bwMode="auto">
          <a:xfrm>
            <a:off x="-1588" y="0"/>
            <a:ext cx="9904413" cy="1052513"/>
          </a:xfrm>
          <a:prstGeom prst="rect">
            <a:avLst/>
          </a:prstGeom>
          <a:solidFill>
            <a:srgbClr val="1F59B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_tradnl" dirty="0">
              <a:latin typeface="Times New Roman" charset="0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1" r:id="rId2"/>
    <p:sldLayoutId id="2147483812" r:id="rId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autoUpdateAnimBg="0" advAuto="0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Arial" charset="0"/>
        </a:defRPr>
      </a:lvl9pPr>
    </p:titleStyle>
    <p:bodyStyle>
      <a:lvl1pPr marL="119063" indent="-119063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233363" indent="223838" algn="l" rtl="0" eaLnBrk="0" fontAlgn="base" hangingPunct="0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ＭＳ Ｐゴシック" charset="-128"/>
        </a:defRPr>
      </a:lvl2pPr>
      <a:lvl3pPr marL="411163" indent="-635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3pPr>
      <a:lvl4pPr marL="525463" indent="846138" algn="l" rtl="0" eaLnBrk="0" fontAlgn="base" hangingPunct="0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715963" indent="1112838" algn="l" rtl="0" eaLnBrk="0" fontAlgn="base" hangingPunct="0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1173163" algn="l" rtl="0" eaLnBrk="0" fontAlgn="base" hangingPunct="0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1630363" algn="l" rtl="0" eaLnBrk="0" fontAlgn="base" hangingPunct="0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2087563" algn="l" rtl="0" eaLnBrk="0" fontAlgn="base" hangingPunct="0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2544763" algn="l" rtl="0" eaLnBrk="0" fontAlgn="base" hangingPunct="0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7" descr="Fondo_Base_A"/>
          <p:cNvPicPr>
            <a:picLocks noChangeAspect="1" noChangeArrowheads="1"/>
          </p:cNvPicPr>
          <p:nvPr/>
        </p:nvPicPr>
        <p:blipFill>
          <a:blip r:embed="rId2"/>
          <a:srcRect t="12621"/>
          <a:stretch>
            <a:fillRect/>
          </a:stretch>
        </p:blipFill>
        <p:spPr bwMode="auto">
          <a:xfrm>
            <a:off x="-1438275" y="0"/>
            <a:ext cx="11341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1463" y="1268413"/>
            <a:ext cx="9072562" cy="288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</a:p>
        </p:txBody>
      </p:sp>
      <p:sp>
        <p:nvSpPr>
          <p:cNvPr id="1059" name="Rectangle 35"/>
          <p:cNvSpPr>
            <a:spLocks noGrp="1" noChangeArrowheads="1"/>
          </p:cNvSpPr>
          <p:nvPr/>
        </p:nvSpPr>
        <p:spPr bwMode="auto">
          <a:xfrm>
            <a:off x="7466013" y="640080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94D46838-73D5-44A2-A757-520976E6B8DB}" type="slidenum">
              <a:rPr lang="en-US" sz="1200" b="1" baseline="0">
                <a:solidFill>
                  <a:srgbClr val="404040"/>
                </a:solidFill>
                <a:latin typeface="ＭＳ Ｐゴシック" charset="-128"/>
                <a:ea typeface="ＭＳ Ｐゴシック" charset="-128"/>
              </a:rPr>
              <a:pPr algn="r">
                <a:defRPr/>
              </a:pPr>
              <a:t>‹Nº›</a:t>
            </a:fld>
            <a:endParaRPr lang="en-US" sz="1400" b="1" baseline="0">
              <a:solidFill>
                <a:srgbClr val="40404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12" name="Rectangle 24"/>
          <p:cNvSpPr>
            <a:spLocks noChangeArrowheads="1"/>
          </p:cNvSpPr>
          <p:nvPr/>
        </p:nvSpPr>
        <p:spPr bwMode="auto">
          <a:xfrm>
            <a:off x="-1588" y="0"/>
            <a:ext cx="9904413" cy="1052513"/>
          </a:xfrm>
          <a:prstGeom prst="rect">
            <a:avLst/>
          </a:prstGeom>
          <a:solidFill>
            <a:srgbClr val="1F59B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_tradnl" dirty="0">
              <a:latin typeface="Times New Roman" charset="0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autoUpdateAnimBg="0" advAuto="0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Arial" charset="0"/>
        </a:defRPr>
      </a:lvl9pPr>
    </p:titleStyle>
    <p:bodyStyle>
      <a:lvl1pPr marL="119063" indent="-119063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233363" indent="223838" algn="l" rtl="0" eaLnBrk="0" fontAlgn="base" hangingPunct="0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ＭＳ Ｐゴシック" charset="-128"/>
        </a:defRPr>
      </a:lvl2pPr>
      <a:lvl3pPr marL="411163" indent="-635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3pPr>
      <a:lvl4pPr marL="525463" indent="846138" algn="l" rtl="0" eaLnBrk="0" fontAlgn="base" hangingPunct="0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715963" indent="1112838" algn="l" rtl="0" eaLnBrk="0" fontAlgn="base" hangingPunct="0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1173163" algn="l" rtl="0" eaLnBrk="0" fontAlgn="base" hangingPunct="0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1630363" algn="l" rtl="0" eaLnBrk="0" fontAlgn="base" hangingPunct="0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2087563" algn="l" rtl="0" eaLnBrk="0" fontAlgn="base" hangingPunct="0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2544763" algn="l" rtl="0" eaLnBrk="0" fontAlgn="base" hangingPunct="0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8C605D-C531-4114-B9AD-250F2CAAD4E4}" type="slidenum">
              <a:rPr lang="en-US" smtClean="0">
                <a:latin typeface="Times New Roman" pitchFamily="18" charset="0"/>
                <a:ea typeface="ＭＳ Ｐゴシック" pitchFamily="34" charset="-128"/>
              </a:rPr>
              <a:pPr/>
              <a:t>1</a:t>
            </a:fld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  <p:pic>
        <p:nvPicPr>
          <p:cNvPr id="6147" name="Picture 47" descr="Blanco"/>
          <p:cNvPicPr>
            <a:picLocks noChangeAspect="1" noChangeArrowheads="1"/>
          </p:cNvPicPr>
          <p:nvPr/>
        </p:nvPicPr>
        <p:blipFill>
          <a:blip r:embed="rId3"/>
          <a:srcRect b="15041"/>
          <a:stretch>
            <a:fillRect/>
          </a:stretch>
        </p:blipFill>
        <p:spPr bwMode="auto">
          <a:xfrm>
            <a:off x="2570163" y="4149725"/>
            <a:ext cx="7335837" cy="270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16" descr="Filigrana_Placa cierre"/>
          <p:cNvPicPr>
            <a:picLocks noChangeAspect="1" noChangeArrowheads="1"/>
          </p:cNvPicPr>
          <p:nvPr/>
        </p:nvPicPr>
        <p:blipFill>
          <a:blip r:embed="rId4"/>
          <a:srcRect t="55544" r="3403"/>
          <a:stretch>
            <a:fillRect/>
          </a:stretch>
        </p:blipFill>
        <p:spPr bwMode="auto">
          <a:xfrm>
            <a:off x="303213" y="0"/>
            <a:ext cx="9599612" cy="304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Rectangle 2"/>
          <p:cNvSpPr txBox="1">
            <a:spLocks/>
          </p:cNvSpPr>
          <p:nvPr/>
        </p:nvSpPr>
        <p:spPr bwMode="auto">
          <a:xfrm>
            <a:off x="2359025" y="4191000"/>
            <a:ext cx="5792788" cy="1103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90525" indent="-390525" algn="l" eaLnBrk="1" hangingPunct="1">
              <a:spcBef>
                <a:spcPct val="20000"/>
              </a:spcBef>
              <a:buFont typeface="Georgia" pitchFamily="18" charset="0"/>
              <a:buNone/>
            </a:pPr>
            <a:endParaRPr lang="es-AR" sz="1700" b="1" baseline="0" dirty="0">
              <a:solidFill>
                <a:srgbClr val="019CCD"/>
              </a:solidFill>
              <a:latin typeface="Arial" charset="0"/>
            </a:endParaRPr>
          </a:p>
        </p:txBody>
      </p:sp>
      <p:sp>
        <p:nvSpPr>
          <p:cNvPr id="6150" name="Rectangle 24"/>
          <p:cNvSpPr>
            <a:spLocks noChangeArrowheads="1"/>
          </p:cNvSpPr>
          <p:nvPr/>
        </p:nvSpPr>
        <p:spPr bwMode="auto">
          <a:xfrm>
            <a:off x="-1588" y="1524000"/>
            <a:ext cx="1597026" cy="2514600"/>
          </a:xfrm>
          <a:prstGeom prst="rect">
            <a:avLst/>
          </a:prstGeom>
          <a:solidFill>
            <a:srgbClr val="1F59B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6151" name="Rectangle 24"/>
          <p:cNvSpPr>
            <a:spLocks noChangeArrowheads="1"/>
          </p:cNvSpPr>
          <p:nvPr/>
        </p:nvSpPr>
        <p:spPr bwMode="auto">
          <a:xfrm>
            <a:off x="1751013" y="1524000"/>
            <a:ext cx="8151812" cy="2514600"/>
          </a:xfrm>
          <a:prstGeom prst="rect">
            <a:avLst/>
          </a:prstGeom>
          <a:solidFill>
            <a:srgbClr val="01B9F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s-ES_tradnl"/>
              <a:t>````</a:t>
            </a:r>
          </a:p>
        </p:txBody>
      </p:sp>
      <p:sp>
        <p:nvSpPr>
          <p:cNvPr id="35870" name="Rectangle 30"/>
          <p:cNvSpPr>
            <a:spLocks noGrp="1" noChangeArrowheads="1"/>
          </p:cNvSpPr>
          <p:nvPr>
            <p:ph type="subTitle" idx="1"/>
          </p:nvPr>
        </p:nvSpPr>
        <p:spPr>
          <a:xfrm>
            <a:off x="1823021" y="1700808"/>
            <a:ext cx="8024935" cy="2232248"/>
          </a:xfrm>
        </p:spPr>
        <p:txBody>
          <a:bodyPr anchor="ctr"/>
          <a:lstStyle/>
          <a:p>
            <a:pPr algn="l">
              <a:buNone/>
              <a:defRPr/>
            </a:pPr>
            <a:r>
              <a:rPr lang="es-E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PROEMPLEAR</a:t>
            </a:r>
            <a:r>
              <a:rPr lang="es-AR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s-AR" sz="3600" b="1" dirty="0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 algn="l">
              <a:buNone/>
              <a:defRPr/>
            </a:pPr>
            <a:r>
              <a:rPr lang="es-E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Una nueva herramienta para </a:t>
            </a:r>
            <a:r>
              <a:rPr lang="es-E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dar respuesta </a:t>
            </a:r>
            <a:r>
              <a:rPr lang="es-E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 los desafíos del actual contexto laboral </a:t>
            </a:r>
            <a:endParaRPr lang="es-AR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53" name="Rectangle 12"/>
          <p:cNvSpPr>
            <a:spLocks noChangeArrowheads="1"/>
          </p:cNvSpPr>
          <p:nvPr/>
        </p:nvSpPr>
        <p:spPr bwMode="auto">
          <a:xfrm rot="-5400000">
            <a:off x="-230187" y="2286000"/>
            <a:ext cx="2743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ES" sz="4800" b="1" baseline="0" dirty="0" smtClean="0">
                <a:solidFill>
                  <a:schemeClr val="bg1"/>
                </a:solidFill>
                <a:latin typeface="Arial" charset="0"/>
              </a:rPr>
              <a:t>2014</a:t>
            </a:r>
            <a:endParaRPr lang="es-ES_tradnl" sz="4800" b="1" baseline="0" dirty="0">
              <a:solidFill>
                <a:srgbClr val="FF6600"/>
              </a:solidFill>
              <a:latin typeface="Arial" charset="0"/>
            </a:endParaRPr>
          </a:p>
        </p:txBody>
      </p:sp>
      <p:pic>
        <p:nvPicPr>
          <p:cNvPr id="6155" name="Imagen 13" descr="logo-power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522913"/>
            <a:ext cx="3376613" cy="133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58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70" grpId="0" build="p" autoUpdateAnimBg="0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contenido"/>
          <p:cNvSpPr>
            <a:spLocks noGrp="1"/>
          </p:cNvSpPr>
          <p:nvPr>
            <p:ph idx="1"/>
          </p:nvPr>
        </p:nvSpPr>
        <p:spPr>
          <a:xfrm>
            <a:off x="115915" y="1142689"/>
            <a:ext cx="9227986" cy="5526671"/>
          </a:xfrm>
        </p:spPr>
        <p:txBody>
          <a:bodyPr/>
          <a:lstStyle/>
          <a:p>
            <a:pPr marL="585788" lvl="3" indent="-179388" algn="just">
              <a:lnSpc>
                <a:spcPct val="110000"/>
              </a:lnSpc>
              <a:buSzPct val="100000"/>
            </a:pPr>
            <a:endParaRPr lang="es-AR" sz="1600" b="1" dirty="0" smtClean="0">
              <a:solidFill>
                <a:srgbClr val="003366"/>
              </a:solidFill>
            </a:endParaRPr>
          </a:p>
          <a:p>
            <a:pPr marL="585788" lvl="3" indent="-179388" algn="just">
              <a:lnSpc>
                <a:spcPct val="110000"/>
              </a:lnSpc>
              <a:buSzPct val="100000"/>
              <a:buFont typeface="Courier New" pitchFamily="49" charset="0"/>
              <a:buChar char="o"/>
            </a:pPr>
            <a:r>
              <a:rPr lang="es-ES" sz="1800" b="1" dirty="0" smtClean="0">
                <a:solidFill>
                  <a:srgbClr val="003366"/>
                </a:solidFill>
              </a:rPr>
              <a:t>Nuevo Régimen de Promoción a la Contratación de Trabajo Registrado </a:t>
            </a:r>
            <a:r>
              <a:rPr lang="es-ES" sz="1800" b="1" dirty="0" smtClean="0">
                <a:solidFill>
                  <a:srgbClr val="003366"/>
                </a:solidFill>
              </a:rPr>
              <a:t>(Ley 26.940): </a:t>
            </a:r>
            <a:r>
              <a:rPr lang="es-ES" sz="1800" dirty="0" smtClean="0">
                <a:solidFill>
                  <a:srgbClr val="003366"/>
                </a:solidFill>
              </a:rPr>
              <a:t>reducción de las contribuciones patronales correspondientes a las nuevas incorporaciones de personal por el plazo de los primeros dos años</a:t>
            </a:r>
            <a:r>
              <a:rPr lang="es-ES" sz="1800" b="1" dirty="0" smtClean="0">
                <a:solidFill>
                  <a:srgbClr val="003366"/>
                </a:solidFill>
              </a:rPr>
              <a:t>, (</a:t>
            </a:r>
            <a:r>
              <a:rPr lang="es-ES" sz="1800" dirty="0" smtClean="0">
                <a:solidFill>
                  <a:srgbClr val="003366"/>
                </a:solidFill>
              </a:rPr>
              <a:t>del 100% para el 1er. año  y del 75% para el 2do.) para las empresas de hasta 15 trabajadores y del 50% para  las empresas entre 15 y 80 trabajadores</a:t>
            </a:r>
            <a:r>
              <a:rPr lang="es-ES" sz="1800" b="1" dirty="0" smtClean="0">
                <a:solidFill>
                  <a:srgbClr val="003366"/>
                </a:solidFill>
              </a:rPr>
              <a:t>. </a:t>
            </a:r>
          </a:p>
          <a:p>
            <a:pPr marL="585788" lvl="3" indent="-179388" algn="just">
              <a:lnSpc>
                <a:spcPct val="110000"/>
              </a:lnSpc>
              <a:buSzPct val="100000"/>
              <a:buFont typeface="Courier New" pitchFamily="49" charset="0"/>
              <a:buChar char="o"/>
            </a:pPr>
            <a:endParaRPr lang="es-ES" sz="1800" b="1" dirty="0" smtClean="0">
              <a:solidFill>
                <a:srgbClr val="003366"/>
              </a:solidFill>
            </a:endParaRPr>
          </a:p>
          <a:p>
            <a:pPr marL="585788" lvl="3" indent="-179388" algn="just">
              <a:lnSpc>
                <a:spcPct val="110000"/>
              </a:lnSpc>
              <a:buSzPct val="100000"/>
              <a:buFont typeface="Courier New" pitchFamily="49" charset="0"/>
              <a:buChar char="o"/>
            </a:pPr>
            <a:r>
              <a:rPr lang="es-ES" sz="1800" b="1" dirty="0" smtClean="0">
                <a:solidFill>
                  <a:srgbClr val="003366"/>
                </a:solidFill>
              </a:rPr>
              <a:t>Convenios </a:t>
            </a:r>
            <a:r>
              <a:rPr lang="es-ES" sz="1800" b="1" dirty="0" smtClean="0">
                <a:solidFill>
                  <a:srgbClr val="003366"/>
                </a:solidFill>
              </a:rPr>
              <a:t>de corresponsabilidad </a:t>
            </a:r>
            <a:r>
              <a:rPr lang="es-ES" sz="1800" b="1" dirty="0" smtClean="0">
                <a:solidFill>
                  <a:srgbClr val="003366"/>
                </a:solidFill>
              </a:rPr>
              <a:t>gremial </a:t>
            </a:r>
            <a:r>
              <a:rPr lang="es-ES" sz="1800" b="1" dirty="0" smtClean="0">
                <a:solidFill>
                  <a:srgbClr val="003366"/>
                </a:solidFill>
              </a:rPr>
              <a:t>(Ley 26.940)</a:t>
            </a:r>
            <a:r>
              <a:rPr lang="es-ES" sz="1800" b="1" dirty="0" smtClean="0">
                <a:solidFill>
                  <a:srgbClr val="003366"/>
                </a:solidFill>
              </a:rPr>
              <a:t>: </a:t>
            </a:r>
            <a:r>
              <a:rPr lang="es-ES" sz="1800" dirty="0" smtClean="0">
                <a:solidFill>
                  <a:srgbClr val="003366"/>
                </a:solidFill>
              </a:rPr>
              <a:t>se amplía los sectores de aplicación. </a:t>
            </a:r>
            <a:r>
              <a:rPr lang="es-ES" sz="1800" dirty="0" smtClean="0">
                <a:solidFill>
                  <a:srgbClr val="003366"/>
                </a:solidFill>
              </a:rPr>
              <a:t>Además, se establece una exención parcial de las contribuciones patronales correspondientes a los dos primeros ciclos de vigencia de los mismos mediante la integración de ese beneficio al cálculo de las tarifas sustitutivas.  	</a:t>
            </a:r>
          </a:p>
          <a:p>
            <a:pPr marL="585788" lvl="3" indent="-179388" algn="just">
              <a:lnSpc>
                <a:spcPct val="110000"/>
              </a:lnSpc>
              <a:buSzPct val="100000"/>
              <a:buFont typeface="Courier New" pitchFamily="49" charset="0"/>
              <a:buChar char="o"/>
            </a:pPr>
            <a:endParaRPr lang="es-ES" sz="1600" b="1" dirty="0" smtClean="0"/>
          </a:p>
          <a:p>
            <a:pPr marL="585788" lvl="3" indent="-179388" algn="just">
              <a:lnSpc>
                <a:spcPct val="140000"/>
              </a:lnSpc>
              <a:buSzPct val="100000"/>
              <a:buFont typeface="Courier New" pitchFamily="49" charset="0"/>
              <a:buChar char="o"/>
            </a:pPr>
            <a:endParaRPr lang="es-ES" sz="1600" b="1" dirty="0" smtClean="0"/>
          </a:p>
        </p:txBody>
      </p:sp>
      <p:sp>
        <p:nvSpPr>
          <p:cNvPr id="2" name="1 CuadroTexto"/>
          <p:cNvSpPr txBox="1"/>
          <p:nvPr/>
        </p:nvSpPr>
        <p:spPr>
          <a:xfrm>
            <a:off x="0" y="262776"/>
            <a:ext cx="9703940" cy="789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b="1" dirty="0" smtClean="0">
                <a:solidFill>
                  <a:schemeClr val="bg1"/>
                </a:solidFill>
                <a:latin typeface="+mn-lt"/>
              </a:rPr>
              <a:t>PROGRESAR </a:t>
            </a:r>
            <a:r>
              <a:rPr lang="es-AR" sz="3600" b="1" dirty="0" smtClean="0">
                <a:solidFill>
                  <a:schemeClr val="bg1"/>
                </a:solidFill>
                <a:latin typeface="+mn-lt"/>
              </a:rPr>
              <a:t>+</a:t>
            </a:r>
            <a:r>
              <a:rPr lang="es-AR" sz="3200" b="1" dirty="0" smtClean="0">
                <a:solidFill>
                  <a:schemeClr val="bg1"/>
                </a:solidFill>
                <a:latin typeface="+mn-lt"/>
              </a:rPr>
              <a:t> Promoción del empleo registrado = </a:t>
            </a:r>
            <a:r>
              <a:rPr lang="es-AR" sz="3600" b="1" dirty="0" smtClean="0">
                <a:solidFill>
                  <a:schemeClr val="bg1"/>
                </a:solidFill>
                <a:latin typeface="+mn-lt"/>
              </a:rPr>
              <a:t>PROEMPLEAR</a:t>
            </a:r>
          </a:p>
          <a:p>
            <a:r>
              <a:rPr lang="es-AR" sz="2800" b="1" i="1" dirty="0" smtClean="0">
                <a:solidFill>
                  <a:schemeClr val="bg1"/>
                </a:solidFill>
                <a:latin typeface="+mn-lt"/>
              </a:rPr>
              <a:t>(3/4)</a:t>
            </a:r>
            <a:r>
              <a:rPr lang="es-AR" sz="3200" dirty="0" smtClean="0">
                <a:solidFill>
                  <a:schemeClr val="bg1"/>
                </a:solidFill>
                <a:latin typeface="+mn-lt"/>
              </a:rPr>
              <a:t> </a:t>
            </a:r>
            <a:endParaRPr lang="es-AR" sz="3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278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echa abajo 44"/>
          <p:cNvSpPr>
            <a:spLocks noChangeArrowheads="1"/>
          </p:cNvSpPr>
          <p:nvPr/>
        </p:nvSpPr>
        <p:spPr bwMode="auto">
          <a:xfrm rot="18900000">
            <a:off x="3545457" y="2680369"/>
            <a:ext cx="463550" cy="1028700"/>
          </a:xfrm>
          <a:prstGeom prst="downArrow">
            <a:avLst>
              <a:gd name="adj1" fmla="val 42593"/>
              <a:gd name="adj2" fmla="val 50024"/>
            </a:avLst>
          </a:prstGeom>
          <a:solidFill>
            <a:srgbClr val="70DCFE"/>
          </a:solidFill>
          <a:ln w="0">
            <a:noFill/>
            <a:round/>
            <a:headEnd/>
            <a:tailEnd/>
          </a:ln>
        </p:spPr>
        <p:txBody>
          <a:bodyPr wrap="none" lIns="81053" tIns="40527" rIns="81053" bIns="40527" anchor="ctr"/>
          <a:lstStyle/>
          <a:p>
            <a:endParaRPr lang="es-ES_tradnl"/>
          </a:p>
        </p:txBody>
      </p:sp>
      <p:sp>
        <p:nvSpPr>
          <p:cNvPr id="4" name="Flecha abajo 44"/>
          <p:cNvSpPr>
            <a:spLocks noChangeArrowheads="1"/>
          </p:cNvSpPr>
          <p:nvPr/>
        </p:nvSpPr>
        <p:spPr bwMode="auto">
          <a:xfrm rot="16200000">
            <a:off x="4221732" y="3669382"/>
            <a:ext cx="419100" cy="838200"/>
          </a:xfrm>
          <a:prstGeom prst="downArrow">
            <a:avLst>
              <a:gd name="adj1" fmla="val 42593"/>
              <a:gd name="adj2" fmla="val 50093"/>
            </a:avLst>
          </a:prstGeom>
          <a:solidFill>
            <a:srgbClr val="70DCFE"/>
          </a:solidFill>
          <a:ln w="0">
            <a:noFill/>
            <a:round/>
            <a:headEnd/>
            <a:tailEnd/>
          </a:ln>
        </p:spPr>
        <p:txBody>
          <a:bodyPr wrap="none" lIns="81053" tIns="40527" rIns="81053" bIns="40527" anchor="ctr"/>
          <a:lstStyle/>
          <a:p>
            <a:endParaRPr lang="es-ES_tradnl"/>
          </a:p>
        </p:txBody>
      </p:sp>
      <p:sp>
        <p:nvSpPr>
          <p:cNvPr id="5" name="Cruz 38"/>
          <p:cNvSpPr>
            <a:spLocks noChangeArrowheads="1"/>
          </p:cNvSpPr>
          <p:nvPr/>
        </p:nvSpPr>
        <p:spPr bwMode="auto">
          <a:xfrm>
            <a:off x="4509070" y="3459832"/>
            <a:ext cx="341312" cy="342900"/>
          </a:xfrm>
          <a:prstGeom prst="plus">
            <a:avLst>
              <a:gd name="adj" fmla="val 34259"/>
            </a:avLst>
          </a:prstGeom>
          <a:solidFill>
            <a:srgbClr val="019CCD"/>
          </a:solidFill>
          <a:ln w="0">
            <a:noFill/>
            <a:round/>
            <a:headEnd/>
            <a:tailEnd/>
          </a:ln>
        </p:spPr>
        <p:txBody>
          <a:bodyPr wrap="none" lIns="81053" tIns="40527" rIns="81053" bIns="40527" anchor="ctr"/>
          <a:lstStyle/>
          <a:p>
            <a:endParaRPr lang="es-ES_tradnl"/>
          </a:p>
        </p:txBody>
      </p:sp>
      <p:sp>
        <p:nvSpPr>
          <p:cNvPr id="6" name="Cruz 38"/>
          <p:cNvSpPr>
            <a:spLocks noChangeArrowheads="1"/>
          </p:cNvSpPr>
          <p:nvPr/>
        </p:nvSpPr>
        <p:spPr bwMode="auto">
          <a:xfrm>
            <a:off x="4509070" y="4374232"/>
            <a:ext cx="341312" cy="342900"/>
          </a:xfrm>
          <a:prstGeom prst="plus">
            <a:avLst>
              <a:gd name="adj" fmla="val 34259"/>
            </a:avLst>
          </a:prstGeom>
          <a:solidFill>
            <a:srgbClr val="019CCD"/>
          </a:solidFill>
          <a:ln w="0">
            <a:noFill/>
            <a:round/>
            <a:headEnd/>
            <a:tailEnd/>
          </a:ln>
        </p:spPr>
        <p:txBody>
          <a:bodyPr wrap="none" lIns="81053" tIns="40527" rIns="81053" bIns="40527" anchor="ctr"/>
          <a:lstStyle/>
          <a:p>
            <a:endParaRPr lang="es-ES_tradnl"/>
          </a:p>
        </p:txBody>
      </p:sp>
      <p:sp>
        <p:nvSpPr>
          <p:cNvPr id="8" name="26 Rectángulo"/>
          <p:cNvSpPr>
            <a:spLocks noChangeArrowheads="1"/>
          </p:cNvSpPr>
          <p:nvPr/>
        </p:nvSpPr>
        <p:spPr bwMode="auto">
          <a:xfrm>
            <a:off x="834007" y="1808832"/>
            <a:ext cx="3798888" cy="515937"/>
          </a:xfrm>
          <a:prstGeom prst="rect">
            <a:avLst/>
          </a:prstGeom>
          <a:noFill/>
          <a:ln w="0">
            <a:noFill/>
            <a:round/>
            <a:headEnd/>
            <a:tailEnd/>
          </a:ln>
        </p:spPr>
        <p:txBody>
          <a:bodyPr wrap="none" lIns="81053" tIns="40527" rIns="81053" bIns="40527" anchor="ctr"/>
          <a:lstStyle/>
          <a:p>
            <a:endParaRPr lang="es-AR" sz="2300" b="1" baseline="0" dirty="0">
              <a:solidFill>
                <a:srgbClr val="019CCD"/>
              </a:solidFill>
              <a:latin typeface="Arial" charset="0"/>
            </a:endParaRPr>
          </a:p>
          <a:p>
            <a:r>
              <a:rPr lang="es-AR" sz="2300" b="1" baseline="0" dirty="0">
                <a:solidFill>
                  <a:srgbClr val="019CCD"/>
                </a:solidFill>
                <a:latin typeface="Arial" charset="0"/>
              </a:rPr>
              <a:t>Jóvenes en situación </a:t>
            </a:r>
          </a:p>
          <a:p>
            <a:r>
              <a:rPr lang="es-AR" sz="2300" b="1" baseline="0" dirty="0">
                <a:solidFill>
                  <a:srgbClr val="019CCD"/>
                </a:solidFill>
                <a:latin typeface="Arial" charset="0"/>
              </a:rPr>
              <a:t>de vulnerabilidad</a:t>
            </a:r>
          </a:p>
          <a:p>
            <a:endParaRPr lang="es-AR" sz="2300" baseline="0" dirty="0">
              <a:solidFill>
                <a:srgbClr val="019CCD"/>
              </a:solidFill>
              <a:latin typeface="Arial" charset="0"/>
            </a:endParaRPr>
          </a:p>
        </p:txBody>
      </p:sp>
      <p:sp>
        <p:nvSpPr>
          <p:cNvPr id="9" name="26 Rectángulo"/>
          <p:cNvSpPr>
            <a:spLocks noChangeArrowheads="1"/>
          </p:cNvSpPr>
          <p:nvPr/>
        </p:nvSpPr>
        <p:spPr bwMode="auto">
          <a:xfrm>
            <a:off x="4704332" y="1808832"/>
            <a:ext cx="3825875" cy="515937"/>
          </a:xfrm>
          <a:prstGeom prst="rect">
            <a:avLst/>
          </a:prstGeom>
          <a:noFill/>
          <a:ln w="0">
            <a:noFill/>
            <a:round/>
            <a:headEnd/>
            <a:tailEnd/>
          </a:ln>
        </p:spPr>
        <p:txBody>
          <a:bodyPr wrap="none" lIns="81053" tIns="40527" rIns="81053" bIns="40527" anchor="ctr"/>
          <a:lstStyle/>
          <a:p>
            <a:r>
              <a:rPr lang="es-AR" sz="2300" b="1" baseline="0">
                <a:solidFill>
                  <a:srgbClr val="019CCD"/>
                </a:solidFill>
                <a:latin typeface="Arial" charset="0"/>
              </a:rPr>
              <a:t>Adultos desocupados </a:t>
            </a:r>
            <a:endParaRPr lang="es-AR" sz="2300" baseline="0">
              <a:solidFill>
                <a:srgbClr val="019CCD"/>
              </a:solidFill>
              <a:latin typeface="Arial" charset="0"/>
            </a:endParaRPr>
          </a:p>
        </p:txBody>
      </p:sp>
      <p:sp>
        <p:nvSpPr>
          <p:cNvPr id="10" name="Flecha abajo 44"/>
          <p:cNvSpPr>
            <a:spLocks noChangeArrowheads="1"/>
          </p:cNvSpPr>
          <p:nvPr/>
        </p:nvSpPr>
        <p:spPr bwMode="auto">
          <a:xfrm rot="2700000">
            <a:off x="5310758" y="2781969"/>
            <a:ext cx="463550" cy="923925"/>
          </a:xfrm>
          <a:prstGeom prst="downArrow">
            <a:avLst>
              <a:gd name="adj1" fmla="val 42593"/>
              <a:gd name="adj2" fmla="val 49921"/>
            </a:avLst>
          </a:prstGeom>
          <a:solidFill>
            <a:srgbClr val="70DCFE"/>
          </a:solidFill>
          <a:ln w="0">
            <a:noFill/>
            <a:round/>
            <a:headEnd/>
            <a:tailEnd/>
          </a:ln>
        </p:spPr>
        <p:txBody>
          <a:bodyPr wrap="none" lIns="81053" tIns="40527" rIns="81053" bIns="40527" anchor="ctr"/>
          <a:lstStyle/>
          <a:p>
            <a:endParaRPr lang="es-ES_tradnl"/>
          </a:p>
        </p:txBody>
      </p:sp>
      <p:sp>
        <p:nvSpPr>
          <p:cNvPr id="11" name="Rectángulo redondeado 28"/>
          <p:cNvSpPr>
            <a:spLocks noChangeArrowheads="1"/>
          </p:cNvSpPr>
          <p:nvPr/>
        </p:nvSpPr>
        <p:spPr bwMode="auto">
          <a:xfrm>
            <a:off x="1045145" y="2445419"/>
            <a:ext cx="3306762" cy="742950"/>
          </a:xfrm>
          <a:prstGeom prst="roundRect">
            <a:avLst>
              <a:gd name="adj" fmla="val 16667"/>
            </a:avLst>
          </a:prstGeom>
          <a:solidFill>
            <a:srgbClr val="35BEF3"/>
          </a:solidFill>
          <a:ln w="0">
            <a:noFill/>
            <a:round/>
            <a:headEnd/>
            <a:tailEnd/>
          </a:ln>
          <a:effectLst>
            <a:outerShdw dist="38100" dir="2700000" rotWithShape="0">
              <a:srgbClr val="808080">
                <a:alpha val="42999"/>
              </a:srgbClr>
            </a:outerShdw>
          </a:effectLst>
        </p:spPr>
        <p:txBody>
          <a:bodyPr wrap="none" lIns="81053" tIns="40527" rIns="81053" bIns="40527" anchor="ctr"/>
          <a:lstStyle/>
          <a:p>
            <a:pPr>
              <a:defRPr/>
            </a:pPr>
            <a:endParaRPr lang="es-ES_tradnl">
              <a:latin typeface="Times New Roman" charset="0"/>
              <a:ea typeface="ＭＳ Ｐゴシック" pitchFamily="59" charset="-128"/>
              <a:cs typeface="ＭＳ Ｐゴシック" pitchFamily="59" charset="-128"/>
            </a:endParaRPr>
          </a:p>
        </p:txBody>
      </p:sp>
      <p:sp>
        <p:nvSpPr>
          <p:cNvPr id="12" name="26 Rectángulo"/>
          <p:cNvSpPr>
            <a:spLocks noChangeArrowheads="1"/>
          </p:cNvSpPr>
          <p:nvPr/>
        </p:nvSpPr>
        <p:spPr bwMode="auto">
          <a:xfrm>
            <a:off x="1783332" y="2447007"/>
            <a:ext cx="1830388" cy="515937"/>
          </a:xfrm>
          <a:prstGeom prst="rect">
            <a:avLst/>
          </a:prstGeom>
          <a:noFill/>
          <a:ln w="0">
            <a:noFill/>
            <a:round/>
            <a:headEnd/>
            <a:tailEnd/>
          </a:ln>
        </p:spPr>
        <p:txBody>
          <a:bodyPr wrap="none" lIns="81053" tIns="40527" rIns="81053" bIns="40527" anchor="ctr"/>
          <a:lstStyle/>
          <a:p>
            <a:r>
              <a:rPr lang="es-AR" sz="1200" b="1" baseline="0" dirty="0">
                <a:solidFill>
                  <a:schemeClr val="bg1"/>
                </a:solidFill>
                <a:latin typeface="Arial" charset="0"/>
              </a:rPr>
              <a:t>PROGRESAR</a:t>
            </a:r>
            <a:endParaRPr lang="es-AR" sz="1200" baseline="0" dirty="0">
              <a:latin typeface="Arial" charset="0"/>
            </a:endParaRPr>
          </a:p>
        </p:txBody>
      </p:sp>
      <p:sp>
        <p:nvSpPr>
          <p:cNvPr id="13" name="5 CuadroTexto"/>
          <p:cNvSpPr txBox="1">
            <a:spLocks noChangeArrowheads="1"/>
          </p:cNvSpPr>
          <p:nvPr/>
        </p:nvSpPr>
        <p:spPr bwMode="auto">
          <a:xfrm>
            <a:off x="1854770" y="2785144"/>
            <a:ext cx="1687512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053" tIns="40527" rIns="81053" bIns="40527">
            <a:spAutoFit/>
          </a:bodyPr>
          <a:lstStyle/>
          <a:p>
            <a:r>
              <a:rPr lang="es-AR" baseline="0">
                <a:solidFill>
                  <a:srgbClr val="005880"/>
                </a:solidFill>
                <a:latin typeface="Arial" charset="0"/>
              </a:rPr>
              <a:t>$ 600</a:t>
            </a:r>
          </a:p>
        </p:txBody>
      </p:sp>
      <p:sp>
        <p:nvSpPr>
          <p:cNvPr id="14" name="Rectángulo redondeado 31"/>
          <p:cNvSpPr>
            <a:spLocks noChangeArrowheads="1"/>
          </p:cNvSpPr>
          <p:nvPr/>
        </p:nvSpPr>
        <p:spPr bwMode="auto">
          <a:xfrm>
            <a:off x="1045145" y="3650332"/>
            <a:ext cx="3306762" cy="742950"/>
          </a:xfrm>
          <a:prstGeom prst="roundRect">
            <a:avLst>
              <a:gd name="adj" fmla="val 16667"/>
            </a:avLst>
          </a:prstGeom>
          <a:solidFill>
            <a:srgbClr val="35BEF3"/>
          </a:solidFill>
          <a:ln w="0">
            <a:noFill/>
            <a:round/>
            <a:headEnd/>
            <a:tailEnd/>
          </a:ln>
          <a:effectLst>
            <a:outerShdw dist="38100" dir="2700000" rotWithShape="0">
              <a:srgbClr val="808080">
                <a:alpha val="42999"/>
              </a:srgbClr>
            </a:outerShdw>
          </a:effectLst>
        </p:spPr>
        <p:txBody>
          <a:bodyPr wrap="none" lIns="81053" tIns="40527" rIns="81053" bIns="40527" anchor="ctr"/>
          <a:lstStyle/>
          <a:p>
            <a:pPr>
              <a:defRPr/>
            </a:pPr>
            <a:endParaRPr lang="es-ES_tradnl">
              <a:latin typeface="Times New Roman" charset="0"/>
              <a:ea typeface="ＭＳ Ｐゴシック" pitchFamily="59" charset="-128"/>
              <a:cs typeface="ＭＳ Ｐゴシック" pitchFamily="59" charset="-128"/>
            </a:endParaRPr>
          </a:p>
        </p:txBody>
      </p:sp>
      <p:sp>
        <p:nvSpPr>
          <p:cNvPr id="15" name="26 Rectángulo"/>
          <p:cNvSpPr>
            <a:spLocks noChangeArrowheads="1"/>
          </p:cNvSpPr>
          <p:nvPr/>
        </p:nvSpPr>
        <p:spPr bwMode="auto">
          <a:xfrm>
            <a:off x="1783332" y="3650332"/>
            <a:ext cx="1830388" cy="515937"/>
          </a:xfrm>
          <a:prstGeom prst="rect">
            <a:avLst/>
          </a:prstGeom>
          <a:noFill/>
          <a:ln w="0">
            <a:noFill/>
            <a:round/>
            <a:headEnd/>
            <a:tailEnd/>
          </a:ln>
        </p:spPr>
        <p:txBody>
          <a:bodyPr wrap="none" lIns="81053" tIns="40527" rIns="81053" bIns="40527" anchor="ctr"/>
          <a:lstStyle/>
          <a:p>
            <a:r>
              <a:rPr lang="es-AR" sz="1200" b="1" baseline="0">
                <a:solidFill>
                  <a:schemeClr val="bg1"/>
                </a:solidFill>
                <a:latin typeface="Arial" charset="0"/>
              </a:rPr>
              <a:t>Entrenamiento para el trabajo</a:t>
            </a:r>
            <a:endParaRPr lang="es-AR" sz="1200" baseline="0">
              <a:latin typeface="Arial" charset="0"/>
            </a:endParaRPr>
          </a:p>
        </p:txBody>
      </p:sp>
      <p:sp>
        <p:nvSpPr>
          <p:cNvPr id="16" name="5 CuadroTexto"/>
          <p:cNvSpPr txBox="1">
            <a:spLocks noChangeArrowheads="1"/>
          </p:cNvSpPr>
          <p:nvPr/>
        </p:nvSpPr>
        <p:spPr bwMode="auto">
          <a:xfrm>
            <a:off x="964182" y="3990057"/>
            <a:ext cx="350520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053" tIns="40527" rIns="81053" bIns="40527">
            <a:spAutoFit/>
          </a:bodyPr>
          <a:lstStyle/>
          <a:p>
            <a:r>
              <a:rPr lang="es-AR" baseline="0">
                <a:solidFill>
                  <a:srgbClr val="005880"/>
                </a:solidFill>
                <a:latin typeface="Arial" charset="0"/>
              </a:rPr>
              <a:t>$ 2.000 x 6 meses</a:t>
            </a:r>
          </a:p>
        </p:txBody>
      </p:sp>
      <p:sp>
        <p:nvSpPr>
          <p:cNvPr id="17" name="Rectángulo redondeado 36"/>
          <p:cNvSpPr>
            <a:spLocks noChangeArrowheads="1"/>
          </p:cNvSpPr>
          <p:nvPr/>
        </p:nvSpPr>
        <p:spPr bwMode="auto">
          <a:xfrm>
            <a:off x="4985320" y="3650332"/>
            <a:ext cx="3306762" cy="742950"/>
          </a:xfrm>
          <a:prstGeom prst="roundRect">
            <a:avLst>
              <a:gd name="adj" fmla="val 16667"/>
            </a:avLst>
          </a:prstGeom>
          <a:solidFill>
            <a:srgbClr val="35BEF3"/>
          </a:solidFill>
          <a:ln w="0">
            <a:noFill/>
            <a:round/>
            <a:headEnd/>
            <a:tailEnd/>
          </a:ln>
          <a:effectLst>
            <a:outerShdw dist="38100" dir="2700000" rotWithShape="0">
              <a:srgbClr val="808080">
                <a:alpha val="42999"/>
              </a:srgbClr>
            </a:outerShdw>
          </a:effectLst>
        </p:spPr>
        <p:txBody>
          <a:bodyPr wrap="none" lIns="81053" tIns="40527" rIns="81053" bIns="40527" anchor="ctr"/>
          <a:lstStyle/>
          <a:p>
            <a:pPr>
              <a:defRPr/>
            </a:pPr>
            <a:endParaRPr lang="es-ES_tradnl">
              <a:latin typeface="Times New Roman" charset="0"/>
              <a:ea typeface="ＭＳ Ｐゴシック" pitchFamily="59" charset="-128"/>
              <a:cs typeface="ＭＳ Ｐゴシック" pitchFamily="59" charset="-128"/>
            </a:endParaRPr>
          </a:p>
        </p:txBody>
      </p:sp>
      <p:sp>
        <p:nvSpPr>
          <p:cNvPr id="18" name="26 Rectángulo"/>
          <p:cNvSpPr>
            <a:spLocks noChangeArrowheads="1"/>
          </p:cNvSpPr>
          <p:nvPr/>
        </p:nvSpPr>
        <p:spPr bwMode="auto">
          <a:xfrm>
            <a:off x="5764782" y="3559844"/>
            <a:ext cx="1828800" cy="515938"/>
          </a:xfrm>
          <a:prstGeom prst="rect">
            <a:avLst/>
          </a:prstGeom>
          <a:noFill/>
          <a:ln w="0">
            <a:noFill/>
            <a:round/>
            <a:headEnd/>
            <a:tailEnd/>
          </a:ln>
        </p:spPr>
        <p:txBody>
          <a:bodyPr wrap="none" lIns="81053" tIns="40527" rIns="81053" bIns="40527" anchor="ctr"/>
          <a:lstStyle/>
          <a:p>
            <a:r>
              <a:rPr lang="es-AR" sz="1200" b="1" baseline="0">
                <a:solidFill>
                  <a:schemeClr val="bg1"/>
                </a:solidFill>
                <a:latin typeface="Arial" charset="0"/>
              </a:rPr>
              <a:t>Programa de Inserción Laboral</a:t>
            </a:r>
            <a:endParaRPr lang="es-AR" sz="1200" baseline="0">
              <a:latin typeface="Arial" charset="0"/>
            </a:endParaRPr>
          </a:p>
        </p:txBody>
      </p:sp>
      <p:sp>
        <p:nvSpPr>
          <p:cNvPr id="19" name="5 CuadroTexto"/>
          <p:cNvSpPr txBox="1">
            <a:spLocks noChangeArrowheads="1"/>
          </p:cNvSpPr>
          <p:nvPr/>
        </p:nvSpPr>
        <p:spPr bwMode="auto">
          <a:xfrm>
            <a:off x="4985320" y="3848769"/>
            <a:ext cx="3376612" cy="57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053" tIns="40527" rIns="81053" bIns="40527">
            <a:spAutoFit/>
          </a:bodyPr>
          <a:lstStyle/>
          <a:p>
            <a:r>
              <a:rPr lang="es-AR" sz="1500" baseline="0" dirty="0">
                <a:solidFill>
                  <a:srgbClr val="005880"/>
                </a:solidFill>
                <a:latin typeface="Arial" charset="0"/>
              </a:rPr>
              <a:t>(</a:t>
            </a:r>
            <a:r>
              <a:rPr lang="es-AR" sz="1600" b="1" baseline="0" dirty="0">
                <a:solidFill>
                  <a:srgbClr val="005880"/>
                </a:solidFill>
                <a:latin typeface="Arial" charset="0"/>
              </a:rPr>
              <a:t>Parte del Salario: </a:t>
            </a:r>
          </a:p>
          <a:p>
            <a:r>
              <a:rPr lang="es-AR" sz="1600" b="1" baseline="0" dirty="0">
                <a:solidFill>
                  <a:srgbClr val="005880"/>
                </a:solidFill>
                <a:latin typeface="Arial" charset="0"/>
              </a:rPr>
              <a:t>hasta $2.700 x 12 meses)</a:t>
            </a:r>
          </a:p>
        </p:txBody>
      </p:sp>
      <p:sp>
        <p:nvSpPr>
          <p:cNvPr id="20" name="Rectángulo redondeado 41"/>
          <p:cNvSpPr>
            <a:spLocks noChangeArrowheads="1"/>
          </p:cNvSpPr>
          <p:nvPr/>
        </p:nvSpPr>
        <p:spPr bwMode="auto">
          <a:xfrm>
            <a:off x="1972245" y="4774282"/>
            <a:ext cx="5392737" cy="742950"/>
          </a:xfrm>
          <a:prstGeom prst="roundRect">
            <a:avLst>
              <a:gd name="adj" fmla="val 16667"/>
            </a:avLst>
          </a:prstGeom>
          <a:solidFill>
            <a:srgbClr val="BFBFBF"/>
          </a:solidFill>
          <a:ln w="0">
            <a:noFill/>
            <a:round/>
            <a:headEnd/>
            <a:tailEnd/>
          </a:ln>
          <a:effectLst>
            <a:outerShdw dist="38100" dir="2700000" rotWithShape="0">
              <a:srgbClr val="808080">
                <a:alpha val="42999"/>
              </a:srgbClr>
            </a:outerShdw>
          </a:effectLst>
        </p:spPr>
        <p:txBody>
          <a:bodyPr wrap="none" lIns="81053" tIns="40527" rIns="81053" bIns="40527" anchor="ctr"/>
          <a:lstStyle/>
          <a:p>
            <a:pPr>
              <a:defRPr/>
            </a:pPr>
            <a:endParaRPr lang="es-ES_tradnl">
              <a:latin typeface="Times New Roman" charset="0"/>
              <a:ea typeface="ＭＳ Ｐゴシック" pitchFamily="59" charset="-128"/>
              <a:cs typeface="ＭＳ Ｐゴシック" pitchFamily="59" charset="-128"/>
            </a:endParaRPr>
          </a:p>
        </p:txBody>
      </p:sp>
      <p:sp>
        <p:nvSpPr>
          <p:cNvPr id="21" name="26 Rectángulo"/>
          <p:cNvSpPr>
            <a:spLocks noChangeArrowheads="1"/>
          </p:cNvSpPr>
          <p:nvPr/>
        </p:nvSpPr>
        <p:spPr bwMode="auto">
          <a:xfrm>
            <a:off x="3712145" y="4774282"/>
            <a:ext cx="1830387" cy="515937"/>
          </a:xfrm>
          <a:prstGeom prst="rect">
            <a:avLst/>
          </a:prstGeom>
          <a:noFill/>
          <a:ln w="0">
            <a:noFill/>
            <a:round/>
            <a:headEnd/>
            <a:tailEnd/>
          </a:ln>
        </p:spPr>
        <p:txBody>
          <a:bodyPr wrap="none" lIns="81053" tIns="40527" rIns="81053" bIns="40527" anchor="ctr"/>
          <a:lstStyle/>
          <a:p>
            <a:r>
              <a:rPr lang="es-AR" sz="1800" b="1" baseline="0">
                <a:solidFill>
                  <a:srgbClr val="019CCD"/>
                </a:solidFill>
                <a:latin typeface="Arial" charset="0"/>
              </a:rPr>
              <a:t>Beneficios de la Ley Nº 26.940</a:t>
            </a:r>
            <a:endParaRPr lang="es-AR" sz="1800" baseline="0">
              <a:solidFill>
                <a:srgbClr val="019CCD"/>
              </a:solidFill>
              <a:latin typeface="Arial" charset="0"/>
            </a:endParaRPr>
          </a:p>
        </p:txBody>
      </p:sp>
      <p:sp>
        <p:nvSpPr>
          <p:cNvPr id="22" name="5 CuadroTexto"/>
          <p:cNvSpPr txBox="1">
            <a:spLocks noChangeArrowheads="1"/>
          </p:cNvSpPr>
          <p:nvPr/>
        </p:nvSpPr>
        <p:spPr bwMode="auto">
          <a:xfrm>
            <a:off x="2107182" y="5117182"/>
            <a:ext cx="5181600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053" tIns="40527" rIns="81053" bIns="40527">
            <a:spAutoFit/>
          </a:bodyPr>
          <a:lstStyle/>
          <a:p>
            <a:r>
              <a:rPr lang="es-AR" sz="1600" baseline="0" dirty="0">
                <a:solidFill>
                  <a:srgbClr val="005880"/>
                </a:solidFill>
                <a:latin typeface="Arial" charset="0"/>
              </a:rPr>
              <a:t>Disminución de contribuciones patronales para </a:t>
            </a:r>
            <a:r>
              <a:rPr lang="es-AR" sz="1600" baseline="0" dirty="0" err="1">
                <a:solidFill>
                  <a:srgbClr val="005880"/>
                </a:solidFill>
                <a:latin typeface="Arial" charset="0"/>
              </a:rPr>
              <a:t>PyMEs</a:t>
            </a:r>
            <a:endParaRPr lang="es-AR" sz="1600" baseline="0" dirty="0">
              <a:solidFill>
                <a:srgbClr val="005880"/>
              </a:solidFill>
              <a:latin typeface="Arial" charset="0"/>
            </a:endParaRPr>
          </a:p>
        </p:txBody>
      </p:sp>
      <p:sp>
        <p:nvSpPr>
          <p:cNvPr id="23" name="Rectángulo redondeado 45"/>
          <p:cNvSpPr>
            <a:spLocks noChangeArrowheads="1"/>
          </p:cNvSpPr>
          <p:nvPr/>
        </p:nvSpPr>
        <p:spPr bwMode="auto">
          <a:xfrm>
            <a:off x="4985320" y="2445419"/>
            <a:ext cx="3306762" cy="742950"/>
          </a:xfrm>
          <a:prstGeom prst="roundRect">
            <a:avLst>
              <a:gd name="adj" fmla="val 16667"/>
            </a:avLst>
          </a:prstGeom>
          <a:solidFill>
            <a:srgbClr val="35BEF3"/>
          </a:solidFill>
          <a:ln w="0">
            <a:noFill/>
            <a:round/>
            <a:headEnd/>
            <a:tailEnd/>
          </a:ln>
          <a:effectLst>
            <a:outerShdw dist="38100" dir="2700000" rotWithShape="0">
              <a:srgbClr val="808080">
                <a:alpha val="42999"/>
              </a:srgbClr>
            </a:outerShdw>
          </a:effectLst>
        </p:spPr>
        <p:txBody>
          <a:bodyPr wrap="none" lIns="81053" tIns="40527" rIns="81053" bIns="40527" anchor="ctr"/>
          <a:lstStyle/>
          <a:p>
            <a:pPr>
              <a:defRPr/>
            </a:pPr>
            <a:endParaRPr lang="es-ES_tradnl">
              <a:latin typeface="Times New Roman" charset="0"/>
              <a:ea typeface="ＭＳ Ｐゴシック" pitchFamily="59" charset="-128"/>
              <a:cs typeface="ＭＳ Ｐゴシック" pitchFamily="59" charset="-128"/>
            </a:endParaRPr>
          </a:p>
        </p:txBody>
      </p:sp>
      <p:sp>
        <p:nvSpPr>
          <p:cNvPr id="24" name="26 Rectángulo"/>
          <p:cNvSpPr>
            <a:spLocks noChangeArrowheads="1"/>
          </p:cNvSpPr>
          <p:nvPr/>
        </p:nvSpPr>
        <p:spPr bwMode="auto">
          <a:xfrm>
            <a:off x="5760020" y="2412082"/>
            <a:ext cx="1828800" cy="739775"/>
          </a:xfrm>
          <a:prstGeom prst="rect">
            <a:avLst/>
          </a:prstGeom>
          <a:noFill/>
          <a:ln w="0">
            <a:noFill/>
            <a:round/>
            <a:headEnd/>
            <a:tailEnd/>
          </a:ln>
        </p:spPr>
        <p:txBody>
          <a:bodyPr wrap="none" lIns="81053" tIns="40527" rIns="81053" bIns="40527" anchor="ctr"/>
          <a:lstStyle/>
          <a:p>
            <a:endParaRPr lang="es-AR" sz="1200" b="1" baseline="0">
              <a:solidFill>
                <a:schemeClr val="bg1"/>
              </a:solidFill>
              <a:latin typeface="Arial" charset="0"/>
            </a:endParaRPr>
          </a:p>
          <a:p>
            <a:r>
              <a:rPr lang="es-AR" sz="1200" b="1" baseline="0">
                <a:solidFill>
                  <a:schemeClr val="bg1"/>
                </a:solidFill>
                <a:latin typeface="Arial" charset="0"/>
              </a:rPr>
              <a:t>Egresados de cursos de Formación </a:t>
            </a:r>
          </a:p>
          <a:p>
            <a:r>
              <a:rPr lang="es-AR" sz="1200" b="1" baseline="0">
                <a:solidFill>
                  <a:schemeClr val="bg1"/>
                </a:solidFill>
                <a:latin typeface="Arial" charset="0"/>
              </a:rPr>
              <a:t>Profesional y Seguros por Desempleo</a:t>
            </a:r>
          </a:p>
          <a:p>
            <a:endParaRPr lang="es-AR" sz="1200" baseline="0">
              <a:latin typeface="Arial" charset="0"/>
            </a:endParaRPr>
          </a:p>
          <a:p>
            <a:r>
              <a:rPr lang="es-AR" sz="1200" b="1" baseline="0">
                <a:solidFill>
                  <a:schemeClr val="bg1"/>
                </a:solidFill>
                <a:latin typeface="Arial" charset="0"/>
              </a:rPr>
              <a:t> </a:t>
            </a:r>
            <a:endParaRPr lang="es-AR" sz="1200" baseline="0">
              <a:latin typeface="Arial" charset="0"/>
            </a:endParaRPr>
          </a:p>
        </p:txBody>
      </p:sp>
      <p:sp>
        <p:nvSpPr>
          <p:cNvPr id="25" name="5 CuadroTexto"/>
          <p:cNvSpPr txBox="1">
            <a:spLocks noChangeArrowheads="1"/>
          </p:cNvSpPr>
          <p:nvPr/>
        </p:nvSpPr>
        <p:spPr bwMode="auto">
          <a:xfrm>
            <a:off x="5840982" y="2812132"/>
            <a:ext cx="168910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053" tIns="40527" rIns="81053" bIns="40527">
            <a:spAutoFit/>
          </a:bodyPr>
          <a:lstStyle/>
          <a:p>
            <a:r>
              <a:rPr lang="es-AR" baseline="0">
                <a:solidFill>
                  <a:srgbClr val="005880"/>
                </a:solidFill>
                <a:latin typeface="Arial" charset="0"/>
              </a:rPr>
              <a:t>$ 450</a:t>
            </a:r>
          </a:p>
        </p:txBody>
      </p:sp>
      <p:sp>
        <p:nvSpPr>
          <p:cNvPr id="27" name="26 CuadroTexto"/>
          <p:cNvSpPr txBox="1"/>
          <p:nvPr/>
        </p:nvSpPr>
        <p:spPr>
          <a:xfrm>
            <a:off x="0" y="231805"/>
            <a:ext cx="9703940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rgbClr val="FFFFFF"/>
                </a:solidFill>
                <a:latin typeface="Arial"/>
              </a:rPr>
              <a:t>PROGRESAR + Promoción del empleo registrado = PROEMPLEAR</a:t>
            </a:r>
          </a:p>
          <a:p>
            <a:r>
              <a:rPr lang="es-ES" sz="3200" b="1" dirty="0" smtClean="0">
                <a:solidFill>
                  <a:srgbClr val="FFFFFF"/>
                </a:solidFill>
                <a:latin typeface="Arial"/>
              </a:rPr>
              <a:t>(4/4) </a:t>
            </a:r>
            <a:endParaRPr lang="es-AR" sz="3200" b="1" dirty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211407" y="1124744"/>
            <a:ext cx="9072562" cy="5616624"/>
          </a:xfrm>
        </p:spPr>
        <p:txBody>
          <a:bodyPr/>
          <a:lstStyle/>
          <a:p>
            <a:pPr marL="0" indent="0">
              <a:buNone/>
            </a:pPr>
            <a:r>
              <a:rPr lang="es-AR" sz="1600" b="1" u="sng" dirty="0" smtClean="0">
                <a:solidFill>
                  <a:srgbClr val="005880"/>
                </a:solidFill>
              </a:rPr>
              <a:t>PROGRESAR</a:t>
            </a:r>
            <a:r>
              <a:rPr lang="es-AR" sz="1600" b="1" dirty="0" smtClean="0">
                <a:solidFill>
                  <a:srgbClr val="005880"/>
                </a:solidFill>
              </a:rPr>
              <a:t>: ya previsto su financiamiento</a:t>
            </a:r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r>
              <a:rPr lang="es-AR" sz="1600" b="1" u="sng" dirty="0" smtClean="0">
                <a:solidFill>
                  <a:srgbClr val="005880"/>
                </a:solidFill>
              </a:rPr>
              <a:t>ENTRENAMIENTO </a:t>
            </a:r>
            <a:r>
              <a:rPr lang="es-AR" sz="1600" b="1" u="sng" dirty="0">
                <a:solidFill>
                  <a:srgbClr val="005880"/>
                </a:solidFill>
              </a:rPr>
              <a:t>PARA EL TRABAJO</a:t>
            </a:r>
            <a:r>
              <a:rPr lang="es-AR" sz="1600" b="1" dirty="0">
                <a:solidFill>
                  <a:srgbClr val="005880"/>
                </a:solidFill>
              </a:rPr>
              <a:t>: financiado con fondos asignados al </a:t>
            </a:r>
            <a:r>
              <a:rPr lang="es-AR" sz="1600" b="1" dirty="0" err="1">
                <a:solidFill>
                  <a:srgbClr val="005880"/>
                </a:solidFill>
              </a:rPr>
              <a:t>MTEySS</a:t>
            </a:r>
            <a:r>
              <a:rPr lang="es-AR" sz="1600" b="1" dirty="0">
                <a:solidFill>
                  <a:srgbClr val="005880"/>
                </a:solidFill>
              </a:rPr>
              <a:t> y </a:t>
            </a:r>
            <a:r>
              <a:rPr lang="es-AR" sz="1600" b="1" dirty="0" smtClean="0">
                <a:solidFill>
                  <a:srgbClr val="005880"/>
                </a:solidFill>
              </a:rPr>
              <a:t>otros </a:t>
            </a:r>
            <a:r>
              <a:rPr lang="es-AR" sz="1600" b="1" dirty="0">
                <a:solidFill>
                  <a:srgbClr val="005880"/>
                </a:solidFill>
              </a:rPr>
              <a:t>aportes del Tesoro </a:t>
            </a:r>
            <a:r>
              <a:rPr lang="es-AR" sz="1600" b="1" dirty="0" smtClean="0">
                <a:solidFill>
                  <a:srgbClr val="005880"/>
                </a:solidFill>
              </a:rPr>
              <a:t>Nacional</a:t>
            </a:r>
          </a:p>
          <a:p>
            <a:pPr marL="0" indent="0">
              <a:buNone/>
            </a:pPr>
            <a:endParaRPr lang="es-AR" sz="1600" b="1" dirty="0">
              <a:solidFill>
                <a:srgbClr val="005880"/>
              </a:solidFill>
            </a:endParaRPr>
          </a:p>
          <a:p>
            <a:pPr marL="0" indent="0">
              <a:buNone/>
            </a:pPr>
            <a:endParaRPr lang="es-AR" sz="1600" b="1" dirty="0" smtClean="0">
              <a:solidFill>
                <a:srgbClr val="005880"/>
              </a:solidFill>
            </a:endParaRPr>
          </a:p>
          <a:p>
            <a:pPr marL="0" indent="0">
              <a:buNone/>
            </a:pPr>
            <a:endParaRPr lang="es-AR" sz="1600" b="1" dirty="0">
              <a:solidFill>
                <a:srgbClr val="005880"/>
              </a:solidFill>
            </a:endParaRPr>
          </a:p>
          <a:p>
            <a:pPr marL="0" indent="0">
              <a:buNone/>
            </a:pPr>
            <a:endParaRPr lang="es-AR" sz="1600" b="1" dirty="0" smtClean="0">
              <a:solidFill>
                <a:srgbClr val="005880"/>
              </a:solidFill>
            </a:endParaRPr>
          </a:p>
          <a:p>
            <a:pPr marL="0" indent="0">
              <a:buNone/>
            </a:pPr>
            <a:r>
              <a:rPr lang="es-AR" sz="1600" b="1" u="sng" dirty="0" smtClean="0">
                <a:solidFill>
                  <a:srgbClr val="005880"/>
                </a:solidFill>
              </a:rPr>
              <a:t>INSERCIÓN LABORAL</a:t>
            </a:r>
            <a:r>
              <a:rPr lang="es-AR" sz="1600" b="1" dirty="0" smtClean="0">
                <a:solidFill>
                  <a:srgbClr val="005880"/>
                </a:solidFill>
              </a:rPr>
              <a:t>: </a:t>
            </a:r>
            <a:r>
              <a:rPr lang="es-AR" sz="1600" b="1" dirty="0">
                <a:solidFill>
                  <a:srgbClr val="005880"/>
                </a:solidFill>
              </a:rPr>
              <a:t>financiado con fondos asignados al </a:t>
            </a:r>
            <a:r>
              <a:rPr lang="es-AR" sz="1600" b="1" dirty="0" err="1">
                <a:solidFill>
                  <a:srgbClr val="005880"/>
                </a:solidFill>
              </a:rPr>
              <a:t>MTEySS</a:t>
            </a:r>
            <a:r>
              <a:rPr lang="es-AR" sz="1600" b="1" dirty="0">
                <a:solidFill>
                  <a:srgbClr val="005880"/>
                </a:solidFill>
              </a:rPr>
              <a:t> y otros aportes del Tesoro </a:t>
            </a:r>
            <a:r>
              <a:rPr lang="es-AR" sz="1600" b="1" dirty="0" smtClean="0">
                <a:solidFill>
                  <a:srgbClr val="005880"/>
                </a:solidFill>
              </a:rPr>
              <a:t>Nacional</a:t>
            </a:r>
          </a:p>
          <a:p>
            <a:pPr marL="0" indent="0">
              <a:buNone/>
            </a:pPr>
            <a:endParaRPr lang="es-AR" sz="1600" b="1" dirty="0">
              <a:solidFill>
                <a:srgbClr val="005880"/>
              </a:solidFill>
            </a:endParaRPr>
          </a:p>
          <a:p>
            <a:pPr marL="0" indent="0">
              <a:buNone/>
            </a:pPr>
            <a:endParaRPr lang="es-AR" sz="1600" b="1" dirty="0" smtClean="0">
              <a:solidFill>
                <a:srgbClr val="005880"/>
              </a:solidFill>
            </a:endParaRPr>
          </a:p>
          <a:p>
            <a:pPr marL="0" indent="0">
              <a:buNone/>
            </a:pPr>
            <a:endParaRPr lang="es-AR" sz="1600" b="1" dirty="0">
              <a:solidFill>
                <a:srgbClr val="005880"/>
              </a:solidFill>
            </a:endParaRPr>
          </a:p>
          <a:p>
            <a:pPr marL="0" indent="0">
              <a:buNone/>
            </a:pPr>
            <a:endParaRPr lang="es-AR" sz="1600" b="1" dirty="0" smtClean="0">
              <a:solidFill>
                <a:srgbClr val="005880"/>
              </a:solidFill>
            </a:endParaRPr>
          </a:p>
          <a:p>
            <a:pPr marL="0" indent="0">
              <a:buNone/>
            </a:pPr>
            <a:r>
              <a:rPr lang="es-AR" sz="1600" b="1" u="sng" dirty="0" smtClean="0">
                <a:solidFill>
                  <a:srgbClr val="005880"/>
                </a:solidFill>
              </a:rPr>
              <a:t>BENEFICIOS DE LA LEY 26.940</a:t>
            </a:r>
            <a:r>
              <a:rPr lang="es-AR" sz="1600" b="1" dirty="0" smtClean="0">
                <a:solidFill>
                  <a:srgbClr val="005880"/>
                </a:solidFill>
              </a:rPr>
              <a:t>: ya previstos al momento de sanción de la norma.</a:t>
            </a:r>
            <a:endParaRPr lang="es-AR" sz="1600" b="1" dirty="0">
              <a:solidFill>
                <a:srgbClr val="005880"/>
              </a:solidFill>
            </a:endParaRPr>
          </a:p>
          <a:p>
            <a:pPr marL="0" indent="0">
              <a:buNone/>
            </a:pPr>
            <a:endParaRPr lang="es-AR" sz="1600" b="1" dirty="0" smtClean="0">
              <a:solidFill>
                <a:srgbClr val="005880"/>
              </a:solidFill>
            </a:endParaRPr>
          </a:p>
          <a:p>
            <a:pPr marL="0" indent="0">
              <a:buNone/>
            </a:pPr>
            <a:endParaRPr lang="es-AR" sz="1600" b="1" dirty="0">
              <a:solidFill>
                <a:srgbClr val="005880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-10161" y="188640"/>
            <a:ext cx="9902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altLang="es-ES" sz="2200" b="1" baseline="0" dirty="0" smtClean="0">
                <a:solidFill>
                  <a:schemeClr val="bg1"/>
                </a:solidFill>
                <a:latin typeface="+mj-lt"/>
                <a:ea typeface="ＭＳ Ｐゴシック" charset="-128"/>
                <a:cs typeface="ＭＳ Ｐゴシック" charset="-128"/>
              </a:rPr>
              <a:t>Estimación de alcance e inversión del </a:t>
            </a:r>
            <a:r>
              <a:rPr lang="es-AR" altLang="es-ES" sz="2800" b="1" baseline="0" dirty="0" smtClean="0">
                <a:solidFill>
                  <a:schemeClr val="bg1"/>
                </a:solidFill>
                <a:latin typeface="+mj-lt"/>
                <a:ea typeface="ＭＳ Ｐゴシック" charset="-128"/>
                <a:cs typeface="ＭＳ Ｐゴシック" charset="-128"/>
              </a:rPr>
              <a:t>PROEMPLEAR</a:t>
            </a:r>
            <a:endParaRPr lang="es-ES" altLang="es-ES" sz="2200" b="1" baseline="0" dirty="0" smtClean="0">
              <a:solidFill>
                <a:schemeClr val="bg1"/>
              </a:solidFill>
              <a:latin typeface="+mj-lt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6431" y="1484784"/>
            <a:ext cx="5837699" cy="1085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6431" y="3231345"/>
            <a:ext cx="5868080" cy="110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6431" y="4941168"/>
            <a:ext cx="5863663" cy="1122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577450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211407" y="1124744"/>
            <a:ext cx="9072562" cy="5616624"/>
          </a:xfrm>
        </p:spPr>
        <p:txBody>
          <a:bodyPr/>
          <a:lstStyle/>
          <a:p>
            <a:pPr marL="0" indent="0">
              <a:buNone/>
            </a:pPr>
            <a:r>
              <a:rPr lang="es-AR" sz="1600" b="1" u="sng" dirty="0" smtClean="0">
                <a:solidFill>
                  <a:srgbClr val="005880"/>
                </a:solidFill>
              </a:rPr>
              <a:t>PROGRESAR</a:t>
            </a:r>
            <a:r>
              <a:rPr lang="es-AR" sz="1600" b="1" dirty="0" smtClean="0">
                <a:solidFill>
                  <a:srgbClr val="005880"/>
                </a:solidFill>
              </a:rPr>
              <a:t>: ya previsto su financiamiento</a:t>
            </a:r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r>
              <a:rPr lang="es-AR" sz="1600" b="1" u="sng" dirty="0" smtClean="0">
                <a:solidFill>
                  <a:srgbClr val="005880"/>
                </a:solidFill>
              </a:rPr>
              <a:t>ENTRENAMIENTO </a:t>
            </a:r>
            <a:r>
              <a:rPr lang="es-AR" sz="1600" b="1" u="sng" dirty="0">
                <a:solidFill>
                  <a:srgbClr val="005880"/>
                </a:solidFill>
              </a:rPr>
              <a:t>PARA EL TRABAJO</a:t>
            </a:r>
            <a:r>
              <a:rPr lang="es-AR" sz="1600" b="1" dirty="0">
                <a:solidFill>
                  <a:srgbClr val="005880"/>
                </a:solidFill>
              </a:rPr>
              <a:t>: financiado con fondos asignados al </a:t>
            </a:r>
            <a:r>
              <a:rPr lang="es-AR" sz="1600" b="1" dirty="0" err="1">
                <a:solidFill>
                  <a:srgbClr val="005880"/>
                </a:solidFill>
              </a:rPr>
              <a:t>MTEySS</a:t>
            </a:r>
            <a:r>
              <a:rPr lang="es-AR" sz="1600" b="1" dirty="0">
                <a:solidFill>
                  <a:srgbClr val="005880"/>
                </a:solidFill>
              </a:rPr>
              <a:t> y </a:t>
            </a:r>
            <a:r>
              <a:rPr lang="es-AR" sz="1600" b="1" dirty="0" smtClean="0">
                <a:solidFill>
                  <a:srgbClr val="005880"/>
                </a:solidFill>
              </a:rPr>
              <a:t>otros </a:t>
            </a:r>
            <a:r>
              <a:rPr lang="es-AR" sz="1600" b="1" dirty="0">
                <a:solidFill>
                  <a:srgbClr val="005880"/>
                </a:solidFill>
              </a:rPr>
              <a:t>aportes del Tesoro </a:t>
            </a:r>
            <a:r>
              <a:rPr lang="es-AR" sz="1600" b="1" dirty="0" smtClean="0">
                <a:solidFill>
                  <a:srgbClr val="005880"/>
                </a:solidFill>
              </a:rPr>
              <a:t>Nacional</a:t>
            </a:r>
          </a:p>
          <a:p>
            <a:pPr marL="0" indent="0">
              <a:buNone/>
            </a:pPr>
            <a:endParaRPr lang="es-AR" sz="1600" b="1" dirty="0">
              <a:solidFill>
                <a:srgbClr val="005880"/>
              </a:solidFill>
            </a:endParaRPr>
          </a:p>
          <a:p>
            <a:pPr marL="0" indent="0">
              <a:buNone/>
            </a:pPr>
            <a:endParaRPr lang="es-AR" sz="1600" b="1" dirty="0" smtClean="0">
              <a:solidFill>
                <a:srgbClr val="005880"/>
              </a:solidFill>
            </a:endParaRPr>
          </a:p>
          <a:p>
            <a:pPr marL="0" indent="0">
              <a:buNone/>
            </a:pPr>
            <a:endParaRPr lang="es-AR" sz="1600" b="1" dirty="0">
              <a:solidFill>
                <a:srgbClr val="005880"/>
              </a:solidFill>
            </a:endParaRPr>
          </a:p>
          <a:p>
            <a:pPr marL="0" indent="0">
              <a:buNone/>
            </a:pPr>
            <a:endParaRPr lang="es-AR" sz="1600" b="1" dirty="0" smtClean="0">
              <a:solidFill>
                <a:srgbClr val="005880"/>
              </a:solidFill>
            </a:endParaRPr>
          </a:p>
          <a:p>
            <a:pPr marL="0" indent="0">
              <a:buNone/>
            </a:pPr>
            <a:r>
              <a:rPr lang="es-AR" sz="1600" b="1" u="sng" dirty="0" smtClean="0">
                <a:solidFill>
                  <a:srgbClr val="005880"/>
                </a:solidFill>
              </a:rPr>
              <a:t>INSERCIÓN LABORAL</a:t>
            </a:r>
            <a:r>
              <a:rPr lang="es-AR" sz="1600" b="1" dirty="0" smtClean="0">
                <a:solidFill>
                  <a:srgbClr val="005880"/>
                </a:solidFill>
              </a:rPr>
              <a:t>: </a:t>
            </a:r>
            <a:r>
              <a:rPr lang="es-AR" sz="1600" b="1" dirty="0">
                <a:solidFill>
                  <a:srgbClr val="005880"/>
                </a:solidFill>
              </a:rPr>
              <a:t>financiado con fondos asignados al </a:t>
            </a:r>
            <a:r>
              <a:rPr lang="es-AR" sz="1600" b="1" dirty="0" err="1">
                <a:solidFill>
                  <a:srgbClr val="005880"/>
                </a:solidFill>
              </a:rPr>
              <a:t>MTEySS</a:t>
            </a:r>
            <a:r>
              <a:rPr lang="es-AR" sz="1600" b="1" dirty="0">
                <a:solidFill>
                  <a:srgbClr val="005880"/>
                </a:solidFill>
              </a:rPr>
              <a:t> y otros aportes del Tesoro </a:t>
            </a:r>
            <a:r>
              <a:rPr lang="es-AR" sz="1600" b="1" dirty="0" smtClean="0">
                <a:solidFill>
                  <a:srgbClr val="005880"/>
                </a:solidFill>
              </a:rPr>
              <a:t>Nacional</a:t>
            </a:r>
          </a:p>
          <a:p>
            <a:pPr marL="0" indent="0">
              <a:buNone/>
            </a:pPr>
            <a:endParaRPr lang="es-AR" sz="1600" b="1" dirty="0">
              <a:solidFill>
                <a:srgbClr val="005880"/>
              </a:solidFill>
            </a:endParaRPr>
          </a:p>
          <a:p>
            <a:pPr marL="0" indent="0">
              <a:buNone/>
            </a:pPr>
            <a:endParaRPr lang="es-AR" sz="1600" b="1" dirty="0" smtClean="0">
              <a:solidFill>
                <a:srgbClr val="005880"/>
              </a:solidFill>
            </a:endParaRPr>
          </a:p>
          <a:p>
            <a:pPr marL="0" indent="0">
              <a:buNone/>
            </a:pPr>
            <a:endParaRPr lang="es-AR" sz="1600" b="1" dirty="0">
              <a:solidFill>
                <a:srgbClr val="005880"/>
              </a:solidFill>
            </a:endParaRPr>
          </a:p>
          <a:p>
            <a:pPr marL="0" indent="0">
              <a:buNone/>
            </a:pPr>
            <a:endParaRPr lang="es-AR" sz="1600" b="1" dirty="0" smtClean="0">
              <a:solidFill>
                <a:srgbClr val="005880"/>
              </a:solidFill>
            </a:endParaRPr>
          </a:p>
          <a:p>
            <a:pPr marL="0" indent="0">
              <a:buNone/>
            </a:pPr>
            <a:r>
              <a:rPr lang="es-AR" sz="1600" b="1" u="sng" dirty="0" smtClean="0">
                <a:solidFill>
                  <a:srgbClr val="005880"/>
                </a:solidFill>
              </a:rPr>
              <a:t>BENEFICIOS DE LA LEY 26.940</a:t>
            </a:r>
            <a:r>
              <a:rPr lang="es-AR" sz="1600" b="1" dirty="0" smtClean="0">
                <a:solidFill>
                  <a:srgbClr val="005880"/>
                </a:solidFill>
              </a:rPr>
              <a:t>: ya previstos al momento de sanción de la norma.</a:t>
            </a:r>
            <a:endParaRPr lang="es-AR" sz="1600" b="1" dirty="0">
              <a:solidFill>
                <a:srgbClr val="005880"/>
              </a:solidFill>
            </a:endParaRPr>
          </a:p>
          <a:p>
            <a:pPr marL="0" indent="0">
              <a:buNone/>
            </a:pPr>
            <a:endParaRPr lang="es-AR" sz="1600" b="1" dirty="0" smtClean="0">
              <a:solidFill>
                <a:srgbClr val="005880"/>
              </a:solidFill>
            </a:endParaRPr>
          </a:p>
          <a:p>
            <a:pPr marL="0" indent="0">
              <a:buNone/>
            </a:pPr>
            <a:endParaRPr lang="es-AR" sz="1600" b="1" dirty="0">
              <a:solidFill>
                <a:srgbClr val="005880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-10161" y="261809"/>
            <a:ext cx="9902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altLang="es-ES" sz="2200" b="1" baseline="0" dirty="0" smtClean="0">
                <a:solidFill>
                  <a:schemeClr val="bg1"/>
                </a:solidFill>
                <a:latin typeface="+mj-lt"/>
                <a:ea typeface="ＭＳ Ｐゴシック" charset="-128"/>
                <a:cs typeface="ＭＳ Ｐゴシック" charset="-128"/>
              </a:rPr>
              <a:t>Estimación de alcance e inversión del </a:t>
            </a:r>
            <a:r>
              <a:rPr lang="es-AR" altLang="es-ES" sz="2800" b="1" baseline="0" dirty="0" smtClean="0">
                <a:solidFill>
                  <a:schemeClr val="bg1"/>
                </a:solidFill>
                <a:latin typeface="+mj-lt"/>
                <a:ea typeface="ＭＳ Ｐゴシック" charset="-128"/>
                <a:cs typeface="ＭＳ Ｐゴシック" charset="-128"/>
              </a:rPr>
              <a:t>PROEMPLEAR</a:t>
            </a:r>
            <a:endParaRPr lang="es-ES" altLang="es-ES" sz="2200" b="1" baseline="0" dirty="0" smtClean="0">
              <a:solidFill>
                <a:schemeClr val="bg1"/>
              </a:solidFill>
              <a:latin typeface="+mj-lt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6431" y="1484784"/>
            <a:ext cx="5837699" cy="1085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6431" y="3231345"/>
            <a:ext cx="5868080" cy="110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6431" y="4941168"/>
            <a:ext cx="5863663" cy="1122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577450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48 CuadroTexto"/>
          <p:cNvSpPr txBox="1"/>
          <p:nvPr/>
        </p:nvSpPr>
        <p:spPr>
          <a:xfrm>
            <a:off x="0" y="188640"/>
            <a:ext cx="9703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altLang="es-ES" sz="2200" b="1" baseline="0" dirty="0" smtClean="0">
                <a:solidFill>
                  <a:schemeClr val="bg1"/>
                </a:solidFill>
                <a:latin typeface="+mj-lt"/>
                <a:ea typeface="ＭＳ Ｐゴシック" charset="-128"/>
                <a:cs typeface="ＭＳ Ｐゴシック" charset="-128"/>
              </a:rPr>
              <a:t>Meta </a:t>
            </a:r>
            <a:r>
              <a:rPr lang="es-AR" altLang="es-ES" sz="2200" b="1" baseline="0" dirty="0" smtClean="0">
                <a:solidFill>
                  <a:schemeClr val="bg1"/>
                </a:solidFill>
                <a:latin typeface="+mj-lt"/>
                <a:ea typeface="ＭＳ Ｐゴシック" charset="-128"/>
                <a:cs typeface="ＭＳ Ｐゴシック" charset="-128"/>
              </a:rPr>
              <a:t>de </a:t>
            </a:r>
            <a:r>
              <a:rPr lang="es-AR" altLang="es-ES" sz="2200" b="1" baseline="0" dirty="0" smtClean="0">
                <a:solidFill>
                  <a:schemeClr val="bg1"/>
                </a:solidFill>
                <a:latin typeface="+mj-lt"/>
                <a:ea typeface="ＭＳ Ｐゴシック" charset="-128"/>
                <a:cs typeface="ＭＳ Ｐゴシック" charset="-128"/>
              </a:rPr>
              <a:t>cantidad de trabajadores</a:t>
            </a:r>
            <a:r>
              <a:rPr lang="es-AR" altLang="es-ES" sz="2200" b="1" baseline="0" dirty="0" smtClean="0">
                <a:solidFill>
                  <a:schemeClr val="bg1"/>
                </a:solidFill>
                <a:latin typeface="+mj-lt"/>
                <a:ea typeface="ＭＳ Ｐゴシック" charset="-128"/>
                <a:cs typeface="ＭＳ Ｐゴシック" charset="-128"/>
              </a:rPr>
              <a:t>, empresas </a:t>
            </a:r>
            <a:r>
              <a:rPr lang="es-AR" altLang="es-ES" sz="2200" b="1" baseline="0" dirty="0" smtClean="0">
                <a:solidFill>
                  <a:schemeClr val="bg1"/>
                </a:solidFill>
                <a:latin typeface="+mj-lt"/>
                <a:ea typeface="ＭＳ Ｐゴシック" charset="-128"/>
                <a:cs typeface="ＭＳ Ｐゴシック" charset="-128"/>
              </a:rPr>
              <a:t>y monto de inversiones del PROEMPLEAR hasta </a:t>
            </a:r>
            <a:r>
              <a:rPr lang="es-AR" altLang="es-ES" sz="2200" b="1" baseline="0" dirty="0" smtClean="0">
                <a:solidFill>
                  <a:schemeClr val="bg1"/>
                </a:solidFill>
                <a:latin typeface="+mj-lt"/>
                <a:ea typeface="ＭＳ Ｐゴシック" charset="-128"/>
                <a:cs typeface="ＭＳ Ｐゴシック" charset="-128"/>
              </a:rPr>
              <a:t>diciembre de 2014</a:t>
            </a:r>
            <a:endParaRPr lang="es-AR" altLang="es-ES" sz="2200" b="1" baseline="0" dirty="0">
              <a:solidFill>
                <a:schemeClr val="bg1"/>
              </a:solidFill>
              <a:latin typeface="+mj-lt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0932" y="1560513"/>
            <a:ext cx="8554187" cy="438876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50952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7" descr="Fondo_Base_A"/>
          <p:cNvPicPr>
            <a:picLocks noChangeAspect="1" noChangeArrowheads="1"/>
          </p:cNvPicPr>
          <p:nvPr/>
        </p:nvPicPr>
        <p:blipFill>
          <a:blip r:embed="rId2"/>
          <a:srcRect t="12621"/>
          <a:stretch>
            <a:fillRect/>
          </a:stretch>
        </p:blipFill>
        <p:spPr bwMode="auto">
          <a:xfrm>
            <a:off x="-1438275" y="0"/>
            <a:ext cx="11341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4"/>
          <p:cNvSpPr>
            <a:spLocks noChangeArrowheads="1"/>
          </p:cNvSpPr>
          <p:nvPr/>
        </p:nvSpPr>
        <p:spPr bwMode="auto">
          <a:xfrm>
            <a:off x="0" y="2174875"/>
            <a:ext cx="9902825" cy="2514600"/>
          </a:xfrm>
          <a:prstGeom prst="rect">
            <a:avLst/>
          </a:prstGeom>
          <a:solidFill>
            <a:srgbClr val="01B9F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s-ES_tradnl"/>
              <a:t>````</a:t>
            </a:r>
          </a:p>
        </p:txBody>
      </p:sp>
      <p:sp>
        <p:nvSpPr>
          <p:cNvPr id="5" name="1 Marcador de contenido"/>
          <p:cNvSpPr txBox="1">
            <a:spLocks/>
          </p:cNvSpPr>
          <p:nvPr/>
        </p:nvSpPr>
        <p:spPr bwMode="auto">
          <a:xfrm>
            <a:off x="211407" y="2492896"/>
            <a:ext cx="9072562" cy="288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19063" indent="-119063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233363" indent="223838" algn="l" rtl="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411163" indent="-635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525463" indent="846138" algn="l" rtl="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715963" indent="1112838" algn="l" rtl="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173163" algn="l" rtl="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630363" algn="l" rtl="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087563" algn="l" rtl="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544763" algn="l" rtl="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Tx/>
              <a:buNone/>
            </a:pPr>
            <a:endParaRPr lang="es-AR" kern="0" baseline="0" dirty="0" smtClean="0"/>
          </a:p>
          <a:p>
            <a:pPr marL="0" indent="0">
              <a:buFontTx/>
              <a:buNone/>
            </a:pPr>
            <a:r>
              <a:rPr lang="es-AR" sz="4800" b="1" kern="0" baseline="0" dirty="0" smtClean="0">
                <a:solidFill>
                  <a:schemeClr val="bg1"/>
                </a:solidFill>
              </a:rPr>
              <a:t>Anexo</a:t>
            </a:r>
            <a:endParaRPr lang="es-AR" sz="4800" b="1" kern="0" baseline="0" dirty="0">
              <a:solidFill>
                <a:schemeClr val="bg1"/>
              </a:solidFill>
            </a:endParaRPr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9599613" y="0"/>
            <a:ext cx="306387" cy="6864350"/>
          </a:xfrm>
          <a:prstGeom prst="rect">
            <a:avLst/>
          </a:prstGeom>
          <a:solidFill>
            <a:srgbClr val="01B9F3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_tradnl">
              <a:latin typeface="Times New Roman" charset="0"/>
              <a:ea typeface="+mn-ea"/>
            </a:endParaRPr>
          </a:p>
        </p:txBody>
      </p:sp>
      <p:pic>
        <p:nvPicPr>
          <p:cNvPr id="10" name="Picture 16" descr="Filigrana_Placa cierre"/>
          <p:cNvPicPr>
            <a:picLocks noChangeAspect="1" noChangeArrowheads="1"/>
          </p:cNvPicPr>
          <p:nvPr/>
        </p:nvPicPr>
        <p:blipFill>
          <a:blip r:embed="rId3"/>
          <a:srcRect t="55544" r="3403"/>
          <a:stretch>
            <a:fillRect/>
          </a:stretch>
        </p:blipFill>
        <p:spPr bwMode="auto">
          <a:xfrm>
            <a:off x="303213" y="0"/>
            <a:ext cx="9599612" cy="304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759221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-10161" y="116632"/>
            <a:ext cx="99028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altLang="es-ES" sz="2200" b="1" baseline="0" dirty="0" smtClean="0">
                <a:solidFill>
                  <a:schemeClr val="bg1"/>
                </a:solidFill>
                <a:latin typeface="+mj-lt"/>
                <a:ea typeface="ＭＳ Ｐゴシック" charset="-128"/>
                <a:cs typeface="ＭＳ Ｐゴシック" charset="-128"/>
              </a:rPr>
              <a:t>Resultados de la articulación de políticas: </a:t>
            </a:r>
          </a:p>
          <a:p>
            <a:r>
              <a:rPr lang="es-ES" altLang="es-ES" sz="2200" b="1" baseline="0" dirty="0" smtClean="0">
                <a:solidFill>
                  <a:schemeClr val="bg1"/>
                </a:solidFill>
                <a:latin typeface="+mj-lt"/>
                <a:ea typeface="ＭＳ Ｐゴシック" charset="-128"/>
                <a:cs typeface="ＭＳ Ｐゴシック" charset="-128"/>
              </a:rPr>
              <a:t>Mejora de las probabilidades de inserción en empleos registrados </a:t>
            </a:r>
            <a:r>
              <a:rPr lang="es-ES" altLang="es-ES" sz="2000" b="1" i="1" baseline="0" dirty="0" smtClean="0">
                <a:solidFill>
                  <a:schemeClr val="bg1"/>
                </a:solidFill>
                <a:latin typeface="+mj-lt"/>
                <a:ea typeface="ＭＳ Ｐゴシック" charset="-128"/>
                <a:cs typeface="ＭＳ Ｐゴシック" charset="-128"/>
              </a:rPr>
              <a:t>(1/2)</a:t>
            </a:r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>
          <a:xfrm>
            <a:off x="198884" y="1196752"/>
            <a:ext cx="9433047" cy="5472608"/>
          </a:xfrm>
        </p:spPr>
        <p:txBody>
          <a:bodyPr/>
          <a:lstStyle/>
          <a:p>
            <a:pPr marL="179388" indent="-179388" algn="just">
              <a:lnSpc>
                <a:spcPct val="140000"/>
              </a:lnSpc>
              <a:buSzPct val="120000"/>
              <a:buNone/>
            </a:pPr>
            <a:endParaRPr lang="es-ES" sz="1600" b="1" dirty="0" smtClean="0"/>
          </a:p>
          <a:p>
            <a:pPr marL="585788" lvl="3" indent="-179388" algn="just">
              <a:lnSpc>
                <a:spcPct val="140000"/>
              </a:lnSpc>
              <a:buSzPct val="100000"/>
            </a:pPr>
            <a:endParaRPr lang="es-ES" sz="1600" b="1" dirty="0" smtClean="0"/>
          </a:p>
        </p:txBody>
      </p:sp>
      <p:sp>
        <p:nvSpPr>
          <p:cNvPr id="2" name="1 CuadroTexto"/>
          <p:cNvSpPr txBox="1"/>
          <p:nvPr/>
        </p:nvSpPr>
        <p:spPr>
          <a:xfrm>
            <a:off x="178315" y="980728"/>
            <a:ext cx="92170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dirty="0" smtClean="0"/>
              <a:t> </a:t>
            </a:r>
            <a:endParaRPr lang="es-AR" dirty="0"/>
          </a:p>
          <a:p>
            <a:pPr algn="just"/>
            <a:r>
              <a:rPr lang="es-AR" b="1" dirty="0" smtClean="0">
                <a:solidFill>
                  <a:srgbClr val="005880"/>
                </a:solidFill>
                <a:latin typeface="+mn-lt"/>
              </a:rPr>
              <a:t>Las </a:t>
            </a:r>
            <a:r>
              <a:rPr lang="es-AR" b="1" dirty="0">
                <a:solidFill>
                  <a:srgbClr val="005880"/>
                </a:solidFill>
                <a:latin typeface="+mn-lt"/>
              </a:rPr>
              <a:t>probabilidades de inserción </a:t>
            </a:r>
            <a:r>
              <a:rPr lang="es-AR" b="1" dirty="0" smtClean="0">
                <a:solidFill>
                  <a:srgbClr val="005880"/>
                </a:solidFill>
                <a:latin typeface="+mn-lt"/>
              </a:rPr>
              <a:t>en un empleo registrado </a:t>
            </a:r>
            <a:r>
              <a:rPr lang="es-AR" b="1" dirty="0">
                <a:solidFill>
                  <a:srgbClr val="005880"/>
                </a:solidFill>
                <a:latin typeface="+mn-lt"/>
              </a:rPr>
              <a:t>se </a:t>
            </a:r>
            <a:r>
              <a:rPr lang="es-AR" b="1" dirty="0" smtClean="0">
                <a:solidFill>
                  <a:srgbClr val="005880"/>
                </a:solidFill>
                <a:latin typeface="+mn-lt"/>
              </a:rPr>
              <a:t>van incrementando a medida que se le suma a la finalización del nivel </a:t>
            </a:r>
            <a:r>
              <a:rPr lang="es-AR" b="1" dirty="0">
                <a:solidFill>
                  <a:srgbClr val="005880"/>
                </a:solidFill>
                <a:latin typeface="+mn-lt"/>
              </a:rPr>
              <a:t>secundario, </a:t>
            </a:r>
            <a:r>
              <a:rPr lang="es-AR" b="1" dirty="0" smtClean="0">
                <a:solidFill>
                  <a:srgbClr val="005880"/>
                </a:solidFill>
                <a:latin typeface="+mn-lt"/>
              </a:rPr>
              <a:t>una </a:t>
            </a:r>
            <a:r>
              <a:rPr lang="es-AR" b="1" dirty="0">
                <a:solidFill>
                  <a:srgbClr val="005880"/>
                </a:solidFill>
                <a:latin typeface="+mn-lt"/>
              </a:rPr>
              <a:t>experiencia laboral </a:t>
            </a:r>
            <a:r>
              <a:rPr lang="es-AR" b="1" dirty="0" smtClean="0">
                <a:solidFill>
                  <a:srgbClr val="005880"/>
                </a:solidFill>
                <a:latin typeface="+mn-lt"/>
              </a:rPr>
              <a:t>formal y un </a:t>
            </a:r>
            <a:r>
              <a:rPr lang="es-AR" b="1" dirty="0">
                <a:solidFill>
                  <a:srgbClr val="005880"/>
                </a:solidFill>
                <a:latin typeface="+mn-lt"/>
              </a:rPr>
              <a:t>curso de formación profesional</a:t>
            </a:r>
            <a:r>
              <a:rPr lang="es-AR" dirty="0"/>
              <a:t>.</a:t>
            </a:r>
          </a:p>
          <a:p>
            <a:endParaRPr lang="es-AR" dirty="0"/>
          </a:p>
        </p:txBody>
      </p:sp>
      <p:sp>
        <p:nvSpPr>
          <p:cNvPr id="6" name="5 CuadroTexto"/>
          <p:cNvSpPr txBox="1"/>
          <p:nvPr/>
        </p:nvSpPr>
        <p:spPr>
          <a:xfrm>
            <a:off x="994817" y="6396640"/>
            <a:ext cx="8640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1200" b="1" baseline="0" dirty="0" smtClean="0">
                <a:solidFill>
                  <a:srgbClr val="005880"/>
                </a:solidFill>
                <a:latin typeface="+mj-lt"/>
              </a:rPr>
              <a:t>Fuente:</a:t>
            </a:r>
            <a:r>
              <a:rPr lang="es-AR" sz="1200" baseline="0" dirty="0" smtClean="0">
                <a:solidFill>
                  <a:srgbClr val="005880"/>
                </a:solidFill>
                <a:latin typeface="+mj-lt"/>
              </a:rPr>
              <a:t>  </a:t>
            </a:r>
            <a:r>
              <a:rPr lang="es-AR" sz="1200" baseline="0" dirty="0" err="1" smtClean="0">
                <a:solidFill>
                  <a:srgbClr val="005880"/>
                </a:solidFill>
                <a:latin typeface="+mj-lt"/>
              </a:rPr>
              <a:t>MTEySS</a:t>
            </a:r>
            <a:r>
              <a:rPr lang="es-AR" sz="1200" baseline="0" dirty="0" smtClean="0">
                <a:solidFill>
                  <a:srgbClr val="005880"/>
                </a:solidFill>
                <a:latin typeface="+mj-lt"/>
              </a:rPr>
              <a:t> sobre la base de evaluación de impacto de Formación Profesional - Cursos Sectoriales</a:t>
            </a:r>
            <a:endParaRPr lang="es-AR" sz="1200" baseline="0" dirty="0">
              <a:solidFill>
                <a:srgbClr val="005880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11004" y="1996217"/>
            <a:ext cx="6636752" cy="4334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3889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-10161" y="116632"/>
            <a:ext cx="99028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altLang="es-ES" sz="2200" b="1" baseline="0" dirty="0" smtClean="0">
                <a:solidFill>
                  <a:schemeClr val="bg1"/>
                </a:solidFill>
                <a:latin typeface="+mj-lt"/>
                <a:ea typeface="ＭＳ Ｐゴシック" charset="-128"/>
                <a:cs typeface="ＭＳ Ｐゴシック" charset="-128"/>
              </a:rPr>
              <a:t>Resultados de la articulación de políticas: </a:t>
            </a:r>
          </a:p>
          <a:p>
            <a:r>
              <a:rPr lang="es-ES" altLang="es-ES" sz="2200" b="1" baseline="0" dirty="0" smtClean="0">
                <a:solidFill>
                  <a:schemeClr val="bg1"/>
                </a:solidFill>
                <a:latin typeface="+mj-lt"/>
                <a:ea typeface="ＭＳ Ｐゴシック" charset="-128"/>
                <a:cs typeface="ＭＳ Ｐゴシック" charset="-128"/>
              </a:rPr>
              <a:t>Mejora de las probabilidades de inserción en empleos registrados </a:t>
            </a:r>
            <a:r>
              <a:rPr lang="es-ES" altLang="es-ES" sz="2000" b="1" i="1" baseline="0" dirty="0" smtClean="0">
                <a:solidFill>
                  <a:schemeClr val="bg1"/>
                </a:solidFill>
                <a:latin typeface="+mj-lt"/>
                <a:ea typeface="ＭＳ Ｐゴシック" charset="-128"/>
                <a:cs typeface="ＭＳ Ｐゴシック" charset="-128"/>
              </a:rPr>
              <a:t>(2/2)</a:t>
            </a:r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>
          <a:xfrm>
            <a:off x="198884" y="1196752"/>
            <a:ext cx="9433047" cy="5472608"/>
          </a:xfrm>
        </p:spPr>
        <p:txBody>
          <a:bodyPr/>
          <a:lstStyle/>
          <a:p>
            <a:pPr marL="179388" indent="-179388" algn="just">
              <a:lnSpc>
                <a:spcPct val="140000"/>
              </a:lnSpc>
              <a:buSzPct val="120000"/>
              <a:buNone/>
            </a:pPr>
            <a:endParaRPr lang="es-ES" sz="1600" b="1" dirty="0" smtClean="0"/>
          </a:p>
          <a:p>
            <a:pPr marL="585788" lvl="3" indent="-179388" algn="just">
              <a:lnSpc>
                <a:spcPct val="140000"/>
              </a:lnSpc>
              <a:buSzPct val="100000"/>
            </a:pPr>
            <a:endParaRPr lang="es-ES" sz="1600" b="1" dirty="0" smtClean="0"/>
          </a:p>
        </p:txBody>
      </p:sp>
      <p:sp>
        <p:nvSpPr>
          <p:cNvPr id="2" name="1 CuadroTexto"/>
          <p:cNvSpPr txBox="1"/>
          <p:nvPr/>
        </p:nvSpPr>
        <p:spPr>
          <a:xfrm>
            <a:off x="178315" y="980728"/>
            <a:ext cx="9217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dirty="0" smtClean="0"/>
              <a:t> </a:t>
            </a:r>
            <a:endParaRPr lang="es-AR" dirty="0"/>
          </a:p>
          <a:p>
            <a:endParaRPr lang="es-AR" dirty="0"/>
          </a:p>
        </p:txBody>
      </p:sp>
      <p:sp>
        <p:nvSpPr>
          <p:cNvPr id="6" name="5 CuadroTexto"/>
          <p:cNvSpPr txBox="1"/>
          <p:nvPr/>
        </p:nvSpPr>
        <p:spPr>
          <a:xfrm>
            <a:off x="1261865" y="6381326"/>
            <a:ext cx="8640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1200" b="1" baseline="0" dirty="0" smtClean="0">
                <a:solidFill>
                  <a:srgbClr val="005880"/>
                </a:solidFill>
                <a:latin typeface="+mj-lt"/>
              </a:rPr>
              <a:t>Fuente:</a:t>
            </a:r>
            <a:r>
              <a:rPr lang="es-AR" sz="1200" baseline="0" dirty="0" smtClean="0">
                <a:solidFill>
                  <a:srgbClr val="005880"/>
                </a:solidFill>
                <a:latin typeface="+mj-lt"/>
              </a:rPr>
              <a:t>  </a:t>
            </a:r>
            <a:r>
              <a:rPr lang="es-AR" sz="1200" baseline="0" dirty="0" err="1" smtClean="0">
                <a:solidFill>
                  <a:srgbClr val="005880"/>
                </a:solidFill>
                <a:latin typeface="+mj-lt"/>
              </a:rPr>
              <a:t>MTEySS</a:t>
            </a:r>
            <a:r>
              <a:rPr lang="es-AR" sz="1200" baseline="0" dirty="0" smtClean="0">
                <a:solidFill>
                  <a:srgbClr val="005880"/>
                </a:solidFill>
                <a:latin typeface="+mj-lt"/>
              </a:rPr>
              <a:t> sobre la base de evaluación de impacto de Formación Profesional - Cursos Sectoriales</a:t>
            </a:r>
            <a:endParaRPr lang="es-AR" sz="1200" baseline="0" dirty="0">
              <a:solidFill>
                <a:srgbClr val="005880"/>
              </a:solidFill>
              <a:latin typeface="+mj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6229" y="1273115"/>
            <a:ext cx="7510045" cy="4905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7199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-10161" y="261809"/>
            <a:ext cx="99028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altLang="es-ES" sz="2200" b="1" baseline="0" dirty="0" smtClean="0">
                <a:solidFill>
                  <a:schemeClr val="bg1"/>
                </a:solidFill>
                <a:latin typeface="+mj-lt"/>
                <a:ea typeface="ＭＳ Ｐゴシック" charset="-128"/>
                <a:cs typeface="ＭＳ Ｐゴシック" charset="-128"/>
              </a:rPr>
              <a:t>Detalle de beneficios de las políticas</a:t>
            </a:r>
            <a:endParaRPr lang="es-ES" altLang="es-ES" sz="2200" b="1" baseline="0" dirty="0" smtClean="0">
              <a:solidFill>
                <a:schemeClr val="bg1"/>
              </a:solidFill>
              <a:latin typeface="+mj-lt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06996" y="1268760"/>
            <a:ext cx="7704857" cy="5295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-1" y="260648"/>
            <a:ext cx="9902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es-ES" b="1" baseline="0" dirty="0" smtClean="0">
                <a:solidFill>
                  <a:schemeClr val="bg1"/>
                </a:solidFill>
                <a:latin typeface="+mj-lt"/>
                <a:ea typeface="ＭＳ Ｐゴシック" charset="-128"/>
                <a:cs typeface="ＭＳ Ｐゴシック" charset="-128"/>
              </a:rPr>
              <a:t>Estado actual de políticas y acciones laborales</a:t>
            </a:r>
            <a:endParaRPr lang="es-AR" altLang="es-ES" b="1" baseline="0" dirty="0" smtClean="0">
              <a:solidFill>
                <a:schemeClr val="bg1"/>
              </a:solidFill>
              <a:latin typeface="+mj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>
          <a:xfrm>
            <a:off x="126876" y="1052736"/>
            <a:ext cx="9433047" cy="5472608"/>
          </a:xfrm>
        </p:spPr>
        <p:txBody>
          <a:bodyPr/>
          <a:lstStyle/>
          <a:p>
            <a:pPr marL="179388" lvl="1" indent="-179388" algn="just">
              <a:lnSpc>
                <a:spcPct val="140000"/>
              </a:lnSpc>
              <a:buSzPct val="120000"/>
              <a:buFont typeface="Courier New" pitchFamily="49" charset="0"/>
              <a:buChar char="•"/>
            </a:pPr>
            <a:r>
              <a:rPr lang="es-ES" sz="1600" b="1" dirty="0" smtClean="0">
                <a:solidFill>
                  <a:srgbClr val="003366"/>
                </a:solidFill>
                <a:cs typeface="ＭＳ Ｐゴシック" charset="-128"/>
              </a:rPr>
              <a:t>Existe </a:t>
            </a:r>
            <a:r>
              <a:rPr lang="es-ES" sz="1600" b="1" dirty="0" smtClean="0">
                <a:solidFill>
                  <a:srgbClr val="003366"/>
                </a:solidFill>
                <a:cs typeface="ＭＳ Ｐゴシック" charset="-128"/>
              </a:rPr>
              <a:t>un conjunto de políticas socio-laborales ya implementadas, o en proceso de serlo, que gestionadas en forma articulada podrían incrementar su impacto para sostener las fuentes de trabajo y minimizar las situaciones de precarización o desempleo frente al actual contexto laboral. Las acciones son las siguientes:</a:t>
            </a:r>
          </a:p>
          <a:p>
            <a:pPr marL="538163" lvl="1" indent="-182563" algn="just">
              <a:lnSpc>
                <a:spcPct val="110000"/>
              </a:lnSpc>
              <a:buSzPct val="100000"/>
            </a:pPr>
            <a:endParaRPr lang="es-AR" sz="400" dirty="0" smtClean="0">
              <a:solidFill>
                <a:srgbClr val="003366"/>
              </a:solidFill>
            </a:endParaRPr>
          </a:p>
          <a:p>
            <a:pPr marL="830263" lvl="3" indent="-182563" algn="just">
              <a:lnSpc>
                <a:spcPct val="110000"/>
              </a:lnSpc>
              <a:buSzPct val="100000"/>
              <a:buFont typeface="Wingdings" pitchFamily="2" charset="2"/>
              <a:buChar char="Ø"/>
            </a:pPr>
            <a:r>
              <a:rPr lang="es-AR" sz="1600" dirty="0" smtClean="0">
                <a:solidFill>
                  <a:srgbClr val="003366"/>
                </a:solidFill>
              </a:rPr>
              <a:t> </a:t>
            </a:r>
            <a:r>
              <a:rPr lang="es-AR" sz="1600" b="1" dirty="0" smtClean="0">
                <a:solidFill>
                  <a:srgbClr val="003366"/>
                </a:solidFill>
              </a:rPr>
              <a:t>Recientemente implementadas: </a:t>
            </a:r>
            <a:endParaRPr lang="es-AR" sz="500" b="1" dirty="0" smtClean="0">
              <a:solidFill>
                <a:srgbClr val="003366"/>
              </a:solidFill>
            </a:endParaRPr>
          </a:p>
          <a:p>
            <a:pPr marL="1341438" lvl="5" algn="just">
              <a:lnSpc>
                <a:spcPct val="110000"/>
              </a:lnSpc>
              <a:spcBef>
                <a:spcPts val="600"/>
              </a:spcBef>
              <a:buSzPct val="88000"/>
              <a:buFont typeface="Wingdings" pitchFamily="2" charset="2"/>
              <a:buChar char="q"/>
            </a:pPr>
            <a:r>
              <a:rPr lang="es-AR" sz="1600" dirty="0" smtClean="0">
                <a:solidFill>
                  <a:srgbClr val="003366"/>
                </a:solidFill>
              </a:rPr>
              <a:t> PROGRESAR.</a:t>
            </a:r>
          </a:p>
          <a:p>
            <a:pPr marL="830263" lvl="3" indent="-182563" algn="just">
              <a:lnSpc>
                <a:spcPct val="110000"/>
              </a:lnSpc>
              <a:buSzPct val="100000"/>
            </a:pPr>
            <a:endParaRPr lang="es-AR" sz="800" dirty="0" smtClean="0">
              <a:solidFill>
                <a:srgbClr val="003366"/>
              </a:solidFill>
            </a:endParaRPr>
          </a:p>
          <a:p>
            <a:pPr marL="830263" lvl="3" indent="-182563">
              <a:lnSpc>
                <a:spcPct val="110000"/>
              </a:lnSpc>
              <a:buSzPct val="100000"/>
              <a:buFont typeface="Wingdings" pitchFamily="2" charset="2"/>
              <a:buChar char="Ø"/>
            </a:pPr>
            <a:r>
              <a:rPr lang="es-AR" sz="1600" dirty="0" smtClean="0">
                <a:solidFill>
                  <a:srgbClr val="003366"/>
                </a:solidFill>
              </a:rPr>
              <a:t> </a:t>
            </a:r>
            <a:r>
              <a:rPr lang="es-AR" sz="1600" b="1" dirty="0" smtClean="0">
                <a:solidFill>
                  <a:srgbClr val="003366"/>
                </a:solidFill>
              </a:rPr>
              <a:t>En fase de implementación: </a:t>
            </a:r>
          </a:p>
          <a:p>
            <a:pPr marL="1477963" lvl="5" indent="-182563">
              <a:lnSpc>
                <a:spcPct val="110000"/>
              </a:lnSpc>
              <a:spcBef>
                <a:spcPts val="600"/>
              </a:spcBef>
              <a:buSzPct val="100000"/>
              <a:buFont typeface="Wingdings" pitchFamily="2" charset="2"/>
              <a:buChar char="q"/>
            </a:pPr>
            <a:r>
              <a:rPr lang="es-ES" sz="1600" dirty="0" smtClean="0">
                <a:solidFill>
                  <a:srgbClr val="003366"/>
                </a:solidFill>
              </a:rPr>
              <a:t> Régimen de microempresas (Ley 26.940).</a:t>
            </a:r>
          </a:p>
          <a:p>
            <a:pPr marL="1477963" lvl="5" indent="-182563">
              <a:lnSpc>
                <a:spcPct val="110000"/>
              </a:lnSpc>
              <a:spcBef>
                <a:spcPts val="600"/>
              </a:spcBef>
              <a:buSzPct val="100000"/>
              <a:buFont typeface="Wingdings" pitchFamily="2" charset="2"/>
              <a:buChar char="q"/>
            </a:pPr>
            <a:r>
              <a:rPr lang="es-ES" sz="1600" dirty="0" smtClean="0">
                <a:solidFill>
                  <a:srgbClr val="003366"/>
                </a:solidFill>
              </a:rPr>
              <a:t> Régimen de promoción a la contratación de trabajadores (Ley 26.940).</a:t>
            </a:r>
            <a:r>
              <a:rPr lang="es-AR" sz="1600" dirty="0" smtClean="0">
                <a:solidFill>
                  <a:srgbClr val="003366"/>
                </a:solidFill>
              </a:rPr>
              <a:t> </a:t>
            </a:r>
          </a:p>
          <a:p>
            <a:pPr marL="830263" lvl="3" indent="-182563">
              <a:lnSpc>
                <a:spcPct val="110000"/>
              </a:lnSpc>
              <a:buSzPct val="100000"/>
              <a:buFont typeface="Wingdings" pitchFamily="2" charset="2"/>
              <a:buChar char="Ø"/>
            </a:pPr>
            <a:endParaRPr lang="es-AR" sz="1000" b="1" dirty="0" smtClean="0">
              <a:solidFill>
                <a:srgbClr val="003366"/>
              </a:solidFill>
            </a:endParaRPr>
          </a:p>
          <a:p>
            <a:pPr marL="830263" lvl="3" indent="-182563">
              <a:lnSpc>
                <a:spcPct val="110000"/>
              </a:lnSpc>
              <a:buSzPct val="100000"/>
              <a:buFont typeface="Wingdings" pitchFamily="2" charset="2"/>
              <a:buChar char="Ø"/>
            </a:pPr>
            <a:r>
              <a:rPr lang="es-AR" sz="1600" b="1" dirty="0" smtClean="0">
                <a:solidFill>
                  <a:srgbClr val="003366"/>
                </a:solidFill>
              </a:rPr>
              <a:t> Modificadas o en proceso de modificación:</a:t>
            </a:r>
            <a:r>
              <a:rPr lang="es-AR" sz="1600" dirty="0" smtClean="0">
                <a:solidFill>
                  <a:srgbClr val="003366"/>
                </a:solidFill>
              </a:rPr>
              <a:t> </a:t>
            </a:r>
          </a:p>
          <a:p>
            <a:pPr marL="1477963" lvl="5" indent="-182563">
              <a:lnSpc>
                <a:spcPct val="110000"/>
              </a:lnSpc>
              <a:spcBef>
                <a:spcPts val="600"/>
              </a:spcBef>
              <a:buSzPct val="100000"/>
              <a:buFont typeface="Wingdings" pitchFamily="2" charset="2"/>
              <a:buChar char="q"/>
            </a:pPr>
            <a:r>
              <a:rPr lang="es-AR" sz="1600" dirty="0" smtClean="0">
                <a:solidFill>
                  <a:srgbClr val="003366"/>
                </a:solidFill>
              </a:rPr>
              <a:t> REPRO.</a:t>
            </a:r>
          </a:p>
          <a:p>
            <a:pPr marL="1477963" lvl="5" indent="-182563">
              <a:lnSpc>
                <a:spcPct val="110000"/>
              </a:lnSpc>
              <a:spcBef>
                <a:spcPts val="600"/>
              </a:spcBef>
              <a:buSzPct val="100000"/>
              <a:buFont typeface="Wingdings" pitchFamily="2" charset="2"/>
              <a:buChar char="q"/>
            </a:pPr>
            <a:r>
              <a:rPr lang="es-AR" sz="1600" dirty="0" smtClean="0">
                <a:solidFill>
                  <a:srgbClr val="003366"/>
                </a:solidFill>
              </a:rPr>
              <a:t> Políticas de entrenamiento y de inserción laboral</a:t>
            </a:r>
            <a:r>
              <a:rPr lang="es-ES" sz="1600" dirty="0" smtClean="0">
                <a:solidFill>
                  <a:srgbClr val="003366"/>
                </a:solidFill>
              </a:rPr>
              <a:t>.</a:t>
            </a:r>
            <a:r>
              <a:rPr lang="es-AR" sz="1600" dirty="0" smtClean="0">
                <a:solidFill>
                  <a:srgbClr val="003366"/>
                </a:solidFill>
              </a:rPr>
              <a:t> </a:t>
            </a:r>
          </a:p>
          <a:p>
            <a:pPr marL="1477963" lvl="5" indent="-182563">
              <a:lnSpc>
                <a:spcPct val="110000"/>
              </a:lnSpc>
              <a:spcBef>
                <a:spcPts val="600"/>
              </a:spcBef>
              <a:buSzPct val="100000"/>
              <a:buFont typeface="Wingdings" pitchFamily="2" charset="2"/>
              <a:buChar char="q"/>
            </a:pPr>
            <a:r>
              <a:rPr lang="es-AR" sz="1600" dirty="0" smtClean="0">
                <a:solidFill>
                  <a:srgbClr val="003366"/>
                </a:solidFill>
              </a:rPr>
              <a:t> Convenios de corresponsabilidad gremial </a:t>
            </a:r>
            <a:r>
              <a:rPr lang="es-ES" sz="1600" dirty="0" smtClean="0">
                <a:solidFill>
                  <a:srgbClr val="003366"/>
                </a:solidFill>
              </a:rPr>
              <a:t>(Ley 26.940).</a:t>
            </a:r>
            <a:endParaRPr lang="es-AR" sz="1600" dirty="0" smtClean="0">
              <a:solidFill>
                <a:srgbClr val="0033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-1" y="260648"/>
            <a:ext cx="9902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altLang="es-ES" b="1" baseline="0" dirty="0" smtClean="0">
                <a:solidFill>
                  <a:schemeClr val="bg1"/>
                </a:solidFill>
                <a:latin typeface="+mj-lt"/>
                <a:ea typeface="ＭＳ Ｐゴシック" charset="-128"/>
                <a:cs typeface="ＭＳ Ｐゴシック" charset="-128"/>
              </a:rPr>
              <a:t>Objetivo</a:t>
            </a:r>
            <a:endParaRPr lang="es-AR" altLang="es-ES" b="1" baseline="0" dirty="0" smtClean="0">
              <a:solidFill>
                <a:schemeClr val="bg1"/>
              </a:solidFill>
              <a:latin typeface="+mj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>
          <a:xfrm>
            <a:off x="1062980" y="1052736"/>
            <a:ext cx="7632848" cy="5472608"/>
          </a:xfrm>
        </p:spPr>
        <p:txBody>
          <a:bodyPr/>
          <a:lstStyle/>
          <a:p>
            <a:pPr marL="179388" lvl="1" indent="-179388" algn="just">
              <a:lnSpc>
                <a:spcPct val="140000"/>
              </a:lnSpc>
              <a:buSzPct val="120000"/>
              <a:buFont typeface="Courier New" pitchFamily="49" charset="0"/>
              <a:buChar char="•"/>
            </a:pPr>
            <a:endParaRPr lang="es-AR" sz="1050" dirty="0" smtClean="0"/>
          </a:p>
          <a:p>
            <a:pPr marL="0" lvl="1" indent="0" algn="just">
              <a:lnSpc>
                <a:spcPct val="140000"/>
              </a:lnSpc>
              <a:buSzPct val="120000"/>
            </a:pPr>
            <a:endParaRPr lang="es-AR" sz="2400" b="1" dirty="0" smtClean="0">
              <a:solidFill>
                <a:srgbClr val="003366"/>
              </a:solidFill>
            </a:endParaRPr>
          </a:p>
          <a:p>
            <a:pPr marL="0" lvl="1" indent="0" algn="just">
              <a:lnSpc>
                <a:spcPct val="140000"/>
              </a:lnSpc>
              <a:buSzPct val="120000"/>
            </a:pPr>
            <a:r>
              <a:rPr lang="es-ES" sz="2400" b="1" dirty="0" smtClean="0">
                <a:solidFill>
                  <a:srgbClr val="003366"/>
                </a:solidFill>
              </a:rPr>
              <a:t>Modificar </a:t>
            </a:r>
            <a:r>
              <a:rPr lang="es-ES" sz="2400" b="1" dirty="0" smtClean="0">
                <a:solidFill>
                  <a:srgbClr val="003366"/>
                </a:solidFill>
              </a:rPr>
              <a:t>un conjunto de acciones existentes e implementar nuevas, que definidas en un esquema integral, actúen en forma sistemática sobre los diferentes desafíos que presenta el actual contexto laboral.</a:t>
            </a:r>
            <a:endParaRPr lang="es-AR" sz="2400" dirty="0" smtClean="0">
              <a:solidFill>
                <a:srgbClr val="003366"/>
              </a:solidFill>
            </a:endParaRPr>
          </a:p>
          <a:p>
            <a:pPr marL="585788" lvl="3" indent="-179388" algn="just">
              <a:lnSpc>
                <a:spcPct val="140000"/>
              </a:lnSpc>
              <a:buSzPct val="100000"/>
            </a:pPr>
            <a:endParaRPr lang="es-ES" sz="1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17"/>
          <p:cNvGrpSpPr>
            <a:grpSpLocks/>
          </p:cNvGrpSpPr>
          <p:nvPr/>
        </p:nvGrpSpPr>
        <p:grpSpPr bwMode="auto">
          <a:xfrm>
            <a:off x="806077" y="1941612"/>
            <a:ext cx="8105775" cy="3503612"/>
            <a:chOff x="68895" y="894164"/>
            <a:chExt cx="9006212" cy="3892151"/>
          </a:xfrm>
        </p:grpSpPr>
        <p:sp>
          <p:nvSpPr>
            <p:cNvPr id="4" name="Flecha curva 21"/>
            <p:cNvSpPr/>
            <p:nvPr/>
          </p:nvSpPr>
          <p:spPr bwMode="auto">
            <a:xfrm flipH="1">
              <a:off x="3370820" y="913562"/>
              <a:ext cx="3721721" cy="1315607"/>
            </a:xfrm>
            <a:prstGeom prst="bentArrow">
              <a:avLst>
                <a:gd name="adj1" fmla="val 18720"/>
                <a:gd name="adj2" fmla="val 25715"/>
                <a:gd name="adj3" fmla="val 25000"/>
                <a:gd name="adj4" fmla="val 43750"/>
              </a:avLst>
            </a:prstGeom>
            <a:solidFill>
              <a:srgbClr val="70DCFE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81053" tIns="40527" rIns="81053" bIns="40527" anchor="ctr"/>
            <a:lstStyle/>
            <a:p>
              <a:pPr>
                <a:defRPr/>
              </a:pPr>
              <a:endParaRPr lang="es-ES_tradnl">
                <a:latin typeface="Times New Roman" charset="0"/>
                <a:ea typeface="ＭＳ Ｐゴシック" pitchFamily="59" charset="-128"/>
                <a:cs typeface="ＭＳ Ｐゴシック" pitchFamily="59" charset="-128"/>
              </a:endParaRPr>
            </a:p>
          </p:txBody>
        </p:sp>
        <p:sp>
          <p:nvSpPr>
            <p:cNvPr id="5" name="Flecha curva 20"/>
            <p:cNvSpPr/>
            <p:nvPr/>
          </p:nvSpPr>
          <p:spPr bwMode="auto">
            <a:xfrm rot="5400000" flipH="1">
              <a:off x="5842961" y="2760689"/>
              <a:ext cx="1257410" cy="2250671"/>
            </a:xfrm>
            <a:prstGeom prst="bentArrow">
              <a:avLst>
                <a:gd name="adj1" fmla="val 18435"/>
                <a:gd name="adj2" fmla="val 25000"/>
                <a:gd name="adj3" fmla="val 25000"/>
                <a:gd name="adj4" fmla="val 45265"/>
              </a:avLst>
            </a:prstGeom>
            <a:solidFill>
              <a:srgbClr val="70DCFE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81053" tIns="40527" rIns="81053" bIns="40527" anchor="ctr"/>
            <a:lstStyle/>
            <a:p>
              <a:pPr>
                <a:defRPr/>
              </a:pPr>
              <a:endParaRPr lang="es-ES_tradnl">
                <a:latin typeface="Times New Roman" charset="0"/>
                <a:ea typeface="ＭＳ Ｐゴシック" pitchFamily="59" charset="-128"/>
                <a:cs typeface="ＭＳ Ｐゴシック" pitchFamily="59" charset="-128"/>
              </a:endParaRPr>
            </a:p>
          </p:txBody>
        </p:sp>
        <p:sp>
          <p:nvSpPr>
            <p:cNvPr id="6" name="Flecha curva 22"/>
            <p:cNvSpPr/>
            <p:nvPr/>
          </p:nvSpPr>
          <p:spPr bwMode="auto">
            <a:xfrm rot="10800000" flipH="1">
              <a:off x="772671" y="2514865"/>
              <a:ext cx="1899665" cy="1313844"/>
            </a:xfrm>
            <a:prstGeom prst="bentArrow">
              <a:avLst>
                <a:gd name="adj1" fmla="val 18719"/>
                <a:gd name="adj2" fmla="val 25000"/>
                <a:gd name="adj3" fmla="val 25000"/>
                <a:gd name="adj4" fmla="val 43750"/>
              </a:avLst>
            </a:prstGeom>
            <a:solidFill>
              <a:srgbClr val="70DCFE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81053" tIns="40527" rIns="81053" bIns="40527" anchor="ctr"/>
            <a:lstStyle/>
            <a:p>
              <a:pPr>
                <a:defRPr/>
              </a:pPr>
              <a:endParaRPr lang="es-ES_tradnl">
                <a:latin typeface="Times New Roman" charset="0"/>
                <a:ea typeface="ＭＳ Ｐゴシック" pitchFamily="59" charset="-128"/>
                <a:cs typeface="ＭＳ Ｐゴシック" pitchFamily="59" charset="-128"/>
              </a:endParaRPr>
            </a:p>
          </p:txBody>
        </p:sp>
        <p:sp>
          <p:nvSpPr>
            <p:cNvPr id="7" name="CuadroTexto 4"/>
            <p:cNvSpPr txBox="1">
              <a:spLocks noChangeArrowheads="1"/>
            </p:cNvSpPr>
            <p:nvPr/>
          </p:nvSpPr>
          <p:spPr bwMode="auto">
            <a:xfrm>
              <a:off x="8844478" y="2215757"/>
              <a:ext cx="163689" cy="287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1053" tIns="40527" rIns="81053" bIns="40527">
              <a:spAutoFit/>
            </a:bodyPr>
            <a:lstStyle/>
            <a:p>
              <a:endParaRPr lang="es-ES_tradnl"/>
            </a:p>
          </p:txBody>
        </p:sp>
        <p:sp>
          <p:nvSpPr>
            <p:cNvPr id="8" name="1 Rectángulo redondeado"/>
            <p:cNvSpPr>
              <a:spLocks noChangeArrowheads="1"/>
            </p:cNvSpPr>
            <p:nvPr/>
          </p:nvSpPr>
          <p:spPr bwMode="auto">
            <a:xfrm>
              <a:off x="379657" y="894164"/>
              <a:ext cx="8112038" cy="702469"/>
            </a:xfrm>
            <a:prstGeom prst="roundRect">
              <a:avLst>
                <a:gd name="adj" fmla="val 16667"/>
              </a:avLst>
            </a:prstGeom>
            <a:noFill/>
            <a:ln w="0">
              <a:noFill/>
              <a:round/>
              <a:headEnd/>
              <a:tailEnd/>
            </a:ln>
          </p:spPr>
          <p:txBody>
            <a:bodyPr wrap="none" lIns="81053" tIns="40527" rIns="81053" bIns="40527" anchor="ctr"/>
            <a:lstStyle/>
            <a:p>
              <a:endParaRPr lang="es-AR"/>
            </a:p>
          </p:txBody>
        </p:sp>
        <p:sp>
          <p:nvSpPr>
            <p:cNvPr id="9" name="Rectángulo redondeado 5"/>
            <p:cNvSpPr>
              <a:spLocks noChangeArrowheads="1"/>
            </p:cNvSpPr>
            <p:nvPr/>
          </p:nvSpPr>
          <p:spPr bwMode="auto">
            <a:xfrm>
              <a:off x="280557" y="1313889"/>
              <a:ext cx="2742785" cy="1379095"/>
            </a:xfrm>
            <a:prstGeom prst="roundRect">
              <a:avLst>
                <a:gd name="adj" fmla="val 16667"/>
              </a:avLst>
            </a:prstGeom>
            <a:solidFill>
              <a:srgbClr val="01B9F3"/>
            </a:solidFill>
            <a:ln w="0">
              <a:noFill/>
              <a:round/>
              <a:headEnd/>
              <a:tailEnd/>
            </a:ln>
            <a:effectLst>
              <a:outerShdw dist="38100" dir="2700000" rotWithShape="0">
                <a:srgbClr val="808080">
                  <a:alpha val="42999"/>
                </a:srgbClr>
              </a:outerShdw>
            </a:effectLst>
          </p:spPr>
          <p:txBody>
            <a:bodyPr wrap="none" lIns="81053" tIns="40527" rIns="81053" bIns="40527" anchor="ctr"/>
            <a:lstStyle/>
            <a:p>
              <a:pPr>
                <a:defRPr/>
              </a:pPr>
              <a:endParaRPr lang="es-ES_tradnl">
                <a:latin typeface="Times New Roman" charset="0"/>
                <a:ea typeface="ＭＳ Ｐゴシック" pitchFamily="59" charset="-128"/>
                <a:cs typeface="ＭＳ Ｐゴシック" pitchFamily="59" charset="-128"/>
              </a:endParaRPr>
            </a:p>
          </p:txBody>
        </p:sp>
        <p:sp>
          <p:nvSpPr>
            <p:cNvPr id="10" name="CuadroTexto 8"/>
            <p:cNvSpPr txBox="1">
              <a:spLocks noChangeArrowheads="1"/>
            </p:cNvSpPr>
            <p:nvPr/>
          </p:nvSpPr>
          <p:spPr bwMode="auto">
            <a:xfrm>
              <a:off x="68895" y="1438198"/>
              <a:ext cx="3166245" cy="1168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1053" tIns="40527" rIns="81053" bIns="40527" anchor="ctr">
              <a:spAutoFit/>
            </a:bodyPr>
            <a:lstStyle/>
            <a:p>
              <a:r>
                <a:rPr lang="es-ES_tradnl" sz="2700" b="1" baseline="0">
                  <a:solidFill>
                    <a:schemeClr val="bg1"/>
                  </a:solidFill>
                  <a:latin typeface="Arial" charset="0"/>
                  <a:cs typeface="Arial" charset="0"/>
                </a:rPr>
                <a:t>PROTEGER</a:t>
              </a:r>
            </a:p>
            <a:p>
              <a:r>
                <a:rPr lang="es-ES_tradnl" sz="1800" baseline="0">
                  <a:solidFill>
                    <a:schemeClr val="bg1"/>
                  </a:solidFill>
                  <a:latin typeface="Arial" charset="0"/>
                  <a:cs typeface="Arial" charset="0"/>
                </a:rPr>
                <a:t>los puestos </a:t>
              </a:r>
            </a:p>
            <a:p>
              <a:r>
                <a:rPr lang="es-ES_tradnl" sz="1800" baseline="0">
                  <a:solidFill>
                    <a:schemeClr val="bg1"/>
                  </a:solidFill>
                  <a:latin typeface="Arial" charset="0"/>
                  <a:cs typeface="Arial" charset="0"/>
                </a:rPr>
                <a:t>de trabajo</a:t>
              </a:r>
            </a:p>
          </p:txBody>
        </p:sp>
        <p:sp>
          <p:nvSpPr>
            <p:cNvPr id="11" name="Rectángulo redondeado 9"/>
            <p:cNvSpPr>
              <a:spLocks noChangeArrowheads="1"/>
            </p:cNvSpPr>
            <p:nvPr/>
          </p:nvSpPr>
          <p:spPr bwMode="auto">
            <a:xfrm>
              <a:off x="3305558" y="1885278"/>
              <a:ext cx="2462333" cy="1088109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0">
              <a:noFill/>
              <a:round/>
              <a:headEnd/>
              <a:tailEnd/>
            </a:ln>
            <a:effectLst>
              <a:outerShdw dist="38100" dir="2700000" rotWithShape="0">
                <a:srgbClr val="808080">
                  <a:alpha val="42999"/>
                </a:srgbClr>
              </a:outerShdw>
            </a:effectLst>
          </p:spPr>
          <p:txBody>
            <a:bodyPr wrap="none" lIns="81053" tIns="40527" rIns="81053" bIns="40527" anchor="ctr"/>
            <a:lstStyle/>
            <a:p>
              <a:pPr>
                <a:defRPr/>
              </a:pPr>
              <a:endParaRPr lang="es-ES_tradnl">
                <a:latin typeface="Times New Roman" charset="0"/>
                <a:ea typeface="ＭＳ Ｐゴシック" pitchFamily="59" charset="-128"/>
                <a:cs typeface="ＭＳ Ｐゴシック" pitchFamily="59" charset="-128"/>
              </a:endParaRPr>
            </a:p>
          </p:txBody>
        </p:sp>
        <p:sp>
          <p:nvSpPr>
            <p:cNvPr id="12" name="CuadroTexto 10"/>
            <p:cNvSpPr txBox="1">
              <a:spLocks noChangeArrowheads="1"/>
            </p:cNvSpPr>
            <p:nvPr/>
          </p:nvSpPr>
          <p:spPr bwMode="auto">
            <a:xfrm>
              <a:off x="3164782" y="2210802"/>
              <a:ext cx="2744080" cy="467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1053" tIns="40527" rIns="81053" bIns="40527" anchor="ctr">
              <a:spAutoFit/>
            </a:bodyPr>
            <a:lstStyle/>
            <a:p>
              <a:r>
                <a:rPr lang="es-ES_tradnl" sz="2200" b="1" baseline="0">
                  <a:solidFill>
                    <a:srgbClr val="019CCD"/>
                  </a:solidFill>
                  <a:latin typeface="Arial" charset="0"/>
                  <a:cs typeface="Arial" charset="0"/>
                </a:rPr>
                <a:t>PROEMPLEAR</a:t>
              </a:r>
            </a:p>
          </p:txBody>
        </p:sp>
        <p:sp>
          <p:nvSpPr>
            <p:cNvPr id="13" name="Rectángulo redondeado 11"/>
            <p:cNvSpPr>
              <a:spLocks noChangeArrowheads="1"/>
            </p:cNvSpPr>
            <p:nvPr/>
          </p:nvSpPr>
          <p:spPr bwMode="auto">
            <a:xfrm>
              <a:off x="6085384" y="1765357"/>
              <a:ext cx="2813338" cy="1377331"/>
            </a:xfrm>
            <a:prstGeom prst="roundRect">
              <a:avLst>
                <a:gd name="adj" fmla="val 16667"/>
              </a:avLst>
            </a:prstGeom>
            <a:solidFill>
              <a:srgbClr val="01B9F3"/>
            </a:solidFill>
            <a:ln w="0">
              <a:noFill/>
              <a:round/>
              <a:headEnd/>
              <a:tailEnd/>
            </a:ln>
            <a:effectLst>
              <a:outerShdw dist="38100" dir="2700000" rotWithShape="0">
                <a:srgbClr val="808080">
                  <a:alpha val="42999"/>
                </a:srgbClr>
              </a:outerShdw>
            </a:effectLst>
          </p:spPr>
          <p:txBody>
            <a:bodyPr wrap="none" lIns="81053" tIns="40527" rIns="81053" bIns="40527" anchor="ctr"/>
            <a:lstStyle/>
            <a:p>
              <a:pPr>
                <a:defRPr/>
              </a:pPr>
              <a:endParaRPr lang="es-ES_tradnl">
                <a:latin typeface="Times New Roman" charset="0"/>
                <a:ea typeface="ＭＳ Ｐゴシック" pitchFamily="59" charset="-128"/>
                <a:cs typeface="ＭＳ Ｐゴシック" pitchFamily="59" charset="-128"/>
              </a:endParaRPr>
            </a:p>
          </p:txBody>
        </p:sp>
        <p:sp>
          <p:nvSpPr>
            <p:cNvPr id="14" name="CuadroTexto 12"/>
            <p:cNvSpPr txBox="1">
              <a:spLocks noChangeArrowheads="1"/>
            </p:cNvSpPr>
            <p:nvPr/>
          </p:nvSpPr>
          <p:spPr bwMode="auto">
            <a:xfrm>
              <a:off x="5908861" y="2025044"/>
              <a:ext cx="3166246" cy="894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1053" tIns="40527" rIns="81053" bIns="40527" anchor="ctr">
              <a:spAutoFit/>
            </a:bodyPr>
            <a:lstStyle/>
            <a:p>
              <a:r>
                <a:rPr lang="es-ES_tradnl" sz="2700" b="1" baseline="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FACILITAR</a:t>
              </a:r>
            </a:p>
            <a:p>
              <a:r>
                <a:rPr lang="es-ES_tradnl" sz="1800" baseline="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la inserción laboral</a:t>
              </a:r>
            </a:p>
          </p:txBody>
        </p:sp>
        <p:sp>
          <p:nvSpPr>
            <p:cNvPr id="15" name="Rectángulo redondeado 13"/>
            <p:cNvSpPr>
              <a:spLocks noChangeArrowheads="1"/>
            </p:cNvSpPr>
            <p:nvPr/>
          </p:nvSpPr>
          <p:spPr bwMode="auto">
            <a:xfrm>
              <a:off x="2813444" y="3407220"/>
              <a:ext cx="2673995" cy="1379095"/>
            </a:xfrm>
            <a:prstGeom prst="roundRect">
              <a:avLst>
                <a:gd name="adj" fmla="val 16667"/>
              </a:avLst>
            </a:prstGeom>
            <a:solidFill>
              <a:srgbClr val="01B9F3"/>
            </a:solidFill>
            <a:ln w="0">
              <a:noFill/>
              <a:round/>
              <a:headEnd/>
              <a:tailEnd/>
            </a:ln>
            <a:effectLst>
              <a:outerShdw dist="38100" dir="2700000" rotWithShape="0">
                <a:srgbClr val="808080">
                  <a:alpha val="42999"/>
                </a:srgbClr>
              </a:outerShdw>
            </a:effectLst>
          </p:spPr>
          <p:txBody>
            <a:bodyPr wrap="none" lIns="81053" tIns="40527" rIns="81053" bIns="40527" anchor="ctr"/>
            <a:lstStyle/>
            <a:p>
              <a:pPr>
                <a:defRPr/>
              </a:pPr>
              <a:endParaRPr lang="es-ES_tradnl">
                <a:latin typeface="Times New Roman" charset="0"/>
                <a:ea typeface="ＭＳ Ｐゴシック" pitchFamily="59" charset="-128"/>
                <a:cs typeface="ＭＳ Ｐゴシック" pitchFamily="59" charset="-128"/>
              </a:endParaRPr>
            </a:p>
          </p:txBody>
        </p:sp>
        <p:sp>
          <p:nvSpPr>
            <p:cNvPr id="16" name="CuadroTexto 14"/>
            <p:cNvSpPr txBox="1">
              <a:spLocks noChangeArrowheads="1"/>
            </p:cNvSpPr>
            <p:nvPr/>
          </p:nvSpPr>
          <p:spPr bwMode="auto">
            <a:xfrm>
              <a:off x="2601892" y="3531914"/>
              <a:ext cx="3166245" cy="1168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1053" tIns="40527" rIns="81053" bIns="40527" anchor="ctr">
              <a:spAutoFit/>
            </a:bodyPr>
            <a:lstStyle/>
            <a:p>
              <a:r>
                <a:rPr lang="es-ES_tradnl" sz="2700" b="1" baseline="0">
                  <a:solidFill>
                    <a:schemeClr val="bg1"/>
                  </a:solidFill>
                  <a:latin typeface="Arial" charset="0"/>
                  <a:cs typeface="Arial" charset="0"/>
                </a:rPr>
                <a:t>PROMOVER</a:t>
              </a:r>
            </a:p>
            <a:p>
              <a:r>
                <a:rPr lang="es-ES_tradnl" sz="1800" baseline="0">
                  <a:solidFill>
                    <a:schemeClr val="bg1"/>
                  </a:solidFill>
                  <a:latin typeface="Arial" charset="0"/>
                  <a:cs typeface="Arial" charset="0"/>
                </a:rPr>
                <a:t>la creación de</a:t>
              </a:r>
            </a:p>
            <a:p>
              <a:r>
                <a:rPr lang="es-ES_tradnl" sz="1800" baseline="0">
                  <a:solidFill>
                    <a:schemeClr val="bg1"/>
                  </a:solidFill>
                  <a:latin typeface="Arial" charset="0"/>
                  <a:cs typeface="Arial" charset="0"/>
                </a:rPr>
                <a:t>empleo registrado</a:t>
              </a:r>
            </a:p>
          </p:txBody>
        </p:sp>
      </p:grpSp>
      <p:sp>
        <p:nvSpPr>
          <p:cNvPr id="19" name="18 CuadroTexto"/>
          <p:cNvSpPr txBox="1"/>
          <p:nvPr/>
        </p:nvSpPr>
        <p:spPr>
          <a:xfrm>
            <a:off x="-1" y="260648"/>
            <a:ext cx="9902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altLang="es-ES" b="1" baseline="0" dirty="0" smtClean="0">
                <a:solidFill>
                  <a:schemeClr val="bg1"/>
                </a:solidFill>
                <a:latin typeface="+mj-lt"/>
                <a:ea typeface="ＭＳ Ｐゴシック" charset="-128"/>
                <a:cs typeface="ＭＳ Ｐゴシック" charset="-128"/>
              </a:rPr>
              <a:t>Principales lineamientos del PROEMPLEAR </a:t>
            </a:r>
            <a:endParaRPr lang="es-AR" altLang="es-ES" b="1" baseline="0" dirty="0" smtClean="0">
              <a:solidFill>
                <a:schemeClr val="bg1"/>
              </a:solidFill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-1" y="116632"/>
            <a:ext cx="9902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altLang="es-ES" b="1" baseline="0" dirty="0" smtClean="0">
                <a:solidFill>
                  <a:schemeClr val="bg1"/>
                </a:solidFill>
                <a:latin typeface="+mj-lt"/>
                <a:ea typeface="ＭＳ Ｐゴシック" charset="-128"/>
                <a:cs typeface="ＭＳ Ｐゴシック" charset="-128"/>
              </a:rPr>
              <a:t>Principales lineamientos y su vinculación con las </a:t>
            </a:r>
            <a:r>
              <a:rPr lang="es-AR" altLang="es-ES" b="1" baseline="0" dirty="0" smtClean="0">
                <a:solidFill>
                  <a:schemeClr val="bg1"/>
                </a:solidFill>
                <a:latin typeface="+mj-lt"/>
                <a:ea typeface="ＭＳ Ｐゴシック" charset="-128"/>
                <a:cs typeface="ＭＳ Ｐゴシック" charset="-128"/>
              </a:rPr>
              <a:t>políticas y acciones incluidas en el PROEMPLEAR</a:t>
            </a:r>
            <a:endParaRPr lang="es-AR" altLang="es-ES" b="1" baseline="0" dirty="0" smtClean="0">
              <a:solidFill>
                <a:schemeClr val="bg1"/>
              </a:solidFill>
              <a:latin typeface="+mj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>
          <a:xfrm>
            <a:off x="126877" y="908720"/>
            <a:ext cx="9217024" cy="5688632"/>
          </a:xfrm>
        </p:spPr>
        <p:txBody>
          <a:bodyPr/>
          <a:lstStyle/>
          <a:p>
            <a:pPr marL="0" indent="0" algn="just">
              <a:lnSpc>
                <a:spcPct val="140000"/>
              </a:lnSpc>
              <a:buSzPct val="120000"/>
              <a:buNone/>
            </a:pPr>
            <a:endParaRPr lang="es-AR" sz="1200" b="1" dirty="0" smtClean="0">
              <a:solidFill>
                <a:srgbClr val="003366"/>
              </a:solidFill>
            </a:endParaRPr>
          </a:p>
          <a:p>
            <a:pPr marL="749300" lvl="3" indent="-342900" algn="just">
              <a:lnSpc>
                <a:spcPct val="140000"/>
              </a:lnSpc>
              <a:buSzPct val="100000"/>
              <a:buFont typeface="+mj-lt"/>
              <a:buAutoNum type="arabicPeriod"/>
            </a:pPr>
            <a:r>
              <a:rPr lang="es-AR" sz="2000" b="1" u="sng" dirty="0" smtClean="0">
                <a:solidFill>
                  <a:srgbClr val="003366"/>
                </a:solidFill>
              </a:rPr>
              <a:t>Proteger los puestos </a:t>
            </a:r>
            <a:r>
              <a:rPr lang="es-AR" sz="2000" b="1" u="sng" dirty="0" smtClean="0">
                <a:solidFill>
                  <a:srgbClr val="003366"/>
                </a:solidFill>
              </a:rPr>
              <a:t>de trabajo en empresas que </a:t>
            </a:r>
            <a:r>
              <a:rPr lang="es-AR" sz="2000" b="1" u="sng" dirty="0" smtClean="0">
                <a:solidFill>
                  <a:srgbClr val="003366"/>
                </a:solidFill>
              </a:rPr>
              <a:t>atraviesan </a:t>
            </a:r>
            <a:r>
              <a:rPr lang="es-AR" sz="2000" b="1" u="sng" dirty="0" smtClean="0">
                <a:solidFill>
                  <a:srgbClr val="003366"/>
                </a:solidFill>
              </a:rPr>
              <a:t>por periodos de crisis</a:t>
            </a:r>
            <a:r>
              <a:rPr lang="es-AR" sz="2000" b="1" u="sng" dirty="0" smtClean="0">
                <a:solidFill>
                  <a:srgbClr val="003366"/>
                </a:solidFill>
              </a:rPr>
              <a:t>.</a:t>
            </a:r>
            <a:endParaRPr lang="es-AR" sz="1800" b="1" u="sng" dirty="0" smtClean="0">
              <a:solidFill>
                <a:srgbClr val="003366"/>
              </a:solidFill>
            </a:endParaRPr>
          </a:p>
          <a:p>
            <a:pPr marL="749300" lvl="3" indent="-342900" algn="just">
              <a:lnSpc>
                <a:spcPct val="140000"/>
              </a:lnSpc>
              <a:buSzPct val="100000"/>
              <a:buFont typeface="+mj-lt"/>
              <a:buAutoNum type="arabicPeriod"/>
            </a:pPr>
            <a:endParaRPr lang="es-AR" sz="500" b="1" u="sng" dirty="0" smtClean="0">
              <a:solidFill>
                <a:srgbClr val="003366"/>
              </a:solidFill>
            </a:endParaRPr>
          </a:p>
          <a:p>
            <a:pPr marL="1341438" lvl="5" indent="-287338" algn="just">
              <a:lnSpc>
                <a:spcPct val="140000"/>
              </a:lnSpc>
              <a:buSzPct val="100000"/>
              <a:buFont typeface="Wingdings" pitchFamily="2" charset="2"/>
              <a:buChar char="Ø"/>
            </a:pPr>
            <a:r>
              <a:rPr lang="es-AR" sz="2000" b="1" dirty="0" smtClean="0">
                <a:solidFill>
                  <a:srgbClr val="003366"/>
                </a:solidFill>
              </a:rPr>
              <a:t>Acción: REPRO</a:t>
            </a:r>
            <a:r>
              <a:rPr lang="es-AR" sz="1800" dirty="0" smtClean="0">
                <a:solidFill>
                  <a:srgbClr val="003366"/>
                </a:solidFill>
              </a:rPr>
              <a:t>.</a:t>
            </a:r>
          </a:p>
          <a:p>
            <a:pPr marL="406400" lvl="3" indent="0" algn="just">
              <a:lnSpc>
                <a:spcPct val="140000"/>
              </a:lnSpc>
              <a:buSzPct val="100000"/>
            </a:pPr>
            <a:endParaRPr lang="es-AR" sz="1800" dirty="0" smtClean="0">
              <a:solidFill>
                <a:srgbClr val="003366"/>
              </a:solidFill>
            </a:endParaRPr>
          </a:p>
          <a:p>
            <a:pPr marL="749300" lvl="3" indent="-342900" algn="just">
              <a:lnSpc>
                <a:spcPct val="140000"/>
              </a:lnSpc>
              <a:buSzPct val="100000"/>
              <a:buFont typeface="+mj-lt"/>
              <a:buAutoNum type="arabicPeriod" startAt="2"/>
            </a:pPr>
            <a:r>
              <a:rPr lang="es-AR" sz="2000" b="1" u="sng" dirty="0" smtClean="0">
                <a:solidFill>
                  <a:srgbClr val="003366"/>
                </a:solidFill>
              </a:rPr>
              <a:t>Promover la creación de empleo registrado y Facilitar la inserción laboral de trabajadores en situación de vulnerabilidad laboral.</a:t>
            </a:r>
          </a:p>
          <a:p>
            <a:pPr marL="749300" lvl="3" indent="-342900" algn="just">
              <a:lnSpc>
                <a:spcPct val="140000"/>
              </a:lnSpc>
              <a:buSzPct val="100000"/>
            </a:pPr>
            <a:r>
              <a:rPr lang="es-AR" sz="900" b="1" u="sng" dirty="0" smtClean="0">
                <a:solidFill>
                  <a:srgbClr val="003366"/>
                </a:solidFill>
              </a:rPr>
              <a:t> </a:t>
            </a:r>
            <a:endParaRPr lang="es-AR" sz="900" b="1" u="sng" dirty="0" smtClean="0">
              <a:solidFill>
                <a:srgbClr val="003366"/>
              </a:solidFill>
            </a:endParaRPr>
          </a:p>
          <a:p>
            <a:pPr marL="1341438" lvl="5" indent="-287338" algn="just">
              <a:lnSpc>
                <a:spcPct val="140000"/>
              </a:lnSpc>
              <a:buSzPct val="100000"/>
              <a:buFont typeface="Wingdings" pitchFamily="2" charset="2"/>
              <a:buChar char="Ø"/>
            </a:pPr>
            <a:r>
              <a:rPr lang="es-AR" sz="2000" b="1" dirty="0" smtClean="0">
                <a:solidFill>
                  <a:srgbClr val="003366"/>
                </a:solidFill>
              </a:rPr>
              <a:t>Acciones: </a:t>
            </a:r>
            <a:r>
              <a:rPr lang="es-AR" sz="2000" b="1" dirty="0">
                <a:solidFill>
                  <a:srgbClr val="003366"/>
                </a:solidFill>
              </a:rPr>
              <a:t>PROGRESAR, Entrenamiento e inserción laboral, </a:t>
            </a:r>
            <a:r>
              <a:rPr lang="es-ES" sz="2000" b="1" dirty="0" smtClean="0">
                <a:solidFill>
                  <a:srgbClr val="003366"/>
                </a:solidFill>
              </a:rPr>
              <a:t>Régimen de microempresas, Régimen de promoción a la contratación de trabajadores, y Convenios de Corresponsabilidad  </a:t>
            </a:r>
            <a:r>
              <a:rPr lang="es-ES" sz="2000" b="1" dirty="0" smtClean="0">
                <a:solidFill>
                  <a:srgbClr val="003366"/>
                </a:solidFill>
              </a:rPr>
              <a:t>Gremial</a:t>
            </a:r>
            <a:r>
              <a:rPr lang="es-AR" sz="2000" b="1" dirty="0" smtClean="0">
                <a:solidFill>
                  <a:srgbClr val="003366"/>
                </a:solidFill>
              </a:rPr>
              <a:t>.</a:t>
            </a:r>
            <a:endParaRPr lang="es-AR" sz="2000" b="1" dirty="0" smtClean="0">
              <a:solidFill>
                <a:srgbClr val="003366"/>
              </a:solidFill>
            </a:endParaRPr>
          </a:p>
          <a:p>
            <a:pPr marL="1341438" lvl="5" indent="-287338" algn="just">
              <a:lnSpc>
                <a:spcPct val="140000"/>
              </a:lnSpc>
              <a:buSzPct val="100000"/>
              <a:buFont typeface="Wingdings" pitchFamily="2" charset="2"/>
              <a:buChar char="Ø"/>
            </a:pPr>
            <a:endParaRPr lang="es-AR" sz="700" b="1" dirty="0" smtClean="0">
              <a:solidFill>
                <a:srgbClr val="003366"/>
              </a:solidFill>
            </a:endParaRPr>
          </a:p>
          <a:p>
            <a:pPr marL="585788" lvl="3" indent="-179388" algn="just">
              <a:lnSpc>
                <a:spcPct val="140000"/>
              </a:lnSpc>
              <a:buSzPct val="100000"/>
            </a:pPr>
            <a:endParaRPr lang="es-ES" sz="1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-1" y="261809"/>
            <a:ext cx="9902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altLang="es-ES" b="1" baseline="0" dirty="0" smtClean="0">
                <a:solidFill>
                  <a:srgbClr val="FFFFFF"/>
                </a:solidFill>
                <a:latin typeface="Arial"/>
                <a:ea typeface="ＭＳ Ｐゴシック" charset="-128"/>
                <a:cs typeface="ＭＳ Ｐゴシック" charset="-128"/>
              </a:rPr>
              <a:t>Proteger los puestos </a:t>
            </a:r>
            <a:r>
              <a:rPr lang="es-AR" altLang="es-ES" b="1" baseline="0" dirty="0" smtClean="0">
                <a:solidFill>
                  <a:srgbClr val="FFFFFF"/>
                </a:solidFill>
                <a:latin typeface="Arial"/>
                <a:ea typeface="ＭＳ Ｐゴシック" charset="-128"/>
                <a:cs typeface="ＭＳ Ｐゴシック" charset="-128"/>
              </a:rPr>
              <a:t>de trabajo: REPRO </a:t>
            </a:r>
            <a:r>
              <a:rPr lang="es-AR" altLang="es-ES" b="1" i="1" baseline="0" dirty="0" smtClean="0">
                <a:solidFill>
                  <a:srgbClr val="FFFFFF"/>
                </a:solidFill>
                <a:latin typeface="Arial"/>
                <a:ea typeface="ＭＳ Ｐゴシック" charset="-128"/>
                <a:cs typeface="ＭＳ Ｐゴシック" charset="-128"/>
              </a:rPr>
              <a:t>(1/2)</a:t>
            </a:r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>
          <a:xfrm>
            <a:off x="348509" y="1119064"/>
            <a:ext cx="9139408" cy="5622304"/>
          </a:xfrm>
        </p:spPr>
        <p:txBody>
          <a:bodyPr/>
          <a:lstStyle/>
          <a:p>
            <a:pPr marL="179388" indent="-179388" algn="just">
              <a:lnSpc>
                <a:spcPct val="140000"/>
              </a:lnSpc>
              <a:buSzPct val="120000"/>
              <a:buFont typeface="+mj-lt"/>
              <a:buChar char="•"/>
            </a:pPr>
            <a:r>
              <a:rPr lang="es-ES" sz="1800" b="1" dirty="0" smtClean="0">
                <a:solidFill>
                  <a:srgbClr val="003366"/>
                </a:solidFill>
              </a:rPr>
              <a:t>A </a:t>
            </a:r>
            <a:r>
              <a:rPr lang="es-ES" sz="1800" b="1" dirty="0" smtClean="0">
                <a:solidFill>
                  <a:srgbClr val="003366"/>
                </a:solidFill>
              </a:rPr>
              <a:t>través del REPRO se pretende sostener el vínculo laboral en las empresas que atraviesan </a:t>
            </a:r>
            <a:r>
              <a:rPr lang="es-ES" sz="1800" b="1" dirty="0" smtClean="0">
                <a:solidFill>
                  <a:srgbClr val="003366"/>
                </a:solidFill>
              </a:rPr>
              <a:t>por dificultades </a:t>
            </a:r>
            <a:r>
              <a:rPr lang="es-ES" sz="1800" b="1" dirty="0" smtClean="0">
                <a:solidFill>
                  <a:srgbClr val="003366"/>
                </a:solidFill>
              </a:rPr>
              <a:t>económicas. </a:t>
            </a:r>
            <a:endParaRPr lang="es-ES" sz="1800" b="1" dirty="0" smtClean="0">
              <a:solidFill>
                <a:srgbClr val="003366"/>
              </a:solidFill>
            </a:endParaRPr>
          </a:p>
          <a:p>
            <a:pPr marL="179388" indent="-179388" algn="just">
              <a:lnSpc>
                <a:spcPct val="140000"/>
              </a:lnSpc>
              <a:buSzPct val="120000"/>
              <a:buFont typeface="+mj-lt"/>
              <a:buChar char="•"/>
            </a:pPr>
            <a:r>
              <a:rPr lang="es-ES" sz="1800" b="1" dirty="0" smtClean="0">
                <a:solidFill>
                  <a:srgbClr val="003366"/>
                </a:solidFill>
              </a:rPr>
              <a:t>Los </a:t>
            </a:r>
            <a:r>
              <a:rPr lang="es-ES" sz="1800" b="1" dirty="0" smtClean="0">
                <a:solidFill>
                  <a:srgbClr val="003366"/>
                </a:solidFill>
              </a:rPr>
              <a:t>cambios al esquema vigente del REPRO, son los siguientes:</a:t>
            </a:r>
          </a:p>
          <a:p>
            <a:pPr marL="0" indent="0">
              <a:buNone/>
            </a:pPr>
            <a:endParaRPr lang="es-AR" sz="800" b="1" dirty="0">
              <a:solidFill>
                <a:srgbClr val="003366"/>
              </a:solidFill>
            </a:endParaRPr>
          </a:p>
          <a:p>
            <a:pPr marL="536575" indent="-274638" algn="just">
              <a:lnSpc>
                <a:spcPct val="150000"/>
              </a:lnSpc>
              <a:buFont typeface="+mj-lt"/>
              <a:buAutoNum type="arabicPeriod"/>
            </a:pPr>
            <a:r>
              <a:rPr lang="es-ES" sz="1800" b="1" dirty="0" smtClean="0">
                <a:solidFill>
                  <a:srgbClr val="003366"/>
                </a:solidFill>
              </a:rPr>
              <a:t>Fortalecimiento </a:t>
            </a:r>
            <a:r>
              <a:rPr lang="es-ES" sz="1800" b="1" dirty="0" smtClean="0">
                <a:solidFill>
                  <a:srgbClr val="003366"/>
                </a:solidFill>
              </a:rPr>
              <a:t>de la difusión y la asistencia sobre las características de la política, dirigida a las pequeñas y medianas empresas en todo el territorio nacional</a:t>
            </a:r>
            <a:r>
              <a:rPr lang="es-ES" sz="1800" b="1" dirty="0" smtClean="0">
                <a:solidFill>
                  <a:srgbClr val="003366"/>
                </a:solidFill>
              </a:rPr>
              <a:t>.</a:t>
            </a:r>
          </a:p>
          <a:p>
            <a:pPr marL="536575" indent="-274638" algn="just">
              <a:lnSpc>
                <a:spcPct val="150000"/>
              </a:lnSpc>
              <a:buFont typeface="+mj-lt"/>
              <a:buAutoNum type="arabicPeriod"/>
            </a:pPr>
            <a:r>
              <a:rPr lang="es-ES" sz="1800" b="1" dirty="0" smtClean="0">
                <a:solidFill>
                  <a:srgbClr val="003366"/>
                </a:solidFill>
              </a:rPr>
              <a:t>Extensión de la vigencia del beneficio hasta 12 meses.</a:t>
            </a:r>
            <a:endParaRPr lang="es-AR" sz="1800" b="1" dirty="0" smtClean="0">
              <a:solidFill>
                <a:srgbClr val="003366"/>
              </a:solidFill>
            </a:endParaRPr>
          </a:p>
          <a:p>
            <a:pPr marL="536575" indent="-274638" algn="just">
              <a:lnSpc>
                <a:spcPct val="150000"/>
              </a:lnSpc>
              <a:buFont typeface="+mj-lt"/>
              <a:buAutoNum type="arabicPeriod"/>
            </a:pPr>
            <a:r>
              <a:rPr lang="es-ES" sz="1800" b="1" dirty="0" smtClean="0">
                <a:solidFill>
                  <a:srgbClr val="003366"/>
                </a:solidFill>
              </a:rPr>
              <a:t>Incremento </a:t>
            </a:r>
            <a:r>
              <a:rPr lang="es-ES" sz="1800" b="1" dirty="0" smtClean="0">
                <a:solidFill>
                  <a:srgbClr val="003366"/>
                </a:solidFill>
              </a:rPr>
              <a:t>de la suma fija mensual otorgada a los trabajadores de las empresas adheridas. El valor máximo pasa de $1.500 a $</a:t>
            </a:r>
            <a:r>
              <a:rPr lang="es-ES" sz="1800" b="1" dirty="0" smtClean="0">
                <a:solidFill>
                  <a:srgbClr val="003366"/>
                </a:solidFill>
              </a:rPr>
              <a:t>2.000</a:t>
            </a:r>
            <a:r>
              <a:rPr lang="es-AR" sz="1800" b="1" dirty="0" smtClean="0">
                <a:solidFill>
                  <a:srgbClr val="003366"/>
                </a:solidFill>
              </a:rPr>
              <a:t>.</a:t>
            </a:r>
          </a:p>
          <a:p>
            <a:pPr marL="536575" indent="-274638" algn="just">
              <a:lnSpc>
                <a:spcPct val="150000"/>
              </a:lnSpc>
              <a:buFont typeface="+mj-lt"/>
              <a:buAutoNum type="arabicPeriod"/>
            </a:pPr>
            <a:r>
              <a:rPr lang="es-ES" sz="1800" b="1" dirty="0" smtClean="0">
                <a:solidFill>
                  <a:srgbClr val="003366"/>
                </a:solidFill>
              </a:rPr>
              <a:t>Se </a:t>
            </a:r>
            <a:r>
              <a:rPr lang="es-ES" sz="1800" b="1" dirty="0" smtClean="0">
                <a:solidFill>
                  <a:srgbClr val="003366"/>
                </a:solidFill>
              </a:rPr>
              <a:t>agilizará la evaluación de la solicitud y la aprobación del beneficio, a fin de dotar de mayor eficiencia a este programa.</a:t>
            </a:r>
            <a:r>
              <a:rPr lang="es-AR" sz="1800" b="1" dirty="0" smtClean="0">
                <a:solidFill>
                  <a:srgbClr val="003366"/>
                </a:solidFill>
              </a:rPr>
              <a:t> </a:t>
            </a:r>
            <a:endParaRPr lang="es-AR" sz="1800" b="1" dirty="0">
              <a:solidFill>
                <a:srgbClr val="003366"/>
              </a:solidFill>
            </a:endParaRPr>
          </a:p>
          <a:p>
            <a:pPr marL="585788" lvl="3" indent="-179388" algn="just">
              <a:lnSpc>
                <a:spcPct val="140000"/>
              </a:lnSpc>
              <a:buSzPct val="100000"/>
            </a:pPr>
            <a:endParaRPr lang="es-ES" sz="1600" b="1" dirty="0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359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s-AR" dirty="0"/>
          </a:p>
          <a:p>
            <a:endParaRPr lang="es-AR" dirty="0"/>
          </a:p>
        </p:txBody>
      </p:sp>
      <p:sp>
        <p:nvSpPr>
          <p:cNvPr id="3" name="2 CuadroTexto"/>
          <p:cNvSpPr txBox="1"/>
          <p:nvPr/>
        </p:nvSpPr>
        <p:spPr>
          <a:xfrm>
            <a:off x="463212" y="260648"/>
            <a:ext cx="85689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00" b="1" baseline="0" dirty="0">
                <a:solidFill>
                  <a:srgbClr val="FFFFFF"/>
                </a:solidFill>
                <a:latin typeface="Arial"/>
                <a:ea typeface="ＭＳ Ｐゴシック" charset="-128"/>
                <a:cs typeface="ＭＳ Ｐゴシック" charset="-128"/>
              </a:rPr>
              <a:t>Evolución anual del REPRO </a:t>
            </a:r>
            <a:r>
              <a:rPr lang="es-AR" sz="2000" b="1" i="1" baseline="0" dirty="0" smtClean="0">
                <a:solidFill>
                  <a:srgbClr val="FFFFFF"/>
                </a:solidFill>
                <a:latin typeface="Arial"/>
                <a:ea typeface="ＭＳ Ｐゴシック" charset="-128"/>
                <a:cs typeface="ＭＳ Ｐゴシック" charset="-128"/>
              </a:rPr>
              <a:t>(2/2)</a:t>
            </a:r>
            <a:endParaRPr lang="es-AR" sz="2000" b="1" i="1" baseline="0" dirty="0">
              <a:solidFill>
                <a:srgbClr val="FFFFFF"/>
              </a:solidFill>
              <a:latin typeface="Arial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2940" y="1146948"/>
            <a:ext cx="3871513" cy="2531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53432" y="1154877"/>
            <a:ext cx="3871514" cy="2531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66348" y="3762638"/>
            <a:ext cx="4362680" cy="285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36545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contenido"/>
          <p:cNvSpPr>
            <a:spLocks noGrp="1"/>
          </p:cNvSpPr>
          <p:nvPr>
            <p:ph idx="1"/>
          </p:nvPr>
        </p:nvSpPr>
        <p:spPr>
          <a:xfrm>
            <a:off x="126876" y="1073750"/>
            <a:ext cx="9361039" cy="5459300"/>
          </a:xfrm>
        </p:spPr>
        <p:txBody>
          <a:bodyPr/>
          <a:lstStyle/>
          <a:p>
            <a:pPr marL="179388" indent="-179388" algn="just">
              <a:lnSpc>
                <a:spcPct val="110000"/>
              </a:lnSpc>
              <a:buSzPct val="120000"/>
            </a:pPr>
            <a:r>
              <a:rPr lang="es-ES" sz="1800" b="1" dirty="0" smtClean="0">
                <a:solidFill>
                  <a:srgbClr val="003366"/>
                </a:solidFill>
              </a:rPr>
              <a:t>Objetivo: Integrar las políticas de formación profesional y </a:t>
            </a:r>
            <a:r>
              <a:rPr lang="es-AR" sz="1800" b="1" dirty="0" smtClean="0">
                <a:solidFill>
                  <a:srgbClr val="003366"/>
                </a:solidFill>
              </a:rPr>
              <a:t>apoyo para alcanzar un </a:t>
            </a:r>
            <a:r>
              <a:rPr lang="es-AR" sz="1800" b="1" dirty="0">
                <a:solidFill>
                  <a:srgbClr val="003366"/>
                </a:solidFill>
              </a:rPr>
              <a:t>mayor nivel </a:t>
            </a:r>
            <a:r>
              <a:rPr lang="es-AR" sz="1800" b="1" dirty="0" smtClean="0">
                <a:solidFill>
                  <a:srgbClr val="003366"/>
                </a:solidFill>
              </a:rPr>
              <a:t>educativo, las</a:t>
            </a:r>
            <a:r>
              <a:rPr lang="es-ES" sz="1800" b="1" dirty="0" smtClean="0">
                <a:solidFill>
                  <a:srgbClr val="003366"/>
                </a:solidFill>
              </a:rPr>
              <a:t> de entrenamiento e inserción laboral, y las vinculadas a la aplicación de incentivos a la contratación, para mejorar en forma sistémica la empleabilidad de los trabajadores en situación de vulnerabilidad laboral.</a:t>
            </a:r>
          </a:p>
          <a:p>
            <a:pPr marL="179388" indent="-179388" algn="just">
              <a:lnSpc>
                <a:spcPct val="110000"/>
              </a:lnSpc>
              <a:buSzPct val="120000"/>
              <a:buNone/>
            </a:pPr>
            <a:endParaRPr lang="es-ES" sz="300" b="1" dirty="0" smtClean="0">
              <a:solidFill>
                <a:srgbClr val="003366"/>
              </a:solidFill>
            </a:endParaRPr>
          </a:p>
          <a:p>
            <a:pPr marL="585788" lvl="3" indent="-179388" algn="just">
              <a:lnSpc>
                <a:spcPct val="110000"/>
              </a:lnSpc>
              <a:spcBef>
                <a:spcPts val="1200"/>
              </a:spcBef>
              <a:buSzPct val="100000"/>
              <a:buFont typeface="Courier New" pitchFamily="49" charset="0"/>
              <a:buChar char="o"/>
            </a:pPr>
            <a:r>
              <a:rPr lang="es-ES" sz="1800" b="1" dirty="0" smtClean="0">
                <a:solidFill>
                  <a:srgbClr val="003366"/>
                </a:solidFill>
              </a:rPr>
              <a:t>PROGRESAR: </a:t>
            </a:r>
            <a:r>
              <a:rPr lang="es-ES" sz="1800" dirty="0">
                <a:solidFill>
                  <a:srgbClr val="003366"/>
                </a:solidFill>
              </a:rPr>
              <a:t>apoyar a los jóvenes para que retomen o comiencen </a:t>
            </a:r>
            <a:r>
              <a:rPr lang="es-AR" sz="1800" dirty="0">
                <a:solidFill>
                  <a:srgbClr val="003366"/>
                </a:solidFill>
              </a:rPr>
              <a:t>sus estudios primarios, secundarios, terciarios, universitarios y de formación </a:t>
            </a:r>
            <a:r>
              <a:rPr lang="es-AR" sz="1800" dirty="0" smtClean="0">
                <a:solidFill>
                  <a:srgbClr val="003366"/>
                </a:solidFill>
              </a:rPr>
              <a:t>profesional, </a:t>
            </a:r>
            <a:r>
              <a:rPr lang="es-AR" sz="1800" dirty="0">
                <a:solidFill>
                  <a:srgbClr val="003366"/>
                </a:solidFill>
              </a:rPr>
              <a:t>para que alcancen un mayor nivel educativo, un paso necesario en el pleno ejercicio de sus derechos y deberes como ciudadanos. </a:t>
            </a:r>
            <a:r>
              <a:rPr lang="es-AR" sz="1800" dirty="0" smtClean="0">
                <a:solidFill>
                  <a:srgbClr val="003366"/>
                </a:solidFill>
              </a:rPr>
              <a:t>Los jóvenes perciben una prestación económica universal de $ 600.</a:t>
            </a:r>
          </a:p>
          <a:p>
            <a:pPr marL="585788" lvl="3" indent="-179388" algn="just">
              <a:lnSpc>
                <a:spcPct val="110000"/>
              </a:lnSpc>
              <a:spcBef>
                <a:spcPts val="1200"/>
              </a:spcBef>
              <a:buSzPct val="100000"/>
              <a:buFont typeface="Courier New" pitchFamily="49" charset="0"/>
              <a:buChar char="o"/>
            </a:pPr>
            <a:r>
              <a:rPr lang="es-ES" sz="1800" b="1" dirty="0" smtClean="0">
                <a:solidFill>
                  <a:srgbClr val="003366"/>
                </a:solidFill>
              </a:rPr>
              <a:t>Entrenamiento </a:t>
            </a:r>
            <a:r>
              <a:rPr lang="es-ES" sz="1800" b="1" dirty="0" smtClean="0">
                <a:solidFill>
                  <a:srgbClr val="003366"/>
                </a:solidFill>
              </a:rPr>
              <a:t>para el trabajo: </a:t>
            </a:r>
            <a:r>
              <a:rPr lang="es-ES" sz="1800" dirty="0" smtClean="0">
                <a:solidFill>
                  <a:srgbClr val="003366"/>
                </a:solidFill>
              </a:rPr>
              <a:t>prácticas en empresas (no relación laboral) que permitan el desarrollo de competencias especificas en el puesto de trabajo.</a:t>
            </a:r>
            <a:r>
              <a:rPr lang="es-ES" sz="1800" b="1" dirty="0" smtClean="0">
                <a:solidFill>
                  <a:srgbClr val="003366"/>
                </a:solidFill>
              </a:rPr>
              <a:t> </a:t>
            </a:r>
            <a:r>
              <a:rPr lang="es-ES" sz="1800" dirty="0" smtClean="0">
                <a:solidFill>
                  <a:srgbClr val="003366"/>
                </a:solidFill>
              </a:rPr>
              <a:t>El aprendiz lleva a cabo el proceso de aprendizaje durante 6 meses y de hasta 4 </a:t>
            </a:r>
            <a:r>
              <a:rPr lang="es-ES" sz="1800" dirty="0">
                <a:solidFill>
                  <a:srgbClr val="003366"/>
                </a:solidFill>
              </a:rPr>
              <a:t>horas diarias como </a:t>
            </a:r>
            <a:r>
              <a:rPr lang="es-ES" sz="1800" dirty="0" smtClean="0">
                <a:solidFill>
                  <a:srgbClr val="003366"/>
                </a:solidFill>
              </a:rPr>
              <a:t>máximo, percibiendo un ayuda económica de  $ 2.000 por mes. </a:t>
            </a:r>
            <a:endParaRPr lang="es-ES" sz="1800" dirty="0" smtClean="0">
              <a:solidFill>
                <a:srgbClr val="003366"/>
              </a:solidFill>
            </a:endParaRPr>
          </a:p>
          <a:p>
            <a:pPr marL="1233488" lvl="5" indent="-179388" algn="just">
              <a:lnSpc>
                <a:spcPct val="110000"/>
              </a:lnSpc>
              <a:spcBef>
                <a:spcPts val="1200"/>
              </a:spcBef>
              <a:buSzPct val="100000"/>
              <a:buFont typeface="Wingdings" pitchFamily="2" charset="2"/>
              <a:buChar char="Ø"/>
            </a:pPr>
            <a:r>
              <a:rPr lang="es-AR" sz="1800" b="1" dirty="0" smtClean="0">
                <a:solidFill>
                  <a:srgbClr val="003366"/>
                </a:solidFill>
              </a:rPr>
              <a:t>Cambio introducido al esquema vigente: </a:t>
            </a:r>
            <a:r>
              <a:rPr lang="es-AR" sz="1800" dirty="0" smtClean="0">
                <a:solidFill>
                  <a:srgbClr val="003366"/>
                </a:solidFill>
              </a:rPr>
              <a:t>ampliación a los jóvenes adheridos al PROGRESAR permitirá alcanzar una cobertura de 75.000 trabajadores en situación de vulnerabilidad laboral, con una inversión total para el segundo semestre de 2014 de $450 millones.</a:t>
            </a:r>
            <a:endParaRPr lang="es-ES" sz="1800" dirty="0" smtClean="0">
              <a:solidFill>
                <a:srgbClr val="003366"/>
              </a:solidFill>
            </a:endParaRPr>
          </a:p>
          <a:p>
            <a:pPr marL="585788" lvl="3" indent="-179388" algn="just">
              <a:lnSpc>
                <a:spcPct val="110000"/>
              </a:lnSpc>
              <a:spcBef>
                <a:spcPts val="1200"/>
              </a:spcBef>
              <a:buSzPct val="100000"/>
              <a:buFont typeface="Courier New" pitchFamily="49" charset="0"/>
              <a:buChar char="o"/>
            </a:pPr>
            <a:endParaRPr lang="es-ES" sz="1600" dirty="0" smtClean="0">
              <a:solidFill>
                <a:srgbClr val="003366"/>
              </a:solidFill>
            </a:endParaRPr>
          </a:p>
          <a:p>
            <a:pPr marL="585788" lvl="3" indent="-179388" algn="just">
              <a:lnSpc>
                <a:spcPct val="110000"/>
              </a:lnSpc>
              <a:spcBef>
                <a:spcPts val="1200"/>
              </a:spcBef>
              <a:buSzPct val="100000"/>
              <a:buFont typeface="Courier New" pitchFamily="49" charset="0"/>
              <a:buChar char="o"/>
            </a:pPr>
            <a:endParaRPr lang="es-ES" sz="1600" b="1" dirty="0" smtClean="0">
              <a:solidFill>
                <a:srgbClr val="003366"/>
              </a:solidFill>
            </a:endParaRPr>
          </a:p>
          <a:p>
            <a:pPr marL="585788" lvl="3" indent="-179388" algn="just">
              <a:lnSpc>
                <a:spcPct val="140000"/>
              </a:lnSpc>
              <a:buSzPct val="100000"/>
              <a:buFont typeface="Courier New" pitchFamily="49" charset="0"/>
              <a:buChar char="o"/>
            </a:pPr>
            <a:endParaRPr lang="es-ES" sz="1600" b="1" dirty="0" smtClean="0"/>
          </a:p>
          <a:p>
            <a:pPr marL="585788" lvl="3" indent="-179388" algn="just">
              <a:lnSpc>
                <a:spcPct val="140000"/>
              </a:lnSpc>
              <a:buSzPct val="100000"/>
              <a:buFont typeface="Courier New" pitchFamily="49" charset="0"/>
              <a:buChar char="o"/>
            </a:pPr>
            <a:endParaRPr lang="es-ES" sz="1600" b="1" dirty="0" smtClean="0"/>
          </a:p>
        </p:txBody>
      </p:sp>
      <p:sp>
        <p:nvSpPr>
          <p:cNvPr id="2" name="1 CuadroTexto"/>
          <p:cNvSpPr txBox="1"/>
          <p:nvPr/>
        </p:nvSpPr>
        <p:spPr>
          <a:xfrm>
            <a:off x="0" y="283790"/>
            <a:ext cx="9703940" cy="789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b="1" dirty="0" smtClean="0">
                <a:solidFill>
                  <a:schemeClr val="bg1"/>
                </a:solidFill>
                <a:latin typeface="+mn-lt"/>
              </a:rPr>
              <a:t>PROGRESAR </a:t>
            </a:r>
            <a:r>
              <a:rPr lang="es-AR" sz="3600" b="1" dirty="0" smtClean="0">
                <a:solidFill>
                  <a:schemeClr val="bg1"/>
                </a:solidFill>
                <a:latin typeface="+mn-lt"/>
              </a:rPr>
              <a:t>+</a:t>
            </a:r>
            <a:r>
              <a:rPr lang="es-AR" sz="3200" b="1" dirty="0" smtClean="0">
                <a:solidFill>
                  <a:schemeClr val="bg1"/>
                </a:solidFill>
                <a:latin typeface="+mn-lt"/>
              </a:rPr>
              <a:t> Promoción del empleo registrado = </a:t>
            </a:r>
            <a:r>
              <a:rPr lang="es-AR" sz="3600" b="1" dirty="0" smtClean="0">
                <a:solidFill>
                  <a:schemeClr val="bg1"/>
                </a:solidFill>
                <a:latin typeface="+mn-lt"/>
              </a:rPr>
              <a:t>PROEMPLEAR</a:t>
            </a:r>
          </a:p>
          <a:p>
            <a:r>
              <a:rPr lang="es-AR" sz="2800" b="1" i="1" dirty="0" smtClean="0">
                <a:solidFill>
                  <a:schemeClr val="bg1"/>
                </a:solidFill>
                <a:latin typeface="+mn-lt"/>
              </a:rPr>
              <a:t>(</a:t>
            </a:r>
            <a:r>
              <a:rPr lang="es-AR" sz="2800" b="1" i="1" dirty="0" smtClean="0">
                <a:solidFill>
                  <a:schemeClr val="bg1"/>
                </a:solidFill>
                <a:latin typeface="+mn-lt"/>
              </a:rPr>
              <a:t>1/4)</a:t>
            </a:r>
            <a:r>
              <a:rPr lang="es-AR" sz="3200" dirty="0" smtClean="0">
                <a:solidFill>
                  <a:schemeClr val="bg1"/>
                </a:solidFill>
                <a:latin typeface="+mn-lt"/>
              </a:rPr>
              <a:t> </a:t>
            </a:r>
            <a:endParaRPr lang="es-AR" sz="32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contenido"/>
          <p:cNvSpPr>
            <a:spLocks noGrp="1"/>
          </p:cNvSpPr>
          <p:nvPr>
            <p:ph idx="1"/>
          </p:nvPr>
        </p:nvSpPr>
        <p:spPr>
          <a:xfrm>
            <a:off x="115915" y="1052736"/>
            <a:ext cx="9227986" cy="5526671"/>
          </a:xfrm>
        </p:spPr>
        <p:txBody>
          <a:bodyPr/>
          <a:lstStyle/>
          <a:p>
            <a:pPr marL="585788" lvl="3" indent="-179388" algn="just">
              <a:lnSpc>
                <a:spcPct val="110000"/>
              </a:lnSpc>
              <a:buSzPct val="100000"/>
              <a:buFont typeface="Courier New" pitchFamily="49" charset="0"/>
              <a:buChar char="o"/>
            </a:pPr>
            <a:r>
              <a:rPr lang="es-ES" sz="1800" b="1" dirty="0" smtClean="0">
                <a:solidFill>
                  <a:srgbClr val="003366"/>
                </a:solidFill>
              </a:rPr>
              <a:t>Programa de inserción laboral: </a:t>
            </a:r>
            <a:r>
              <a:rPr lang="es-ES" sz="1800" dirty="0" smtClean="0">
                <a:solidFill>
                  <a:srgbClr val="003366"/>
                </a:solidFill>
              </a:rPr>
              <a:t>instrumento de promoción al acceso al empleo registrado en empresas privadas, a través del cuál el </a:t>
            </a:r>
            <a:r>
              <a:rPr lang="es-ES" sz="1800" dirty="0" err="1" smtClean="0">
                <a:solidFill>
                  <a:srgbClr val="003366"/>
                </a:solidFill>
              </a:rPr>
              <a:t>MTEySS</a:t>
            </a:r>
            <a:r>
              <a:rPr lang="es-ES" sz="1800" dirty="0" smtClean="0">
                <a:solidFill>
                  <a:srgbClr val="003366"/>
                </a:solidFill>
              </a:rPr>
              <a:t> promueve una nueva relación laboral, aportando parte del salario que abonan las empresas. El aporte del </a:t>
            </a:r>
            <a:r>
              <a:rPr lang="es-ES" sz="1800" dirty="0" err="1" smtClean="0">
                <a:solidFill>
                  <a:srgbClr val="003366"/>
                </a:solidFill>
              </a:rPr>
              <a:t>MTEySS</a:t>
            </a:r>
            <a:r>
              <a:rPr lang="es-ES" sz="1800" dirty="0" smtClean="0">
                <a:solidFill>
                  <a:srgbClr val="003366"/>
                </a:solidFill>
              </a:rPr>
              <a:t> alcanza hasta los $2.700, y durante un período máximo de hasta 12 meses</a:t>
            </a:r>
            <a:r>
              <a:rPr lang="es-ES" sz="1800" dirty="0" smtClean="0">
                <a:solidFill>
                  <a:srgbClr val="003366"/>
                </a:solidFill>
              </a:rPr>
              <a:t>.		</a:t>
            </a:r>
          </a:p>
          <a:p>
            <a:pPr marL="1233488" lvl="5" indent="-179388" algn="just">
              <a:lnSpc>
                <a:spcPct val="110000"/>
              </a:lnSpc>
              <a:spcBef>
                <a:spcPts val="1200"/>
              </a:spcBef>
              <a:buSzPct val="100000"/>
              <a:buFont typeface="Wingdings" pitchFamily="2" charset="2"/>
              <a:buChar char="Ø"/>
            </a:pPr>
            <a:r>
              <a:rPr lang="es-ES" sz="1800" b="1" dirty="0" smtClean="0">
                <a:solidFill>
                  <a:srgbClr val="003366"/>
                </a:solidFill>
              </a:rPr>
              <a:t>Cambio introducido al esquema vigente: </a:t>
            </a:r>
            <a:r>
              <a:rPr lang="es-ES" sz="1800" dirty="0" smtClean="0">
                <a:solidFill>
                  <a:srgbClr val="003366"/>
                </a:solidFill>
              </a:rPr>
              <a:t>ampliación a los jóvenes adheridos al PROGRESAR permitirá alcanzar una cobertura de 25.000 trabajadores en situación de vulnerabilidad laboral, con una inversión total para el segundo semestre de 2014 de $150 millones</a:t>
            </a:r>
            <a:r>
              <a:rPr lang="es-ES" sz="1800" dirty="0" smtClean="0">
                <a:solidFill>
                  <a:srgbClr val="003366"/>
                </a:solidFill>
              </a:rPr>
              <a:t>.</a:t>
            </a:r>
          </a:p>
          <a:p>
            <a:pPr marL="1233488" lvl="5" indent="-179388" algn="just">
              <a:lnSpc>
                <a:spcPct val="110000"/>
              </a:lnSpc>
              <a:spcBef>
                <a:spcPts val="1200"/>
              </a:spcBef>
              <a:buSzPct val="100000"/>
            </a:pPr>
            <a:endParaRPr lang="es-ES" sz="600" dirty="0" smtClean="0">
              <a:solidFill>
                <a:srgbClr val="003366"/>
              </a:solidFill>
            </a:endParaRPr>
          </a:p>
          <a:p>
            <a:pPr marL="585788" lvl="3" indent="-179388" algn="just">
              <a:lnSpc>
                <a:spcPct val="110000"/>
              </a:lnSpc>
              <a:buSzPct val="100000"/>
              <a:buFont typeface="Courier New" pitchFamily="49" charset="0"/>
              <a:buChar char="o"/>
            </a:pPr>
            <a:r>
              <a:rPr lang="es-ES" sz="1800" b="1" dirty="0" smtClean="0">
                <a:solidFill>
                  <a:srgbClr val="003366"/>
                </a:solidFill>
              </a:rPr>
              <a:t>Nuevo Régimen </a:t>
            </a:r>
            <a:r>
              <a:rPr lang="es-ES" sz="1800" b="1" dirty="0">
                <a:solidFill>
                  <a:srgbClr val="003366"/>
                </a:solidFill>
              </a:rPr>
              <a:t>de Contribuciones a la Seguridad Social para </a:t>
            </a:r>
            <a:r>
              <a:rPr lang="es-ES" sz="1800" b="1" dirty="0" err="1" smtClean="0">
                <a:solidFill>
                  <a:srgbClr val="003366"/>
                </a:solidFill>
              </a:rPr>
              <a:t>Microempleadores</a:t>
            </a:r>
            <a:r>
              <a:rPr lang="es-ES" sz="1800" b="1" dirty="0" smtClean="0">
                <a:solidFill>
                  <a:srgbClr val="003366"/>
                </a:solidFill>
              </a:rPr>
              <a:t> (Ley 26.940): </a:t>
            </a:r>
            <a:r>
              <a:rPr lang="es-ES" sz="1800" dirty="0" smtClean="0">
                <a:solidFill>
                  <a:srgbClr val="003366"/>
                </a:solidFill>
              </a:rPr>
              <a:t>l</a:t>
            </a:r>
            <a:r>
              <a:rPr lang="es-ES" sz="1800" dirty="0" smtClean="0">
                <a:solidFill>
                  <a:srgbClr val="003366"/>
                </a:solidFill>
              </a:rPr>
              <a:t>as </a:t>
            </a:r>
            <a:r>
              <a:rPr lang="es-ES" sz="1800" dirty="0" smtClean="0">
                <a:solidFill>
                  <a:srgbClr val="003366"/>
                </a:solidFill>
              </a:rPr>
              <a:t>empresas de hasta cinco trabajadores pagaran el 50% de las contribuciones patronales del régimen general. Además, el régimen establece un límite en las cuotas que pueden cobrar los seguros de riesgos del trabajo en el sector </a:t>
            </a:r>
            <a:r>
              <a:rPr lang="es-ES" sz="1800" dirty="0" smtClean="0">
                <a:solidFill>
                  <a:srgbClr val="003366"/>
                </a:solidFill>
              </a:rPr>
              <a:t>micro-empleador. Cerca </a:t>
            </a:r>
            <a:r>
              <a:rPr lang="es-ES" sz="1800" dirty="0" smtClean="0">
                <a:solidFill>
                  <a:srgbClr val="003366"/>
                </a:solidFill>
              </a:rPr>
              <a:t>de 300 mil empleadores podrán acceder a este beneficio (más de un 50% del total de los empleadores inscriptos)</a:t>
            </a:r>
            <a:endParaRPr lang="es-ES" sz="1800" dirty="0">
              <a:solidFill>
                <a:srgbClr val="003366"/>
              </a:solidFill>
            </a:endParaRPr>
          </a:p>
          <a:p>
            <a:pPr marL="585788" lvl="3" indent="-179388" algn="just">
              <a:lnSpc>
                <a:spcPct val="110000"/>
              </a:lnSpc>
              <a:buSzPct val="100000"/>
            </a:pPr>
            <a:endParaRPr lang="es-ES" sz="1000" dirty="0">
              <a:solidFill>
                <a:srgbClr val="003366"/>
              </a:solidFill>
            </a:endParaRPr>
          </a:p>
          <a:p>
            <a:pPr marL="585788" lvl="3" indent="-179388" algn="just">
              <a:lnSpc>
                <a:spcPct val="110000"/>
              </a:lnSpc>
              <a:buSzPct val="100000"/>
              <a:buFont typeface="Courier New" pitchFamily="49" charset="0"/>
              <a:buChar char="o"/>
            </a:pPr>
            <a:r>
              <a:rPr lang="es-ES" sz="1800" b="1" dirty="0" smtClean="0">
                <a:solidFill>
                  <a:srgbClr val="003366"/>
                </a:solidFill>
              </a:rPr>
              <a:t> </a:t>
            </a:r>
            <a:endParaRPr lang="es-AR" sz="1600" b="1" dirty="0" smtClean="0">
              <a:solidFill>
                <a:srgbClr val="003366"/>
              </a:solidFill>
            </a:endParaRPr>
          </a:p>
          <a:p>
            <a:pPr marL="585788" lvl="3" indent="-179388" algn="just">
              <a:lnSpc>
                <a:spcPct val="140000"/>
              </a:lnSpc>
              <a:buSzPct val="100000"/>
              <a:buFont typeface="Courier New" pitchFamily="49" charset="0"/>
              <a:buChar char="o"/>
            </a:pPr>
            <a:endParaRPr lang="es-ES" sz="1600" b="1" dirty="0" smtClean="0"/>
          </a:p>
        </p:txBody>
      </p:sp>
      <p:sp>
        <p:nvSpPr>
          <p:cNvPr id="2" name="1 CuadroTexto"/>
          <p:cNvSpPr txBox="1"/>
          <p:nvPr/>
        </p:nvSpPr>
        <p:spPr>
          <a:xfrm>
            <a:off x="0" y="262776"/>
            <a:ext cx="9703940" cy="789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b="1" dirty="0" smtClean="0">
                <a:solidFill>
                  <a:schemeClr val="bg1"/>
                </a:solidFill>
                <a:latin typeface="+mn-lt"/>
              </a:rPr>
              <a:t>PROGRESAR </a:t>
            </a:r>
            <a:r>
              <a:rPr lang="es-AR" sz="3600" b="1" dirty="0" smtClean="0">
                <a:solidFill>
                  <a:schemeClr val="bg1"/>
                </a:solidFill>
                <a:latin typeface="+mn-lt"/>
              </a:rPr>
              <a:t>+</a:t>
            </a:r>
            <a:r>
              <a:rPr lang="es-AR" sz="3200" b="1" dirty="0" smtClean="0">
                <a:solidFill>
                  <a:schemeClr val="bg1"/>
                </a:solidFill>
                <a:latin typeface="+mn-lt"/>
              </a:rPr>
              <a:t> Promoción del empleo registrado = </a:t>
            </a:r>
            <a:r>
              <a:rPr lang="es-AR" sz="3600" b="1" dirty="0" smtClean="0">
                <a:solidFill>
                  <a:schemeClr val="bg1"/>
                </a:solidFill>
                <a:latin typeface="+mn-lt"/>
              </a:rPr>
              <a:t>PROEMPLEAR</a:t>
            </a:r>
          </a:p>
          <a:p>
            <a:r>
              <a:rPr lang="es-AR" sz="2800" b="1" i="1" dirty="0" smtClean="0">
                <a:solidFill>
                  <a:schemeClr val="bg1"/>
                </a:solidFill>
                <a:latin typeface="+mn-lt"/>
              </a:rPr>
              <a:t>(</a:t>
            </a:r>
            <a:r>
              <a:rPr lang="es-AR" sz="2800" b="1" i="1" dirty="0" smtClean="0">
                <a:solidFill>
                  <a:schemeClr val="bg1"/>
                </a:solidFill>
                <a:latin typeface="+mn-lt"/>
              </a:rPr>
              <a:t>2/4)</a:t>
            </a:r>
            <a:r>
              <a:rPr lang="es-AR" sz="3200" dirty="0" smtClean="0">
                <a:solidFill>
                  <a:schemeClr val="bg1"/>
                </a:solidFill>
                <a:latin typeface="+mn-lt"/>
              </a:rPr>
              <a:t> </a:t>
            </a:r>
            <a:endParaRPr lang="es-AR" sz="3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278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ción en blanco">
  <a:themeElements>
    <a:clrScheme name="Presentación en blanc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resentación en blanc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933"/>
        </a:solidFill>
        <a:ln w="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30000">
            <a:ln>
              <a:noFill/>
            </a:ln>
            <a:solidFill>
              <a:srgbClr val="FF9900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933"/>
        </a:solidFill>
        <a:ln w="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30000">
            <a:ln>
              <a:noFill/>
            </a:ln>
            <a:solidFill>
              <a:srgbClr val="FF9900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Presentación en blanc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ón en blanc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Presentación en blanco">
  <a:themeElements>
    <a:clrScheme name="Presentación en blanc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resentación en blanc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933"/>
        </a:solidFill>
        <a:ln w="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30000">
            <a:ln>
              <a:noFill/>
            </a:ln>
            <a:solidFill>
              <a:srgbClr val="FF9900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933"/>
        </a:solidFill>
        <a:ln w="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30000">
            <a:ln>
              <a:noFill/>
            </a:ln>
            <a:solidFill>
              <a:srgbClr val="FF9900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Presentación en blanc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ón en blanc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Presentación en blanco">
  <a:themeElements>
    <a:clrScheme name="Presentación en blanc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resentación en blanc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933"/>
        </a:solidFill>
        <a:ln w="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30000">
            <a:ln>
              <a:noFill/>
            </a:ln>
            <a:solidFill>
              <a:srgbClr val="FF9900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933"/>
        </a:solidFill>
        <a:ln w="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30000">
            <a:ln>
              <a:noFill/>
            </a:ln>
            <a:solidFill>
              <a:srgbClr val="FF9900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Presentación en blanc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ón en blanc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g3azul:Programas:Microsoft Office 98:Plantillas:Presentación en blanco</Template>
  <TotalTime>35344</TotalTime>
  <Words>1125</Words>
  <Application>Microsoft Office PowerPoint</Application>
  <PresentationFormat>Personalizado</PresentationFormat>
  <Paragraphs>146</Paragraphs>
  <Slides>18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diapositiva</vt:lpstr>
      </vt:variant>
      <vt:variant>
        <vt:i4>18</vt:i4>
      </vt:variant>
    </vt:vector>
  </HeadingPairs>
  <TitlesOfParts>
    <vt:vector size="21" baseType="lpstr">
      <vt:lpstr>Presentación en blanco</vt:lpstr>
      <vt:lpstr>2_Presentación en blanco</vt:lpstr>
      <vt:lpstr>1_Presentación en blanco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</vt:vector>
  </TitlesOfParts>
  <Company>comunic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 título de diapositiva</dc:title>
  <dc:creator>g3</dc:creator>
  <cp:lastModifiedBy>Diego Javier Schleser</cp:lastModifiedBy>
  <cp:revision>949</cp:revision>
  <cp:lastPrinted>2014-07-29T15:43:28Z</cp:lastPrinted>
  <dcterms:created xsi:type="dcterms:W3CDTF">2013-11-11T13:07:08Z</dcterms:created>
  <dcterms:modified xsi:type="dcterms:W3CDTF">2014-08-08T12:50:21Z</dcterms:modified>
</cp:coreProperties>
</file>