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58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7019925" cy="12049125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33"/>
    <a:srgbClr val="990099"/>
    <a:srgbClr val="FFCCFF"/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682" cy="6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88" tIns="52194" rIns="104388" bIns="5219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_tradnl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595" y="0"/>
            <a:ext cx="3042682" cy="6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88" tIns="52194" rIns="104388" bIns="5219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s-ES_tradnl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445034"/>
            <a:ext cx="3042682" cy="60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88" tIns="52194" rIns="104388" bIns="52194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_tradnl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595" y="11445034"/>
            <a:ext cx="3042682" cy="60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88" tIns="52194" rIns="104388" bIns="52194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0EEC39-8C55-4840-A782-43D0EFFEC8E4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682" cy="6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88" tIns="52194" rIns="104388" bIns="5219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_trad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244" y="0"/>
            <a:ext cx="3042682" cy="6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88" tIns="52194" rIns="104388" bIns="5219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s-ES_tradnl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500063" y="904875"/>
            <a:ext cx="6019800" cy="4516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210" y="5723479"/>
            <a:ext cx="5147506" cy="542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88" tIns="52194" rIns="104388" bIns="52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446957"/>
            <a:ext cx="3042682" cy="6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88" tIns="52194" rIns="104388" bIns="52194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_trad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244" y="11446957"/>
            <a:ext cx="3042682" cy="6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88" tIns="52194" rIns="104388" bIns="52194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1A76CF-6952-4E89-81CA-963C3C355F0C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DC57C-7631-4761-AE1D-63D60238B598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A0BD9-095E-487C-B5EA-B30BFF1F51C9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821CC-D9EC-4A03-90B1-FEB80FC81BA0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4440E-0BDF-49EA-9B26-46E912E05883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5CDBB-ED07-4277-A1D4-78563115CA8D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CEBFC-B0E1-4017-9BA2-DDA3B07AD925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B87AB-874C-4F63-A626-E46E16D5A769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46B16-1207-42D6-8994-085189BB4579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5883D-AB56-4488-B2A8-A7099EABF3A4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E111-EA11-42DF-864A-6ADFA29420FA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E961A-2589-4324-B936-335AEBBBF93A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1A235-3362-4190-A4F1-DEEF5D88A6CC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8B2D9A-1CB5-4BC6-917E-13D33A36DCB6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s-ES_tradnl" b="1">
                <a:solidFill>
                  <a:srgbClr val="000000"/>
                </a:solidFill>
              </a:rPr>
              <a:t>LEY N° 25.188</a:t>
            </a:r>
            <a:br>
              <a:rPr lang="es-ES_tradnl" b="1">
                <a:solidFill>
                  <a:srgbClr val="000000"/>
                </a:solidFill>
              </a:rPr>
            </a:br>
            <a:r>
              <a:rPr lang="es-ES_tradnl" sz="2800" b="1">
                <a:solidFill>
                  <a:srgbClr val="000000"/>
                </a:solidFill>
              </a:rPr>
              <a:t>LEY DE ETICA EN EL EJERCICIO DE LA FUNCION PUBLICA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z="3600" b="1" i="1">
                <a:solidFill>
                  <a:srgbClr val="000000"/>
                </a:solidFill>
              </a:rPr>
              <a:t>PRINCIPALES ASPECTOS A RESALTAR</a:t>
            </a:r>
            <a:r>
              <a:rPr lang="es-ES_tradnl" sz="4000" b="1" i="1">
                <a:solidFill>
                  <a:srgbClr val="000000"/>
                </a:solidFill>
              </a:rPr>
              <a:t>  </a:t>
            </a:r>
            <a:endParaRPr lang="es-ES_tradnl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sz="2600" b="1" i="1">
                <a:solidFill>
                  <a:srgbClr val="000000"/>
                </a:solidFill>
              </a:rPr>
              <a:t>Ley de ética en el ejercicio de la Función Pública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4114800"/>
          </a:xfrm>
          <a:noFill/>
          <a:ln/>
        </p:spPr>
        <p:txBody>
          <a:bodyPr/>
          <a:lstStyle/>
          <a:p>
            <a:pPr lvl="2">
              <a:lnSpc>
                <a:spcPct val="10000"/>
              </a:lnSpc>
            </a:pPr>
            <a:endParaRPr lang="es-AR" b="1">
              <a:solidFill>
                <a:srgbClr val="000000"/>
              </a:solidFill>
            </a:endParaRPr>
          </a:p>
          <a:p>
            <a:r>
              <a:rPr lang="es-ES_tradnl" sz="2800">
                <a:solidFill>
                  <a:srgbClr val="000000"/>
                </a:solidFill>
              </a:rPr>
              <a:t>COMISION NACIONAL DE ETICA PUBLICA</a:t>
            </a:r>
          </a:p>
          <a:p>
            <a:r>
              <a:rPr lang="es-ES_tradnl" sz="1800">
                <a:solidFill>
                  <a:srgbClr val="000000"/>
                </a:solidFill>
              </a:rPr>
              <a:t>CONSTITUIDA POR 11 MIEMBROS</a:t>
            </a:r>
          </a:p>
          <a:p>
            <a:r>
              <a:rPr lang="es-ES_tradnl" sz="1800">
                <a:solidFill>
                  <a:srgbClr val="000000"/>
                </a:solidFill>
              </a:rPr>
              <a:t>DURACION 4 AÑOS</a:t>
            </a:r>
          </a:p>
          <a:p>
            <a:r>
              <a:rPr lang="es-ES_tradnl" sz="1800">
                <a:solidFill>
                  <a:srgbClr val="000000"/>
                </a:solidFill>
              </a:rPr>
              <a:t>COMPOSICION: 1 DESIGNADO POR CORTE SUPREMA ,1 PODER EJECUTIVO.1 PROCURADOR GENERAL Y 8 POR EL CONGRESO </a:t>
            </a:r>
          </a:p>
          <a:p>
            <a:r>
              <a:rPr lang="es-ES_tradnl" sz="1800">
                <a:solidFill>
                  <a:srgbClr val="000000"/>
                </a:solidFill>
              </a:rPr>
              <a:t>PRINCIPALES FUNCIONES :</a:t>
            </a:r>
          </a:p>
          <a:p>
            <a:r>
              <a:rPr lang="es-ES_tradnl" sz="1800">
                <a:solidFill>
                  <a:srgbClr val="000000"/>
                </a:solidFill>
              </a:rPr>
              <a:t> RECIBIR DENUNCIAS RESPECTO DE CONDUCTAS DE AGENTES O FUNCIONARIOS CONTRARIOS A LA ETICA PUBLICA </a:t>
            </a:r>
          </a:p>
          <a:p>
            <a:r>
              <a:rPr lang="es-ES_tradnl" sz="1800">
                <a:solidFill>
                  <a:srgbClr val="000000"/>
                </a:solidFill>
              </a:rPr>
              <a:t>RECIBIR QUEJAS POR FALTA DE ACTUACION DE LOS ORGANISMO DE APLICACIÓN </a:t>
            </a:r>
          </a:p>
          <a:p>
            <a:r>
              <a:rPr lang="es-ES_tradnl" sz="1800">
                <a:solidFill>
                  <a:srgbClr val="000000"/>
                </a:solidFill>
              </a:rPr>
              <a:t>REGISTRAR SANCIONES ADMINISTRATIVAS Y JUDICIALES POR VIOLACION A LA PRESENTE LEY</a:t>
            </a:r>
          </a:p>
          <a:p>
            <a:r>
              <a:rPr lang="es-ES_tradnl" sz="1800">
                <a:solidFill>
                  <a:srgbClr val="000000"/>
                </a:solidFill>
              </a:rPr>
              <a:t>DISEÑAR Y PROMOVER PROGRAMAS DE CAPACITACION Y DIVULGACIONE DE LA LEY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838200" y="1524000"/>
            <a:ext cx="754380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600" b="1" i="1">
                <a:solidFill>
                  <a:srgbClr val="000000"/>
                </a:solidFill>
              </a:rPr>
              <a:t>Ley de Ética en el Ejercicio de la Función Pública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4114800"/>
          </a:xfrm>
        </p:spPr>
        <p:txBody>
          <a:bodyPr/>
          <a:lstStyle/>
          <a:p>
            <a:pPr lvl="2">
              <a:lnSpc>
                <a:spcPct val="10000"/>
              </a:lnSpc>
            </a:pPr>
            <a:endParaRPr lang="es-AR" sz="20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sz="2400" b="1">
                <a:solidFill>
                  <a:srgbClr val="000000"/>
                </a:solidFill>
              </a:rPr>
              <a:t>OBJETO:</a:t>
            </a:r>
            <a:r>
              <a:rPr lang="es-ES_tradnl" sz="2800" b="1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ES_tradnl" sz="2000" b="1">
                <a:solidFill>
                  <a:srgbClr val="000000"/>
                </a:solidFill>
              </a:rPr>
              <a:t>Conjunto de deberes, prohibiciones e incompatibilidades </a:t>
            </a:r>
          </a:p>
          <a:p>
            <a:pPr>
              <a:lnSpc>
                <a:spcPct val="90000"/>
              </a:lnSpc>
            </a:pPr>
            <a:r>
              <a:rPr lang="es-ES_tradnl" sz="2000" b="1">
                <a:solidFill>
                  <a:srgbClr val="000000"/>
                </a:solidFill>
              </a:rPr>
              <a:t>Aplicables a todas las personas que se desempeñan en la función pública en todos los niveles y jerarquías, </a:t>
            </a:r>
          </a:p>
          <a:p>
            <a:pPr>
              <a:lnSpc>
                <a:spcPct val="90000"/>
              </a:lnSpc>
            </a:pPr>
            <a:r>
              <a:rPr lang="es-ES_tradnl" sz="2000" b="1">
                <a:solidFill>
                  <a:srgbClr val="000000"/>
                </a:solidFill>
              </a:rPr>
              <a:t>En calidad de permanentes o transitorios, por elección popular, designación directa, por concurso u otro medio legal</a:t>
            </a:r>
          </a:p>
          <a:p>
            <a:pPr>
              <a:lnSpc>
                <a:spcPct val="90000"/>
              </a:lnSpc>
            </a:pPr>
            <a:endParaRPr lang="es-ES_tradnl" sz="2400" b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sz="2400" b="1">
                <a:solidFill>
                  <a:srgbClr val="000000"/>
                </a:solidFill>
              </a:rPr>
              <a:t>CONCEPTO DE FUNCION PUBLICA:</a:t>
            </a:r>
          </a:p>
          <a:p>
            <a:pPr>
              <a:lnSpc>
                <a:spcPct val="90000"/>
              </a:lnSpc>
            </a:pPr>
            <a:r>
              <a:rPr lang="es-ES_tradnl" sz="2000" b="1">
                <a:solidFill>
                  <a:srgbClr val="000000"/>
                </a:solidFill>
              </a:rPr>
              <a:t>Toda actividad temporal o permanente, remunerada u honoraria, realizada por una persona en nombre del Estado o al servicio del Estado o de sus entidades, en cualquiera de sus niveles jerárquicos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838200" y="1524000"/>
            <a:ext cx="754380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72400" cy="1143000"/>
          </a:xfrm>
          <a:noFill/>
          <a:ln/>
        </p:spPr>
        <p:txBody>
          <a:bodyPr/>
          <a:lstStyle/>
          <a:p>
            <a:r>
              <a:rPr lang="es-ES_tradnl" sz="2600" b="1" i="1">
                <a:solidFill>
                  <a:srgbClr val="000000"/>
                </a:solidFill>
              </a:rPr>
              <a:t>Ley de ética en el ejercicio de la Función Pública</a:t>
            </a:r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114800"/>
          </a:xfrm>
          <a:noFill/>
          <a:ln/>
        </p:spPr>
        <p:txBody>
          <a:bodyPr/>
          <a:lstStyle/>
          <a:p>
            <a:pPr lvl="2">
              <a:lnSpc>
                <a:spcPct val="10000"/>
              </a:lnSpc>
            </a:pPr>
            <a:endParaRPr lang="es-AR" b="1">
              <a:solidFill>
                <a:srgbClr val="000000"/>
              </a:solidFill>
            </a:endParaRP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DEBERES Y PAUTAS DE COMPORTAMIENTO ETICO</a:t>
            </a:r>
          </a:p>
          <a:p>
            <a:r>
              <a:rPr lang="es-ES_tradnl" sz="1400">
                <a:solidFill>
                  <a:srgbClr val="000000"/>
                </a:solidFill>
              </a:rPr>
              <a:t>CUMPLIR Y HACER CUMPLIR LA CONSTITUCION NACIONAL, LEYES Y REGL. Y DEFENDER EL SISTEMA REPUBLICANO Y DEMOCRÁTICO DE GOBIERNO</a:t>
            </a:r>
          </a:p>
          <a:p>
            <a:r>
              <a:rPr lang="es-ES_tradnl" sz="1400">
                <a:solidFill>
                  <a:srgbClr val="000000"/>
                </a:solidFill>
              </a:rPr>
              <a:t>DESEMPEÑARSE CON LA OBSERVANCIA DE LOS PRINCIPIOS DE:  HONESTIDAD, PROBIDAD, RECTITUD, BUENA FE Y AUSTERIDAD REPUBLICANA</a:t>
            </a:r>
          </a:p>
          <a:p>
            <a:r>
              <a:rPr lang="es-ES_tradnl" sz="1400">
                <a:solidFill>
                  <a:srgbClr val="000000"/>
                </a:solidFill>
              </a:rPr>
              <a:t>VELAR POR LOS INTERESES DEL ESTADO, PRIVILEGIANDO EL INTERES PUBLICO SOBRE EL PARTICULAR</a:t>
            </a:r>
          </a:p>
          <a:p>
            <a:r>
              <a:rPr lang="es-ES_tradnl" sz="1400">
                <a:solidFill>
                  <a:srgbClr val="000000"/>
                </a:solidFill>
              </a:rPr>
              <a:t>NO RECIBIR NINGUN BENEFICIO PERSONAL INDEBIDO POR LA REALIZACION, RETARDO U OMISION DE ACTOS INHERENTES A SUS FUNCIONES, NI IMPONER CONDICIONES ESPECIALES</a:t>
            </a:r>
          </a:p>
          <a:p>
            <a:r>
              <a:rPr lang="es-ES_tradnl" sz="1400">
                <a:solidFill>
                  <a:srgbClr val="000000"/>
                </a:solidFill>
              </a:rPr>
              <a:t>FUNDAR SUS ACTOS, ACTUAR CON TRANSPARENCIA EN LAS DECISIONES ADOPTADAS SIN RESTRINGIR INFORMACION, SALVO NORMA QUE LO DETERMINE </a:t>
            </a:r>
          </a:p>
          <a:p>
            <a:r>
              <a:rPr lang="es-ES_tradnl" sz="1400">
                <a:solidFill>
                  <a:srgbClr val="000000"/>
                </a:solidFill>
              </a:rPr>
              <a:t>PROTEGR Y CONSERVAR LA PROPIEDAD DEL ESTADO</a:t>
            </a:r>
          </a:p>
          <a:p>
            <a:r>
              <a:rPr lang="es-ES_tradnl" sz="1400">
                <a:solidFill>
                  <a:srgbClr val="000000"/>
                </a:solidFill>
              </a:rPr>
              <a:t>ABSTENERSE DE UTILIZAR INFORMACION ADQUIRIDA EN CUMPLIMIENTO DE SUS FUNCIONES PARA OTROS FINES O DE PERMITIR SU USO EN BENEFICIO DE INTERESES PRIVADOS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990600" y="1676400"/>
            <a:ext cx="754380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sz="2600" b="1" i="1">
                <a:solidFill>
                  <a:srgbClr val="000000"/>
                </a:solidFill>
              </a:rPr>
              <a:t>Ley de ética en el ejercicio de la Función Pública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4114800"/>
          </a:xfrm>
          <a:noFill/>
          <a:ln/>
        </p:spPr>
        <p:txBody>
          <a:bodyPr/>
          <a:lstStyle/>
          <a:p>
            <a:pPr lvl="2">
              <a:lnSpc>
                <a:spcPct val="10000"/>
              </a:lnSpc>
            </a:pPr>
            <a:endParaRPr lang="es-AR" b="1">
              <a:solidFill>
                <a:srgbClr val="000000"/>
              </a:solidFill>
            </a:endParaRP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DEBERES Y PAUTAS DE COMPORTAMIENTO ETICO (CONT)</a:t>
            </a:r>
          </a:p>
          <a:p>
            <a:r>
              <a:rPr lang="es-ES_tradnl" sz="1800">
                <a:solidFill>
                  <a:srgbClr val="000000"/>
                </a:solidFill>
              </a:rPr>
              <a:t>OBSERVAR LOS PROCEDIMIENTOS DE CONTRATACIONES PUBLICAS CON PRINCIPIOS DE PUBLICIDAD, IGUALDAD, CONCURRENCIAY RAZONABILIDAD</a:t>
            </a:r>
          </a:p>
          <a:p>
            <a:r>
              <a:rPr lang="es-ES_tradnl" sz="1800">
                <a:solidFill>
                  <a:srgbClr val="000000"/>
                </a:solidFill>
              </a:rPr>
              <a:t>ABSTENERSE DE INTERVENIR EN TODO ASUNTO RESPECTO DEL  CUAL SE ENCUENTRE COMPRENDIDO EN ALGUNA DE LAS CAUSAS DE EXCUSACION DE LA LEY PROCESAL CIVIL</a:t>
            </a:r>
            <a:r>
              <a:rPr lang="es-ES_tradnl" sz="2000">
                <a:solidFill>
                  <a:srgbClr val="000000"/>
                </a:solidFill>
              </a:rPr>
              <a:t> </a:t>
            </a:r>
          </a:p>
          <a:p>
            <a:endParaRPr lang="es-ES_tradnl" sz="2000">
              <a:solidFill>
                <a:srgbClr val="000000"/>
              </a:solidFill>
            </a:endParaRPr>
          </a:p>
          <a:p>
            <a:r>
              <a:rPr lang="es-ES_tradnl" sz="2000" b="1">
                <a:solidFill>
                  <a:srgbClr val="000000"/>
                </a:solidFill>
              </a:rPr>
              <a:t>REQUISITO DE PERMANENCIA</a:t>
            </a:r>
          </a:p>
          <a:p>
            <a:r>
              <a:rPr lang="es-ES_tradnl" sz="1800">
                <a:solidFill>
                  <a:srgbClr val="000000"/>
                </a:solidFill>
              </a:rPr>
              <a:t>CONDUCTA ACORDE CON LA ETICA PUBLICA EN EL EJERCICIO DE SUS FUNCIONES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838200" y="1524000"/>
            <a:ext cx="754380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  <a:noFill/>
          <a:ln/>
        </p:spPr>
        <p:txBody>
          <a:bodyPr/>
          <a:lstStyle/>
          <a:p>
            <a:r>
              <a:rPr lang="es-ES_tradnl" sz="2600" b="1" i="1">
                <a:solidFill>
                  <a:srgbClr val="000000"/>
                </a:solidFill>
              </a:rPr>
              <a:t>Ley de ética en el ejercicio de la Función Pública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153400" cy="4114800"/>
          </a:xfrm>
          <a:noFill/>
          <a:ln/>
        </p:spPr>
        <p:txBody>
          <a:bodyPr/>
          <a:lstStyle/>
          <a:p>
            <a:pPr lvl="2">
              <a:lnSpc>
                <a:spcPct val="10000"/>
              </a:lnSpc>
            </a:pPr>
            <a:endParaRPr lang="es-AR" b="1">
              <a:solidFill>
                <a:srgbClr val="000000"/>
              </a:solidFill>
            </a:endParaRPr>
          </a:p>
          <a:p>
            <a:r>
              <a:rPr lang="es-ES_tradnl" sz="2400" b="1">
                <a:solidFill>
                  <a:srgbClr val="000000"/>
                </a:solidFill>
              </a:rPr>
              <a:t>REGIMEN DE DECLARACIONES JURADAS</a:t>
            </a:r>
          </a:p>
          <a:p>
            <a:r>
              <a:rPr lang="es-ES_tradnl" sz="2000" b="1">
                <a:solidFill>
                  <a:srgbClr val="000000"/>
                </a:solidFill>
              </a:rPr>
              <a:t>FUNCIONARIOS COMPRENDIDOS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PRESIDENTE Y VICEPRESIDENTE DE LA NACIÓN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INTEGRANTES DEL PODER LEGISLATIVO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MAGISTRADOS DEL PODER JUDICIAL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DEFENSOR DEL PUEBLO Y ADJUNTO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JEFE DE GABINETE Y MINISTROS, SECRETARIOS Y SUBSECRETARIOS DEL P.E.N.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INTERVENTORES FEDERALES Y SUS COLABORADORES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SINDICO GENERAL DE LA NACION, SINDICOS GENERALES  ADJUNTOSDE LA SIGEN, PRESIDENTE Y AUDUITORES DE LA AUDITORIA GENERALDE LA NACION, AUTORIDADES SUPERIORES DE ENTES REGULADORES Y DEMAS QUE INTEGRAN LOS SISTEMA DE CONTROS DEL SECTOR PUBLICO NACIONAL, MIEMBROS DE ORGANISMOS JURISDICCIONALES ADMINISTRATIVOS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MIEMBROS DEL CONSEJO DE LA MAGISTRATURA Y JURADO DE ENJUICIAMIENTO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EMBAJADORES, CONSULES Y FUNCIONARIOS DESTACADOS EN MISION OFICIAL PERMANENTE EN EL EXTERIOR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PERSONAL EN ACIVIDAD DELA FF. AA. Y DE SEGURIDAD CON JERARQUIA NO INFERIOR A CORONEL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RECTORES, DECANOS Y SECRETARIOS DE LAS U. N </a:t>
            </a:r>
          </a:p>
          <a:p>
            <a:endParaRPr lang="es-ES_tradnl" sz="1400" b="1">
              <a:solidFill>
                <a:srgbClr val="000000"/>
              </a:solidFill>
            </a:endParaRPr>
          </a:p>
          <a:p>
            <a:endParaRPr lang="es-ES_tradnl" sz="1400" b="1">
              <a:solidFill>
                <a:srgbClr val="000000"/>
              </a:solidFill>
            </a:endParaRPr>
          </a:p>
          <a:p>
            <a:endParaRPr lang="es-ES_tradnl" sz="2000">
              <a:solidFill>
                <a:srgbClr val="000000"/>
              </a:solidFill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27088" y="1125538"/>
            <a:ext cx="754380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  <a:noFill/>
          <a:ln/>
        </p:spPr>
        <p:txBody>
          <a:bodyPr/>
          <a:lstStyle/>
          <a:p>
            <a:r>
              <a:rPr lang="es-ES_tradnl" sz="2600" b="1" i="1">
                <a:solidFill>
                  <a:srgbClr val="000000"/>
                </a:solidFill>
              </a:rPr>
              <a:t>Ley de ética en el ejercicio de la Función Pública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153400" cy="4114800"/>
          </a:xfrm>
          <a:noFill/>
          <a:ln/>
        </p:spPr>
        <p:txBody>
          <a:bodyPr/>
          <a:lstStyle/>
          <a:p>
            <a:pPr lvl="2">
              <a:lnSpc>
                <a:spcPct val="10000"/>
              </a:lnSpc>
            </a:pPr>
            <a:endParaRPr lang="es-AR" sz="900" b="1">
              <a:solidFill>
                <a:srgbClr val="0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REGIMEN DE DECLARACIONES JURADAS (CONT)</a:t>
            </a:r>
          </a:p>
          <a:p>
            <a:pPr algn="ctr">
              <a:lnSpc>
                <a:spcPct val="80000"/>
              </a:lnSpc>
            </a:pPr>
            <a:endParaRPr lang="es-ES_tradnl" sz="1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FUNCIONARIOS Y EMPLEADOS CON CATEGORIA NO INFERIOR A DIRECTOR O EQUIVALENTEDE LA APN – AMBITO LEY 24.156-</a:t>
            </a:r>
          </a:p>
          <a:p>
            <a:pPr>
              <a:lnSpc>
                <a:spcPct val="80000"/>
              </a:lnSpc>
            </a:pPr>
            <a:endParaRPr lang="es-ES_tradnl" sz="1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Y PERSONAL CON CATEGORIA SIMILAR DESIGNADO A PROPUESTA DEL ESTADO EN LAS SOC .EC. MIXTA, ANONIMAS CON PARTICIPACION ESTATAL Y OTROS ENTES DEL SECTOR PUBLICO</a:t>
            </a:r>
          </a:p>
          <a:p>
            <a:pPr>
              <a:lnSpc>
                <a:spcPct val="80000"/>
              </a:lnSpc>
            </a:pPr>
            <a:endParaRPr lang="es-ES_tradnl" sz="1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TODO EMPLEADO ENCARGADO DE OTORGAR HABILIOTACIONES ADM ODE CONTROLARLAS O EJERCER OTRO CONTROL EN VIRTUD DEL PODER DE POLICIA</a:t>
            </a:r>
          </a:p>
          <a:p>
            <a:pPr>
              <a:lnSpc>
                <a:spcPct val="80000"/>
              </a:lnSpc>
            </a:pPr>
            <a:endParaRPr lang="es-ES_tradnl" sz="1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LOS FUNCIOANRIOS DE ORGANISMOS DE LOS SERVICIOS PUBLICOS PRIVATIZADOS </a:t>
            </a:r>
          </a:p>
          <a:p>
            <a:pPr>
              <a:lnSpc>
                <a:spcPct val="80000"/>
              </a:lnSpc>
            </a:pPr>
            <a:endParaRPr lang="es-ES_tradnl" sz="1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PERSONAL DEL PODER LEGISLATIVO ,NO INFERIOR A DIRECTOR</a:t>
            </a:r>
          </a:p>
          <a:p>
            <a:pPr>
              <a:lnSpc>
                <a:spcPct val="80000"/>
              </a:lnSpc>
            </a:pPr>
            <a:endParaRPr lang="es-ES_tradnl" sz="1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PERSONAL DEL PODER JUDICIAL Y MINISTERIO PUBLICO, CON CATEGORIA NO INFERIOR A SECRETARIO O EQUIVALENTE</a:t>
            </a:r>
          </a:p>
          <a:p>
            <a:pPr>
              <a:lnSpc>
                <a:spcPct val="80000"/>
              </a:lnSpc>
            </a:pPr>
            <a:endParaRPr lang="es-ES_tradnl" sz="1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INTEGRANTES DE COMISIONES DE ADJUNDICACION DE LICITACIONES, DE COMPRA O DE RECEPCION DE BIENESO QUE PARTICIPE EN LA TOMA DE DECISIONES</a:t>
            </a:r>
          </a:p>
          <a:p>
            <a:pPr>
              <a:lnSpc>
                <a:spcPct val="80000"/>
              </a:lnSpc>
            </a:pPr>
            <a:endParaRPr lang="es-ES_tradnl" sz="1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FUNCIONARIO PUBLICO QUE TENGA POR FUNCION ADMINISTRAR UN PATRIMONIO PUBLICO O PRIVADO , O CONTROLAR O FISCALIZAR INGRESOS PUBLICOS</a:t>
            </a:r>
          </a:p>
          <a:p>
            <a:pPr>
              <a:lnSpc>
                <a:spcPct val="80000"/>
              </a:lnSpc>
            </a:pPr>
            <a:endParaRPr lang="es-ES_tradnl" sz="14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1400" b="1">
                <a:solidFill>
                  <a:srgbClr val="000000"/>
                </a:solidFill>
              </a:rPr>
              <a:t>LOS DIRECTORES Y ADM. DE ENTIDADES SOMETIDAS AL CONTROL EXTERNMO DEL CONGRESO DE LA NACION . 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755650" y="836613"/>
            <a:ext cx="754380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sz="2600" b="1" i="1">
                <a:solidFill>
                  <a:srgbClr val="000000"/>
                </a:solidFill>
              </a:rPr>
              <a:t>Ley de ética en el ejercicio de la Función Pública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4114800"/>
          </a:xfrm>
          <a:noFill/>
          <a:ln/>
        </p:spPr>
        <p:txBody>
          <a:bodyPr/>
          <a:lstStyle/>
          <a:p>
            <a:pPr lvl="2">
              <a:lnSpc>
                <a:spcPct val="10000"/>
              </a:lnSpc>
            </a:pPr>
            <a:endParaRPr lang="es-AR" b="1">
              <a:solidFill>
                <a:srgbClr val="000000"/>
              </a:solidFill>
            </a:endParaRPr>
          </a:p>
          <a:p>
            <a:pPr algn="ctr"/>
            <a:r>
              <a:rPr lang="es-ES_tradnl" sz="2400" b="1">
                <a:solidFill>
                  <a:srgbClr val="000000"/>
                </a:solidFill>
              </a:rPr>
              <a:t>REGIMEN DE DECLARACIONES JURADAS (CONT</a:t>
            </a:r>
            <a:r>
              <a:rPr lang="es-ES_tradnl" b="1">
                <a:solidFill>
                  <a:srgbClr val="000000"/>
                </a:solidFill>
              </a:rPr>
              <a:t>)</a:t>
            </a:r>
          </a:p>
          <a:p>
            <a:endParaRPr lang="es-ES_tradnl" sz="1800" b="1">
              <a:solidFill>
                <a:srgbClr val="000000"/>
              </a:solidFill>
            </a:endParaRPr>
          </a:p>
          <a:p>
            <a:r>
              <a:rPr lang="es-ES_tradnl" sz="1800" b="1">
                <a:solidFill>
                  <a:srgbClr val="000000"/>
                </a:solidFill>
              </a:rPr>
              <a:t>REGLAMENTACION POR DECRETO N° 164/99 Y  MODIF.</a:t>
            </a:r>
          </a:p>
          <a:p>
            <a:endParaRPr lang="es-ES_tradnl" sz="1800" b="1">
              <a:solidFill>
                <a:srgbClr val="000000"/>
              </a:solidFill>
            </a:endParaRPr>
          </a:p>
          <a:p>
            <a:r>
              <a:rPr lang="es-ES_tradnl" sz="1800" b="1">
                <a:solidFill>
                  <a:srgbClr val="000000"/>
                </a:solidFill>
              </a:rPr>
              <a:t>MINISTERIO DE JUSTICIA Y DERECHOS HUMANOS AUTORIDAD DE APLICACIÓN- FACULTADO PARA  REGLAMENTACIONES COMPLEMENTARIAS</a:t>
            </a:r>
          </a:p>
          <a:p>
            <a:endParaRPr lang="es-ES_tradnl" sz="1800" b="1">
              <a:solidFill>
                <a:srgbClr val="000000"/>
              </a:solidFill>
            </a:endParaRPr>
          </a:p>
          <a:p>
            <a:r>
              <a:rPr lang="es-ES_tradnl" sz="1800" b="1">
                <a:solidFill>
                  <a:srgbClr val="000000"/>
                </a:solidFill>
              </a:rPr>
              <a:t>OFICINA ANTICORRUPCION AUTORIDAD DE APLICACION  FACULTADA PARA REGLAMENTAR REGIMEN DE SANCIONES 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838200" y="1524000"/>
            <a:ext cx="754380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sz="2600" b="1" i="1">
                <a:solidFill>
                  <a:srgbClr val="000000"/>
                </a:solidFill>
              </a:rPr>
              <a:t>Ley de ética en el ejercicio de la Función Pública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4114800"/>
          </a:xfrm>
          <a:noFill/>
          <a:ln/>
        </p:spPr>
        <p:txBody>
          <a:bodyPr/>
          <a:lstStyle/>
          <a:p>
            <a:pPr lvl="2">
              <a:lnSpc>
                <a:spcPct val="10000"/>
              </a:lnSpc>
            </a:pPr>
            <a:endParaRPr lang="es-AR" b="1">
              <a:solidFill>
                <a:srgbClr val="000000"/>
              </a:solidFill>
            </a:endParaRPr>
          </a:p>
          <a:p>
            <a:r>
              <a:rPr lang="es-ES_tradnl" sz="2400" b="1">
                <a:solidFill>
                  <a:srgbClr val="000000"/>
                </a:solidFill>
              </a:rPr>
              <a:t>INCOMPATIBILIDADES Y CONFLICTO DE INTERESES</a:t>
            </a:r>
          </a:p>
          <a:p>
            <a:r>
              <a:rPr lang="es-ES_tradnl" sz="1400" b="1">
                <a:solidFill>
                  <a:srgbClr val="000000"/>
                </a:solidFill>
              </a:rPr>
              <a:t>DIRIGIR ,ADMINISTRAR , REPRESENTAR, PATROCINAR, ASESORAR O DE CULAQUIER OTRA FORMA PRESTAR SERVICIOS A QUIEN GESTIONE O TENGA CONCESION O SEA PROVEEEDOR DEL ESTADO O REALICE ACTIVIDADES REGULADAS POR ESTE-CARGO PUBLICO CON COMPETENCIA FUNCIONAL DIRECTA RESPECTO DE LA CUESTION</a:t>
            </a:r>
          </a:p>
          <a:p>
            <a:endParaRPr lang="es-ES_tradnl" sz="1400" b="1">
              <a:solidFill>
                <a:srgbClr val="000000"/>
              </a:solidFill>
            </a:endParaRPr>
          </a:p>
          <a:p>
            <a:r>
              <a:rPr lang="es-ES_tradnl" sz="1400" b="1">
                <a:solidFill>
                  <a:srgbClr val="000000"/>
                </a:solidFill>
              </a:rPr>
              <a:t>PROVEEDOR POR SI O POR TERCEROS DE UN ORGANISMO DEL ESTADO</a:t>
            </a:r>
          </a:p>
          <a:p>
            <a:pPr>
              <a:buFontTx/>
              <a:buNone/>
            </a:pPr>
            <a:endParaRPr lang="es-ES_tradnl" sz="1400" b="1">
              <a:solidFill>
                <a:srgbClr val="000000"/>
              </a:solidFill>
            </a:endParaRPr>
          </a:p>
          <a:p>
            <a:r>
              <a:rPr lang="es-ES_tradnl" sz="1400" b="1">
                <a:solidFill>
                  <a:srgbClr val="000000"/>
                </a:solidFill>
              </a:rPr>
              <a:t>FUNCIONARIOS CON INTERVENCION EN PRIVATIZACIONES O CONCESIONES  DE EMPRESAS O SERVICIOS PUBLICOS  TIENE VEDADA LA ACTUACION EN ENTES O COMISIONES REGULADORAS POR 3 AÑOS</a:t>
            </a:r>
            <a:endParaRPr lang="es-ES_tradnl" sz="1400">
              <a:solidFill>
                <a:srgbClr val="000000"/>
              </a:solidFill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838200" y="1524000"/>
            <a:ext cx="754380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sz="2600" b="1" i="1">
                <a:solidFill>
                  <a:srgbClr val="000000"/>
                </a:solidFill>
              </a:rPr>
              <a:t>Ley de ética en el ejercicio de la Función Pública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4114800"/>
          </a:xfrm>
          <a:noFill/>
          <a:ln/>
        </p:spPr>
        <p:txBody>
          <a:bodyPr/>
          <a:lstStyle/>
          <a:p>
            <a:pPr lvl="2">
              <a:lnSpc>
                <a:spcPct val="10000"/>
              </a:lnSpc>
            </a:pPr>
            <a:endParaRPr lang="es-AR" b="1">
              <a:solidFill>
                <a:srgbClr val="000000"/>
              </a:solidFill>
            </a:endParaRPr>
          </a:p>
          <a:p>
            <a:r>
              <a:rPr lang="es-ES_tradnl" sz="2400">
                <a:solidFill>
                  <a:srgbClr val="000000"/>
                </a:solidFill>
              </a:rPr>
              <a:t>OBSEQUIOS A FUNCIONARIOS PUBLICOS</a:t>
            </a:r>
          </a:p>
          <a:p>
            <a:endParaRPr lang="es-ES_tradnl" sz="2400">
              <a:solidFill>
                <a:srgbClr val="000000"/>
              </a:solidFill>
            </a:endParaRPr>
          </a:p>
          <a:p>
            <a:r>
              <a:rPr lang="es-ES_tradnl" sz="2000">
                <a:solidFill>
                  <a:srgbClr val="000000"/>
                </a:solidFill>
              </a:rPr>
              <a:t>NO PUEDEN RECIBIR REGALOS , OBSEQUIOS O DONACIONES CON MOTIVO DEL DESEMPEÑO DE SUS FUNCIONES </a:t>
            </a:r>
          </a:p>
          <a:p>
            <a:r>
              <a:rPr lang="es-ES_tradnl" sz="2000">
                <a:solidFill>
                  <a:srgbClr val="000000"/>
                </a:solidFill>
              </a:rPr>
              <a:t>EN CASO DE CORTESIA O COSTUMBRE DIPLOMATICA DEBERAN REGISTRARSE E INCORPORARSE AL PATRIMONIO DEL ESTADO</a:t>
            </a:r>
          </a:p>
          <a:p>
            <a:r>
              <a:rPr lang="es-ES_tradnl" sz="2000">
                <a:solidFill>
                  <a:srgbClr val="000000"/>
                </a:solidFill>
              </a:rPr>
              <a:t>DESTINO : SALUD, ACCION SOCIAL Y EDUCACION O AL PATRIMONIO HISTORICO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838200" y="1524000"/>
            <a:ext cx="7543800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FFFF66"/>
      </a:dk1>
      <a:lt1>
        <a:srgbClr val="FFFFFF"/>
      </a:lt1>
      <a:dk2>
        <a:srgbClr val="777777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DAD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933</Words>
  <Application>Microsoft PowerPoint</Application>
  <PresentationFormat>Presentación en pantalla (4:3)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Times New Roman</vt:lpstr>
      <vt:lpstr>Diseño predeterminado</vt:lpstr>
      <vt:lpstr>LEY N° 25.188 LEY DE ETICA EN EL EJERCICIO DE LA FUNCION PUBLICA</vt:lpstr>
      <vt:lpstr>Ley de Ética en el Ejercicio de la Función Pública</vt:lpstr>
      <vt:lpstr>Ley de ética en el ejercicio de la Función Pública</vt:lpstr>
      <vt:lpstr>Ley de ética en el ejercicio de la Función Pública</vt:lpstr>
      <vt:lpstr>Ley de ética en el ejercicio de la Función Pública</vt:lpstr>
      <vt:lpstr>Ley de ética en el ejercicio de la Función Pública</vt:lpstr>
      <vt:lpstr>Ley de ética en el ejercicio de la Función Pública</vt:lpstr>
      <vt:lpstr>Ley de ética en el ejercicio de la Función Pública</vt:lpstr>
      <vt:lpstr>Ley de ética en el ejercicio de la Función Pública</vt:lpstr>
      <vt:lpstr>Ley de ética en el ejercicio de la Función Pública</vt:lpstr>
    </vt:vector>
  </TitlesOfParts>
  <Company>SFP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N° 20.744 LEY DE CONTRATO DE TRABAJO</dc:title>
  <dc:creator>SFP</dc:creator>
  <cp:lastModifiedBy>RDIFILIPPO</cp:lastModifiedBy>
  <cp:revision>31</cp:revision>
  <dcterms:created xsi:type="dcterms:W3CDTF">2006-04-26T17:05:45Z</dcterms:created>
  <dcterms:modified xsi:type="dcterms:W3CDTF">2013-05-14T14:53:45Z</dcterms:modified>
</cp:coreProperties>
</file>