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8" r:id="rId2"/>
    <p:sldId id="280" r:id="rId3"/>
    <p:sldId id="279" r:id="rId4"/>
    <p:sldId id="300" r:id="rId5"/>
    <p:sldId id="295" r:id="rId6"/>
    <p:sldId id="281" r:id="rId7"/>
    <p:sldId id="297" r:id="rId8"/>
    <p:sldId id="296" r:id="rId9"/>
    <p:sldId id="299" r:id="rId10"/>
    <p:sldId id="298" r:id="rId11"/>
    <p:sldId id="294" r:id="rId12"/>
    <p:sldId id="301" r:id="rId13"/>
    <p:sldId id="283" r:id="rId14"/>
    <p:sldId id="284" r:id="rId15"/>
    <p:sldId id="293" r:id="rId16"/>
    <p:sldId id="286" r:id="rId17"/>
    <p:sldId id="287" r:id="rId18"/>
    <p:sldId id="292" r:id="rId19"/>
    <p:sldId id="285" r:id="rId20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8E40"/>
    <a:srgbClr val="00A249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6" autoAdjust="0"/>
    <p:restoredTop sz="95783" autoAdjust="0"/>
  </p:normalViewPr>
  <p:slideViewPr>
    <p:cSldViewPr>
      <p:cViewPr varScale="1">
        <p:scale>
          <a:sx n="111" d="100"/>
          <a:sy n="111" d="100"/>
        </p:scale>
        <p:origin x="1830" y="126"/>
      </p:cViewPr>
      <p:guideLst>
        <p:guide orient="horz" pos="7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854C8-AFD3-4CEF-8C6D-0C724CA1DA5B}" type="doc">
      <dgm:prSet loTypeId="urn:microsoft.com/office/officeart/2005/8/layout/lProcess3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s-AR"/>
        </a:p>
      </dgm:t>
    </dgm:pt>
    <dgm:pt modelId="{B165FF7F-79F4-4631-A0BB-D3D64CAF8FA1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S_tradnl" sz="1200" b="1" dirty="0" smtClean="0">
              <a:latin typeface="Trebuchet MS" pitchFamily="34" charset="0"/>
            </a:rPr>
            <a:t>Identificación de población objetivo. Cuestiones a resolver en Formulario de IP (Idea Proyecto)</a:t>
          </a:r>
          <a:endParaRPr lang="es-AR" sz="1200" dirty="0"/>
        </a:p>
      </dgm:t>
    </dgm:pt>
    <dgm:pt modelId="{D65E80A3-AAF0-46CB-9E3C-8D6AA598D60C}" type="parTrans" cxnId="{DCCB9142-E8BE-43C4-9487-6C3A2301AF55}">
      <dgm:prSet/>
      <dgm:spPr/>
      <dgm:t>
        <a:bodyPr/>
        <a:lstStyle/>
        <a:p>
          <a:endParaRPr lang="es-AR"/>
        </a:p>
      </dgm:t>
    </dgm:pt>
    <dgm:pt modelId="{B14A8EB3-CBF9-4B3E-A174-4CC179E5962B}" type="sibTrans" cxnId="{DCCB9142-E8BE-43C4-9487-6C3A2301AF55}">
      <dgm:prSet/>
      <dgm:spPr/>
      <dgm:t>
        <a:bodyPr/>
        <a:lstStyle/>
        <a:p>
          <a:endParaRPr lang="es-AR"/>
        </a:p>
      </dgm:t>
    </dgm:pt>
    <dgm:pt modelId="{FDBCA2A3-149A-44F3-9CA4-1CB13C394C2B}">
      <dgm:prSet phldrT="[Texto]" custT="1"/>
      <dgm:spPr/>
      <dgm:t>
        <a:bodyPr/>
        <a:lstStyle/>
        <a:p>
          <a:r>
            <a:rPr lang="es-ES_tradnl" sz="1200" b="1" dirty="0" smtClean="0">
              <a:latin typeface="Trebuchet MS" pitchFamily="34" charset="0"/>
            </a:rPr>
            <a:t>Presentación de IP a la Gerencia de Empleo y Capacitación Laboral (GECAL)</a:t>
          </a:r>
          <a:endParaRPr lang="es-AR" sz="1200" dirty="0"/>
        </a:p>
      </dgm:t>
    </dgm:pt>
    <dgm:pt modelId="{FE6E0678-76D9-4F6C-A1B7-66B3B5896D06}" type="parTrans" cxnId="{6B02507A-96F5-4416-9C9B-8D46AD609D8C}">
      <dgm:prSet/>
      <dgm:spPr/>
      <dgm:t>
        <a:bodyPr/>
        <a:lstStyle/>
        <a:p>
          <a:endParaRPr lang="es-AR"/>
        </a:p>
      </dgm:t>
    </dgm:pt>
    <dgm:pt modelId="{007C8E18-B8F9-4F00-9DEF-3087212F44BF}" type="sibTrans" cxnId="{6B02507A-96F5-4416-9C9B-8D46AD609D8C}">
      <dgm:prSet/>
      <dgm:spPr/>
      <dgm:t>
        <a:bodyPr/>
        <a:lstStyle/>
        <a:p>
          <a:endParaRPr lang="es-AR"/>
        </a:p>
      </dgm:t>
    </dgm:pt>
    <dgm:pt modelId="{4902D551-F299-4D8B-AD5F-3F64E44D1FC8}">
      <dgm:prSet phldrT="[Texto]" custT="1"/>
      <dgm:spPr/>
      <dgm:t>
        <a:bodyPr/>
        <a:lstStyle/>
        <a:p>
          <a:r>
            <a:rPr lang="es-ES_tradnl" sz="1200" b="1" dirty="0" smtClean="0">
              <a:latin typeface="Trebuchet MS" pitchFamily="34" charset="0"/>
            </a:rPr>
            <a:t>Evaluación de Pertinencia IP en GECAL y en DEIyEP</a:t>
          </a:r>
          <a:endParaRPr lang="es-AR" sz="1200" dirty="0"/>
        </a:p>
      </dgm:t>
    </dgm:pt>
    <dgm:pt modelId="{F7FCBACA-D0C1-4B34-AB70-781C9DDEE501}" type="parTrans" cxnId="{2BB22164-59CE-43EA-B825-9F3156F0C468}">
      <dgm:prSet/>
      <dgm:spPr/>
      <dgm:t>
        <a:bodyPr/>
        <a:lstStyle/>
        <a:p>
          <a:endParaRPr lang="es-AR"/>
        </a:p>
      </dgm:t>
    </dgm:pt>
    <dgm:pt modelId="{5886BE9C-F010-4F16-A01B-D5557DD401C5}" type="sibTrans" cxnId="{2BB22164-59CE-43EA-B825-9F3156F0C468}">
      <dgm:prSet/>
      <dgm:spPr/>
      <dgm:t>
        <a:bodyPr/>
        <a:lstStyle/>
        <a:p>
          <a:endParaRPr lang="es-AR"/>
        </a:p>
      </dgm:t>
    </dgm:pt>
    <dgm:pt modelId="{D1324678-FE27-4615-8733-96C5917A6AC1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S_tradnl" sz="1400" b="1" dirty="0" smtClean="0">
              <a:latin typeface="Trebuchet MS" pitchFamily="34" charset="0"/>
            </a:rPr>
            <a:t> </a:t>
          </a:r>
          <a:r>
            <a:rPr lang="es-ES_tradnl" sz="1200" b="1" dirty="0" smtClean="0">
              <a:latin typeface="Trebuchet MS" pitchFamily="34" charset="0"/>
            </a:rPr>
            <a:t>Confección del   Formulario de   Proyecto </a:t>
          </a:r>
        </a:p>
        <a:p>
          <a:r>
            <a:rPr lang="es-ES_tradnl" sz="1200" b="1" dirty="0" smtClean="0">
              <a:latin typeface="Trebuchet MS" pitchFamily="34" charset="0"/>
            </a:rPr>
            <a:t>(de UP o CdS)</a:t>
          </a:r>
          <a:endParaRPr lang="es-AR" sz="1200" dirty="0"/>
        </a:p>
      </dgm:t>
    </dgm:pt>
    <dgm:pt modelId="{5F1A6585-4E47-4F6A-A2E9-711A51EE0E55}" type="parTrans" cxnId="{898A30D9-502C-4AFC-82EE-602B872E602A}">
      <dgm:prSet/>
      <dgm:spPr/>
      <dgm:t>
        <a:bodyPr/>
        <a:lstStyle/>
        <a:p>
          <a:endParaRPr lang="es-AR"/>
        </a:p>
      </dgm:t>
    </dgm:pt>
    <dgm:pt modelId="{1080AE69-1104-47A1-8EBA-EF561A20E398}" type="sibTrans" cxnId="{898A30D9-502C-4AFC-82EE-602B872E602A}">
      <dgm:prSet/>
      <dgm:spPr/>
      <dgm:t>
        <a:bodyPr/>
        <a:lstStyle/>
        <a:p>
          <a:endParaRPr lang="es-AR"/>
        </a:p>
      </dgm:t>
    </dgm:pt>
    <dgm:pt modelId="{FFA7431F-F864-453B-BB2A-8EE1BA8BA17B}">
      <dgm:prSet phldrT="[Texto]" custT="1"/>
      <dgm:spPr/>
      <dgm:t>
        <a:bodyPr/>
        <a:lstStyle/>
        <a:p>
          <a:r>
            <a:rPr lang="es-ES_tradnl" sz="1200" b="1" dirty="0" smtClean="0">
              <a:latin typeface="Trebuchet MS" pitchFamily="34" charset="0"/>
            </a:rPr>
            <a:t>Presentación de Proyecto a la GECAL. (GECAL  deriva  DEIyEP)</a:t>
          </a:r>
          <a:endParaRPr lang="es-AR" sz="1200" dirty="0"/>
        </a:p>
      </dgm:t>
    </dgm:pt>
    <dgm:pt modelId="{CE978558-ABFD-4D59-89F4-831AB898B09E}" type="parTrans" cxnId="{12F0BB87-A47E-4E49-BCF5-7451B55B080D}">
      <dgm:prSet/>
      <dgm:spPr/>
      <dgm:t>
        <a:bodyPr/>
        <a:lstStyle/>
        <a:p>
          <a:endParaRPr lang="es-AR"/>
        </a:p>
      </dgm:t>
    </dgm:pt>
    <dgm:pt modelId="{7A77B186-1D39-494A-9669-5CCEDCB74E82}" type="sibTrans" cxnId="{12F0BB87-A47E-4E49-BCF5-7451B55B080D}">
      <dgm:prSet/>
      <dgm:spPr/>
      <dgm:t>
        <a:bodyPr/>
        <a:lstStyle/>
        <a:p>
          <a:endParaRPr lang="es-AR"/>
        </a:p>
      </dgm:t>
    </dgm:pt>
    <dgm:pt modelId="{43220764-2BBF-4F21-B83F-666067655451}">
      <dgm:prSet phldrT="[Texto]" custT="1"/>
      <dgm:spPr/>
      <dgm:t>
        <a:bodyPr/>
        <a:lstStyle/>
        <a:p>
          <a:r>
            <a:rPr lang="es-ES_tradnl" sz="1200" b="1" dirty="0" smtClean="0">
              <a:latin typeface="Trebuchet MS" pitchFamily="34" charset="0"/>
            </a:rPr>
            <a:t>Asistencia técnica y evaluación  técnica en DEIyEP.</a:t>
          </a:r>
        </a:p>
        <a:p>
          <a:r>
            <a:rPr lang="es-ES_tradnl" sz="1200" b="1" dirty="0" smtClean="0">
              <a:latin typeface="Trebuchet MS" pitchFamily="34" charset="0"/>
            </a:rPr>
            <a:t>De ser </a:t>
          </a:r>
          <a:r>
            <a:rPr lang="es-ES_tradnl" sz="1200" b="1" u="sng" dirty="0" smtClean="0">
              <a:latin typeface="Trebuchet MS" pitchFamily="34" charset="0"/>
            </a:rPr>
            <a:t>aprobado</a:t>
          </a:r>
          <a:r>
            <a:rPr lang="es-ES_tradnl" sz="1200" b="1" dirty="0" smtClean="0">
              <a:latin typeface="Trebuchet MS" pitchFamily="34" charset="0"/>
            </a:rPr>
            <a:t>, se emite dictamen final y se prepara doc. para Convenio.         </a:t>
          </a:r>
          <a:endParaRPr lang="es-AR" sz="1200" dirty="0"/>
        </a:p>
      </dgm:t>
    </dgm:pt>
    <dgm:pt modelId="{42B2ED5F-1716-46F0-A9B2-190DB7102F02}" type="parTrans" cxnId="{DDB999D0-A0E3-4335-9890-93E2475F7D2D}">
      <dgm:prSet/>
      <dgm:spPr/>
      <dgm:t>
        <a:bodyPr/>
        <a:lstStyle/>
        <a:p>
          <a:endParaRPr lang="es-AR"/>
        </a:p>
      </dgm:t>
    </dgm:pt>
    <dgm:pt modelId="{D6BB58D2-CF75-4A9A-BAD4-18D507983BEE}" type="sibTrans" cxnId="{DDB999D0-A0E3-4335-9890-93E2475F7D2D}">
      <dgm:prSet/>
      <dgm:spPr/>
      <dgm:t>
        <a:bodyPr/>
        <a:lstStyle/>
        <a:p>
          <a:endParaRPr lang="es-AR"/>
        </a:p>
      </dgm:t>
    </dgm:pt>
    <dgm:pt modelId="{C1363B8F-AE27-4F02-A5B0-D0948A87CFFB}">
      <dgm:prSet phldrT="[Texto]" custT="1"/>
      <dgm:spPr>
        <a:solidFill>
          <a:srgbClr val="0070C0"/>
        </a:solidFill>
      </dgm:spPr>
      <dgm:t>
        <a:bodyPr/>
        <a:lstStyle/>
        <a:p>
          <a:pPr algn="ctr"/>
          <a:r>
            <a:rPr lang="es-ES_tradnl" sz="1200" b="1" dirty="0" smtClean="0">
              <a:latin typeface="Trebuchet MS" pitchFamily="34" charset="0"/>
            </a:rPr>
            <a:t>GECAL envía doc. para  Convenio a responsables del Proyecto. Éstos la devuelven a GECAL impresa y firmada</a:t>
          </a:r>
          <a:endParaRPr lang="es-AR" sz="1200" dirty="0"/>
        </a:p>
      </dgm:t>
    </dgm:pt>
    <dgm:pt modelId="{ABA1CC56-1105-4556-BD54-A080F63F5B87}" type="parTrans" cxnId="{7AAC15C2-42E8-41BF-9F8A-0AB1C1C97DAF}">
      <dgm:prSet/>
      <dgm:spPr/>
      <dgm:t>
        <a:bodyPr/>
        <a:lstStyle/>
        <a:p>
          <a:endParaRPr lang="es-AR"/>
        </a:p>
      </dgm:t>
    </dgm:pt>
    <dgm:pt modelId="{1A5D95BC-DB9C-4C3F-9D06-515D2A6125AA}" type="sibTrans" cxnId="{7AAC15C2-42E8-41BF-9F8A-0AB1C1C97DAF}">
      <dgm:prSet/>
      <dgm:spPr/>
      <dgm:t>
        <a:bodyPr/>
        <a:lstStyle/>
        <a:p>
          <a:endParaRPr lang="es-AR"/>
        </a:p>
      </dgm:t>
    </dgm:pt>
    <dgm:pt modelId="{61AD8056-7F88-4EE9-9903-30A9A44811CA}">
      <dgm:prSet phldrT="[Texto]" custT="1"/>
      <dgm:spPr/>
      <dgm:t>
        <a:bodyPr/>
        <a:lstStyle/>
        <a:p>
          <a:r>
            <a:rPr lang="es-ES_tradnl" sz="1200" b="1" dirty="0" smtClean="0">
              <a:latin typeface="Trebuchet MS" pitchFamily="34" charset="0"/>
            </a:rPr>
            <a:t>Con aprobación de la SE, previa intervención de la SPSSE: Transferencia de fondos al responsable del Proyecto en la cuenta declarada y autorizada por el MTEySS </a:t>
          </a:r>
          <a:endParaRPr lang="es-AR" sz="1200" b="1" dirty="0"/>
        </a:p>
      </dgm:t>
    </dgm:pt>
    <dgm:pt modelId="{4269D8A6-28BA-45AC-8E23-45C8A0BE0B5C}" type="parTrans" cxnId="{972BBABE-3B7E-4E10-9F97-64142294AE59}">
      <dgm:prSet/>
      <dgm:spPr/>
      <dgm:t>
        <a:bodyPr/>
        <a:lstStyle/>
        <a:p>
          <a:endParaRPr lang="es-AR"/>
        </a:p>
      </dgm:t>
    </dgm:pt>
    <dgm:pt modelId="{729BD705-EC67-4CBC-8A1C-4740949C7172}" type="sibTrans" cxnId="{972BBABE-3B7E-4E10-9F97-64142294AE59}">
      <dgm:prSet/>
      <dgm:spPr/>
      <dgm:t>
        <a:bodyPr/>
        <a:lstStyle/>
        <a:p>
          <a:endParaRPr lang="es-AR"/>
        </a:p>
      </dgm:t>
    </dgm:pt>
    <dgm:pt modelId="{6B00C9A9-6A7C-4EF0-BAF3-E3DCA56E16D7}">
      <dgm:prSet custT="1"/>
      <dgm:spPr/>
      <dgm:t>
        <a:bodyPr/>
        <a:lstStyle/>
        <a:p>
          <a:r>
            <a:rPr lang="es-ES_tradnl" sz="1200" b="1" dirty="0" smtClean="0">
              <a:latin typeface="Trebuchet MS" pitchFamily="34" charset="0"/>
            </a:rPr>
            <a:t>GECAL envía doc. a DEIyEP, y de allí sigue el proceso burocrático formal en SE</a:t>
          </a:r>
          <a:endParaRPr lang="es-AR" sz="1200" b="1" dirty="0"/>
        </a:p>
      </dgm:t>
    </dgm:pt>
    <dgm:pt modelId="{6AE70E57-AA78-469A-A766-5711DFCF4364}" type="parTrans" cxnId="{AD8C17EB-B819-4CD9-A6F1-C5397BD49DA9}">
      <dgm:prSet/>
      <dgm:spPr/>
      <dgm:t>
        <a:bodyPr/>
        <a:lstStyle/>
        <a:p>
          <a:endParaRPr lang="es-ES"/>
        </a:p>
      </dgm:t>
    </dgm:pt>
    <dgm:pt modelId="{155AB818-6B87-4F3B-8694-7FE5588723F3}" type="sibTrans" cxnId="{AD8C17EB-B819-4CD9-A6F1-C5397BD49DA9}">
      <dgm:prSet/>
      <dgm:spPr/>
      <dgm:t>
        <a:bodyPr/>
        <a:lstStyle/>
        <a:p>
          <a:endParaRPr lang="es-ES"/>
        </a:p>
      </dgm:t>
    </dgm:pt>
    <dgm:pt modelId="{76C2A57A-06AF-472A-88A6-81B03735C116}" type="pres">
      <dgm:prSet presAssocID="{713854C8-AFD3-4CEF-8C6D-0C724CA1DA5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B04077-C615-40FB-8EC2-9BF68325A0B7}" type="pres">
      <dgm:prSet presAssocID="{B165FF7F-79F4-4631-A0BB-D3D64CAF8FA1}" presName="horFlow" presStyleCnt="0"/>
      <dgm:spPr/>
      <dgm:t>
        <a:bodyPr/>
        <a:lstStyle/>
        <a:p>
          <a:endParaRPr lang="es-ES"/>
        </a:p>
      </dgm:t>
    </dgm:pt>
    <dgm:pt modelId="{2A389E2C-564F-4C34-B366-CB6FDF80F6D2}" type="pres">
      <dgm:prSet presAssocID="{B165FF7F-79F4-4631-A0BB-D3D64CAF8FA1}" presName="bigChev" presStyleLbl="node1" presStyleIdx="0" presStyleCnt="3" custScaleX="105678" custScaleY="92429" custLinFactNeighborX="17398" custLinFactNeighborY="-15050"/>
      <dgm:spPr/>
      <dgm:t>
        <a:bodyPr/>
        <a:lstStyle/>
        <a:p>
          <a:endParaRPr lang="es-AR"/>
        </a:p>
      </dgm:t>
    </dgm:pt>
    <dgm:pt modelId="{29CF8BD1-BE6D-4F64-A45C-A123C34E24F6}" type="pres">
      <dgm:prSet presAssocID="{FE6E0678-76D9-4F6C-A1B7-66B3B5896D06}" presName="parTrans" presStyleCnt="0"/>
      <dgm:spPr/>
      <dgm:t>
        <a:bodyPr/>
        <a:lstStyle/>
        <a:p>
          <a:endParaRPr lang="es-ES"/>
        </a:p>
      </dgm:t>
    </dgm:pt>
    <dgm:pt modelId="{A5DDF35F-ACDB-48B4-A66C-3D9AB48EF718}" type="pres">
      <dgm:prSet presAssocID="{FDBCA2A3-149A-44F3-9CA4-1CB13C394C2B}" presName="node" presStyleLbl="alignAccFollowNode1" presStyleIdx="0" presStyleCnt="6" custScaleX="125208" custScaleY="96252" custLinFactNeighborX="71233" custLinFactNeighborY="-2108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9D75D23-6475-40C5-9D47-2F8182BD8F50}" type="pres">
      <dgm:prSet presAssocID="{007C8E18-B8F9-4F00-9DEF-3087212F44BF}" presName="sibTrans" presStyleCnt="0"/>
      <dgm:spPr/>
      <dgm:t>
        <a:bodyPr/>
        <a:lstStyle/>
        <a:p>
          <a:endParaRPr lang="es-ES"/>
        </a:p>
      </dgm:t>
    </dgm:pt>
    <dgm:pt modelId="{D175C5D3-6934-4292-AEA6-499B8A50BD28}" type="pres">
      <dgm:prSet presAssocID="{4902D551-F299-4D8B-AD5F-3F64E44D1FC8}" presName="node" presStyleLbl="alignAccFollowNode1" presStyleIdx="1" presStyleCnt="6" custScaleX="119170" custScaleY="94092" custLinFactX="4259" custLinFactNeighborX="100000" custLinFactNeighborY="-2216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EDA5B1-007E-4B77-83C4-F629D68E719F}" type="pres">
      <dgm:prSet presAssocID="{B165FF7F-79F4-4631-A0BB-D3D64CAF8FA1}" presName="vSp" presStyleCnt="0"/>
      <dgm:spPr/>
      <dgm:t>
        <a:bodyPr/>
        <a:lstStyle/>
        <a:p>
          <a:endParaRPr lang="es-ES"/>
        </a:p>
      </dgm:t>
    </dgm:pt>
    <dgm:pt modelId="{AB0E8D55-283D-4832-ACE3-A955A7BA5C79}" type="pres">
      <dgm:prSet presAssocID="{D1324678-FE27-4615-8733-96C5917A6AC1}" presName="horFlow" presStyleCnt="0"/>
      <dgm:spPr/>
      <dgm:t>
        <a:bodyPr/>
        <a:lstStyle/>
        <a:p>
          <a:endParaRPr lang="es-ES"/>
        </a:p>
      </dgm:t>
    </dgm:pt>
    <dgm:pt modelId="{3E56DB28-C057-41DB-8245-C002229C1F0A}" type="pres">
      <dgm:prSet presAssocID="{D1324678-FE27-4615-8733-96C5917A6AC1}" presName="bigChev" presStyleLbl="node1" presStyleIdx="1" presStyleCnt="3" custScaleY="96728" custLinFactNeighborY="-1248"/>
      <dgm:spPr/>
      <dgm:t>
        <a:bodyPr/>
        <a:lstStyle/>
        <a:p>
          <a:endParaRPr lang="es-AR"/>
        </a:p>
      </dgm:t>
    </dgm:pt>
    <dgm:pt modelId="{5534AEC3-301B-4D2A-BFFC-474095C920B2}" type="pres">
      <dgm:prSet presAssocID="{CE978558-ABFD-4D59-89F4-831AB898B09E}" presName="parTrans" presStyleCnt="0"/>
      <dgm:spPr/>
      <dgm:t>
        <a:bodyPr/>
        <a:lstStyle/>
        <a:p>
          <a:endParaRPr lang="es-ES"/>
        </a:p>
      </dgm:t>
    </dgm:pt>
    <dgm:pt modelId="{26604E81-D758-4B05-9985-EBFF5BCEAC45}" type="pres">
      <dgm:prSet presAssocID="{FFA7431F-F864-453B-BB2A-8EE1BA8BA17B}" presName="node" presStyleLbl="alignAccFollowNode1" presStyleIdx="2" presStyleCnt="6" custScaleX="131324" custScaleY="119889" custLinFactNeighborY="-31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AA9D32-F3D2-4DF7-8FA8-62B136837FFB}" type="pres">
      <dgm:prSet presAssocID="{7A77B186-1D39-494A-9669-5CCEDCB74E82}" presName="sibTrans" presStyleCnt="0"/>
      <dgm:spPr/>
      <dgm:t>
        <a:bodyPr/>
        <a:lstStyle/>
        <a:p>
          <a:endParaRPr lang="es-ES"/>
        </a:p>
      </dgm:t>
    </dgm:pt>
    <dgm:pt modelId="{36C0592B-5F29-403E-A096-ADA532285EFB}" type="pres">
      <dgm:prSet presAssocID="{43220764-2BBF-4F21-B83F-666067655451}" presName="node" presStyleLbl="alignAccFollowNode1" presStyleIdx="3" presStyleCnt="6" custScaleX="147413" custScaleY="126993" custLinFactNeighborX="1354" custLinFactNeighborY="-639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E01CFEA-3AC3-4BAD-9ABF-6D994033509B}" type="pres">
      <dgm:prSet presAssocID="{D1324678-FE27-4615-8733-96C5917A6AC1}" presName="vSp" presStyleCnt="0"/>
      <dgm:spPr/>
      <dgm:t>
        <a:bodyPr/>
        <a:lstStyle/>
        <a:p>
          <a:endParaRPr lang="es-ES"/>
        </a:p>
      </dgm:t>
    </dgm:pt>
    <dgm:pt modelId="{0BD74EC5-8E66-4AE1-A9AF-AED03D922FE4}" type="pres">
      <dgm:prSet presAssocID="{C1363B8F-AE27-4F02-A5B0-D0948A87CFFB}" presName="horFlow" presStyleCnt="0"/>
      <dgm:spPr/>
      <dgm:t>
        <a:bodyPr/>
        <a:lstStyle/>
        <a:p>
          <a:endParaRPr lang="es-ES"/>
        </a:p>
      </dgm:t>
    </dgm:pt>
    <dgm:pt modelId="{076AED7A-8822-45E6-85ED-D03D7208CF3C}" type="pres">
      <dgm:prSet presAssocID="{C1363B8F-AE27-4F02-A5B0-D0948A87CFFB}" presName="bigChev" presStyleLbl="node1" presStyleIdx="2" presStyleCnt="3" custScaleX="115195" custScaleY="131819" custLinFactNeighborX="-81" custLinFactNeighborY="4150"/>
      <dgm:spPr/>
      <dgm:t>
        <a:bodyPr/>
        <a:lstStyle/>
        <a:p>
          <a:endParaRPr lang="es-AR"/>
        </a:p>
      </dgm:t>
    </dgm:pt>
    <dgm:pt modelId="{99D1E219-E474-458A-8696-62585015348C}" type="pres">
      <dgm:prSet presAssocID="{6AE70E57-AA78-469A-A766-5711DFCF4364}" presName="parTrans" presStyleCnt="0"/>
      <dgm:spPr/>
      <dgm:t>
        <a:bodyPr/>
        <a:lstStyle/>
        <a:p>
          <a:endParaRPr lang="es-ES"/>
        </a:p>
      </dgm:t>
    </dgm:pt>
    <dgm:pt modelId="{1379FFEA-FEF6-43C3-8654-A74F4AFB685E}" type="pres">
      <dgm:prSet presAssocID="{6B00C9A9-6A7C-4EF0-BAF3-E3DCA56E16D7}" presName="node" presStyleLbl="alignAccFollowNode1" presStyleIdx="4" presStyleCnt="6" custScaleX="122349" custScaleY="152948" custLinFactNeighborX="-22615" custLinFactNeighborY="64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2AE2C6-08B2-437A-96B9-75B8D8E1A43E}" type="pres">
      <dgm:prSet presAssocID="{155AB818-6B87-4F3B-8694-7FE5588723F3}" presName="sibTrans" presStyleCnt="0"/>
      <dgm:spPr/>
      <dgm:t>
        <a:bodyPr/>
        <a:lstStyle/>
        <a:p>
          <a:endParaRPr lang="es-ES"/>
        </a:p>
      </dgm:t>
    </dgm:pt>
    <dgm:pt modelId="{66699F8E-C4D2-4291-81E9-55384F2C5C60}" type="pres">
      <dgm:prSet presAssocID="{61AD8056-7F88-4EE9-9903-30A9A44811CA}" presName="node" presStyleLbl="alignAccFollowNode1" presStyleIdx="5" presStyleCnt="6" custScaleX="158761" custScaleY="157644" custLinFactNeighborX="-48313" custLinFactNeighborY="540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2F0BB87-A47E-4E49-BCF5-7451B55B080D}" srcId="{D1324678-FE27-4615-8733-96C5917A6AC1}" destId="{FFA7431F-F864-453B-BB2A-8EE1BA8BA17B}" srcOrd="0" destOrd="0" parTransId="{CE978558-ABFD-4D59-89F4-831AB898B09E}" sibTransId="{7A77B186-1D39-494A-9669-5CCEDCB74E82}"/>
    <dgm:cxn modelId="{DCCB9142-E8BE-43C4-9487-6C3A2301AF55}" srcId="{713854C8-AFD3-4CEF-8C6D-0C724CA1DA5B}" destId="{B165FF7F-79F4-4631-A0BB-D3D64CAF8FA1}" srcOrd="0" destOrd="0" parTransId="{D65E80A3-AAF0-46CB-9E3C-8D6AA598D60C}" sibTransId="{B14A8EB3-CBF9-4B3E-A174-4CC179E5962B}"/>
    <dgm:cxn modelId="{2BB22164-59CE-43EA-B825-9F3156F0C468}" srcId="{B165FF7F-79F4-4631-A0BB-D3D64CAF8FA1}" destId="{4902D551-F299-4D8B-AD5F-3F64E44D1FC8}" srcOrd="1" destOrd="0" parTransId="{F7FCBACA-D0C1-4B34-AB70-781C9DDEE501}" sibTransId="{5886BE9C-F010-4F16-A01B-D5557DD401C5}"/>
    <dgm:cxn modelId="{E25A7810-9AA7-4818-95E3-925C06428E53}" type="presOf" srcId="{C1363B8F-AE27-4F02-A5B0-D0948A87CFFB}" destId="{076AED7A-8822-45E6-85ED-D03D7208CF3C}" srcOrd="0" destOrd="0" presId="urn:microsoft.com/office/officeart/2005/8/layout/lProcess3"/>
    <dgm:cxn modelId="{25C82E7F-D8F6-451C-B7AB-FB85A825BD50}" type="presOf" srcId="{FDBCA2A3-149A-44F3-9CA4-1CB13C394C2B}" destId="{A5DDF35F-ACDB-48B4-A66C-3D9AB48EF718}" srcOrd="0" destOrd="0" presId="urn:microsoft.com/office/officeart/2005/8/layout/lProcess3"/>
    <dgm:cxn modelId="{4B067001-336D-4BF0-8A15-5F1ACED51490}" type="presOf" srcId="{43220764-2BBF-4F21-B83F-666067655451}" destId="{36C0592B-5F29-403E-A096-ADA532285EFB}" srcOrd="0" destOrd="0" presId="urn:microsoft.com/office/officeart/2005/8/layout/lProcess3"/>
    <dgm:cxn modelId="{EBEA3257-C73A-4DB2-8AC3-B45EC091442B}" type="presOf" srcId="{4902D551-F299-4D8B-AD5F-3F64E44D1FC8}" destId="{D175C5D3-6934-4292-AEA6-499B8A50BD28}" srcOrd="0" destOrd="0" presId="urn:microsoft.com/office/officeart/2005/8/layout/lProcess3"/>
    <dgm:cxn modelId="{7AAC15C2-42E8-41BF-9F8A-0AB1C1C97DAF}" srcId="{713854C8-AFD3-4CEF-8C6D-0C724CA1DA5B}" destId="{C1363B8F-AE27-4F02-A5B0-D0948A87CFFB}" srcOrd="2" destOrd="0" parTransId="{ABA1CC56-1105-4556-BD54-A080F63F5B87}" sibTransId="{1A5D95BC-DB9C-4C3F-9D06-515D2A6125AA}"/>
    <dgm:cxn modelId="{3EABDE05-B10F-4D92-8FD0-F407196D2E1A}" type="presOf" srcId="{61AD8056-7F88-4EE9-9903-30A9A44811CA}" destId="{66699F8E-C4D2-4291-81E9-55384F2C5C60}" srcOrd="0" destOrd="0" presId="urn:microsoft.com/office/officeart/2005/8/layout/lProcess3"/>
    <dgm:cxn modelId="{49903575-2CB1-4BD3-825E-A73B4ADAA4A7}" type="presOf" srcId="{FFA7431F-F864-453B-BB2A-8EE1BA8BA17B}" destId="{26604E81-D758-4B05-9985-EBFF5BCEAC45}" srcOrd="0" destOrd="0" presId="urn:microsoft.com/office/officeart/2005/8/layout/lProcess3"/>
    <dgm:cxn modelId="{CA979582-2865-40AA-BE9E-6D43D94282C3}" type="presOf" srcId="{B165FF7F-79F4-4631-A0BB-D3D64CAF8FA1}" destId="{2A389E2C-564F-4C34-B366-CB6FDF80F6D2}" srcOrd="0" destOrd="0" presId="urn:microsoft.com/office/officeart/2005/8/layout/lProcess3"/>
    <dgm:cxn modelId="{AD8C17EB-B819-4CD9-A6F1-C5397BD49DA9}" srcId="{C1363B8F-AE27-4F02-A5B0-D0948A87CFFB}" destId="{6B00C9A9-6A7C-4EF0-BAF3-E3DCA56E16D7}" srcOrd="0" destOrd="0" parTransId="{6AE70E57-AA78-469A-A766-5711DFCF4364}" sibTransId="{155AB818-6B87-4F3B-8694-7FE5588723F3}"/>
    <dgm:cxn modelId="{D937B3B0-9B8E-4BC7-AAE9-511457ACB499}" type="presOf" srcId="{713854C8-AFD3-4CEF-8C6D-0C724CA1DA5B}" destId="{76C2A57A-06AF-472A-88A6-81B03735C116}" srcOrd="0" destOrd="0" presId="urn:microsoft.com/office/officeart/2005/8/layout/lProcess3"/>
    <dgm:cxn modelId="{972BBABE-3B7E-4E10-9F97-64142294AE59}" srcId="{C1363B8F-AE27-4F02-A5B0-D0948A87CFFB}" destId="{61AD8056-7F88-4EE9-9903-30A9A44811CA}" srcOrd="1" destOrd="0" parTransId="{4269D8A6-28BA-45AC-8E23-45C8A0BE0B5C}" sibTransId="{729BD705-EC67-4CBC-8A1C-4740949C7172}"/>
    <dgm:cxn modelId="{EFB4D150-1DFA-4876-93EB-423D2D1D4227}" type="presOf" srcId="{6B00C9A9-6A7C-4EF0-BAF3-E3DCA56E16D7}" destId="{1379FFEA-FEF6-43C3-8654-A74F4AFB685E}" srcOrd="0" destOrd="0" presId="urn:microsoft.com/office/officeart/2005/8/layout/lProcess3"/>
    <dgm:cxn modelId="{6B02507A-96F5-4416-9C9B-8D46AD609D8C}" srcId="{B165FF7F-79F4-4631-A0BB-D3D64CAF8FA1}" destId="{FDBCA2A3-149A-44F3-9CA4-1CB13C394C2B}" srcOrd="0" destOrd="0" parTransId="{FE6E0678-76D9-4F6C-A1B7-66B3B5896D06}" sibTransId="{007C8E18-B8F9-4F00-9DEF-3087212F44BF}"/>
    <dgm:cxn modelId="{58B1FD05-7D56-44BD-AE23-1CCECD53DFD3}" type="presOf" srcId="{D1324678-FE27-4615-8733-96C5917A6AC1}" destId="{3E56DB28-C057-41DB-8245-C002229C1F0A}" srcOrd="0" destOrd="0" presId="urn:microsoft.com/office/officeart/2005/8/layout/lProcess3"/>
    <dgm:cxn modelId="{898A30D9-502C-4AFC-82EE-602B872E602A}" srcId="{713854C8-AFD3-4CEF-8C6D-0C724CA1DA5B}" destId="{D1324678-FE27-4615-8733-96C5917A6AC1}" srcOrd="1" destOrd="0" parTransId="{5F1A6585-4E47-4F6A-A2E9-711A51EE0E55}" sibTransId="{1080AE69-1104-47A1-8EBA-EF561A20E398}"/>
    <dgm:cxn modelId="{DDB999D0-A0E3-4335-9890-93E2475F7D2D}" srcId="{D1324678-FE27-4615-8733-96C5917A6AC1}" destId="{43220764-2BBF-4F21-B83F-666067655451}" srcOrd="1" destOrd="0" parTransId="{42B2ED5F-1716-46F0-A9B2-190DB7102F02}" sibTransId="{D6BB58D2-CF75-4A9A-BAD4-18D507983BEE}"/>
    <dgm:cxn modelId="{5260DF3D-0E4D-420E-8D3C-544864CB5864}" type="presParOf" srcId="{76C2A57A-06AF-472A-88A6-81B03735C116}" destId="{F6B04077-C615-40FB-8EC2-9BF68325A0B7}" srcOrd="0" destOrd="0" presId="urn:microsoft.com/office/officeart/2005/8/layout/lProcess3"/>
    <dgm:cxn modelId="{5E2ABFD0-C30F-4E20-9CCC-DA903793A83A}" type="presParOf" srcId="{F6B04077-C615-40FB-8EC2-9BF68325A0B7}" destId="{2A389E2C-564F-4C34-B366-CB6FDF80F6D2}" srcOrd="0" destOrd="0" presId="urn:microsoft.com/office/officeart/2005/8/layout/lProcess3"/>
    <dgm:cxn modelId="{E8816672-267A-4E42-A289-C9C397171B2E}" type="presParOf" srcId="{F6B04077-C615-40FB-8EC2-9BF68325A0B7}" destId="{29CF8BD1-BE6D-4F64-A45C-A123C34E24F6}" srcOrd="1" destOrd="0" presId="urn:microsoft.com/office/officeart/2005/8/layout/lProcess3"/>
    <dgm:cxn modelId="{CD9F04F4-0DA0-4280-B604-F5DA7353245B}" type="presParOf" srcId="{F6B04077-C615-40FB-8EC2-9BF68325A0B7}" destId="{A5DDF35F-ACDB-48B4-A66C-3D9AB48EF718}" srcOrd="2" destOrd="0" presId="urn:microsoft.com/office/officeart/2005/8/layout/lProcess3"/>
    <dgm:cxn modelId="{1D7D1497-ABAD-47F0-9FF1-5973A58F6F6A}" type="presParOf" srcId="{F6B04077-C615-40FB-8EC2-9BF68325A0B7}" destId="{89D75D23-6475-40C5-9D47-2F8182BD8F50}" srcOrd="3" destOrd="0" presId="urn:microsoft.com/office/officeart/2005/8/layout/lProcess3"/>
    <dgm:cxn modelId="{51C00AE9-7D30-41EB-B592-D0B8734C879A}" type="presParOf" srcId="{F6B04077-C615-40FB-8EC2-9BF68325A0B7}" destId="{D175C5D3-6934-4292-AEA6-499B8A50BD28}" srcOrd="4" destOrd="0" presId="urn:microsoft.com/office/officeart/2005/8/layout/lProcess3"/>
    <dgm:cxn modelId="{30FED593-3447-44EA-B7C6-B0FB1BA45EC8}" type="presParOf" srcId="{76C2A57A-06AF-472A-88A6-81B03735C116}" destId="{6AEDA5B1-007E-4B77-83C4-F629D68E719F}" srcOrd="1" destOrd="0" presId="urn:microsoft.com/office/officeart/2005/8/layout/lProcess3"/>
    <dgm:cxn modelId="{6D2E2994-AEE7-4C45-8694-5FD4678F8387}" type="presParOf" srcId="{76C2A57A-06AF-472A-88A6-81B03735C116}" destId="{AB0E8D55-283D-4832-ACE3-A955A7BA5C79}" srcOrd="2" destOrd="0" presId="urn:microsoft.com/office/officeart/2005/8/layout/lProcess3"/>
    <dgm:cxn modelId="{567BA390-73AA-4A95-A392-03E404F0A87E}" type="presParOf" srcId="{AB0E8D55-283D-4832-ACE3-A955A7BA5C79}" destId="{3E56DB28-C057-41DB-8245-C002229C1F0A}" srcOrd="0" destOrd="0" presId="urn:microsoft.com/office/officeart/2005/8/layout/lProcess3"/>
    <dgm:cxn modelId="{E08A7273-A67F-4F1A-BAAB-D84C1EFF9DF8}" type="presParOf" srcId="{AB0E8D55-283D-4832-ACE3-A955A7BA5C79}" destId="{5534AEC3-301B-4D2A-BFFC-474095C920B2}" srcOrd="1" destOrd="0" presId="urn:microsoft.com/office/officeart/2005/8/layout/lProcess3"/>
    <dgm:cxn modelId="{C93CD325-5F58-49BB-A64A-A239A8BCB8EC}" type="presParOf" srcId="{AB0E8D55-283D-4832-ACE3-A955A7BA5C79}" destId="{26604E81-D758-4B05-9985-EBFF5BCEAC45}" srcOrd="2" destOrd="0" presId="urn:microsoft.com/office/officeart/2005/8/layout/lProcess3"/>
    <dgm:cxn modelId="{85ABC7A7-4540-4E24-A06E-30A093ADC1B1}" type="presParOf" srcId="{AB0E8D55-283D-4832-ACE3-A955A7BA5C79}" destId="{6DAA9D32-F3D2-4DF7-8FA8-62B136837FFB}" srcOrd="3" destOrd="0" presId="urn:microsoft.com/office/officeart/2005/8/layout/lProcess3"/>
    <dgm:cxn modelId="{59ABDE1E-CBC9-479B-A6C1-7C1D4DAE7669}" type="presParOf" srcId="{AB0E8D55-283D-4832-ACE3-A955A7BA5C79}" destId="{36C0592B-5F29-403E-A096-ADA532285EFB}" srcOrd="4" destOrd="0" presId="urn:microsoft.com/office/officeart/2005/8/layout/lProcess3"/>
    <dgm:cxn modelId="{55202270-F94F-401D-B5A6-0388CA7A5C38}" type="presParOf" srcId="{76C2A57A-06AF-472A-88A6-81B03735C116}" destId="{1E01CFEA-3AC3-4BAD-9ABF-6D994033509B}" srcOrd="3" destOrd="0" presId="urn:microsoft.com/office/officeart/2005/8/layout/lProcess3"/>
    <dgm:cxn modelId="{2424E427-ABE7-4032-ADAB-B92E9D3B9845}" type="presParOf" srcId="{76C2A57A-06AF-472A-88A6-81B03735C116}" destId="{0BD74EC5-8E66-4AE1-A9AF-AED03D922FE4}" srcOrd="4" destOrd="0" presId="urn:microsoft.com/office/officeart/2005/8/layout/lProcess3"/>
    <dgm:cxn modelId="{5E2368C9-B8D2-48DE-8999-6C3005CED8DC}" type="presParOf" srcId="{0BD74EC5-8E66-4AE1-A9AF-AED03D922FE4}" destId="{076AED7A-8822-45E6-85ED-D03D7208CF3C}" srcOrd="0" destOrd="0" presId="urn:microsoft.com/office/officeart/2005/8/layout/lProcess3"/>
    <dgm:cxn modelId="{FC975B87-ECA3-40C2-AD5A-51E292135E04}" type="presParOf" srcId="{0BD74EC5-8E66-4AE1-A9AF-AED03D922FE4}" destId="{99D1E219-E474-458A-8696-62585015348C}" srcOrd="1" destOrd="0" presId="urn:microsoft.com/office/officeart/2005/8/layout/lProcess3"/>
    <dgm:cxn modelId="{3CAAFF0C-577C-4CC0-B343-56E3678ACD22}" type="presParOf" srcId="{0BD74EC5-8E66-4AE1-A9AF-AED03D922FE4}" destId="{1379FFEA-FEF6-43C3-8654-A74F4AFB685E}" srcOrd="2" destOrd="0" presId="urn:microsoft.com/office/officeart/2005/8/layout/lProcess3"/>
    <dgm:cxn modelId="{865F879B-8A97-4C3C-B7A5-67606260FE78}" type="presParOf" srcId="{0BD74EC5-8E66-4AE1-A9AF-AED03D922FE4}" destId="{482AE2C6-08B2-437A-96B9-75B8D8E1A43E}" srcOrd="3" destOrd="0" presId="urn:microsoft.com/office/officeart/2005/8/layout/lProcess3"/>
    <dgm:cxn modelId="{67CB64D9-33FB-4207-B953-0787E648B44C}" type="presParOf" srcId="{0BD74EC5-8E66-4AE1-A9AF-AED03D922FE4}" destId="{66699F8E-C4D2-4291-81E9-55384F2C5C6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754320-8719-4409-AAD4-6B42C9F07554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6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6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3A9448-3AAF-4EE3-94F6-59543CBF4F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405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2DEE4B-4802-4D5A-AD3C-20BF7E607A95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2B3E024-1B4C-4FFC-A80B-AB06EB575E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D5253-A5BC-496C-B063-E89471D42DA5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43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49F6C-DEB8-441E-84A3-D6CE6588061F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993FA-8645-4FD5-A15F-0A5A97D6E1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06F6E-9ECA-4E32-AB08-2D1F6C64ABC1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6715D-29D9-4487-86DB-A5246BFFDCF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A39F8-040F-465E-86EE-F5CF852EFB33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82212-7A17-4964-88C1-518E0FEA60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F079A-8565-4A5B-8903-6DAABBB24A2E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5AF1-6649-4525-B965-AD64972141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14CEF-C90C-4A89-802C-31C09F7E949C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C9F91-DCB4-4480-9B2C-42DC2E6168F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D4804-CBA0-40CF-B4E6-AFF362050E71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3BDA6-6BF1-4026-91AA-B9D8F48D26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E6308-C7DE-41CC-80D4-23C5D0E1A3AD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FE309-03EC-41D7-A693-E8EFCF93CE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9EDF-61CB-44E4-8032-AE3424036E64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2BA53-6C72-4E23-9AF5-3B0E89C5F9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6C8C7-8350-431A-B352-FD022060C302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51FAA-2FA4-4048-9D6C-FEF0D82749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D5BAC-86A0-4C78-A712-669CE1DADA80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8019C-190F-4B93-B069-5B18C04854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B1E82-CEB7-48F0-ACA6-C43F5F8BBB78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40420-BA20-477E-B770-F97117EAE34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997FD-DC61-4BB2-8323-A6F67E94F2E6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628A9-B168-432E-A4AA-9C82BB3F96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67C1EB9-0BE5-4FE5-A3F7-250F3EA325AE}" type="datetimeFigureOut">
              <a:rPr lang="es-ES"/>
              <a:pPr>
                <a:defRPr/>
              </a:pPr>
              <a:t>06/04/2015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61C4AF-42D7-4141-8330-E327BCA1C2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26 Grupo"/>
          <p:cNvGrpSpPr>
            <a:grpSpLocks/>
          </p:cNvGrpSpPr>
          <p:nvPr/>
        </p:nvGrpSpPr>
        <p:grpSpPr bwMode="auto">
          <a:xfrm>
            <a:off x="-15875" y="0"/>
            <a:ext cx="9231313" cy="6858000"/>
            <a:chOff x="-15876" y="0"/>
            <a:chExt cx="9231346" cy="6858001"/>
          </a:xfrm>
        </p:grpSpPr>
        <p:sp>
          <p:nvSpPr>
            <p:cNvPr id="16386" name="Rectangle 3"/>
            <p:cNvSpPr>
              <a:spLocks noChangeArrowheads="1"/>
            </p:cNvSpPr>
            <p:nvPr/>
          </p:nvSpPr>
          <p:spPr bwMode="auto">
            <a:xfrm>
              <a:off x="-15876" y="26988"/>
              <a:ext cx="9145588" cy="6142038"/>
            </a:xfrm>
            <a:prstGeom prst="rect">
              <a:avLst/>
            </a:prstGeom>
            <a:solidFill>
              <a:srgbClr val="003399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_tradnl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387" name="Rectangle 4"/>
            <p:cNvSpPr>
              <a:spLocks noChangeArrowheads="1"/>
            </p:cNvSpPr>
            <p:nvPr/>
          </p:nvSpPr>
          <p:spPr bwMode="auto">
            <a:xfrm>
              <a:off x="-15876" y="0"/>
              <a:ext cx="9159876" cy="2214554"/>
            </a:xfrm>
            <a:prstGeom prst="rect">
              <a:avLst/>
            </a:prstGeom>
            <a:solidFill>
              <a:srgbClr val="0033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AR" sz="2000">
                <a:latin typeface="Times New Roman" pitchFamily="18" charset="0"/>
              </a:endParaRPr>
            </a:p>
          </p:txBody>
        </p:sp>
        <p:sp>
          <p:nvSpPr>
            <p:cNvPr id="16388" name="Rectangle 16"/>
            <p:cNvSpPr>
              <a:spLocks noChangeArrowheads="1"/>
            </p:cNvSpPr>
            <p:nvPr/>
          </p:nvSpPr>
          <p:spPr bwMode="auto">
            <a:xfrm>
              <a:off x="250824" y="71414"/>
              <a:ext cx="8693150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en-US" sz="800" b="1" dirty="0">
                  <a:solidFill>
                    <a:schemeClr val="bg1"/>
                  </a:solidFill>
                </a:rPr>
                <a:t/>
              </a:r>
              <a:br>
                <a:rPr lang="en-US" altLang="en-US" sz="800" b="1" dirty="0">
                  <a:solidFill>
                    <a:schemeClr val="bg1"/>
                  </a:solidFill>
                </a:rPr>
              </a:br>
              <a:r>
                <a:rPr lang="en-US" altLang="en-US" sz="2800" b="1" dirty="0" smtClean="0">
                  <a:solidFill>
                    <a:schemeClr val="bg1"/>
                  </a:solidFill>
                </a:rPr>
                <a:t>ENTRAMADOS </a:t>
              </a:r>
              <a:r>
                <a:rPr lang="en-US" altLang="en-US" sz="2800" dirty="0">
                  <a:solidFill>
                    <a:schemeClr val="bg1"/>
                  </a:solidFill>
                </a:rPr>
                <a:t>PRODUCTIVOS</a:t>
              </a:r>
              <a:r>
                <a:rPr lang="en-US" altLang="en-US" sz="2800" b="1" dirty="0">
                  <a:solidFill>
                    <a:schemeClr val="bg1"/>
                  </a:solidFill>
                </a:rPr>
                <a:t> LOCALES</a:t>
              </a:r>
            </a:p>
          </p:txBody>
        </p:sp>
        <p:grpSp>
          <p:nvGrpSpPr>
            <p:cNvPr id="16389" name="Group 51"/>
            <p:cNvGrpSpPr>
              <a:grpSpLocks/>
            </p:cNvGrpSpPr>
            <p:nvPr/>
          </p:nvGrpSpPr>
          <p:grpSpPr bwMode="auto">
            <a:xfrm>
              <a:off x="0" y="2214554"/>
              <a:ext cx="9144000" cy="3857652"/>
              <a:chOff x="0" y="981"/>
              <a:chExt cx="6250" cy="2825"/>
            </a:xfrm>
          </p:grpSpPr>
          <p:pic>
            <p:nvPicPr>
              <p:cNvPr id="16392" name="Picture 29" descr="trabajo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2840"/>
                <a:ext cx="1261" cy="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393" name="Picture 33" descr="trabajo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75" y="2614"/>
                <a:ext cx="1587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394" name="Picture 36" descr="MaizenArgentinaCultiv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51" y="2614"/>
                <a:ext cx="1833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395" name="Picture 24" descr="trabajo1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124" y="2840"/>
                <a:ext cx="861" cy="9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396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09" y="2205"/>
                <a:ext cx="1941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397" name="Picture 39" descr="trabajo9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69" y="2840"/>
                <a:ext cx="912" cy="9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398" name="Picture 41" descr="trabajo2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485" y="981"/>
                <a:ext cx="1361" cy="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399" name="Picture 32" descr="trabajo20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988" y="981"/>
                <a:ext cx="1758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0" name="Picture 23" descr="trabajo8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0" y="981"/>
                <a:ext cx="1351" cy="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1" name="Picture 27" descr="trabajo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708" y="981"/>
                <a:ext cx="1532" cy="1224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2" name="Picture 25" descr="curso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574" y="981"/>
                <a:ext cx="1316" cy="1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3" name="Picture 31" descr="trabajo18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254" y="1979"/>
                <a:ext cx="635" cy="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4" name="Picture 28" descr="trabajo17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3347" y="1979"/>
                <a:ext cx="953" cy="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5" name="Picture 40" descr="trabajadores2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2031" y="1978"/>
                <a:ext cx="1408" cy="9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6" name="Picture 26" descr="trabajo5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943" y="1979"/>
                <a:ext cx="1134" cy="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7" name="Picture 30" descr="trabajo16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0" y="1979"/>
                <a:ext cx="943" cy="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6390" name="Picture 47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-15876" y="6024563"/>
              <a:ext cx="9159875" cy="833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1" name="Text Box 50"/>
            <p:cNvSpPr txBox="1">
              <a:spLocks noChangeArrowheads="1"/>
            </p:cNvSpPr>
            <p:nvPr/>
          </p:nvSpPr>
          <p:spPr bwMode="auto">
            <a:xfrm>
              <a:off x="3071823" y="6237288"/>
              <a:ext cx="6143647" cy="39687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s-ES" sz="1000">
                  <a:solidFill>
                    <a:schemeClr val="bg1"/>
                  </a:solidFill>
                </a:rPr>
                <a:t>Secretaría de Empleo (SE) - Subsecretaría de Promoción del Sector Social de la Economía (SPSSE)- Dirección de Empleo Independiente y Entramado Productivo (DEIyEP)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428625" y="1196975"/>
            <a:ext cx="3786188" cy="54006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s-AR" sz="1400" dirty="0">
              <a:solidFill>
                <a:schemeClr val="tx1"/>
              </a:solidFill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AR" sz="1400" dirty="0">
              <a:solidFill>
                <a:schemeClr val="tx1"/>
              </a:solidFill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AR" sz="1400" dirty="0">
              <a:solidFill>
                <a:schemeClr val="tx1"/>
              </a:solidFill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AR" sz="1400" dirty="0">
              <a:solidFill>
                <a:schemeClr val="tx1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pequeños productores, asociaciones de productores y cooperativas de la localidad.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 el caso de las cooperativas, </a:t>
            </a:r>
            <a:r>
              <a:rPr lang="es-A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distinguir</a:t>
            </a:r>
            <a:r>
              <a:rPr lang="es-AR" sz="14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 conviene asistirlas con EPL o con PTA.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Relevar necesidades 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manera directa con los productores y </a:t>
            </a:r>
            <a:r>
              <a:rPr lang="es-A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analizar la pertinencia 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 proyecto teniendo en cuenta su</a:t>
            </a:r>
            <a:r>
              <a:rPr lang="es-AR" sz="1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sustentabilidad</a:t>
            </a:r>
            <a:r>
              <a:rPr lang="es-AR" sz="14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futuro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Evaluar las posibilidades 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la asociación o cooperativa </a:t>
            </a:r>
            <a:r>
              <a:rPr lang="es-A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 formular 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AR" sz="1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Idea Proyecto 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 luego para completar el </a:t>
            </a:r>
            <a:r>
              <a:rPr lang="es-AR" sz="1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Formulario de Proyecto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A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Acompañar técnicamente 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formulación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Evaluar la viabilidad institucional, recursos y capacidades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ejecutar adecuadamente el Proyecto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Identificar apoyos </a:t>
            </a: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instituciones existentes en la localidad (Gob. provincial, municipal, INTI, INTA, Org.Sociales, otr@s)</a:t>
            </a:r>
            <a:endParaRPr lang="es-A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sz="1400" dirty="0">
              <a:solidFill>
                <a:schemeClr val="tx1"/>
              </a:solidFill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605463" y="1279525"/>
            <a:ext cx="3214687" cy="1285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DIFUNDIR</a:t>
            </a:r>
            <a:r>
              <a:rPr lang="es-A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 Programa de EPL con actores locales y en áreas pertinentes del Municipio (Área de Producción,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Economía Social,  etc.)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605463" y="3071813"/>
            <a:ext cx="3214687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ARTICULAR</a:t>
            </a:r>
            <a:endParaRPr lang="es-AR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actividad con las principales actividades económicas locales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posibilidad de eslabonamiento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(x ej. proveedores de insumos)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AR" sz="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actividad faltante que puede substituir importaciones de la región </a:t>
            </a:r>
            <a:r>
              <a:rPr lang="es-A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(nicho de mercado)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Mercados actuales o en perspectiva, teniendo en cuenta proveedores, competidores, cantidad, calidad y precio del bien y accesibilidad a los puntos de venta.</a:t>
            </a:r>
          </a:p>
        </p:txBody>
      </p:sp>
      <p:sp>
        <p:nvSpPr>
          <p:cNvPr id="11" name="10 Flecha derecha"/>
          <p:cNvSpPr/>
          <p:nvPr/>
        </p:nvSpPr>
        <p:spPr>
          <a:xfrm>
            <a:off x="4365625" y="4286250"/>
            <a:ext cx="1143000" cy="85725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5605" name="1 Título"/>
          <p:cNvSpPr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sz="2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606" name="13 Rectángulo"/>
          <p:cNvSpPr>
            <a:spLocks noChangeArrowheads="1"/>
          </p:cNvSpPr>
          <p:nvPr/>
        </p:nvSpPr>
        <p:spPr bwMode="auto">
          <a:xfrm>
            <a:off x="504825" y="158750"/>
            <a:ext cx="8170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 b="1">
                <a:solidFill>
                  <a:schemeClr val="bg1"/>
                </a:solidFill>
                <a:cs typeface="Arial" charset="0"/>
              </a:rPr>
              <a:t>Tareas en el Nivel Central - Gecal - Oficina de Empleo</a:t>
            </a:r>
            <a:endParaRPr lang="es-ES" sz="2400">
              <a:solidFill>
                <a:schemeClr val="bg1"/>
              </a:solidFill>
            </a:endParaRPr>
          </a:p>
        </p:txBody>
      </p:sp>
      <p:grpSp>
        <p:nvGrpSpPr>
          <p:cNvPr id="25607" name="13 Grupo"/>
          <p:cNvGrpSpPr>
            <a:grpSpLocks/>
          </p:cNvGrpSpPr>
          <p:nvPr/>
        </p:nvGrpSpPr>
        <p:grpSpPr bwMode="auto">
          <a:xfrm>
            <a:off x="4284663" y="1484313"/>
            <a:ext cx="1223962" cy="857250"/>
            <a:chOff x="4139952" y="1484784"/>
            <a:chExt cx="1224136" cy="857250"/>
          </a:xfrm>
        </p:grpSpPr>
        <p:sp>
          <p:nvSpPr>
            <p:cNvPr id="12" name="11 Flecha derecha"/>
            <p:cNvSpPr/>
            <p:nvPr/>
          </p:nvSpPr>
          <p:spPr>
            <a:xfrm>
              <a:off x="4427330" y="1484784"/>
              <a:ext cx="936758" cy="85725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12 Flecha derecha"/>
            <p:cNvSpPr/>
            <p:nvPr/>
          </p:nvSpPr>
          <p:spPr>
            <a:xfrm rot="10800000">
              <a:off x="4139952" y="1484784"/>
              <a:ext cx="936758" cy="85725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608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Título"/>
          <p:cNvSpPr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sz="240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6626" name="10 Grupo"/>
          <p:cNvGrpSpPr>
            <a:grpSpLocks/>
          </p:cNvGrpSpPr>
          <p:nvPr/>
        </p:nvGrpSpPr>
        <p:grpSpPr bwMode="auto">
          <a:xfrm>
            <a:off x="179388" y="1196975"/>
            <a:ext cx="8785225" cy="4948238"/>
            <a:chOff x="179481" y="1408768"/>
            <a:chExt cx="8785038" cy="49485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9481" y="1408768"/>
              <a:ext cx="8785038" cy="4948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_tradnl" b="1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26630" name="8 CuadroTexto"/>
            <p:cNvSpPr txBox="1">
              <a:spLocks noChangeArrowheads="1"/>
            </p:cNvSpPr>
            <p:nvPr/>
          </p:nvSpPr>
          <p:spPr bwMode="auto">
            <a:xfrm>
              <a:off x="323499" y="1840817"/>
              <a:ext cx="8280978" cy="1477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buFont typeface="Arial" charset="0"/>
                <a:buNone/>
              </a:pPr>
              <a:endParaRPr lang="es-AR"/>
            </a:p>
            <a:p>
              <a:pPr marL="285750" indent="-285750">
                <a:buClr>
                  <a:schemeClr val="tx2"/>
                </a:buClr>
                <a:buFont typeface="Wingdings" pitchFamily="2" charset="2"/>
                <a:buChar char="q"/>
              </a:pPr>
              <a:r>
                <a:rPr lang="es-ES_tradnl" b="1">
                  <a:cs typeface="Arial" charset="0"/>
                </a:rPr>
                <a:t>La colaboración</a:t>
              </a:r>
              <a:r>
                <a:rPr lang="es-ES_tradnl">
                  <a:cs typeface="Arial" charset="0"/>
                </a:rPr>
                <a:t> con los proyectos presentados en el Programa de EPL de</a:t>
              </a:r>
            </a:p>
            <a:p>
              <a:pPr marL="285750" indent="-285750">
                <a:buClr>
                  <a:schemeClr val="tx2"/>
                </a:buClr>
              </a:pPr>
              <a:r>
                <a:rPr lang="es-ES_tradnl">
                  <a:cs typeface="Arial" charset="0"/>
                </a:rPr>
                <a:t>-    organismos nacionales, </a:t>
              </a:r>
            </a:p>
            <a:p>
              <a:pPr marL="285750" indent="-285750">
                <a:buClr>
                  <a:schemeClr val="tx2"/>
                </a:buClr>
                <a:buFontTx/>
                <a:buChar char="-"/>
              </a:pPr>
              <a:r>
                <a:rPr lang="es-ES_tradnl">
                  <a:cs typeface="Arial" charset="0"/>
                </a:rPr>
                <a:t>gobiernos provinciales, municipales y/o comunales, </a:t>
              </a:r>
            </a:p>
            <a:p>
              <a:pPr marL="285750" indent="-285750">
                <a:buClr>
                  <a:schemeClr val="tx2"/>
                </a:buClr>
                <a:buFontTx/>
                <a:buChar char="-"/>
              </a:pPr>
              <a:r>
                <a:rPr lang="es-ES_tradnl">
                  <a:cs typeface="Arial" charset="0"/>
                </a:rPr>
                <a:t>organizaciones no gubernamentales e instituciones presentes en el territorio</a:t>
              </a:r>
              <a:endParaRPr lang="es-ES">
                <a:cs typeface="Arial" charset="0"/>
              </a:endParaRPr>
            </a:p>
          </p:txBody>
        </p:sp>
        <p:sp>
          <p:nvSpPr>
            <p:cNvPr id="26631" name="8 CuadroTexto"/>
            <p:cNvSpPr txBox="1">
              <a:spLocks noChangeArrowheads="1"/>
            </p:cNvSpPr>
            <p:nvPr/>
          </p:nvSpPr>
          <p:spPr bwMode="auto">
            <a:xfrm>
              <a:off x="323499" y="3785039"/>
              <a:ext cx="7643866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buFont typeface="Arial" charset="0"/>
                <a:buNone/>
              </a:pPr>
              <a:endParaRPr lang="es-AR"/>
            </a:p>
            <a:p>
              <a:pPr marL="285750" indent="-285750">
                <a:buClr>
                  <a:schemeClr val="tx2"/>
                </a:buClr>
                <a:buFont typeface="Wingdings" pitchFamily="2" charset="2"/>
                <a:buChar char="q"/>
              </a:pPr>
              <a:r>
                <a:rPr lang="es-ES_tradnl">
                  <a:cs typeface="Arial" charset="0"/>
                </a:rPr>
                <a:t> La articulación entre los distintos actores públicos y privados con anclaje territorial facilite la </a:t>
              </a:r>
              <a:r>
                <a:rPr lang="es-ES_tradnl" b="1">
                  <a:cs typeface="Arial" charset="0"/>
                </a:rPr>
                <a:t>circulación y apropiación de conocimientos y saberes </a:t>
              </a:r>
              <a:r>
                <a:rPr lang="es-ES_tradnl">
                  <a:cs typeface="Arial" charset="0"/>
                </a:rPr>
                <a:t>que no solo potencien la competitividad, la sustentabilidad de los emprendimientos, sino también la estabilidad y calidad del trabajo en los mismos.</a:t>
              </a:r>
              <a:endParaRPr lang="es-ES">
                <a:cs typeface="Arial" charset="0"/>
              </a:endParaRPr>
            </a:p>
          </p:txBody>
        </p:sp>
        <p:sp>
          <p:nvSpPr>
            <p:cNvPr id="26632" name="8 Rectángulo"/>
            <p:cNvSpPr>
              <a:spLocks noChangeArrowheads="1"/>
            </p:cNvSpPr>
            <p:nvPr/>
          </p:nvSpPr>
          <p:spPr bwMode="auto">
            <a:xfrm>
              <a:off x="179482" y="1543492"/>
              <a:ext cx="3313751" cy="369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>
                  <a:cs typeface="Arial" charset="0"/>
                </a:rPr>
                <a:t>Se considera muy  importante:</a:t>
              </a:r>
              <a:endParaRPr lang="es-ES"/>
            </a:p>
          </p:txBody>
        </p:sp>
      </p:grpSp>
      <p:sp>
        <p:nvSpPr>
          <p:cNvPr id="26627" name="10 Rectángulo"/>
          <p:cNvSpPr>
            <a:spLocks noChangeArrowheads="1"/>
          </p:cNvSpPr>
          <p:nvPr/>
        </p:nvSpPr>
        <p:spPr bwMode="auto">
          <a:xfrm>
            <a:off x="468313" y="190500"/>
            <a:ext cx="81343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200" b="1">
                <a:solidFill>
                  <a:schemeClr val="bg1"/>
                </a:solidFill>
                <a:cs typeface="Arial" charset="0"/>
              </a:rPr>
              <a:t>Participación de otros actores y articulación en el territorio</a:t>
            </a:r>
          </a:p>
        </p:txBody>
      </p:sp>
      <p:sp>
        <p:nvSpPr>
          <p:cNvPr id="26628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Título"/>
          <p:cNvSpPr>
            <a:spLocks/>
          </p:cNvSpPr>
          <p:nvPr/>
        </p:nvSpPr>
        <p:spPr bwMode="auto">
          <a:xfrm>
            <a:off x="1908175" y="1341438"/>
            <a:ext cx="5472113" cy="2879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650" name="11 Rectángulo"/>
          <p:cNvSpPr>
            <a:spLocks noChangeArrowheads="1"/>
          </p:cNvSpPr>
          <p:nvPr/>
        </p:nvSpPr>
        <p:spPr bwMode="auto">
          <a:xfrm>
            <a:off x="2339975" y="1571625"/>
            <a:ext cx="44640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s-AR" sz="2400" b="1">
              <a:solidFill>
                <a:schemeClr val="bg1"/>
              </a:solidFill>
              <a:cs typeface="Arial" charset="0"/>
            </a:endParaRPr>
          </a:p>
          <a:p>
            <a:pPr algn="ctr"/>
            <a:r>
              <a:rPr lang="es-AR" sz="3200" b="1">
                <a:solidFill>
                  <a:schemeClr val="bg1"/>
                </a:solidFill>
                <a:cs typeface="Arial" charset="0"/>
              </a:rPr>
              <a:t>Proyectos</a:t>
            </a:r>
          </a:p>
          <a:p>
            <a:pPr algn="ctr"/>
            <a:r>
              <a:rPr lang="es-AR" sz="3200" b="1">
                <a:solidFill>
                  <a:schemeClr val="bg1"/>
                </a:solidFill>
                <a:cs typeface="Arial" charset="0"/>
              </a:rPr>
              <a:t>en la </a:t>
            </a:r>
          </a:p>
          <a:p>
            <a:pPr algn="ctr"/>
            <a:r>
              <a:rPr lang="es-AR" sz="3200" b="1">
                <a:solidFill>
                  <a:schemeClr val="bg1"/>
                </a:solidFill>
                <a:cs typeface="Arial" charset="0"/>
              </a:rPr>
              <a:t>Línea de EPL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27651" name="5 Rectángulo"/>
          <p:cNvSpPr>
            <a:spLocks noChangeArrowheads="1"/>
          </p:cNvSpPr>
          <p:nvPr/>
        </p:nvSpPr>
        <p:spPr bwMode="auto">
          <a:xfrm>
            <a:off x="5867400" y="127000"/>
            <a:ext cx="3276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100" b="1">
                <a:solidFill>
                  <a:schemeClr val="tx2"/>
                </a:solidFill>
              </a:rPr>
              <a:t>ENTRAMADOS PRODUCTIVOS LOCALES </a:t>
            </a:r>
            <a:endParaRPr lang="es-ES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Título"/>
          <p:cNvSpPr>
            <a:spLocks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sz="240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8674" name="14 Grupo"/>
          <p:cNvGrpSpPr>
            <a:grpSpLocks/>
          </p:cNvGrpSpPr>
          <p:nvPr/>
        </p:nvGrpSpPr>
        <p:grpSpPr bwMode="auto">
          <a:xfrm>
            <a:off x="357188" y="1214438"/>
            <a:ext cx="8429625" cy="4714875"/>
            <a:chOff x="357188" y="1785938"/>
            <a:chExt cx="8429655" cy="4714875"/>
          </a:xfrm>
        </p:grpSpPr>
        <p:grpSp>
          <p:nvGrpSpPr>
            <p:cNvPr id="28677" name="10 Grupo"/>
            <p:cNvGrpSpPr>
              <a:grpSpLocks/>
            </p:cNvGrpSpPr>
            <p:nvPr/>
          </p:nvGrpSpPr>
          <p:grpSpPr bwMode="auto">
            <a:xfrm>
              <a:off x="357188" y="1785938"/>
              <a:ext cx="8429655" cy="4714875"/>
              <a:chOff x="357158" y="1785962"/>
              <a:chExt cx="8429684" cy="471487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357158" y="1785962"/>
                <a:ext cx="8429684" cy="47148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s-ES_tradnl" b="1" dirty="0">
                  <a:solidFill>
                    <a:schemeClr val="bg1"/>
                  </a:solidFill>
                  <a:cs typeface="Arial" charset="0"/>
                </a:endParaRPr>
              </a:p>
            </p:txBody>
          </p:sp>
          <p:sp>
            <p:nvSpPr>
              <p:cNvPr id="28681" name="Text Box 9"/>
              <p:cNvSpPr txBox="1">
                <a:spLocks noChangeArrowheads="1"/>
              </p:cNvSpPr>
              <p:nvPr/>
            </p:nvSpPr>
            <p:spPr bwMode="auto">
              <a:xfrm>
                <a:off x="3143250" y="2000276"/>
                <a:ext cx="5546725" cy="2031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AR"/>
                  <a:t>Emprendimientos que reúnan a pequeños productores asociados para producir </a:t>
                </a:r>
              </a:p>
              <a:p>
                <a:r>
                  <a:rPr lang="es-AR"/>
                  <a:t>bienes o servicios y demuestren que lograrán una evidente mejoría y sustentabilidad económica a la par de una mejora en la generación y calidad del trabajo. </a:t>
                </a:r>
              </a:p>
              <a:p>
                <a:endParaRPr lang="es-ES"/>
              </a:p>
            </p:txBody>
          </p:sp>
          <p:sp>
            <p:nvSpPr>
              <p:cNvPr id="28682" name="Text Box 7"/>
              <p:cNvSpPr txBox="1">
                <a:spLocks noChangeArrowheads="1"/>
              </p:cNvSpPr>
              <p:nvPr/>
            </p:nvSpPr>
            <p:spPr bwMode="auto">
              <a:xfrm>
                <a:off x="3143283" y="4389438"/>
                <a:ext cx="5572179" cy="175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AR"/>
                  <a:t>Espacios orientados a brindar a los pequeños productores, asistencia técnica, capacitación, insumos y equipamiento de uso colectivo, durante sus procesos de producción. </a:t>
                </a:r>
              </a:p>
              <a:p>
                <a:r>
                  <a:rPr lang="es-AR"/>
                  <a:t>Podrán estar orientados a un sector de actividad económica o a más de un sector.</a:t>
                </a:r>
                <a:endParaRPr lang="es-ES"/>
              </a:p>
            </p:txBody>
          </p:sp>
          <p:sp>
            <p:nvSpPr>
              <p:cNvPr id="28683" name="Rectangle 7"/>
              <p:cNvSpPr>
                <a:spLocks noChangeArrowheads="1"/>
              </p:cNvSpPr>
              <p:nvPr/>
            </p:nvSpPr>
            <p:spPr bwMode="auto">
              <a:xfrm>
                <a:off x="642938" y="2092325"/>
                <a:ext cx="1778000" cy="1511300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_tradnl" sz="1400" b="1">
                    <a:solidFill>
                      <a:schemeClr val="bg1"/>
                    </a:solidFill>
                    <a:cs typeface="Arial" charset="0"/>
                  </a:rPr>
                  <a:t>Proyectos de</a:t>
                </a:r>
              </a:p>
              <a:p>
                <a:pPr algn="ctr"/>
                <a:endParaRPr lang="es-ES_tradnl" sz="1400" b="1">
                  <a:solidFill>
                    <a:schemeClr val="bg1"/>
                  </a:solidFill>
                  <a:cs typeface="Arial" charset="0"/>
                </a:endParaRPr>
              </a:p>
              <a:p>
                <a:pPr algn="ctr"/>
                <a:r>
                  <a:rPr lang="es-ES_tradnl" b="1">
                    <a:solidFill>
                      <a:schemeClr val="bg1"/>
                    </a:solidFill>
                    <a:cs typeface="Arial" charset="0"/>
                  </a:rPr>
                  <a:t>UNIDADES</a:t>
                </a:r>
              </a:p>
              <a:p>
                <a:pPr algn="ctr"/>
                <a:r>
                  <a:rPr lang="es-ES_tradnl" b="1">
                    <a:solidFill>
                      <a:schemeClr val="bg1"/>
                    </a:solidFill>
                    <a:cs typeface="Arial" charset="0"/>
                  </a:rPr>
                  <a:t>PRODUCTIVAS</a:t>
                </a:r>
              </a:p>
            </p:txBody>
          </p:sp>
          <p:sp>
            <p:nvSpPr>
              <p:cNvPr id="28684" name="Rectangle 7"/>
              <p:cNvSpPr>
                <a:spLocks noChangeArrowheads="1"/>
              </p:cNvSpPr>
              <p:nvPr/>
            </p:nvSpPr>
            <p:spPr bwMode="auto">
              <a:xfrm>
                <a:off x="650875" y="4532313"/>
                <a:ext cx="1778000" cy="1582737"/>
              </a:xfrm>
              <a:prstGeom prst="rect">
                <a:avLst/>
              </a:prstGeom>
              <a:solidFill>
                <a:srgbClr val="008E40"/>
              </a:solidFill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_tradnl" sz="1400" b="1">
                    <a:solidFill>
                      <a:schemeClr val="bg1"/>
                    </a:solidFill>
                    <a:cs typeface="Arial" charset="0"/>
                  </a:rPr>
                  <a:t>Proyectos de</a:t>
                </a:r>
              </a:p>
              <a:p>
                <a:pPr algn="ctr"/>
                <a:endParaRPr lang="es-ES_tradnl" sz="1400" b="1">
                  <a:solidFill>
                    <a:schemeClr val="bg1"/>
                  </a:solidFill>
                  <a:cs typeface="Arial" charset="0"/>
                </a:endParaRPr>
              </a:p>
              <a:p>
                <a:pPr algn="ctr"/>
                <a:r>
                  <a:rPr lang="es-ES_tradnl" sz="2000" b="1">
                    <a:solidFill>
                      <a:schemeClr val="bg1"/>
                    </a:solidFill>
                    <a:cs typeface="Arial" charset="0"/>
                  </a:rPr>
                  <a:t>CENTRO </a:t>
                </a:r>
                <a:br>
                  <a:rPr lang="es-ES_tradnl" sz="2000" b="1">
                    <a:solidFill>
                      <a:schemeClr val="bg1"/>
                    </a:solidFill>
                    <a:cs typeface="Arial" charset="0"/>
                  </a:rPr>
                </a:br>
                <a:r>
                  <a:rPr lang="es-ES_tradnl" sz="2000" b="1">
                    <a:solidFill>
                      <a:schemeClr val="bg1"/>
                    </a:solidFill>
                    <a:cs typeface="Arial" charset="0"/>
                  </a:rPr>
                  <a:t>DE</a:t>
                </a:r>
                <a:br>
                  <a:rPr lang="es-ES_tradnl" sz="2000" b="1">
                    <a:solidFill>
                      <a:schemeClr val="bg1"/>
                    </a:solidFill>
                    <a:cs typeface="Arial" charset="0"/>
                  </a:rPr>
                </a:br>
                <a:r>
                  <a:rPr lang="es-ES_tradnl" sz="2000" b="1">
                    <a:solidFill>
                      <a:schemeClr val="bg1"/>
                    </a:solidFill>
                    <a:cs typeface="Arial" charset="0"/>
                  </a:rPr>
                  <a:t>SERVICIOS</a:t>
                </a:r>
              </a:p>
            </p:txBody>
          </p:sp>
        </p:grpSp>
        <p:sp>
          <p:nvSpPr>
            <p:cNvPr id="13" name="12 Flecha derecha"/>
            <p:cNvSpPr/>
            <p:nvPr/>
          </p:nvSpPr>
          <p:spPr bwMode="auto">
            <a:xfrm>
              <a:off x="2643196" y="2786063"/>
              <a:ext cx="360363" cy="214312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4" name="13 Flecha derecha"/>
            <p:cNvSpPr/>
            <p:nvPr/>
          </p:nvSpPr>
          <p:spPr bwMode="auto">
            <a:xfrm>
              <a:off x="2640021" y="5214938"/>
              <a:ext cx="360363" cy="214312"/>
            </a:xfrm>
            <a:prstGeom prst="rightArrow">
              <a:avLst/>
            </a:prstGeom>
            <a:solidFill>
              <a:srgbClr val="008E40"/>
            </a:solidFill>
            <a:ln>
              <a:solidFill>
                <a:srgbClr val="008E4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AR" dirty="0">
                <a:solidFill>
                  <a:srgbClr val="FF0000"/>
                </a:solidFill>
              </a:endParaRPr>
            </a:p>
          </p:txBody>
        </p:sp>
      </p:grpSp>
      <p:sp>
        <p:nvSpPr>
          <p:cNvPr id="28675" name="15 Rectángulo"/>
          <p:cNvSpPr>
            <a:spLocks noChangeArrowheads="1"/>
          </p:cNvSpPr>
          <p:nvPr/>
        </p:nvSpPr>
        <p:spPr bwMode="auto">
          <a:xfrm>
            <a:off x="2843213" y="115888"/>
            <a:ext cx="3714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b="1">
                <a:solidFill>
                  <a:schemeClr val="bg1"/>
                </a:solidFill>
              </a:rPr>
              <a:t>Tipos de proyectos</a:t>
            </a:r>
            <a:endParaRPr lang="es-ES" sz="2800" b="1">
              <a:solidFill>
                <a:schemeClr val="bg1"/>
              </a:solidFill>
            </a:endParaRPr>
          </a:p>
        </p:txBody>
      </p:sp>
      <p:sp>
        <p:nvSpPr>
          <p:cNvPr id="28676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58 Grupo"/>
          <p:cNvGrpSpPr>
            <a:grpSpLocks/>
          </p:cNvGrpSpPr>
          <p:nvPr/>
        </p:nvGrpSpPr>
        <p:grpSpPr bwMode="auto">
          <a:xfrm>
            <a:off x="214313" y="3714750"/>
            <a:ext cx="8750300" cy="3000375"/>
            <a:chOff x="214313" y="3714750"/>
            <a:chExt cx="8750175" cy="3000375"/>
          </a:xfrm>
        </p:grpSpPr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214313" y="3714750"/>
              <a:ext cx="8715250" cy="300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_tradnl" b="1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323848" y="4508500"/>
              <a:ext cx="2254218" cy="1292225"/>
            </a:xfrm>
            <a:prstGeom prst="rect">
              <a:avLst/>
            </a:prstGeom>
            <a:solidFill>
              <a:srgbClr val="008E4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s-AR" b="1" dirty="0">
                  <a:latin typeface="+mj-lt"/>
                </a:rPr>
                <a:t>Proyectos de</a:t>
              </a:r>
              <a:r>
                <a:rPr lang="es-AR" sz="2400" b="1" dirty="0">
                  <a:latin typeface="+mj-lt"/>
                </a:rPr>
                <a:t>             CENTROS DE</a:t>
              </a:r>
              <a:r>
                <a:rPr lang="es-ES" sz="2400" b="1" dirty="0">
                  <a:latin typeface="+mj-lt"/>
                </a:rPr>
                <a:t>   SERVICIOS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endParaRPr lang="es-AR" sz="400" b="1" dirty="0"/>
            </a:p>
          </p:txBody>
        </p:sp>
        <p:sp>
          <p:nvSpPr>
            <p:cNvPr id="7202" name="Oval 21"/>
            <p:cNvSpPr>
              <a:spLocks noChangeArrowheads="1"/>
            </p:cNvSpPr>
            <p:nvPr/>
          </p:nvSpPr>
          <p:spPr bwMode="auto">
            <a:xfrm>
              <a:off x="6345709" y="3857628"/>
              <a:ext cx="746571" cy="554051"/>
            </a:xfrm>
            <a:prstGeom prst="ellipse">
              <a:avLst/>
            </a:prstGeom>
            <a:solidFill>
              <a:srgbClr val="008E40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s-AR" sz="2000" dirty="0">
                  <a:latin typeface="+mj-lt"/>
                </a:rPr>
                <a:t>PP</a:t>
              </a:r>
            </a:p>
          </p:txBody>
        </p:sp>
        <p:sp>
          <p:nvSpPr>
            <p:cNvPr id="7184" name="Oval 23"/>
            <p:cNvSpPr>
              <a:spLocks noChangeArrowheads="1"/>
            </p:cNvSpPr>
            <p:nvPr/>
          </p:nvSpPr>
          <p:spPr bwMode="auto">
            <a:xfrm>
              <a:off x="4787456" y="4987937"/>
              <a:ext cx="935452" cy="715958"/>
            </a:xfrm>
            <a:prstGeom prst="ellipse">
              <a:avLst/>
            </a:prstGeom>
            <a:solidFill>
              <a:srgbClr val="008E40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s-AR" sz="2000" dirty="0">
                  <a:latin typeface="+mj-lt"/>
                </a:rPr>
                <a:t>UP</a:t>
              </a:r>
            </a:p>
          </p:txBody>
        </p:sp>
        <p:sp>
          <p:nvSpPr>
            <p:cNvPr id="7185" name="Oval 24"/>
            <p:cNvSpPr>
              <a:spLocks noChangeArrowheads="1"/>
            </p:cNvSpPr>
            <p:nvPr/>
          </p:nvSpPr>
          <p:spPr bwMode="auto">
            <a:xfrm>
              <a:off x="5364027" y="5492759"/>
              <a:ext cx="67522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s-AR" sz="2000">
                <a:latin typeface="Times New Roman" pitchFamily="18" charset="0"/>
              </a:endParaRPr>
            </a:p>
          </p:txBody>
        </p:sp>
        <p:sp>
          <p:nvSpPr>
            <p:cNvPr id="7186" name="Oval 25"/>
            <p:cNvSpPr>
              <a:spLocks noChangeArrowheads="1"/>
            </p:cNvSpPr>
            <p:nvPr/>
          </p:nvSpPr>
          <p:spPr bwMode="auto">
            <a:xfrm>
              <a:off x="5508608" y="5348297"/>
              <a:ext cx="67523" cy="714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s-AR" sz="2000">
                <a:latin typeface="Times New Roman" pitchFamily="18" charset="0"/>
              </a:endParaRPr>
            </a:p>
          </p:txBody>
        </p:sp>
        <p:sp>
          <p:nvSpPr>
            <p:cNvPr id="7187" name="Oval 26"/>
            <p:cNvSpPr>
              <a:spLocks noChangeArrowheads="1"/>
            </p:cNvSpPr>
            <p:nvPr/>
          </p:nvSpPr>
          <p:spPr bwMode="auto">
            <a:xfrm>
              <a:off x="5364027" y="5132398"/>
              <a:ext cx="67522" cy="714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s-AR" sz="2000">
                <a:latin typeface="Times New Roman" pitchFamily="18" charset="0"/>
              </a:endParaRPr>
            </a:p>
          </p:txBody>
        </p:sp>
        <p:sp>
          <p:nvSpPr>
            <p:cNvPr id="7188" name="Oval 27"/>
            <p:cNvSpPr>
              <a:spLocks noChangeArrowheads="1"/>
            </p:cNvSpPr>
            <p:nvPr/>
          </p:nvSpPr>
          <p:spPr bwMode="auto">
            <a:xfrm>
              <a:off x="4933240" y="5348297"/>
              <a:ext cx="67023" cy="714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s-AR" sz="2000">
                <a:latin typeface="Times New Roman" pitchFamily="18" charset="0"/>
              </a:endParaRPr>
            </a:p>
          </p:txBody>
        </p:sp>
        <p:sp>
          <p:nvSpPr>
            <p:cNvPr id="7189" name="Oval 28"/>
            <p:cNvSpPr>
              <a:spLocks noChangeArrowheads="1"/>
            </p:cNvSpPr>
            <p:nvPr/>
          </p:nvSpPr>
          <p:spPr bwMode="auto">
            <a:xfrm>
              <a:off x="5076690" y="5059374"/>
              <a:ext cx="67523" cy="714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s-AR" sz="2000">
                <a:latin typeface="Times New Roman" pitchFamily="18" charset="0"/>
              </a:endParaRPr>
            </a:p>
          </p:txBody>
        </p:sp>
        <p:sp>
          <p:nvSpPr>
            <p:cNvPr id="7193" name="Oval 32"/>
            <p:cNvSpPr>
              <a:spLocks noChangeArrowheads="1"/>
            </p:cNvSpPr>
            <p:nvPr/>
          </p:nvSpPr>
          <p:spPr bwMode="auto">
            <a:xfrm>
              <a:off x="6007322" y="4509120"/>
              <a:ext cx="2453110" cy="1495416"/>
            </a:xfrm>
            <a:prstGeom prst="ellipse">
              <a:avLst/>
            </a:prstGeom>
            <a:solidFill>
              <a:srgbClr val="008E40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s-AR" sz="2000" b="1" dirty="0">
                  <a:latin typeface="+mj-lt"/>
                </a:rPr>
                <a:t>Centro de </a:t>
              </a:r>
            </a:p>
            <a:p>
              <a:pPr algn="ctr" eaLnBrk="0" hangingPunct="0">
                <a:defRPr/>
              </a:pPr>
              <a:r>
                <a:rPr lang="es-AR" sz="2000" b="1" dirty="0">
                  <a:latin typeface="+mj-lt"/>
                </a:rPr>
                <a:t>Servicios</a:t>
              </a:r>
            </a:p>
          </p:txBody>
        </p:sp>
        <p:sp>
          <p:nvSpPr>
            <p:cNvPr id="7195" name="Line 34"/>
            <p:cNvSpPr>
              <a:spLocks noChangeShapeType="1"/>
            </p:cNvSpPr>
            <p:nvPr/>
          </p:nvSpPr>
          <p:spPr bwMode="auto">
            <a:xfrm flipH="1" flipV="1">
              <a:off x="6734082" y="4286250"/>
              <a:ext cx="285746" cy="485775"/>
            </a:xfrm>
            <a:prstGeom prst="line">
              <a:avLst/>
            </a:prstGeom>
            <a:noFill/>
            <a:ln w="38100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97" name="Line 36"/>
            <p:cNvSpPr>
              <a:spLocks noChangeShapeType="1"/>
            </p:cNvSpPr>
            <p:nvPr/>
          </p:nvSpPr>
          <p:spPr bwMode="auto">
            <a:xfrm flipH="1" flipV="1">
              <a:off x="5572048" y="5348288"/>
              <a:ext cx="531805" cy="0"/>
            </a:xfrm>
            <a:prstGeom prst="line">
              <a:avLst/>
            </a:prstGeom>
            <a:noFill/>
            <a:ln w="38100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98" name="Line 37"/>
            <p:cNvSpPr>
              <a:spLocks noChangeShapeType="1"/>
            </p:cNvSpPr>
            <p:nvPr/>
          </p:nvSpPr>
          <p:spPr bwMode="auto">
            <a:xfrm flipH="1">
              <a:off x="6622958" y="5922963"/>
              <a:ext cx="131761" cy="360362"/>
            </a:xfrm>
            <a:prstGeom prst="line">
              <a:avLst/>
            </a:prstGeom>
            <a:noFill/>
            <a:ln w="38100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00" name="Oval 39"/>
            <p:cNvSpPr>
              <a:spLocks noChangeArrowheads="1"/>
            </p:cNvSpPr>
            <p:nvPr/>
          </p:nvSpPr>
          <p:spPr bwMode="auto">
            <a:xfrm>
              <a:off x="7912133" y="5924556"/>
              <a:ext cx="798631" cy="576258"/>
            </a:xfrm>
            <a:prstGeom prst="ellipse">
              <a:avLst/>
            </a:prstGeom>
            <a:solidFill>
              <a:srgbClr val="008E40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s-AR" sz="2000" dirty="0">
                  <a:latin typeface="+mj-lt"/>
                </a:rPr>
                <a:t>PP</a:t>
              </a:r>
            </a:p>
          </p:txBody>
        </p:sp>
        <p:sp>
          <p:nvSpPr>
            <p:cNvPr id="7181" name="AutoShape 42"/>
            <p:cNvSpPr>
              <a:spLocks noChangeArrowheads="1"/>
            </p:cNvSpPr>
            <p:nvPr/>
          </p:nvSpPr>
          <p:spPr bwMode="auto">
            <a:xfrm>
              <a:off x="3059072" y="4365625"/>
              <a:ext cx="1528740" cy="936625"/>
            </a:xfrm>
            <a:prstGeom prst="rightArrow">
              <a:avLst>
                <a:gd name="adj1" fmla="val 50000"/>
                <a:gd name="adj2" fmla="val 44195"/>
              </a:avLst>
            </a:prstGeom>
            <a:solidFill>
              <a:srgbClr val="008E4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s-AR" sz="2000" dirty="0">
                  <a:latin typeface="+mj-lt"/>
                </a:rPr>
                <a:t>MTEySS</a:t>
              </a:r>
            </a:p>
          </p:txBody>
        </p:sp>
        <p:sp>
          <p:nvSpPr>
            <p:cNvPr id="29782" name="Text Box 46"/>
            <p:cNvSpPr txBox="1">
              <a:spLocks noChangeArrowheads="1"/>
            </p:cNvSpPr>
            <p:nvPr/>
          </p:nvSpPr>
          <p:spPr bwMode="auto">
            <a:xfrm>
              <a:off x="7164288" y="3786190"/>
              <a:ext cx="1800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s-ES" sz="1100" b="1"/>
                <a:t>UP</a:t>
              </a:r>
              <a:r>
                <a:rPr lang="es-ES" sz="1100"/>
                <a:t> = Unidad </a:t>
              </a:r>
              <a:r>
                <a:rPr lang="es-AR" sz="1100"/>
                <a:t>Productiva </a:t>
              </a:r>
            </a:p>
            <a:p>
              <a:pPr eaLnBrk="0" hangingPunct="0"/>
              <a:r>
                <a:rPr lang="es-ES" sz="1100" b="1"/>
                <a:t>PP</a:t>
              </a:r>
              <a:r>
                <a:rPr lang="es-ES" sz="1100"/>
                <a:t> = Pequeño Productor</a:t>
              </a:r>
              <a:r>
                <a:rPr lang="es-AR" sz="1100"/>
                <a:t> </a:t>
              </a:r>
              <a:endParaRPr lang="es-ES" sz="1100"/>
            </a:p>
          </p:txBody>
        </p:sp>
        <p:sp>
          <p:nvSpPr>
            <p:cNvPr id="7196" name="Line 35"/>
            <p:cNvSpPr>
              <a:spLocks noChangeShapeType="1"/>
            </p:cNvSpPr>
            <p:nvPr/>
          </p:nvSpPr>
          <p:spPr bwMode="auto">
            <a:xfrm>
              <a:off x="7875479" y="5564188"/>
              <a:ext cx="441319" cy="508000"/>
            </a:xfrm>
            <a:prstGeom prst="line">
              <a:avLst/>
            </a:prstGeom>
            <a:noFill/>
            <a:ln w="38100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84" name="Text Box 68"/>
            <p:cNvSpPr txBox="1">
              <a:spLocks noChangeArrowheads="1"/>
            </p:cNvSpPr>
            <p:nvPr/>
          </p:nvSpPr>
          <p:spPr bwMode="auto">
            <a:xfrm>
              <a:off x="3132154" y="5085172"/>
              <a:ext cx="1042982" cy="730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AR" sz="1400"/>
                <a:t>Asistencia </a:t>
              </a:r>
            </a:p>
            <a:p>
              <a:pPr algn="ctr"/>
              <a:r>
                <a:rPr lang="es-AR" sz="1400"/>
                <a:t>financiera </a:t>
              </a:r>
            </a:p>
            <a:p>
              <a:pPr algn="ctr"/>
              <a:r>
                <a:rPr lang="es-AR" sz="1400"/>
                <a:t>y técnica</a:t>
              </a:r>
            </a:p>
          </p:txBody>
        </p:sp>
        <p:grpSp>
          <p:nvGrpSpPr>
            <p:cNvPr id="29785" name="37 Grupo"/>
            <p:cNvGrpSpPr>
              <a:grpSpLocks/>
            </p:cNvGrpSpPr>
            <p:nvPr/>
          </p:nvGrpSpPr>
          <p:grpSpPr bwMode="auto">
            <a:xfrm>
              <a:off x="395566" y="6093277"/>
              <a:ext cx="4248451" cy="444819"/>
              <a:chOff x="251520" y="3068960"/>
              <a:chExt cx="4248472" cy="444822"/>
            </a:xfrm>
          </p:grpSpPr>
          <p:sp>
            <p:nvSpPr>
              <p:cNvPr id="39" name="AutoShape 16"/>
              <p:cNvSpPr>
                <a:spLocks noChangeArrowheads="1"/>
              </p:cNvSpPr>
              <p:nvPr/>
            </p:nvSpPr>
            <p:spPr bwMode="auto">
              <a:xfrm>
                <a:off x="3346835" y="3068508"/>
                <a:ext cx="1152514" cy="444503"/>
              </a:xfrm>
              <a:prstGeom prst="rightArrow">
                <a:avLst>
                  <a:gd name="adj1" fmla="val 50000"/>
                  <a:gd name="adj2" fmla="val 44195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s-AR" sz="2000" dirty="0">
                  <a:latin typeface="+mj-lt"/>
                </a:endParaRPr>
              </a:p>
            </p:txBody>
          </p:sp>
          <p:sp>
            <p:nvSpPr>
              <p:cNvPr id="29787" name="Text Box 67"/>
              <p:cNvSpPr txBox="1">
                <a:spLocks noChangeArrowheads="1"/>
              </p:cNvSpPr>
              <p:nvPr/>
            </p:nvSpPr>
            <p:spPr bwMode="auto">
              <a:xfrm>
                <a:off x="251520" y="3140968"/>
                <a:ext cx="316835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s-AR" sz="1400"/>
                  <a:t>Otra asistencia técnica y financiera</a:t>
                </a:r>
              </a:p>
            </p:txBody>
          </p:sp>
        </p:grpSp>
      </p:grpSp>
      <p:grpSp>
        <p:nvGrpSpPr>
          <p:cNvPr id="29698" name="59 Grupo"/>
          <p:cNvGrpSpPr>
            <a:grpSpLocks/>
          </p:cNvGrpSpPr>
          <p:nvPr/>
        </p:nvGrpSpPr>
        <p:grpSpPr bwMode="auto">
          <a:xfrm>
            <a:off x="0" y="-26988"/>
            <a:ext cx="9144000" cy="3648076"/>
            <a:chOff x="0" y="-100533"/>
            <a:chExt cx="9144000" cy="3649017"/>
          </a:xfrm>
        </p:grpSpPr>
        <p:sp>
          <p:nvSpPr>
            <p:cNvPr id="29720" name="1 Título"/>
            <p:cNvSpPr>
              <a:spLocks/>
            </p:cNvSpPr>
            <p:nvPr/>
          </p:nvSpPr>
          <p:spPr bwMode="auto">
            <a:xfrm>
              <a:off x="0" y="-100533"/>
              <a:ext cx="9144000" cy="6206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r"/>
              <a:endParaRPr lang="en-US" sz="240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grpSp>
          <p:nvGrpSpPr>
            <p:cNvPr id="29721" name="47 Grupo"/>
            <p:cNvGrpSpPr>
              <a:grpSpLocks/>
            </p:cNvGrpSpPr>
            <p:nvPr/>
          </p:nvGrpSpPr>
          <p:grpSpPr bwMode="auto">
            <a:xfrm>
              <a:off x="214313" y="619547"/>
              <a:ext cx="8772987" cy="2928937"/>
              <a:chOff x="214282" y="619527"/>
              <a:chExt cx="8773032" cy="2928958"/>
            </a:xfrm>
          </p:grpSpPr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214282" y="618771"/>
                <a:ext cx="8715420" cy="29297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s-ES_tradnl" b="1" dirty="0">
                  <a:solidFill>
                    <a:schemeClr val="bg1"/>
                  </a:solidFill>
                  <a:cs typeface="Arial" charset="0"/>
                </a:endParaRPr>
              </a:p>
            </p:txBody>
          </p:sp>
          <p:sp>
            <p:nvSpPr>
              <p:cNvPr id="7170" name="Rectangle 4"/>
              <p:cNvSpPr>
                <a:spLocks noChangeArrowheads="1"/>
              </p:cNvSpPr>
              <p:nvPr/>
            </p:nvSpPr>
            <p:spPr bwMode="auto">
              <a:xfrm>
                <a:off x="395258" y="1144373"/>
                <a:ext cx="2254262" cy="1198880"/>
              </a:xfrm>
              <a:prstGeom prst="rect">
                <a:avLst/>
              </a:prstGeom>
              <a:solidFill>
                <a:srgbClr val="0070C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s-AR" b="1" dirty="0">
                    <a:latin typeface="+mj-lt"/>
                  </a:rPr>
                  <a:t>Proyectos de </a:t>
                </a:r>
                <a:r>
                  <a:rPr lang="es-AR" sz="2200" b="1" dirty="0">
                    <a:latin typeface="+mj-lt"/>
                  </a:rPr>
                  <a:t>UNIDADES PRODUCTIVAS</a:t>
                </a:r>
                <a:endParaRPr lang="es-ES" sz="2200" b="1" dirty="0">
                  <a:latin typeface="+mj-lt"/>
                </a:endParaRPr>
              </a:p>
            </p:txBody>
          </p:sp>
          <p:grpSp>
            <p:nvGrpSpPr>
              <p:cNvPr id="29736" name="Group 6"/>
              <p:cNvGrpSpPr>
                <a:grpSpLocks/>
              </p:cNvGrpSpPr>
              <p:nvPr/>
            </p:nvGrpSpPr>
            <p:grpSpPr bwMode="auto">
              <a:xfrm>
                <a:off x="5170488" y="885825"/>
                <a:ext cx="2913062" cy="2303462"/>
                <a:chOff x="3619" y="709"/>
                <a:chExt cx="2132" cy="1542"/>
              </a:xfrm>
            </p:grpSpPr>
            <p:sp>
              <p:nvSpPr>
                <p:cNvPr id="7206" name="Oval 7"/>
                <p:cNvSpPr>
                  <a:spLocks noChangeArrowheads="1"/>
                </p:cNvSpPr>
                <p:nvPr/>
              </p:nvSpPr>
              <p:spPr bwMode="auto">
                <a:xfrm>
                  <a:off x="3619" y="709"/>
                  <a:ext cx="2132" cy="1542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s-AR" sz="2000" b="1" dirty="0">
                      <a:latin typeface="+mj-lt"/>
                    </a:rPr>
                    <a:t>Unidad </a:t>
                  </a:r>
                </a:p>
                <a:p>
                  <a:pPr algn="ctr" eaLnBrk="0" hangingPunct="0">
                    <a:defRPr/>
                  </a:pPr>
                  <a:r>
                    <a:rPr lang="es-AR" sz="2000" b="1" dirty="0">
                      <a:latin typeface="+mj-lt"/>
                    </a:rPr>
                    <a:t>Productiva</a:t>
                  </a:r>
                </a:p>
              </p:txBody>
            </p:sp>
            <p:sp>
              <p:nvSpPr>
                <p:cNvPr id="7212" name="Oval 13"/>
                <p:cNvSpPr>
                  <a:spLocks noChangeArrowheads="1"/>
                </p:cNvSpPr>
                <p:nvPr/>
              </p:nvSpPr>
              <p:spPr bwMode="auto">
                <a:xfrm>
                  <a:off x="4527" y="977"/>
                  <a:ext cx="379" cy="23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s-AR" sz="1400" dirty="0"/>
                    <a:t>PP</a:t>
                  </a:r>
                  <a:endParaRPr lang="es-ES" sz="1400" dirty="0"/>
                </a:p>
              </p:txBody>
            </p:sp>
          </p:grpSp>
          <p:sp>
            <p:nvSpPr>
              <p:cNvPr id="7204" name="AutoShape 16"/>
              <p:cNvSpPr>
                <a:spLocks noChangeArrowheads="1"/>
              </p:cNvSpPr>
              <p:nvPr/>
            </p:nvSpPr>
            <p:spPr bwMode="auto">
              <a:xfrm>
                <a:off x="3114659" y="999872"/>
                <a:ext cx="1528771" cy="936873"/>
              </a:xfrm>
              <a:prstGeom prst="rightArrow">
                <a:avLst>
                  <a:gd name="adj1" fmla="val 50000"/>
                  <a:gd name="adj2" fmla="val 44195"/>
                </a:avLst>
              </a:prstGeom>
              <a:solidFill>
                <a:srgbClr val="0070C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s-AR" sz="2000" dirty="0">
                    <a:latin typeface="+mj-lt"/>
                  </a:rPr>
                  <a:t>MTEySS</a:t>
                </a:r>
              </a:p>
            </p:txBody>
          </p:sp>
          <p:sp>
            <p:nvSpPr>
              <p:cNvPr id="29738" name="Text Box 45"/>
              <p:cNvSpPr txBox="1">
                <a:spLocks noChangeArrowheads="1"/>
              </p:cNvSpPr>
              <p:nvPr/>
            </p:nvSpPr>
            <p:spPr bwMode="auto">
              <a:xfrm>
                <a:off x="7092284" y="3139825"/>
                <a:ext cx="1895030" cy="261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s-ES" sz="1100" b="1"/>
                  <a:t>PP</a:t>
                </a:r>
                <a:r>
                  <a:rPr lang="es-ES" sz="1100"/>
                  <a:t> = Pequeño Productor</a:t>
                </a:r>
              </a:p>
            </p:txBody>
          </p:sp>
          <p:sp>
            <p:nvSpPr>
              <p:cNvPr id="29739" name="Text Box 67"/>
              <p:cNvSpPr txBox="1">
                <a:spLocks noChangeArrowheads="1"/>
              </p:cNvSpPr>
              <p:nvPr/>
            </p:nvSpPr>
            <p:spPr bwMode="auto">
              <a:xfrm>
                <a:off x="3213101" y="1714488"/>
                <a:ext cx="1042987" cy="730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AR" sz="1400"/>
                  <a:t>Asistencia </a:t>
                </a:r>
              </a:p>
              <a:p>
                <a:pPr algn="ctr"/>
                <a:r>
                  <a:rPr lang="es-AR" sz="1400"/>
                  <a:t>financiera </a:t>
                </a:r>
              </a:p>
              <a:p>
                <a:pPr algn="ctr"/>
                <a:r>
                  <a:rPr lang="es-AR" sz="1400"/>
                  <a:t>y técnica</a:t>
                </a:r>
              </a:p>
            </p:txBody>
          </p:sp>
          <p:grpSp>
            <p:nvGrpSpPr>
              <p:cNvPr id="29740" name="36 Grupo"/>
              <p:cNvGrpSpPr>
                <a:grpSpLocks/>
              </p:cNvGrpSpPr>
              <p:nvPr/>
            </p:nvGrpSpPr>
            <p:grpSpPr bwMode="auto">
              <a:xfrm>
                <a:off x="395536" y="2928934"/>
                <a:ext cx="4248472" cy="444822"/>
                <a:chOff x="251520" y="3068960"/>
                <a:chExt cx="4248472" cy="444822"/>
              </a:xfrm>
            </p:grpSpPr>
            <p:sp>
              <p:nvSpPr>
                <p:cNvPr id="35" name="AutoShape 16"/>
                <p:cNvSpPr>
                  <a:spLocks noChangeArrowheads="1"/>
                </p:cNvSpPr>
                <p:nvPr/>
              </p:nvSpPr>
              <p:spPr bwMode="auto">
                <a:xfrm>
                  <a:off x="3346883" y="3069222"/>
                  <a:ext cx="1152531" cy="444618"/>
                </a:xfrm>
                <a:prstGeom prst="rightArrow">
                  <a:avLst>
                    <a:gd name="adj1" fmla="val 50000"/>
                    <a:gd name="adj2" fmla="val 44195"/>
                  </a:avLst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s-AR" sz="2000" dirty="0">
                    <a:latin typeface="+mj-lt"/>
                  </a:endParaRPr>
                </a:p>
              </p:txBody>
            </p:sp>
            <p:sp>
              <p:nvSpPr>
                <p:cNvPr id="2974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51520" y="3140968"/>
                  <a:ext cx="3168352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s-AR" sz="1400"/>
                    <a:t>Otra asistencia técnica y financiera</a:t>
                  </a:r>
                </a:p>
              </p:txBody>
            </p:sp>
          </p:grpSp>
        </p:grp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5572132" y="1500174"/>
              <a:ext cx="557470" cy="33909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s-AR" sz="1400" dirty="0"/>
                <a:t>PP</a:t>
              </a:r>
              <a:endParaRPr lang="es-ES" sz="1400" dirty="0"/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7215206" y="1571612"/>
              <a:ext cx="486032" cy="410531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s-AR" sz="1400" dirty="0"/>
                <a:t>PP</a:t>
              </a:r>
              <a:endParaRPr lang="es-ES" sz="1400" dirty="0"/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5643570" y="2357430"/>
              <a:ext cx="500066" cy="412806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s-AR" sz="1400" dirty="0"/>
                <a:t>PP</a:t>
              </a:r>
              <a:endParaRPr lang="es-ES" sz="14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6715140" y="2571744"/>
              <a:ext cx="557470" cy="33909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s-AR" sz="1400" dirty="0"/>
                <a:t>PP</a:t>
              </a:r>
              <a:endParaRPr lang="es-ES" sz="1400" dirty="0"/>
            </a:p>
          </p:txBody>
        </p:sp>
      </p:grpSp>
      <p:sp>
        <p:nvSpPr>
          <p:cNvPr id="29699" name="51 Rectángulo"/>
          <p:cNvSpPr>
            <a:spLocks noChangeArrowheads="1"/>
          </p:cNvSpPr>
          <p:nvPr/>
        </p:nvSpPr>
        <p:spPr bwMode="auto">
          <a:xfrm>
            <a:off x="2868613" y="44450"/>
            <a:ext cx="35036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600" b="1">
                <a:solidFill>
                  <a:schemeClr val="bg1"/>
                </a:solidFill>
              </a:rPr>
              <a:t>Tipos de proyectos</a:t>
            </a:r>
            <a:endParaRPr lang="es-ES" sz="2600" b="1">
              <a:solidFill>
                <a:schemeClr val="bg1"/>
              </a:solidFill>
            </a:endParaRPr>
          </a:p>
        </p:txBody>
      </p:sp>
      <p:grpSp>
        <p:nvGrpSpPr>
          <p:cNvPr id="29700" name="57 Grupo"/>
          <p:cNvGrpSpPr>
            <a:grpSpLocks/>
          </p:cNvGrpSpPr>
          <p:nvPr/>
        </p:nvGrpSpPr>
        <p:grpSpPr bwMode="auto">
          <a:xfrm>
            <a:off x="5724525" y="5949950"/>
            <a:ext cx="863600" cy="642938"/>
            <a:chOff x="5580112" y="5949280"/>
            <a:chExt cx="864096" cy="643950"/>
          </a:xfrm>
        </p:grpSpPr>
        <p:sp>
          <p:nvSpPr>
            <p:cNvPr id="52" name="Oval 23"/>
            <p:cNvSpPr>
              <a:spLocks noChangeArrowheads="1"/>
            </p:cNvSpPr>
            <p:nvPr/>
          </p:nvSpPr>
          <p:spPr bwMode="auto">
            <a:xfrm>
              <a:off x="5580112" y="5949280"/>
              <a:ext cx="864096" cy="643950"/>
            </a:xfrm>
            <a:prstGeom prst="ellipse">
              <a:avLst/>
            </a:prstGeom>
            <a:solidFill>
              <a:srgbClr val="008E40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s-AR" sz="2000" dirty="0">
                  <a:latin typeface="+mj-lt"/>
                </a:rPr>
                <a:t>UP</a:t>
              </a:r>
            </a:p>
          </p:txBody>
        </p:sp>
        <p:sp>
          <p:nvSpPr>
            <p:cNvPr id="53" name="Oval 24"/>
            <p:cNvSpPr>
              <a:spLocks noChangeArrowheads="1"/>
            </p:cNvSpPr>
            <p:nvPr/>
          </p:nvSpPr>
          <p:spPr bwMode="auto">
            <a:xfrm>
              <a:off x="6156683" y="6389279"/>
              <a:ext cx="62371" cy="64252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s-AR" sz="2000">
                <a:latin typeface="Times New Roman" pitchFamily="18" charset="0"/>
              </a:endParaRPr>
            </a:p>
          </p:txBody>
        </p:sp>
        <p:sp>
          <p:nvSpPr>
            <p:cNvPr id="54" name="Oval 25"/>
            <p:cNvSpPr>
              <a:spLocks noChangeArrowheads="1"/>
            </p:cNvSpPr>
            <p:nvPr/>
          </p:nvSpPr>
          <p:spPr bwMode="auto">
            <a:xfrm>
              <a:off x="6301265" y="6244816"/>
              <a:ext cx="62372" cy="6425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s-AR" sz="2000">
                <a:latin typeface="Times New Roman" pitchFamily="18" charset="0"/>
              </a:endParaRPr>
            </a:p>
          </p:txBody>
        </p:sp>
        <p:sp>
          <p:nvSpPr>
            <p:cNvPr id="55" name="Oval 26"/>
            <p:cNvSpPr>
              <a:spLocks noChangeArrowheads="1"/>
            </p:cNvSpPr>
            <p:nvPr/>
          </p:nvSpPr>
          <p:spPr bwMode="auto">
            <a:xfrm>
              <a:off x="6156683" y="6028917"/>
              <a:ext cx="62371" cy="6425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s-AR" sz="2000">
                <a:latin typeface="Times New Roman" pitchFamily="18" charset="0"/>
              </a:endParaRPr>
            </a:p>
          </p:txBody>
        </p:sp>
        <p:sp>
          <p:nvSpPr>
            <p:cNvPr id="56" name="Oval 27"/>
            <p:cNvSpPr>
              <a:spLocks noChangeArrowheads="1"/>
            </p:cNvSpPr>
            <p:nvPr/>
          </p:nvSpPr>
          <p:spPr bwMode="auto">
            <a:xfrm>
              <a:off x="5725896" y="6244816"/>
              <a:ext cx="61911" cy="6425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s-AR" sz="2000">
                <a:latin typeface="Times New Roman" pitchFamily="18" charset="0"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869347" y="5955893"/>
              <a:ext cx="62372" cy="6425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s-AR" sz="2000">
                <a:latin typeface="Times New Roman" pitchFamily="18" charset="0"/>
              </a:endParaRPr>
            </a:p>
          </p:txBody>
        </p:sp>
      </p:grpSp>
      <p:sp>
        <p:nvSpPr>
          <p:cNvPr id="29701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Título"/>
          <p:cNvSpPr>
            <a:spLocks/>
          </p:cNvSpPr>
          <p:nvPr/>
        </p:nvSpPr>
        <p:spPr bwMode="auto">
          <a:xfrm>
            <a:off x="0" y="0"/>
            <a:ext cx="9144000" cy="9286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sz="240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31746" name="10 Grupo"/>
          <p:cNvGrpSpPr>
            <a:grpSpLocks/>
          </p:cNvGrpSpPr>
          <p:nvPr/>
        </p:nvGrpSpPr>
        <p:grpSpPr bwMode="auto">
          <a:xfrm>
            <a:off x="357188" y="1357313"/>
            <a:ext cx="8429625" cy="4500562"/>
            <a:chOff x="357128" y="2071919"/>
            <a:chExt cx="8429744" cy="450035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57128" y="2071919"/>
              <a:ext cx="8429744" cy="450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_tradnl" b="1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2627285" y="2429090"/>
              <a:ext cx="6088148" cy="1190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cs typeface="Arial" charset="0"/>
                </a:rPr>
                <a:t>Pueden ser presentados y ejecutados por cooperativas o asociaciones de pequeños productores, que deberán estar inscriptos en el Registro de Instituciones de Capacitación y Empleo del MTEySS (REGICE). </a:t>
              </a:r>
            </a:p>
          </p:txBody>
        </p:sp>
        <p:sp>
          <p:nvSpPr>
            <p:cNvPr id="31753" name="Text Box 10"/>
            <p:cNvSpPr txBox="1">
              <a:spLocks noChangeArrowheads="1"/>
            </p:cNvSpPr>
            <p:nvPr/>
          </p:nvSpPr>
          <p:spPr bwMode="auto">
            <a:xfrm>
              <a:off x="2587625" y="5060970"/>
              <a:ext cx="57594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s-ES_tradnl">
                  <a:cs typeface="Arial" charset="0"/>
                </a:rPr>
                <a:t>Pueden ser presentados y ejecutados por Organismos Públicos provinciales y municipales.</a:t>
              </a:r>
            </a:p>
          </p:txBody>
        </p:sp>
      </p:grpSp>
      <p:sp>
        <p:nvSpPr>
          <p:cNvPr id="31747" name="12 Rectángulo"/>
          <p:cNvSpPr>
            <a:spLocks noChangeArrowheads="1"/>
          </p:cNvSpPr>
          <p:nvPr/>
        </p:nvSpPr>
        <p:spPr bwMode="auto">
          <a:xfrm>
            <a:off x="2157413" y="188913"/>
            <a:ext cx="47910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b="1">
                <a:solidFill>
                  <a:schemeClr val="bg1"/>
                </a:solidFill>
                <a:cs typeface="Arial" charset="0"/>
              </a:rPr>
              <a:t>Presentación de proyectos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642938" y="1703388"/>
            <a:ext cx="1778000" cy="15113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400" b="1">
                <a:solidFill>
                  <a:schemeClr val="bg1"/>
                </a:solidFill>
                <a:cs typeface="Arial" charset="0"/>
              </a:rPr>
              <a:t>Proyectos de</a:t>
            </a:r>
          </a:p>
          <a:p>
            <a:pPr algn="ctr"/>
            <a:endParaRPr lang="es-ES_tradnl" sz="1400" b="1">
              <a:solidFill>
                <a:schemeClr val="bg1"/>
              </a:solidFill>
              <a:cs typeface="Arial" charset="0"/>
            </a:endParaRPr>
          </a:p>
          <a:p>
            <a:pPr algn="ctr"/>
            <a:r>
              <a:rPr lang="es-ES_tradnl" b="1">
                <a:solidFill>
                  <a:schemeClr val="bg1"/>
                </a:solidFill>
                <a:cs typeface="Arial" charset="0"/>
              </a:rPr>
              <a:t>UNIDADES</a:t>
            </a:r>
          </a:p>
          <a:p>
            <a:pPr algn="ctr"/>
            <a:r>
              <a:rPr lang="es-ES_tradnl" b="1">
                <a:solidFill>
                  <a:schemeClr val="bg1"/>
                </a:solidFill>
                <a:cs typeface="Arial" charset="0"/>
              </a:rPr>
              <a:t>PRODUCTIVAS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650875" y="3960813"/>
            <a:ext cx="1778000" cy="1582737"/>
          </a:xfrm>
          <a:prstGeom prst="rect">
            <a:avLst/>
          </a:prstGeom>
          <a:solidFill>
            <a:srgbClr val="008E4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400" b="1">
                <a:solidFill>
                  <a:schemeClr val="bg1"/>
                </a:solidFill>
                <a:cs typeface="Arial" charset="0"/>
              </a:rPr>
              <a:t>Proyectos de</a:t>
            </a:r>
          </a:p>
          <a:p>
            <a:pPr algn="ctr"/>
            <a:endParaRPr lang="es-ES_tradnl" sz="1400" b="1">
              <a:solidFill>
                <a:schemeClr val="bg1"/>
              </a:solidFill>
              <a:cs typeface="Arial" charset="0"/>
            </a:endParaRPr>
          </a:p>
          <a:p>
            <a:pPr algn="ctr"/>
            <a:r>
              <a:rPr lang="es-ES_tradnl" sz="2000" b="1">
                <a:solidFill>
                  <a:schemeClr val="bg1"/>
                </a:solidFill>
                <a:cs typeface="Arial" charset="0"/>
              </a:rPr>
              <a:t>CENTRO </a:t>
            </a:r>
            <a:br>
              <a:rPr lang="es-ES_tradnl" sz="2000" b="1">
                <a:solidFill>
                  <a:schemeClr val="bg1"/>
                </a:solidFill>
                <a:cs typeface="Arial" charset="0"/>
              </a:rPr>
            </a:br>
            <a:r>
              <a:rPr lang="es-ES_tradnl" sz="2000" b="1">
                <a:solidFill>
                  <a:schemeClr val="bg1"/>
                </a:solidFill>
                <a:cs typeface="Arial" charset="0"/>
              </a:rPr>
              <a:t>DE</a:t>
            </a:r>
            <a:br>
              <a:rPr lang="es-ES_tradnl" sz="2000" b="1">
                <a:solidFill>
                  <a:schemeClr val="bg1"/>
                </a:solidFill>
                <a:cs typeface="Arial" charset="0"/>
              </a:rPr>
            </a:br>
            <a:r>
              <a:rPr lang="es-ES_tradnl" sz="2000" b="1">
                <a:solidFill>
                  <a:schemeClr val="bg1"/>
                </a:solidFill>
                <a:cs typeface="Arial" charset="0"/>
              </a:rPr>
              <a:t>SERVICIOS</a:t>
            </a:r>
          </a:p>
        </p:txBody>
      </p:sp>
      <p:sp>
        <p:nvSpPr>
          <p:cNvPr id="31750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Título"/>
          <p:cNvSpPr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sz="240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32770" name="8 Grupo"/>
          <p:cNvGrpSpPr>
            <a:grpSpLocks/>
          </p:cNvGrpSpPr>
          <p:nvPr/>
        </p:nvGrpSpPr>
        <p:grpSpPr bwMode="auto">
          <a:xfrm>
            <a:off x="0" y="928688"/>
            <a:ext cx="9001125" cy="5846762"/>
            <a:chOff x="145199" y="1345269"/>
            <a:chExt cx="8854765" cy="53689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5751" y="1410869"/>
              <a:ext cx="8643938" cy="5223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_tradnl" b="1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32774" name="7 CuadroTexto"/>
            <p:cNvSpPr txBox="1">
              <a:spLocks noChangeArrowheads="1"/>
            </p:cNvSpPr>
            <p:nvPr/>
          </p:nvSpPr>
          <p:spPr bwMode="auto">
            <a:xfrm>
              <a:off x="145199" y="1345269"/>
              <a:ext cx="8854765" cy="5368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just"/>
              <a:endParaRPr lang="es-AR" sz="1100" i="1"/>
            </a:p>
            <a:p>
              <a:pPr marL="342900" indent="-342900"/>
              <a:r>
                <a:rPr lang="es-AR" sz="1600" b="1" i="1"/>
                <a:t> 	</a:t>
              </a:r>
              <a:r>
                <a:rPr lang="es-AR" sz="1600"/>
                <a:t>Para ser aprobados, los proyectos deberán cumplir, entre otras, con estas importantes condiciones:</a:t>
              </a:r>
            </a:p>
            <a:p>
              <a:pPr marL="342900" indent="-342900" algn="just"/>
              <a:endParaRPr lang="es-AR" sz="1600"/>
            </a:p>
            <a:p>
              <a:pPr marL="342900" indent="-342900">
                <a:buFont typeface="Wingdings" pitchFamily="2" charset="2"/>
                <a:buChar char="q"/>
              </a:pPr>
              <a:r>
                <a:rPr lang="es-AR"/>
                <a:t>Utilizar formularios y documentación establecidos por el Programa, donde se asentarán compromisos y obligaciones de las partes involucradas en cada acción. </a:t>
              </a:r>
            </a:p>
            <a:p>
              <a:pPr marL="342900" indent="-342900"/>
              <a:endParaRPr lang="es-ES" sz="1600">
                <a:solidFill>
                  <a:srgbClr val="376092"/>
                </a:solidFill>
                <a:latin typeface="Calibri" pitchFamily="34" charset="0"/>
              </a:endParaRPr>
            </a:p>
            <a:p>
              <a:pPr marL="342900" indent="-342900">
                <a:buFont typeface="Wingdings" pitchFamily="2" charset="2"/>
                <a:buChar char="q"/>
              </a:pPr>
              <a:r>
                <a:rPr lang="es-AR"/>
                <a:t>Prever el fortalecimiento de la producción propia, en directa relación a las cadenas productivas existentes en el territorio, y que impacten positivamente en la </a:t>
              </a:r>
              <a:r>
                <a:rPr lang="es-AR" b="1"/>
                <a:t>generación, mantenimiento o mejora de la calidad del empleo </a:t>
              </a:r>
              <a:r>
                <a:rPr lang="es-ES"/>
                <a:t>(de acuerdo a las condiciones de “Empleo Decente” - OIT)</a:t>
              </a:r>
              <a:r>
                <a:rPr lang="es-ES" b="1"/>
                <a:t> </a:t>
              </a:r>
              <a:endParaRPr lang="es-AR"/>
            </a:p>
            <a:p>
              <a:pPr marL="342900" indent="-342900"/>
              <a:endParaRPr lang="es-AR" sz="1600"/>
            </a:p>
            <a:p>
              <a:pPr marL="342900" indent="-342900">
                <a:buFont typeface="Wingdings" pitchFamily="2" charset="2"/>
                <a:buChar char="q"/>
              </a:pPr>
              <a:r>
                <a:rPr lang="es-AR"/>
                <a:t>Incorporar mejoras tecnológicas y de distintos tipos, y de impacto positivo para beneficiarios y participantes. </a:t>
              </a:r>
            </a:p>
            <a:p>
              <a:pPr marL="342900" indent="-342900"/>
              <a:endParaRPr lang="es-AR" sz="1600"/>
            </a:p>
            <a:p>
              <a:pPr marL="342900" indent="-342900">
                <a:buFont typeface="Wingdings" pitchFamily="2" charset="2"/>
                <a:buChar char="q"/>
              </a:pPr>
              <a:r>
                <a:rPr lang="es-AR"/>
                <a:t>Enmarcarse en un plan estratégico local, regional o provincial, en un acuerdo con el MTEySS, o contar con el aval de actores socio productivos locales</a:t>
              </a:r>
              <a:r>
                <a:rPr lang="es-ES"/>
                <a:t>.</a:t>
              </a:r>
            </a:p>
            <a:p>
              <a:pPr marL="342900" indent="-342900"/>
              <a:endParaRPr lang="es-ES"/>
            </a:p>
            <a:p>
              <a:pPr marL="342900" indent="-342900">
                <a:buFont typeface="Wingdings" pitchFamily="2" charset="2"/>
                <a:buChar char="q"/>
              </a:pPr>
              <a:r>
                <a:rPr lang="es-AR"/>
                <a:t>En caso de ser Unidades Productivas: Explicitar la capacidad de sustentabilidad en términos de rentabilidad; y los criterios de distribución de esas utilidades entre los integrantes.</a:t>
              </a:r>
            </a:p>
            <a:p>
              <a:pPr marL="342900" indent="-342900"/>
              <a:endParaRPr lang="es-AR"/>
            </a:p>
          </p:txBody>
        </p:sp>
      </p:grpSp>
      <p:sp>
        <p:nvSpPr>
          <p:cNvPr id="32771" name="9 Rectángulo"/>
          <p:cNvSpPr>
            <a:spLocks noChangeArrowheads="1"/>
          </p:cNvSpPr>
          <p:nvPr/>
        </p:nvSpPr>
        <p:spPr bwMode="auto">
          <a:xfrm>
            <a:off x="1797050" y="188913"/>
            <a:ext cx="54387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b="1">
                <a:solidFill>
                  <a:schemeClr val="bg1"/>
                </a:solidFill>
              </a:rPr>
              <a:t>Condiciones de los proyectos</a:t>
            </a:r>
            <a:endParaRPr lang="es-ES" sz="2800">
              <a:solidFill>
                <a:schemeClr val="bg1"/>
              </a:solidFill>
            </a:endParaRPr>
          </a:p>
        </p:txBody>
      </p:sp>
      <p:sp>
        <p:nvSpPr>
          <p:cNvPr id="32772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/>
          <p:cNvSpPr>
            <a:spLocks/>
          </p:cNvSpPr>
          <p:nvPr/>
        </p:nvSpPr>
        <p:spPr bwMode="auto">
          <a:xfrm>
            <a:off x="0" y="0"/>
            <a:ext cx="9144000" cy="7858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sz="240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33794" name="10 Grupo"/>
          <p:cNvGrpSpPr>
            <a:grpSpLocks/>
          </p:cNvGrpSpPr>
          <p:nvPr/>
        </p:nvGrpSpPr>
        <p:grpSpPr bwMode="auto">
          <a:xfrm>
            <a:off x="214313" y="1000125"/>
            <a:ext cx="8715375" cy="5715000"/>
            <a:chOff x="179356" y="1357021"/>
            <a:chExt cx="8715374" cy="5072375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9356" y="1357021"/>
              <a:ext cx="8715374" cy="5072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_tradnl" b="1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33798" name="Text Box 10"/>
            <p:cNvSpPr txBox="1">
              <a:spLocks noChangeArrowheads="1"/>
            </p:cNvSpPr>
            <p:nvPr/>
          </p:nvSpPr>
          <p:spPr bwMode="auto">
            <a:xfrm>
              <a:off x="179356" y="1430289"/>
              <a:ext cx="8464549" cy="4894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Arial" charset="0"/>
                <a:buChar char="•"/>
              </a:pPr>
              <a:r>
                <a:rPr lang="es-AR" sz="1600" b="1" u="sng" dirty="0"/>
                <a:t>Pertinencia</a:t>
              </a:r>
              <a:r>
                <a:rPr lang="es-AR" sz="1600" b="1" dirty="0"/>
                <a:t>:</a:t>
              </a:r>
            </a:p>
            <a:p>
              <a:pPr marL="285750" indent="-285750">
                <a:spcBef>
                  <a:spcPct val="50000"/>
                </a:spcBef>
              </a:pPr>
              <a:endParaRPr lang="es-AR" sz="1000" b="1" dirty="0"/>
            </a:p>
            <a:p>
              <a:pPr marL="285750" indent="-285750"/>
              <a:r>
                <a:rPr lang="es-ES" sz="1600" dirty="0"/>
                <a:t>	Aporte a las actividades de pequeños productores contribuyendo a la mejora del proceso productivo, agregando valor al bien o servicio producido, o al sostenimiento o ampliación del mercado.</a:t>
              </a:r>
            </a:p>
            <a:p>
              <a:pPr marL="285750" indent="-285750"/>
              <a:endParaRPr lang="es-AR" sz="1600" b="1" i="1" dirty="0"/>
            </a:p>
            <a:p>
              <a:pPr marL="285750" indent="-285750"/>
              <a:endParaRPr lang="es-ES" sz="1600" b="1" i="1" dirty="0"/>
            </a:p>
            <a:p>
              <a:pPr marL="285750" indent="-285750">
                <a:buFont typeface="Arial" charset="0"/>
                <a:buChar char="•"/>
              </a:pPr>
              <a:r>
                <a:rPr lang="es-ES" sz="1600" b="1" u="sng" dirty="0"/>
                <a:t>Impacto en el Empleo</a:t>
              </a:r>
              <a:r>
                <a:rPr lang="es-ES" sz="1600" b="1" dirty="0"/>
                <a:t>: </a:t>
              </a:r>
            </a:p>
            <a:p>
              <a:pPr marL="285750" indent="-285750"/>
              <a:endParaRPr lang="es-ES" sz="1000" b="1" dirty="0"/>
            </a:p>
            <a:p>
              <a:pPr marL="285750" indent="-285750"/>
              <a:r>
                <a:rPr lang="es-ES" sz="1600" dirty="0"/>
                <a:t>	Mejora en la calidad del empleo y/o  </a:t>
              </a:r>
            </a:p>
            <a:p>
              <a:pPr marL="285750" indent="-285750"/>
              <a:r>
                <a:rPr lang="es-ES" sz="1600" dirty="0"/>
                <a:t>	Generación de nuevos puestos de trabajo</a:t>
              </a:r>
              <a:endParaRPr lang="es-AR" sz="1600" dirty="0"/>
            </a:p>
            <a:p>
              <a:pPr marL="285750" indent="-285750"/>
              <a:endParaRPr lang="es-AR" sz="1600" b="1" dirty="0"/>
            </a:p>
            <a:p>
              <a:pPr marL="285750" indent="-285750"/>
              <a:endParaRPr lang="es-AR" sz="1600" b="1" dirty="0"/>
            </a:p>
            <a:p>
              <a:pPr marL="285750" indent="-285750">
                <a:buFont typeface="Arial" charset="0"/>
                <a:buChar char="•"/>
              </a:pPr>
              <a:r>
                <a:rPr lang="es-AR" sz="1600" b="1" u="sng" dirty="0"/>
                <a:t>Viabilidad</a:t>
              </a:r>
              <a:r>
                <a:rPr lang="es-AR" sz="1600" b="1" dirty="0"/>
                <a:t>:</a:t>
              </a:r>
            </a:p>
            <a:p>
              <a:pPr marL="285750" indent="-285750"/>
              <a:endParaRPr lang="es-AR" sz="1000" b="1" dirty="0"/>
            </a:p>
            <a:p>
              <a:pPr marL="742950" lvl="1" indent="-285750">
                <a:buFont typeface="Arial" charset="0"/>
                <a:buChar char="•"/>
              </a:pPr>
              <a:r>
                <a:rPr lang="es-ES" sz="1600" b="1" dirty="0"/>
                <a:t>Técnica</a:t>
              </a:r>
              <a:r>
                <a:rPr lang="es-ES" sz="1600" dirty="0"/>
                <a:t>: adecuación de la tecnología (proceso, equipamiento, insumos) a la consecución de los objetivos del proyecto.</a:t>
              </a:r>
            </a:p>
            <a:p>
              <a:pPr marL="742950" lvl="1" indent="-285750"/>
              <a:endParaRPr lang="es-ES" sz="1600" dirty="0"/>
            </a:p>
            <a:p>
              <a:pPr marL="742950" lvl="1" indent="-285750">
                <a:buFont typeface="Arial" charset="0"/>
                <a:buChar char="•"/>
              </a:pPr>
              <a:r>
                <a:rPr lang="es-ES" sz="1600" b="1" dirty="0"/>
                <a:t>Económica</a:t>
              </a:r>
              <a:r>
                <a:rPr lang="es-ES" sz="1600" dirty="0"/>
                <a:t>: garantía de sustentabilidad/rentabilidad  en el tiempo, a partir de  la comparación entre los beneficios y costos estimados  </a:t>
              </a:r>
            </a:p>
            <a:p>
              <a:pPr marL="742950" lvl="1" indent="-285750">
                <a:buFont typeface="Arial" charset="0"/>
                <a:buChar char="•"/>
              </a:pPr>
              <a:endParaRPr lang="es-ES" sz="1600" dirty="0"/>
            </a:p>
            <a:p>
              <a:pPr marL="742950" lvl="1" indent="-285750">
                <a:buFont typeface="Arial" charset="0"/>
                <a:buChar char="•"/>
              </a:pPr>
              <a:r>
                <a:rPr lang="es-ES" sz="1600" b="1" dirty="0"/>
                <a:t>Legal</a:t>
              </a:r>
              <a:r>
                <a:rPr lang="es-ES" sz="1600" dirty="0"/>
                <a:t>: cumplimiento de las normativas de higiene y seguridad en el trabajo, con bromatología y con los aspectos ambientales y otras normas vigentes. </a:t>
              </a:r>
              <a:endParaRPr lang="es-ES" sz="1600" dirty="0">
                <a:solidFill>
                  <a:srgbClr val="376092"/>
                </a:solidFill>
                <a:latin typeface="Calibri" pitchFamily="34" charset="0"/>
              </a:endParaRPr>
            </a:p>
          </p:txBody>
        </p:sp>
      </p:grpSp>
      <p:sp>
        <p:nvSpPr>
          <p:cNvPr id="33795" name="9 Rectángulo"/>
          <p:cNvSpPr>
            <a:spLocks noChangeArrowheads="1"/>
          </p:cNvSpPr>
          <p:nvPr/>
        </p:nvSpPr>
        <p:spPr bwMode="auto">
          <a:xfrm>
            <a:off x="936625" y="115888"/>
            <a:ext cx="7307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b="1">
                <a:solidFill>
                  <a:schemeClr val="bg1"/>
                </a:solidFill>
              </a:rPr>
              <a:t>Criterios de  evaluación de los proyectos</a:t>
            </a:r>
            <a:endParaRPr lang="es-ES" sz="2800">
              <a:solidFill>
                <a:schemeClr val="bg1"/>
              </a:solidFill>
            </a:endParaRPr>
          </a:p>
        </p:txBody>
      </p:sp>
      <p:sp>
        <p:nvSpPr>
          <p:cNvPr id="33796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4313" y="1000125"/>
            <a:ext cx="8715375" cy="56435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s-ES_tradnl" b="1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5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28596" y="1571612"/>
          <a:ext cx="8358246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5 Conector recto"/>
          <p:cNvCxnSpPr/>
          <p:nvPr/>
        </p:nvCxnSpPr>
        <p:spPr>
          <a:xfrm>
            <a:off x="0" y="642938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20" name="1 Título"/>
          <p:cNvSpPr>
            <a:spLocks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sz="2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821" name="7 Rectángulo"/>
          <p:cNvSpPr>
            <a:spLocks noChangeArrowheads="1"/>
          </p:cNvSpPr>
          <p:nvPr/>
        </p:nvSpPr>
        <p:spPr bwMode="auto">
          <a:xfrm>
            <a:off x="2928938" y="2500313"/>
            <a:ext cx="2571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400" i="1"/>
              <a:t>en caso de ser aprobada la IP</a:t>
            </a:r>
            <a:endParaRPr lang="es-ES" sz="1400" i="1"/>
          </a:p>
        </p:txBody>
      </p:sp>
      <p:sp>
        <p:nvSpPr>
          <p:cNvPr id="34822" name="8 Rectángulo"/>
          <p:cNvSpPr>
            <a:spLocks noChangeArrowheads="1"/>
          </p:cNvSpPr>
          <p:nvPr/>
        </p:nvSpPr>
        <p:spPr bwMode="auto">
          <a:xfrm>
            <a:off x="285750" y="5875338"/>
            <a:ext cx="864393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 b="1">
                <a:latin typeface="Trebuchet MS" pitchFamily="34" charset="0"/>
              </a:rPr>
              <a:t>MTEySS: </a:t>
            </a:r>
            <a:r>
              <a:rPr lang="es-ES_tradnl" sz="1200">
                <a:latin typeface="Trebuchet MS" pitchFamily="34" charset="0"/>
              </a:rPr>
              <a:t>Ministerio de Trabajo Empleo y Seguridad Social </a:t>
            </a:r>
            <a:r>
              <a:rPr lang="es-ES_tradnl" sz="1200" b="1">
                <a:latin typeface="Trebuchet MS" pitchFamily="34" charset="0"/>
              </a:rPr>
              <a:t>// SE: </a:t>
            </a:r>
            <a:r>
              <a:rPr lang="es-ES_tradnl" sz="1200">
                <a:latin typeface="Trebuchet MS" pitchFamily="34" charset="0"/>
              </a:rPr>
              <a:t>Secretaría de Empleo </a:t>
            </a:r>
            <a:r>
              <a:rPr lang="es-ES_tradnl" sz="1200" b="1">
                <a:latin typeface="Trebuchet MS" pitchFamily="34" charset="0"/>
              </a:rPr>
              <a:t>// SPSSE: </a:t>
            </a:r>
            <a:r>
              <a:rPr lang="es-ES_tradnl" sz="1200">
                <a:latin typeface="Trebuchet MS" pitchFamily="34" charset="0"/>
              </a:rPr>
              <a:t>Subsecretaría de Promoción del Sector Social de la Economía </a:t>
            </a:r>
            <a:r>
              <a:rPr lang="es-ES_tradnl" sz="1200" b="1">
                <a:latin typeface="Trebuchet MS" pitchFamily="34" charset="0"/>
              </a:rPr>
              <a:t>// DEIyEP: </a:t>
            </a:r>
            <a:r>
              <a:rPr lang="es-ES_tradnl" sz="1200">
                <a:latin typeface="Trebuchet MS" pitchFamily="34" charset="0"/>
              </a:rPr>
              <a:t>Dirección de Empleo independiente y Entramados Productivos</a:t>
            </a:r>
            <a:r>
              <a:rPr lang="es-ES_tradnl">
                <a:latin typeface="Trebuchet MS" pitchFamily="34" charset="0"/>
              </a:rPr>
              <a:t> </a:t>
            </a:r>
            <a:endParaRPr lang="es-AR"/>
          </a:p>
        </p:txBody>
      </p:sp>
      <p:sp>
        <p:nvSpPr>
          <p:cNvPr id="34823" name="9 Rectángulo"/>
          <p:cNvSpPr>
            <a:spLocks noChangeArrowheads="1"/>
          </p:cNvSpPr>
          <p:nvPr/>
        </p:nvSpPr>
        <p:spPr bwMode="auto">
          <a:xfrm>
            <a:off x="2916238" y="115888"/>
            <a:ext cx="3436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 b="1">
                <a:solidFill>
                  <a:schemeClr val="bg1"/>
                </a:solidFill>
              </a:rPr>
              <a:t>Operatoria formal</a:t>
            </a:r>
            <a:endParaRPr lang="es-ES" sz="2800">
              <a:solidFill>
                <a:schemeClr val="bg1"/>
              </a:solidFill>
            </a:endParaRPr>
          </a:p>
        </p:txBody>
      </p:sp>
      <p:sp>
        <p:nvSpPr>
          <p:cNvPr id="34824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/>
          <p:nvPr/>
        </p:nvCxnSpPr>
        <p:spPr>
          <a:xfrm>
            <a:off x="0" y="549275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842" name="9 Grupo"/>
          <p:cNvGrpSpPr>
            <a:grpSpLocks/>
          </p:cNvGrpSpPr>
          <p:nvPr/>
        </p:nvGrpSpPr>
        <p:grpSpPr bwMode="auto">
          <a:xfrm>
            <a:off x="107950" y="981075"/>
            <a:ext cx="8429625" cy="5643563"/>
            <a:chOff x="357158" y="1071528"/>
            <a:chExt cx="8429684" cy="5643640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57158" y="1071528"/>
              <a:ext cx="8429684" cy="5643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_tradnl" b="1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35847" name="8 CuadroTexto"/>
            <p:cNvSpPr txBox="1">
              <a:spLocks noChangeArrowheads="1"/>
            </p:cNvSpPr>
            <p:nvPr/>
          </p:nvSpPr>
          <p:spPr bwMode="auto">
            <a:xfrm>
              <a:off x="642910" y="1357282"/>
              <a:ext cx="7840717" cy="1373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/>
                <a:t>En calidad de SUBSIDIO, en tres (3) cuotas de acuerdo al cumplimiento de metas y plazos previamente establecidos.</a:t>
              </a:r>
            </a:p>
            <a:p>
              <a:endParaRPr lang="es-AR" sz="1000"/>
            </a:p>
            <a:p>
              <a:r>
                <a:rPr lang="es-AR" b="1">
                  <a:solidFill>
                    <a:schemeClr val="tx2"/>
                  </a:solidFill>
                </a:rPr>
                <a:t>MONTO:</a:t>
              </a:r>
              <a:r>
                <a:rPr lang="es-AR">
                  <a:solidFill>
                    <a:schemeClr val="tx2"/>
                  </a:solidFill>
                </a:rPr>
                <a:t> </a:t>
              </a:r>
              <a:r>
                <a:rPr lang="es-AR"/>
                <a:t>hasta</a:t>
              </a:r>
              <a:r>
                <a:rPr lang="es-AR" b="1"/>
                <a:t> </a:t>
              </a:r>
              <a:r>
                <a:rPr lang="es-AR" sz="2000" b="1"/>
                <a:t>$ 700.000 </a:t>
              </a:r>
              <a:r>
                <a:rPr lang="es-AR" sz="2000"/>
                <a:t>(setecientos mil pesos) </a:t>
              </a:r>
              <a:r>
                <a:rPr lang="es-ES_tradnl"/>
                <a:t>guardando relación con la cantidad puestos de trabajo generados y los fortalecidos</a:t>
              </a:r>
              <a:endParaRPr lang="es-ES" sz="1400"/>
            </a:p>
          </p:txBody>
        </p:sp>
        <p:sp>
          <p:nvSpPr>
            <p:cNvPr id="23555" name="9 CuadroTexto"/>
            <p:cNvSpPr txBox="1">
              <a:spLocks noChangeArrowheads="1"/>
            </p:cNvSpPr>
            <p:nvPr/>
          </p:nvSpPr>
          <p:spPr bwMode="auto">
            <a:xfrm>
              <a:off x="714349" y="3071805"/>
              <a:ext cx="4071965" cy="3436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s-AR" sz="1000" b="1" dirty="0">
                <a:solidFill>
                  <a:schemeClr val="tx2"/>
                </a:solidFill>
              </a:endParaRPr>
            </a:p>
            <a:p>
              <a:pPr>
                <a:defRPr/>
              </a:pPr>
              <a:r>
                <a:rPr lang="es-AR" b="1" dirty="0">
                  <a:solidFill>
                    <a:schemeClr val="tx2"/>
                  </a:solidFill>
                </a:rPr>
                <a:t>INVERSIONES FINANCIABLES </a:t>
              </a:r>
            </a:p>
            <a:p>
              <a:pPr>
                <a:defRPr/>
              </a:pPr>
              <a:endParaRPr lang="es-AR" sz="1400" b="1" dirty="0">
                <a:solidFill>
                  <a:srgbClr val="376092"/>
                </a:solidFill>
              </a:endParaRPr>
            </a:p>
            <a:p>
              <a:pPr>
                <a:buFont typeface="Wingdings" pitchFamily="2" charset="2"/>
                <a:buChar char="q"/>
                <a:defRPr/>
              </a:pPr>
              <a:r>
                <a:rPr lang="es-AR" sz="1400" dirty="0"/>
                <a:t> </a:t>
              </a:r>
              <a:r>
                <a:rPr lang="es-AR" sz="1400" b="1" dirty="0"/>
                <a:t>BIENES DE CAPITAL:</a:t>
              </a:r>
            </a:p>
            <a:p>
              <a:pPr>
                <a:defRPr/>
              </a:pPr>
              <a:endParaRPr lang="es-AR" sz="1400" b="1" dirty="0"/>
            </a:p>
            <a:p>
              <a:pPr>
                <a:buFont typeface="Arial" pitchFamily="34" charset="0"/>
                <a:buChar char="•"/>
                <a:defRPr/>
              </a:pPr>
              <a:r>
                <a:rPr lang="es-AR" sz="1400" b="1" dirty="0"/>
                <a:t> Maquinaria y herramientas</a:t>
              </a:r>
            </a:p>
            <a:p>
              <a:pPr>
                <a:defRPr/>
              </a:pPr>
              <a:endParaRPr lang="es-AR" sz="800" b="1" dirty="0"/>
            </a:p>
            <a:p>
              <a:pPr>
                <a:buFont typeface="Arial" pitchFamily="34" charset="0"/>
                <a:buChar char="•"/>
                <a:defRPr/>
              </a:pPr>
              <a:r>
                <a:rPr lang="es-AR" sz="1400" b="1" dirty="0"/>
                <a:t> Acondicionamiento de infraestructura       </a:t>
              </a:r>
            </a:p>
            <a:p>
              <a:pPr>
                <a:defRPr/>
              </a:pPr>
              <a:endParaRPr lang="es-AR" sz="1400" b="1" dirty="0"/>
            </a:p>
            <a:p>
              <a:pPr>
                <a:defRPr/>
              </a:pPr>
              <a:endParaRPr lang="es-ES" sz="800" b="1" dirty="0"/>
            </a:p>
            <a:p>
              <a:pPr>
                <a:buFont typeface="Wingdings" pitchFamily="2" charset="2"/>
                <a:buChar char="q"/>
                <a:defRPr/>
              </a:pPr>
              <a:r>
                <a:rPr lang="es-AR" sz="1400" b="1" dirty="0"/>
                <a:t> BIENES CORRIENTES </a:t>
              </a:r>
            </a:p>
            <a:p>
              <a:pPr>
                <a:defRPr/>
              </a:pPr>
              <a:endParaRPr lang="es-AR" sz="800" b="1" dirty="0"/>
            </a:p>
            <a:p>
              <a:pPr>
                <a:buFont typeface="Arial" pitchFamily="34" charset="0"/>
                <a:buChar char="•"/>
                <a:defRPr/>
              </a:pPr>
              <a:r>
                <a:rPr lang="es-AR" sz="1400" b="1" dirty="0"/>
                <a:t> Insumos</a:t>
              </a:r>
            </a:p>
            <a:p>
              <a:pPr>
                <a:defRPr/>
              </a:pPr>
              <a:endParaRPr lang="es-AR" sz="800" b="1" dirty="0"/>
            </a:p>
            <a:p>
              <a:pPr>
                <a:buFont typeface="Arial" pitchFamily="34" charset="0"/>
                <a:buChar char="•"/>
                <a:defRPr/>
              </a:pPr>
              <a:r>
                <a:rPr lang="es-AR" sz="1400" b="1" dirty="0"/>
                <a:t> Asistencia Técnica</a:t>
              </a:r>
            </a:p>
            <a:p>
              <a:pPr>
                <a:buFont typeface="Wingdings" pitchFamily="2" charset="2"/>
                <a:buChar char="q"/>
                <a:defRPr/>
              </a:pPr>
              <a:endParaRPr lang="es-AR" sz="800" b="1" dirty="0"/>
            </a:p>
            <a:p>
              <a:pPr>
                <a:buFont typeface="Arial" pitchFamily="34" charset="0"/>
                <a:buChar char="•"/>
                <a:defRPr/>
              </a:pPr>
              <a:r>
                <a:rPr lang="es-AR" sz="1400" b="1" dirty="0"/>
                <a:t> Capacitación</a:t>
              </a:r>
            </a:p>
            <a:p>
              <a:pPr>
                <a:defRPr/>
              </a:pPr>
              <a:endParaRPr lang="es-ES" sz="800" b="1" dirty="0"/>
            </a:p>
          </p:txBody>
        </p:sp>
        <p:sp>
          <p:nvSpPr>
            <p:cNvPr id="35849" name="13 CuadroTexto"/>
            <p:cNvSpPr txBox="1">
              <a:spLocks noChangeArrowheads="1"/>
            </p:cNvSpPr>
            <p:nvPr/>
          </p:nvSpPr>
          <p:spPr bwMode="auto">
            <a:xfrm>
              <a:off x="5143504" y="3571875"/>
              <a:ext cx="3571900" cy="2070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b="1">
                  <a:solidFill>
                    <a:schemeClr val="tx2"/>
                  </a:solidFill>
                </a:rPr>
                <a:t>Inversiones NO financiables </a:t>
              </a:r>
            </a:p>
            <a:p>
              <a:endParaRPr lang="es-AR" sz="1400" b="1">
                <a:solidFill>
                  <a:srgbClr val="376092"/>
                </a:solidFill>
              </a:endParaRPr>
            </a:p>
            <a:p>
              <a:pPr>
                <a:buFont typeface="Wingdings" pitchFamily="2" charset="2"/>
                <a:buChar char="q"/>
              </a:pPr>
              <a:r>
                <a:rPr lang="es-ES" sz="1400"/>
                <a:t> </a:t>
              </a:r>
              <a:r>
                <a:rPr lang="es-AR" sz="1400" b="1"/>
                <a:t>Compra de terrenos</a:t>
              </a:r>
            </a:p>
            <a:p>
              <a:endParaRPr lang="es-ES" sz="800" b="1"/>
            </a:p>
            <a:p>
              <a:pPr>
                <a:buFont typeface="Wingdings" pitchFamily="2" charset="2"/>
                <a:buChar char="q"/>
              </a:pPr>
              <a:r>
                <a:rPr lang="es-AR" sz="1400" b="1"/>
                <a:t> Gastos corrientes </a:t>
              </a:r>
            </a:p>
            <a:p>
              <a:r>
                <a:rPr lang="es-AR" sz="1200"/>
                <a:t>(luz, gas, alquiler, seguros, etc.)</a:t>
              </a:r>
            </a:p>
            <a:p>
              <a:endParaRPr lang="es-AR" sz="800" b="1"/>
            </a:p>
            <a:p>
              <a:pPr>
                <a:buFont typeface="Wingdings" pitchFamily="2" charset="2"/>
                <a:buChar char="q"/>
              </a:pPr>
              <a:r>
                <a:rPr lang="es-AR" sz="1400" b="1"/>
                <a:t> Gastos de personal y mano de obra</a:t>
              </a:r>
            </a:p>
            <a:p>
              <a:r>
                <a:rPr lang="es-ES" sz="1400"/>
                <a:t> </a:t>
              </a:r>
            </a:p>
            <a:p>
              <a:pPr>
                <a:buFont typeface="Wingdings" pitchFamily="2" charset="2"/>
                <a:buChar char="q"/>
              </a:pPr>
              <a:endParaRPr lang="es-ES" sz="1400">
                <a:solidFill>
                  <a:srgbClr val="376092"/>
                </a:solidFill>
              </a:endParaRPr>
            </a:p>
          </p:txBody>
        </p:sp>
      </p:grpSp>
      <p:sp>
        <p:nvSpPr>
          <p:cNvPr id="35843" name="1 Título"/>
          <p:cNvSpPr>
            <a:spLocks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sz="2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844" name="10 Rectángulo"/>
          <p:cNvSpPr>
            <a:spLocks noChangeArrowheads="1"/>
          </p:cNvSpPr>
          <p:nvPr/>
        </p:nvSpPr>
        <p:spPr bwMode="auto">
          <a:xfrm>
            <a:off x="1547813" y="96838"/>
            <a:ext cx="5903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 b="1">
                <a:solidFill>
                  <a:schemeClr val="bg1"/>
                </a:solidFill>
              </a:rPr>
              <a:t>Financiamiento de los proyectos</a:t>
            </a:r>
            <a:endParaRPr lang="es-ES" sz="2800">
              <a:solidFill>
                <a:schemeClr val="bg1"/>
              </a:solidFill>
            </a:endParaRPr>
          </a:p>
        </p:txBody>
      </p:sp>
      <p:sp>
        <p:nvSpPr>
          <p:cNvPr id="35845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/>
          </p:cNvSpPr>
          <p:nvPr/>
        </p:nvSpPr>
        <p:spPr bwMode="auto">
          <a:xfrm>
            <a:off x="0" y="0"/>
            <a:ext cx="9144000" cy="714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14313" y="1000125"/>
            <a:ext cx="8715375" cy="55721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s-ES_tradnl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7411" name="4 CuadroTexto"/>
          <p:cNvSpPr txBox="1">
            <a:spLocks noChangeArrowheads="1"/>
          </p:cNvSpPr>
          <p:nvPr/>
        </p:nvSpPr>
        <p:spPr bwMode="auto">
          <a:xfrm>
            <a:off x="4000500" y="1643063"/>
            <a:ext cx="4714875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/>
              <a:t>Son las tramas que conforman los emprendimientos productivos en un territorio determinado; vinculando productores, proveedores y clientes; como también organizaciones públicas y privadas. </a:t>
            </a:r>
          </a:p>
          <a:p>
            <a:endParaRPr lang="es-AR" sz="1000"/>
          </a:p>
        </p:txBody>
      </p:sp>
      <p:sp>
        <p:nvSpPr>
          <p:cNvPr id="17412" name="8 Rectángulo"/>
          <p:cNvSpPr>
            <a:spLocks noChangeArrowheads="1"/>
          </p:cNvSpPr>
          <p:nvPr/>
        </p:nvSpPr>
        <p:spPr bwMode="auto">
          <a:xfrm>
            <a:off x="214313" y="4435475"/>
            <a:ext cx="864393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AR"/>
              <a:t>La </a:t>
            </a:r>
            <a:r>
              <a:rPr lang="es-AR" b="1">
                <a:solidFill>
                  <a:schemeClr val="tx2"/>
                </a:solidFill>
              </a:rPr>
              <a:t>LÍNEA DE ENTRAMADOS PRODUCTIVOS LOCALES </a:t>
            </a:r>
          </a:p>
          <a:p>
            <a:pPr>
              <a:lnSpc>
                <a:spcPct val="150000"/>
              </a:lnSpc>
            </a:pPr>
            <a:r>
              <a:rPr lang="es-AR"/>
              <a:t>es una política del MTEySS que intenta </a:t>
            </a:r>
          </a:p>
          <a:p>
            <a:pPr>
              <a:lnSpc>
                <a:spcPct val="150000"/>
              </a:lnSpc>
            </a:pPr>
            <a:r>
              <a:rPr lang="es-AR"/>
              <a:t>CONTRIBUIR CON </a:t>
            </a:r>
            <a:r>
              <a:rPr lang="es-AR" i="1"/>
              <a:t>EMPRENDIMIENTOS DE PEQUEÑOS PRODUCTORES  </a:t>
            </a:r>
            <a:r>
              <a:rPr lang="es-AR"/>
              <a:t>para GENERAR Y MEJORAR LA </a:t>
            </a:r>
            <a:r>
              <a:rPr lang="es-AR" i="1"/>
              <a:t>ESTABILIDAD Y CALIDAD DEL TRABAJO</a:t>
            </a:r>
            <a:r>
              <a:rPr lang="es-AR" b="1"/>
              <a:t>.</a:t>
            </a:r>
          </a:p>
        </p:txBody>
      </p:sp>
      <p:sp>
        <p:nvSpPr>
          <p:cNvPr id="10" name="9 Flecha derecha"/>
          <p:cNvSpPr/>
          <p:nvPr/>
        </p:nvSpPr>
        <p:spPr bwMode="auto">
          <a:xfrm>
            <a:off x="3429000" y="2286000"/>
            <a:ext cx="503238" cy="1889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" name="11 Flecha abajo"/>
          <p:cNvSpPr/>
          <p:nvPr/>
        </p:nvSpPr>
        <p:spPr bwMode="auto">
          <a:xfrm flipH="1">
            <a:off x="1714500" y="3643313"/>
            <a:ext cx="214313" cy="50006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5751" y="1143000"/>
            <a:ext cx="3071823" cy="241281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s-AR" sz="2800" b="1" dirty="0">
                <a:latin typeface="+mj-lt"/>
              </a:rPr>
              <a:t>ENTRAMADOS </a:t>
            </a:r>
          </a:p>
          <a:p>
            <a:pPr algn="ctr" eaLnBrk="0" hangingPunct="0">
              <a:defRPr/>
            </a:pPr>
            <a:r>
              <a:rPr lang="es-AR" sz="2800" b="1" dirty="0">
                <a:latin typeface="+mj-lt"/>
              </a:rPr>
              <a:t>PRODUCTIVOS </a:t>
            </a:r>
          </a:p>
          <a:p>
            <a:pPr algn="ctr" eaLnBrk="0" hangingPunct="0">
              <a:defRPr/>
            </a:pPr>
            <a:r>
              <a:rPr lang="es-AR" sz="2800" b="1" dirty="0">
                <a:latin typeface="+mj-lt"/>
              </a:rPr>
              <a:t>LOCALES</a:t>
            </a:r>
          </a:p>
        </p:txBody>
      </p:sp>
      <p:sp>
        <p:nvSpPr>
          <p:cNvPr id="17418" name="12 Rectángulo"/>
          <p:cNvSpPr>
            <a:spLocks noChangeArrowheads="1"/>
          </p:cNvSpPr>
          <p:nvPr/>
        </p:nvSpPr>
        <p:spPr bwMode="auto">
          <a:xfrm>
            <a:off x="1143000" y="47625"/>
            <a:ext cx="6929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>
                <a:solidFill>
                  <a:schemeClr val="bg1"/>
                </a:solidFill>
                <a:latin typeface="Calibri" pitchFamily="34" charset="0"/>
              </a:rPr>
              <a:t>Línea de Entramados Productivos Locales</a:t>
            </a:r>
            <a:r>
              <a:rPr lang="es-ES" sz="2800">
                <a:solidFill>
                  <a:schemeClr val="bg1"/>
                </a:solidFill>
                <a:latin typeface="Calibri" pitchFamily="34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11 Grupo"/>
          <p:cNvGrpSpPr>
            <a:grpSpLocks/>
          </p:cNvGrpSpPr>
          <p:nvPr/>
        </p:nvGrpSpPr>
        <p:grpSpPr bwMode="auto">
          <a:xfrm>
            <a:off x="0" y="-71438"/>
            <a:ext cx="9144000" cy="6715126"/>
            <a:chOff x="0" y="1"/>
            <a:chExt cx="9144000" cy="6715172"/>
          </a:xfrm>
        </p:grpSpPr>
        <p:sp>
          <p:nvSpPr>
            <p:cNvPr id="18436" name="1 Título"/>
            <p:cNvSpPr>
              <a:spLocks/>
            </p:cNvSpPr>
            <p:nvPr/>
          </p:nvSpPr>
          <p:spPr bwMode="auto">
            <a:xfrm>
              <a:off x="0" y="1"/>
              <a:ext cx="9144000" cy="76413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r"/>
              <a:endParaRPr lang="en-US" sz="240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6385" name="8 CuadroTexto"/>
            <p:cNvSpPr txBox="1">
              <a:spLocks noChangeArrowheads="1"/>
            </p:cNvSpPr>
            <p:nvPr/>
          </p:nvSpPr>
          <p:spPr bwMode="auto">
            <a:xfrm>
              <a:off x="214313" y="3514751"/>
              <a:ext cx="8572500" cy="320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defRPr/>
              </a:pPr>
              <a:r>
                <a:rPr lang="es-AR" sz="1400" b="1" dirty="0">
                  <a:solidFill>
                    <a:schemeClr val="tx2"/>
                  </a:solidFill>
                </a:rPr>
                <a:t>	</a:t>
              </a:r>
              <a:endParaRPr lang="es-AR" sz="2000" b="1" dirty="0">
                <a:solidFill>
                  <a:srgbClr val="007635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s-AR" dirty="0"/>
                <a:t>Contribuyendo al desarrollo de </a:t>
              </a:r>
              <a:r>
                <a:rPr lang="es-AR" sz="20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UNIDADES PRODUCTIVAS </a:t>
              </a:r>
            </a:p>
            <a:p>
              <a:pPr marL="285750" indent="-285750">
                <a:defRPr/>
              </a:pPr>
              <a:r>
                <a:rPr lang="es-AR" sz="20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s-AR" dirty="0"/>
                <a:t>de pequeños productores </a:t>
              </a:r>
              <a:r>
                <a:rPr lang="es-AR" i="1" dirty="0"/>
                <a:t>asociados</a:t>
              </a:r>
              <a:r>
                <a:rPr lang="es-AR" dirty="0"/>
                <a:t>;</a:t>
              </a:r>
              <a:r>
                <a:rPr lang="es-AR" b="1" dirty="0"/>
                <a:t> </a:t>
              </a:r>
              <a:r>
                <a:rPr lang="es-AR" dirty="0"/>
                <a:t>apoyándolos a través del: 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es-AR" b="1" dirty="0"/>
                <a:t>acompañamiento y asistencia técnica en la etapa de formulación del proyecto</a:t>
              </a:r>
              <a:r>
                <a:rPr lang="es-AR" dirty="0"/>
                <a:t>,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es-AR" b="1" dirty="0"/>
                <a:t>financiamiento de bienes de capital, insumos, asistencia técnica y capacitación para la ejecución del proyecto.</a:t>
              </a:r>
            </a:p>
            <a:p>
              <a:pPr marL="285750" indent="-285750">
                <a:defRPr/>
              </a:pPr>
              <a:endParaRPr lang="es-AR" dirty="0"/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s-AR" dirty="0"/>
                <a:t>Contribuyendo a la instalación y desarrollo de </a:t>
              </a:r>
              <a:r>
                <a:rPr lang="es-AR" sz="2000" b="1" dirty="0">
                  <a:solidFill>
                    <a:srgbClr val="007635"/>
                  </a:solidFill>
                  <a:latin typeface="Arial" pitchFamily="34" charset="0"/>
                  <a:cs typeface="Arial" pitchFamily="34" charset="0"/>
                </a:rPr>
                <a:t>CENTROS DE SERVICIOS </a:t>
              </a:r>
              <a:r>
                <a:rPr lang="es-AR" sz="2000" dirty="0">
                  <a:latin typeface="Arial" pitchFamily="34" charset="0"/>
                  <a:cs typeface="Arial" pitchFamily="34" charset="0"/>
                </a:rPr>
                <a:t>Públicos</a:t>
              </a:r>
              <a:r>
                <a:rPr lang="es-AR" sz="2000" b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es-AR" sz="20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AR" dirty="0"/>
                <a:t>orientados a los pequeños productores de la región, y con </a:t>
              </a:r>
              <a:r>
                <a:rPr lang="es-AR" b="1" dirty="0"/>
                <a:t>el mismo tipo de acompañamiento, asistencia y financiamiento que para las UP. </a:t>
              </a:r>
              <a:endParaRPr lang="es-ES" dirty="0"/>
            </a:p>
          </p:txBody>
        </p:sp>
        <p:sp>
          <p:nvSpPr>
            <p:cNvPr id="9" name="8 CuadroTexto"/>
            <p:cNvSpPr txBox="1">
              <a:spLocks noChangeArrowheads="1"/>
            </p:cNvSpPr>
            <p:nvPr/>
          </p:nvSpPr>
          <p:spPr bwMode="auto">
            <a:xfrm>
              <a:off x="214313" y="1071571"/>
              <a:ext cx="8572500" cy="16002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b="1" dirty="0"/>
                <a:t>Fortalecer la </a:t>
              </a:r>
              <a:r>
                <a:rPr lang="es-AR" b="1" i="1" dirty="0"/>
                <a:t>trama productiva local</a:t>
              </a:r>
            </a:p>
            <a:p>
              <a:pPr algn="ctr">
                <a:defRPr/>
              </a:pPr>
              <a:r>
                <a:rPr lang="es-AR" dirty="0"/>
                <a:t>a través del desarrollo de </a:t>
              </a:r>
            </a:p>
            <a:p>
              <a:pPr algn="ctr">
                <a:defRPr/>
              </a:pPr>
              <a:r>
                <a:rPr lang="es-AR" b="1" dirty="0"/>
                <a:t>PROYECTOS Y EMPRENDIMIENTOS DE PEQUEÑOS PRODUCTORES</a:t>
              </a:r>
            </a:p>
            <a:p>
              <a:pPr algn="ctr">
                <a:defRPr/>
              </a:pPr>
              <a:r>
                <a:rPr lang="es-AR" dirty="0"/>
                <a:t>que permitan </a:t>
              </a:r>
            </a:p>
            <a:p>
              <a:pPr algn="ctr">
                <a:defRPr/>
              </a:pPr>
              <a:r>
                <a:rPr lang="es-AR" b="1" dirty="0"/>
                <a:t>GENERAR Y MEJORAR LA CALIDAD DEL TRABAJO</a:t>
              </a:r>
            </a:p>
            <a:p>
              <a:pPr algn="ctr">
                <a:defRPr/>
              </a:pPr>
              <a:endParaRPr lang="es-ES" sz="800" dirty="0"/>
            </a:p>
          </p:txBody>
        </p:sp>
        <p:sp>
          <p:nvSpPr>
            <p:cNvPr id="11" name="10 CuadroTexto"/>
            <p:cNvSpPr txBox="1">
              <a:spLocks noChangeArrowheads="1"/>
            </p:cNvSpPr>
            <p:nvPr/>
          </p:nvSpPr>
          <p:spPr bwMode="auto">
            <a:xfrm>
              <a:off x="3643313" y="2786083"/>
              <a:ext cx="1428750" cy="476253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1600" b="1" dirty="0"/>
                <a:t>¿Cómo?</a:t>
              </a:r>
              <a:endParaRPr lang="es-ES" sz="800" b="1" dirty="0"/>
            </a:p>
          </p:txBody>
        </p:sp>
      </p:grpSp>
      <p:sp>
        <p:nvSpPr>
          <p:cNvPr id="18434" name="13 Rectángulo"/>
          <p:cNvSpPr>
            <a:spLocks noChangeArrowheads="1"/>
          </p:cNvSpPr>
          <p:nvPr/>
        </p:nvSpPr>
        <p:spPr bwMode="auto">
          <a:xfrm>
            <a:off x="1908175" y="44450"/>
            <a:ext cx="5256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 b="1">
                <a:solidFill>
                  <a:schemeClr val="bg1"/>
                </a:solidFill>
              </a:rPr>
              <a:t>Objetivos de la Línea de EPL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8435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/>
          </p:cNvSpPr>
          <p:nvPr/>
        </p:nvSpPr>
        <p:spPr bwMode="auto">
          <a:xfrm>
            <a:off x="1692275" y="1557338"/>
            <a:ext cx="5688013" cy="29511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458" name="11 Rectángulo"/>
          <p:cNvSpPr>
            <a:spLocks noChangeArrowheads="1"/>
          </p:cNvSpPr>
          <p:nvPr/>
        </p:nvSpPr>
        <p:spPr bwMode="auto">
          <a:xfrm>
            <a:off x="1835150" y="1412875"/>
            <a:ext cx="504031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s-AR" sz="2400" b="1" dirty="0">
              <a:solidFill>
                <a:schemeClr val="bg1"/>
              </a:solidFill>
              <a:cs typeface="Arial" charset="0"/>
            </a:endParaRPr>
          </a:p>
          <a:p>
            <a:pPr algn="ctr"/>
            <a:r>
              <a:rPr lang="es-AR" sz="3200" b="1" dirty="0">
                <a:solidFill>
                  <a:schemeClr val="bg1"/>
                </a:solidFill>
                <a:cs typeface="Arial" charset="0"/>
              </a:rPr>
              <a:t>Población Objetivo</a:t>
            </a:r>
          </a:p>
          <a:p>
            <a:pPr algn="ctr"/>
            <a:r>
              <a:rPr lang="es-AR" sz="3200" b="1" dirty="0">
                <a:solidFill>
                  <a:schemeClr val="bg1"/>
                </a:solidFill>
                <a:cs typeface="Arial" charset="0"/>
              </a:rPr>
              <a:t>y</a:t>
            </a:r>
          </a:p>
          <a:p>
            <a:pPr algn="ctr"/>
            <a:r>
              <a:rPr lang="es-AR" sz="3200" b="1" dirty="0">
                <a:solidFill>
                  <a:schemeClr val="bg1"/>
                </a:solidFill>
                <a:cs typeface="Arial" charset="0"/>
              </a:rPr>
              <a:t>Actores participantes </a:t>
            </a:r>
          </a:p>
          <a:p>
            <a:pPr algn="ctr"/>
            <a:r>
              <a:rPr lang="es-AR" sz="3200" b="1" dirty="0">
                <a:solidFill>
                  <a:schemeClr val="bg1"/>
                </a:solidFill>
                <a:cs typeface="Arial" charset="0"/>
              </a:rPr>
              <a:t>en la </a:t>
            </a:r>
          </a:p>
          <a:p>
            <a:pPr algn="ctr"/>
            <a:r>
              <a:rPr lang="es-AR" sz="3200" b="1" dirty="0">
                <a:solidFill>
                  <a:schemeClr val="bg1"/>
                </a:solidFill>
                <a:cs typeface="Arial" charset="0"/>
              </a:rPr>
              <a:t>Línea de EPL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9459" name="7 Rectángulo"/>
          <p:cNvSpPr>
            <a:spLocks noChangeArrowheads="1"/>
          </p:cNvSpPr>
          <p:nvPr/>
        </p:nvSpPr>
        <p:spPr bwMode="auto">
          <a:xfrm>
            <a:off x="5867400" y="127000"/>
            <a:ext cx="3276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100" b="1">
                <a:solidFill>
                  <a:schemeClr val="tx2"/>
                </a:solidFill>
              </a:rPr>
              <a:t>ENTRAMADOS PRODUCTIVOS LOCALES </a:t>
            </a:r>
            <a:endParaRPr lang="es-ES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4313" y="1000125"/>
            <a:ext cx="8786812" cy="56692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s-ES_tradnl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8" name="17 Flecha en U"/>
          <p:cNvSpPr/>
          <p:nvPr/>
        </p:nvSpPr>
        <p:spPr>
          <a:xfrm rot="10800000" flipV="1">
            <a:off x="1259632" y="3789040"/>
            <a:ext cx="6192688" cy="1080120"/>
          </a:xfrm>
          <a:prstGeom prst="utur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481" name="1 Título"/>
          <p:cNvSpPr>
            <a:spLocks/>
          </p:cNvSpPr>
          <p:nvPr/>
        </p:nvSpPr>
        <p:spPr bwMode="auto">
          <a:xfrm>
            <a:off x="0" y="0"/>
            <a:ext cx="9144000" cy="7858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88" y="4797152"/>
            <a:ext cx="2143125" cy="15121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AR" sz="1400" b="1" dirty="0">
              <a:latin typeface="+mj-lt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AR" sz="1100" b="1" dirty="0">
              <a:solidFill>
                <a:schemeClr val="bg1"/>
              </a:solidFill>
              <a:latin typeface="+mj-lt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sz="3200" b="1" dirty="0">
                <a:solidFill>
                  <a:schemeClr val="bg1"/>
                </a:solidFill>
                <a:latin typeface="+mj-lt"/>
              </a:rPr>
              <a:t>MTEySS</a:t>
            </a:r>
            <a:endParaRPr lang="es-E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143636" y="4383608"/>
            <a:ext cx="2461394" cy="20938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s-AR" b="1" dirty="0">
                <a:latin typeface="+mj-lt"/>
              </a:rPr>
              <a:t>Solucionar </a:t>
            </a:r>
          </a:p>
          <a:p>
            <a:pPr algn="ctr" eaLnBrk="0" hangingPunct="0">
              <a:defRPr/>
            </a:pPr>
            <a:r>
              <a:rPr lang="es-AR" b="1" dirty="0">
                <a:latin typeface="+mj-lt"/>
              </a:rPr>
              <a:t>problemas de la</a:t>
            </a:r>
          </a:p>
          <a:p>
            <a:pPr algn="ctr" eaLnBrk="0" hangingPunct="0">
              <a:defRPr/>
            </a:pPr>
            <a:r>
              <a:rPr lang="es-AR" sz="2800" b="1" dirty="0">
                <a:latin typeface="+mj-lt"/>
              </a:rPr>
              <a:t>POBLACIÓN </a:t>
            </a:r>
          </a:p>
          <a:p>
            <a:pPr algn="ctr" eaLnBrk="0" hangingPunct="0">
              <a:defRPr/>
            </a:pPr>
            <a:r>
              <a:rPr lang="es-AR" sz="2800" b="1" dirty="0">
                <a:latin typeface="+mj-lt"/>
              </a:rPr>
              <a:t>OBJETIVO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714625" y="4740548"/>
            <a:ext cx="3286125" cy="1416050"/>
          </a:xfrm>
          <a:prstGeom prst="rightArrow">
            <a:avLst>
              <a:gd name="adj1" fmla="val 50000"/>
              <a:gd name="adj2" fmla="val 44195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accent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s-AR" sz="2400" b="1" dirty="0">
                <a:solidFill>
                  <a:schemeClr val="accent1"/>
                </a:solidFill>
                <a:latin typeface="+mj-lt"/>
              </a:rPr>
              <a:t>POLITICA</a:t>
            </a:r>
          </a:p>
          <a:p>
            <a:pPr algn="ctr" eaLnBrk="0" hangingPunct="0">
              <a:defRPr/>
            </a:pPr>
            <a:r>
              <a:rPr lang="es-AR" sz="2400" b="1" dirty="0">
                <a:solidFill>
                  <a:schemeClr val="accent1"/>
                </a:solidFill>
                <a:latin typeface="+mj-lt"/>
              </a:rPr>
              <a:t>PÚBLICA</a:t>
            </a:r>
          </a:p>
        </p:txBody>
      </p:sp>
      <p:sp>
        <p:nvSpPr>
          <p:cNvPr id="35" name="Text Box 67"/>
          <p:cNvSpPr txBox="1">
            <a:spLocks noChangeArrowheads="1"/>
          </p:cNvSpPr>
          <p:nvPr/>
        </p:nvSpPr>
        <p:spPr bwMode="auto">
          <a:xfrm>
            <a:off x="2786063" y="5869260"/>
            <a:ext cx="25003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RECURSOS y ASISTENCIA</a:t>
            </a:r>
          </a:p>
          <a:p>
            <a:pPr>
              <a:defRPr/>
            </a:pPr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 TÉCNICA  y  FINANCIERA </a:t>
            </a:r>
          </a:p>
          <a:p>
            <a:pPr>
              <a:defRPr/>
            </a:pPr>
            <a:endParaRPr lang="es-AR" dirty="0"/>
          </a:p>
        </p:txBody>
      </p:sp>
      <p:sp>
        <p:nvSpPr>
          <p:cNvPr id="20489" name="7 Rectángulo"/>
          <p:cNvSpPr>
            <a:spLocks noChangeArrowheads="1"/>
          </p:cNvSpPr>
          <p:nvPr/>
        </p:nvSpPr>
        <p:spPr bwMode="auto">
          <a:xfrm>
            <a:off x="357188" y="1052736"/>
            <a:ext cx="8358187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La LÍNEA DE ENTRAMADOS PRODUCTIVOS LOCALES está destinada a brindar recursos y asistencia técnica a una </a:t>
            </a:r>
            <a:r>
              <a:rPr lang="es-AR" b="1" dirty="0">
                <a:solidFill>
                  <a:schemeClr val="tx2"/>
                </a:solidFill>
              </a:rPr>
              <a:t>POBLACIÓN OBJETIVO</a:t>
            </a:r>
            <a:r>
              <a:rPr lang="es-AR" dirty="0"/>
              <a:t>: </a:t>
            </a:r>
          </a:p>
          <a:p>
            <a:pPr>
              <a:lnSpc>
                <a:spcPct val="150000"/>
              </a:lnSpc>
            </a:pPr>
            <a:r>
              <a:rPr lang="es-AR" b="1" dirty="0">
                <a:solidFill>
                  <a:schemeClr val="tx2"/>
                </a:solidFill>
              </a:rPr>
              <a:t>PEQUEÑOS PRODUCTORES </a:t>
            </a:r>
            <a:r>
              <a:rPr lang="es-AR" i="1" u="sng" dirty="0"/>
              <a:t>en situación de vulnerabilidad </a:t>
            </a:r>
            <a:r>
              <a:rPr lang="es-AR" u="sng" dirty="0"/>
              <a:t> </a:t>
            </a:r>
          </a:p>
          <a:p>
            <a:pPr>
              <a:lnSpc>
                <a:spcPct val="150000"/>
              </a:lnSpc>
            </a:pPr>
            <a:r>
              <a:rPr lang="es-AR" dirty="0"/>
              <a:t>que no podrían solucionar sus problemas o satisfacer sus demandas sin la INTERVENCIÓN ACTIVA DEL ESTADO</a:t>
            </a:r>
            <a:r>
              <a:rPr lang="es-AR" b="1" dirty="0"/>
              <a:t>.</a:t>
            </a:r>
            <a:endParaRPr lang="es-AR" dirty="0"/>
          </a:p>
        </p:txBody>
      </p:sp>
      <p:sp>
        <p:nvSpPr>
          <p:cNvPr id="20490" name="11 Rectángulo"/>
          <p:cNvSpPr>
            <a:spLocks noChangeArrowheads="1"/>
          </p:cNvSpPr>
          <p:nvPr/>
        </p:nvSpPr>
        <p:spPr bwMode="auto">
          <a:xfrm>
            <a:off x="1619250" y="158750"/>
            <a:ext cx="554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 b="1">
                <a:solidFill>
                  <a:schemeClr val="bg1"/>
                </a:solidFill>
                <a:cs typeface="Arial" charset="0"/>
              </a:rPr>
              <a:t>Línea de EPL y Población Objetivo</a:t>
            </a:r>
            <a:endParaRPr lang="es-ES" sz="2400">
              <a:solidFill>
                <a:schemeClr val="bg1"/>
              </a:solidFill>
            </a:endParaRPr>
          </a:p>
        </p:txBody>
      </p:sp>
      <p:sp>
        <p:nvSpPr>
          <p:cNvPr id="20491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499992" y="3789040"/>
            <a:ext cx="27990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 smtClean="0">
                <a:solidFill>
                  <a:schemeClr val="accent1">
                    <a:lumMod val="75000"/>
                  </a:schemeClr>
                </a:solidFill>
              </a:rPr>
              <a:t>DEMANDAS  / NECESIDADES</a:t>
            </a:r>
            <a:endParaRPr lang="es-E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0" y="549275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06" name="1 Título"/>
          <p:cNvSpPr>
            <a:spLocks/>
          </p:cNvSpPr>
          <p:nvPr/>
        </p:nvSpPr>
        <p:spPr bwMode="auto">
          <a:xfrm>
            <a:off x="0" y="0"/>
            <a:ext cx="9144000" cy="7858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1507" name="9 Grupo"/>
          <p:cNvGrpSpPr>
            <a:grpSpLocks/>
          </p:cNvGrpSpPr>
          <p:nvPr/>
        </p:nvGrpSpPr>
        <p:grpSpPr bwMode="auto">
          <a:xfrm>
            <a:off x="611188" y="864870"/>
            <a:ext cx="7849244" cy="4508346"/>
            <a:chOff x="611559" y="2733695"/>
            <a:chExt cx="7849630" cy="4723801"/>
          </a:xfrm>
        </p:grpSpPr>
        <p:sp>
          <p:nvSpPr>
            <p:cNvPr id="18434" name="Text Box 7"/>
            <p:cNvSpPr txBox="1">
              <a:spLocks noChangeArrowheads="1"/>
            </p:cNvSpPr>
            <p:nvPr/>
          </p:nvSpPr>
          <p:spPr bwMode="auto">
            <a:xfrm>
              <a:off x="611559" y="2733695"/>
              <a:ext cx="7849630" cy="4723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defRPr/>
              </a:pPr>
              <a:endParaRPr lang="es-AR" sz="400" dirty="0"/>
            </a:p>
            <a:p>
              <a:pPr marL="285750" indent="-285750">
                <a:spcBef>
                  <a:spcPct val="50000"/>
                </a:spcBef>
                <a:defRPr/>
              </a:pPr>
              <a:endParaRPr lang="es-AR" sz="800" dirty="0"/>
            </a:p>
            <a:p>
              <a:pPr marL="285750" indent="-285750">
                <a:spcBef>
                  <a:spcPct val="50000"/>
                </a:spcBef>
                <a:defRPr/>
              </a:pPr>
              <a:endParaRPr lang="es-AR" sz="800" dirty="0"/>
            </a:p>
            <a:p>
              <a:pPr marL="285750" indent="-28575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s-AR" sz="2400" dirty="0"/>
                <a:t> Unidades </a:t>
              </a:r>
              <a:r>
                <a:rPr lang="es-AR" sz="2400" dirty="0" smtClean="0"/>
                <a:t>productivas 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s-AR" sz="2400" dirty="0" smtClean="0"/>
                <a:t>(Cooperativas o Asociaciones) 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s-AR" sz="2400" dirty="0" smtClean="0"/>
                <a:t>de pequeños </a:t>
              </a:r>
              <a:r>
                <a:rPr lang="es-AR" sz="2400" dirty="0"/>
                <a:t>productores </a:t>
              </a:r>
            </a:p>
            <a:p>
              <a:pPr marL="285750" indent="-285750">
                <a:spcBef>
                  <a:spcPct val="50000"/>
                </a:spcBef>
                <a:defRPr/>
              </a:pPr>
              <a:endParaRPr lang="es-AR" sz="800" dirty="0"/>
            </a:p>
            <a:p>
              <a:pPr marL="285750" indent="-285750">
                <a:spcBef>
                  <a:spcPct val="50000"/>
                </a:spcBef>
                <a:defRPr/>
              </a:pPr>
              <a:endParaRPr lang="es-AR" sz="800" dirty="0"/>
            </a:p>
            <a:p>
              <a:pPr marL="285750" indent="-285750">
                <a:spcBef>
                  <a:spcPct val="50000"/>
                </a:spcBef>
                <a:defRPr/>
              </a:pPr>
              <a:endParaRPr lang="es-AR" sz="800" dirty="0"/>
            </a:p>
            <a:p>
              <a:pPr marL="285750" indent="-285750">
                <a:spcBef>
                  <a:spcPct val="50000"/>
                </a:spcBef>
                <a:defRPr/>
              </a:pPr>
              <a:endParaRPr lang="es-AR" sz="800" dirty="0"/>
            </a:p>
            <a:p>
              <a:pPr>
                <a:spcBef>
                  <a:spcPct val="50000"/>
                </a:spcBef>
                <a:defRPr/>
              </a:pPr>
              <a:endParaRPr lang="es-AR" sz="2400" dirty="0"/>
            </a:p>
            <a:p>
              <a:pPr marL="285750" indent="-28575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s-AR" sz="2400" dirty="0" smtClean="0"/>
                <a:t>Organismos </a:t>
              </a:r>
              <a:r>
                <a:rPr lang="es-AR" sz="2400" dirty="0"/>
                <a:t>Públicos municipales o provinciales que    brinden servicios a pequeños productores</a:t>
              </a:r>
            </a:p>
            <a:p>
              <a:pPr marL="285750" indent="-28575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endParaRPr lang="es-ES" sz="1400" i="1" dirty="0"/>
            </a:p>
          </p:txBody>
        </p:sp>
        <p:sp>
          <p:nvSpPr>
            <p:cNvPr id="7" name="6 Cerrar llave"/>
            <p:cNvSpPr/>
            <p:nvPr/>
          </p:nvSpPr>
          <p:spPr bwMode="auto">
            <a:xfrm>
              <a:off x="5148857" y="2952766"/>
              <a:ext cx="279414" cy="2592075"/>
            </a:xfrm>
            <a:prstGeom prst="rightBrace">
              <a:avLst>
                <a:gd name="adj1" fmla="val 8333"/>
                <a:gd name="adj2" fmla="val 5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21513" name="7 Rectángulo"/>
            <p:cNvSpPr>
              <a:spLocks noChangeArrowheads="1"/>
            </p:cNvSpPr>
            <p:nvPr/>
          </p:nvSpPr>
          <p:spPr bwMode="auto">
            <a:xfrm>
              <a:off x="5579168" y="3712855"/>
              <a:ext cx="2305200" cy="1015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sz="2000" dirty="0" smtClean="0">
                  <a:solidFill>
                    <a:schemeClr val="tx2"/>
                  </a:solidFill>
                  <a:cs typeface="Arial" charset="0"/>
                </a:rPr>
                <a:t>En situación de </a:t>
              </a:r>
              <a:r>
                <a:rPr lang="es-AR" sz="2000" b="1" dirty="0">
                  <a:solidFill>
                    <a:schemeClr val="tx2"/>
                  </a:solidFill>
                  <a:latin typeface="Arial Black" pitchFamily="34" charset="0"/>
                  <a:cs typeface="Arial" charset="0"/>
                </a:rPr>
                <a:t>vulnerabilidad laboral </a:t>
              </a:r>
              <a:endParaRPr lang="es-ES" sz="2000" b="1" dirty="0">
                <a:solidFill>
                  <a:schemeClr val="tx2"/>
                </a:solidFill>
                <a:latin typeface="Arial Black" pitchFamily="34" charset="0"/>
              </a:endParaRPr>
            </a:p>
          </p:txBody>
        </p:sp>
      </p:grpSp>
      <p:sp>
        <p:nvSpPr>
          <p:cNvPr id="21508" name="10 Rectángulo"/>
          <p:cNvSpPr>
            <a:spLocks noChangeArrowheads="1"/>
          </p:cNvSpPr>
          <p:nvPr/>
        </p:nvSpPr>
        <p:spPr bwMode="auto">
          <a:xfrm>
            <a:off x="2843213" y="115888"/>
            <a:ext cx="367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 b="1">
                <a:solidFill>
                  <a:schemeClr val="bg1"/>
                </a:solidFill>
              </a:rPr>
              <a:t>Población Objetivo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1509" name="10 Rectángulo"/>
          <p:cNvSpPr>
            <a:spLocks noChangeArrowheads="1"/>
          </p:cNvSpPr>
          <p:nvPr/>
        </p:nvSpPr>
        <p:spPr bwMode="auto">
          <a:xfrm>
            <a:off x="683394" y="6237312"/>
            <a:ext cx="7993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200" dirty="0" smtClean="0"/>
              <a:t>Pequeños Productores</a:t>
            </a:r>
            <a:r>
              <a:rPr lang="es-AR" sz="1200" i="1" dirty="0" smtClean="0"/>
              <a:t>: </a:t>
            </a:r>
            <a:r>
              <a:rPr lang="es-AR" sz="1200" dirty="0" smtClean="0"/>
              <a:t>Emprendedores </a:t>
            </a:r>
            <a:r>
              <a:rPr lang="es-AR" sz="1200" dirty="0"/>
              <a:t>que se desempeñan económicamente a baja escala y están insertos en la trama económica local.</a:t>
            </a:r>
          </a:p>
        </p:txBody>
      </p:sp>
      <p:sp>
        <p:nvSpPr>
          <p:cNvPr id="21510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71363" y="5458657"/>
            <a:ext cx="82311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/>
              <a:t>Los principales indicadores que definen la </a:t>
            </a:r>
            <a:r>
              <a:rPr lang="es-AR" sz="1200" b="1" dirty="0"/>
              <a:t>vulnerabilidad</a:t>
            </a:r>
            <a:r>
              <a:rPr lang="es-AR" sz="1200" dirty="0"/>
              <a:t> de la población objetivo son: falta de estabilidad, discontinuidad, bajos ingresos, ausencia de cobertura social, malas condiciones de higiene y seguridad, escasa tecnología, falta de capital de trabajo para adquirir insumos, baja escala y/o calidad de producto y dificultades de acceso a los mercados.</a:t>
            </a:r>
          </a:p>
          <a:p>
            <a:r>
              <a:rPr lang="es-AR" sz="1200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15 Grupo"/>
          <p:cNvGrpSpPr>
            <a:grpSpLocks/>
          </p:cNvGrpSpPr>
          <p:nvPr/>
        </p:nvGrpSpPr>
        <p:grpSpPr bwMode="auto">
          <a:xfrm>
            <a:off x="0" y="0"/>
            <a:ext cx="9144000" cy="6529388"/>
            <a:chOff x="0" y="0"/>
            <a:chExt cx="9144000" cy="6529636"/>
          </a:xfrm>
        </p:grpSpPr>
        <p:sp>
          <p:nvSpPr>
            <p:cNvPr id="9" name="8 Rectángulo"/>
            <p:cNvSpPr/>
            <p:nvPr/>
          </p:nvSpPr>
          <p:spPr>
            <a:xfrm>
              <a:off x="2643188" y="1071604"/>
              <a:ext cx="4273550" cy="2800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defRPr/>
              </a:pPr>
              <a:endParaRPr lang="es-AR" sz="400" b="1" dirty="0">
                <a:latin typeface="+mn-lt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r>
                <a:rPr lang="es-AR" sz="1400" b="1" dirty="0">
                  <a:latin typeface="Arial" pitchFamily="34" charset="0"/>
                  <a:cs typeface="Arial" pitchFamily="34" charset="0"/>
                </a:rPr>
                <a:t>Falta de estabilidad. Discontinuidad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endParaRPr lang="es-AR" sz="800" b="1" dirty="0">
                <a:latin typeface="Arial" pitchFamily="34" charset="0"/>
                <a:cs typeface="Arial" pitchFamily="34" charset="0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r>
                <a:rPr lang="es-AR" sz="1400" b="1" dirty="0">
                  <a:latin typeface="Arial" pitchFamily="34" charset="0"/>
                  <a:cs typeface="Arial" pitchFamily="34" charset="0"/>
                </a:rPr>
                <a:t>Bajos ingresos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endParaRPr lang="es-AR" sz="800" b="1" dirty="0">
                <a:latin typeface="Arial" pitchFamily="34" charset="0"/>
                <a:cs typeface="Arial" pitchFamily="34" charset="0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r>
                <a:rPr lang="es-AR" sz="1400" b="1" dirty="0">
                  <a:latin typeface="Arial" pitchFamily="34" charset="0"/>
                  <a:cs typeface="Arial" pitchFamily="34" charset="0"/>
                </a:rPr>
                <a:t>Ausencia de cobertura social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endParaRPr lang="es-AR" sz="800" b="1" dirty="0">
                <a:latin typeface="Arial" pitchFamily="34" charset="0"/>
                <a:cs typeface="Arial" pitchFamily="34" charset="0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r>
                <a:rPr lang="es-AR" sz="1400" b="1" dirty="0">
                  <a:latin typeface="Arial" pitchFamily="34" charset="0"/>
                  <a:cs typeface="Arial" pitchFamily="34" charset="0"/>
                </a:rPr>
                <a:t>Malas condiciones de higiene y seguridad 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endParaRPr lang="es-AR" sz="800" b="1" dirty="0">
                <a:latin typeface="Arial" pitchFamily="34" charset="0"/>
                <a:cs typeface="Arial" pitchFamily="34" charset="0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r>
                <a:rPr lang="es-AR" sz="1400" b="1" dirty="0">
                  <a:latin typeface="Arial" pitchFamily="34" charset="0"/>
                  <a:cs typeface="Arial" pitchFamily="34" charset="0"/>
                </a:rPr>
                <a:t>Escasa tecnología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endParaRPr lang="es-AR" sz="800" b="1" dirty="0">
                <a:latin typeface="Arial" pitchFamily="34" charset="0"/>
                <a:cs typeface="Arial" pitchFamily="34" charset="0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r>
                <a:rPr lang="es-AR" sz="1400" b="1" dirty="0">
                  <a:latin typeface="Arial" pitchFamily="34" charset="0"/>
                  <a:cs typeface="Arial" pitchFamily="34" charset="0"/>
                </a:rPr>
                <a:t>Falta de capital para adquirir insumos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endParaRPr lang="es-AR" sz="800" b="1" dirty="0">
                <a:latin typeface="Arial" pitchFamily="34" charset="0"/>
                <a:cs typeface="Arial" pitchFamily="34" charset="0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r>
                <a:rPr lang="es-AR" sz="1400" b="1" dirty="0">
                  <a:latin typeface="Arial" pitchFamily="34" charset="0"/>
                  <a:cs typeface="Arial" pitchFamily="34" charset="0"/>
                </a:rPr>
                <a:t>Baja escala y/o calidad de producto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endParaRPr lang="es-AR" sz="800" b="1" dirty="0">
                <a:latin typeface="Arial" pitchFamily="34" charset="0"/>
                <a:cs typeface="Arial" pitchFamily="34" charset="0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Font typeface="Wingdings" pitchFamily="2" charset="2"/>
                <a:buChar char="§"/>
                <a:defRPr/>
              </a:pPr>
              <a:r>
                <a:rPr lang="es-AR" sz="1400" b="1" dirty="0">
                  <a:latin typeface="Arial" pitchFamily="34" charset="0"/>
                  <a:cs typeface="Arial" pitchFamily="34" charset="0"/>
                </a:rPr>
                <a:t>Dificultades de acceso a los mercados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defRPr/>
              </a:pPr>
              <a:endParaRPr lang="es-AR" sz="400" dirty="0">
                <a:latin typeface="+mn-lt"/>
              </a:endParaRPr>
            </a:p>
          </p:txBody>
        </p:sp>
        <p:sp>
          <p:nvSpPr>
            <p:cNvPr id="22532" name="14 CuadroTexto"/>
            <p:cNvSpPr txBox="1">
              <a:spLocks noChangeArrowheads="1"/>
            </p:cNvSpPr>
            <p:nvPr/>
          </p:nvSpPr>
          <p:spPr bwMode="auto">
            <a:xfrm>
              <a:off x="500035" y="4929198"/>
              <a:ext cx="3929090" cy="160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sz="1400">
                  <a:cs typeface="Arial" charset="0"/>
                </a:rPr>
                <a:t>Cooperativas de trabajo en las que producen cada uno </a:t>
              </a:r>
              <a:r>
                <a:rPr lang="es-AR" sz="1400" i="1">
                  <a:cs typeface="Arial" charset="0"/>
                </a:rPr>
                <a:t>de manera individual </a:t>
              </a:r>
              <a:r>
                <a:rPr lang="es-AR" sz="1400">
                  <a:cs typeface="Arial" charset="0"/>
                </a:rPr>
                <a:t>y están asociados o quieren asociarse para instalar un espacio común en el que se proponen producir algo nuevo en común,  generar valor agregado a la producción individual y/o comercializar de manera conjunta.   </a:t>
              </a:r>
            </a:p>
          </p:txBody>
        </p:sp>
        <p:sp>
          <p:nvSpPr>
            <p:cNvPr id="22533" name="15 CuadroTexto"/>
            <p:cNvSpPr txBox="1">
              <a:spLocks noChangeArrowheads="1"/>
            </p:cNvSpPr>
            <p:nvPr/>
          </p:nvSpPr>
          <p:spPr bwMode="auto">
            <a:xfrm>
              <a:off x="4786314" y="4929198"/>
              <a:ext cx="3859214" cy="160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sz="1400">
                  <a:cs typeface="Arial" charset="0"/>
                </a:rPr>
                <a:t>Productores asociados que no se encuentran en situación de vulnerabilidad laboral pero a partir del entramado se comprometen a incorporar y registrar a un trabajador cada uno a partir de la actividad común; o bien a registrar a los trabajadores que ya tienen trabajando.</a:t>
              </a:r>
            </a:p>
          </p:txBody>
        </p:sp>
        <p:sp>
          <p:nvSpPr>
            <p:cNvPr id="19" name="18 Cerrar llave"/>
            <p:cNvSpPr/>
            <p:nvPr/>
          </p:nvSpPr>
          <p:spPr>
            <a:xfrm>
              <a:off x="7000875" y="1071604"/>
              <a:ext cx="71438" cy="2786168"/>
            </a:xfrm>
            <a:prstGeom prst="righ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22535" name="19 CuadroTexto"/>
            <p:cNvSpPr txBox="1">
              <a:spLocks noChangeArrowheads="1"/>
            </p:cNvSpPr>
            <p:nvPr/>
          </p:nvSpPr>
          <p:spPr bwMode="auto">
            <a:xfrm>
              <a:off x="7143768" y="1919807"/>
              <a:ext cx="1244656" cy="1077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sz="1600" i="1">
                  <a:cs typeface="Arial" charset="0"/>
                </a:rPr>
                <a:t>A resolver </a:t>
              </a:r>
            </a:p>
            <a:p>
              <a:r>
                <a:rPr lang="es-AR" sz="1600" i="1">
                  <a:cs typeface="Arial" charset="0"/>
                </a:rPr>
                <a:t>a través del </a:t>
              </a:r>
            </a:p>
            <a:p>
              <a:r>
                <a:rPr lang="es-AR" sz="1600" i="1">
                  <a:cs typeface="Arial" charset="0"/>
                </a:rPr>
                <a:t>proyecto</a:t>
              </a:r>
            </a:p>
            <a:p>
              <a:r>
                <a:rPr lang="es-AR" sz="1600" i="1">
                  <a:cs typeface="Arial" charset="0"/>
                </a:rPr>
                <a:t>presentado</a:t>
              </a:r>
            </a:p>
          </p:txBody>
        </p:sp>
        <p:sp>
          <p:nvSpPr>
            <p:cNvPr id="13324" name="20 CuadroTexto"/>
            <p:cNvSpPr txBox="1">
              <a:spLocks noChangeArrowheads="1"/>
            </p:cNvSpPr>
            <p:nvPr/>
          </p:nvSpPr>
          <p:spPr bwMode="auto">
            <a:xfrm>
              <a:off x="642938" y="1293862"/>
              <a:ext cx="1643062" cy="22781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s-AR" sz="1100" dirty="0"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s-AR" sz="1600" dirty="0">
                  <a:latin typeface="Arial" pitchFamily="34" charset="0"/>
                  <a:cs typeface="Arial" pitchFamily="34" charset="0"/>
                </a:rPr>
                <a:t>Principales problemas </a:t>
              </a:r>
            </a:p>
            <a:p>
              <a:pPr>
                <a:defRPr/>
              </a:pPr>
              <a:r>
                <a:rPr lang="es-AR" sz="1600" dirty="0">
                  <a:latin typeface="Arial" pitchFamily="34" charset="0"/>
                  <a:cs typeface="Arial" pitchFamily="34" charset="0"/>
                </a:rPr>
                <a:t>que definen </a:t>
              </a:r>
              <a:r>
                <a:rPr lang="es-AR" sz="1600" b="1" dirty="0">
                  <a:latin typeface="Arial" pitchFamily="34" charset="0"/>
                  <a:cs typeface="Arial" pitchFamily="34" charset="0"/>
                </a:rPr>
                <a:t>vulnerabilidad</a:t>
              </a:r>
            </a:p>
            <a:p>
              <a:pPr>
                <a:defRPr/>
              </a:pPr>
              <a:r>
                <a:rPr lang="es-AR" sz="1600" b="1" dirty="0">
                  <a:latin typeface="Arial" pitchFamily="34" charset="0"/>
                  <a:cs typeface="Arial" pitchFamily="34" charset="0"/>
                </a:rPr>
                <a:t>en la </a:t>
              </a:r>
            </a:p>
            <a:p>
              <a:pPr>
                <a:defRPr/>
              </a:pPr>
              <a:r>
                <a:rPr lang="es-AR" sz="1600" b="1" dirty="0">
                  <a:latin typeface="Arial" pitchFamily="34" charset="0"/>
                  <a:cs typeface="Arial" pitchFamily="34" charset="0"/>
                </a:rPr>
                <a:t>población</a:t>
              </a:r>
            </a:p>
            <a:p>
              <a:pPr>
                <a:defRPr/>
              </a:pPr>
              <a:r>
                <a:rPr lang="es-AR" sz="1600" b="1" dirty="0">
                  <a:latin typeface="Arial" pitchFamily="34" charset="0"/>
                  <a:cs typeface="Arial" pitchFamily="34" charset="0"/>
                </a:rPr>
                <a:t>objetivo</a:t>
              </a:r>
              <a:endParaRPr lang="es-AR" sz="1400" b="1" dirty="0"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s-AR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22 Abrir llave"/>
            <p:cNvSpPr/>
            <p:nvPr/>
          </p:nvSpPr>
          <p:spPr>
            <a:xfrm>
              <a:off x="2500313" y="1071604"/>
              <a:ext cx="46037" cy="278616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571500" y="4143532"/>
              <a:ext cx="7786688" cy="357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2000" dirty="0">
                  <a:latin typeface="Arial" pitchFamily="34" charset="0"/>
                </a:rPr>
                <a:t>2 casos particulares también considerados por el Programa</a:t>
              </a:r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571500" y="4643614"/>
              <a:ext cx="285750" cy="2857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sz="1600" dirty="0">
                  <a:latin typeface="Arial" pitchFamily="34" charset="0"/>
                </a:rPr>
                <a:t>1</a:t>
              </a:r>
              <a:endParaRPr lang="es-ES" sz="1600" dirty="0">
                <a:latin typeface="Arial" pitchFamily="34" charset="0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4857750" y="4643614"/>
              <a:ext cx="285750" cy="2857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sz="1600" dirty="0">
                  <a:latin typeface="Arial" pitchFamily="34" charset="0"/>
                </a:rPr>
                <a:t>2</a:t>
              </a:r>
              <a:endParaRPr lang="es-ES" sz="1600" dirty="0">
                <a:latin typeface="Arial" pitchFamily="34" charset="0"/>
              </a:endParaRPr>
            </a:p>
          </p:txBody>
        </p:sp>
        <p:sp>
          <p:nvSpPr>
            <p:cNvPr id="22541" name="1 Título"/>
            <p:cNvSpPr>
              <a:spLocks/>
            </p:cNvSpPr>
            <p:nvPr/>
          </p:nvSpPr>
          <p:spPr bwMode="auto">
            <a:xfrm>
              <a:off x="0" y="0"/>
              <a:ext cx="9144000" cy="8572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r"/>
              <a:r>
                <a:rPr lang="es-ES" sz="2400">
                  <a:solidFill>
                    <a:schemeClr val="bg1"/>
                  </a:solidFill>
                  <a:latin typeface="Calibri" pitchFamily="34" charset="0"/>
                </a:rPr>
                <a:t> </a:t>
              </a:r>
            </a:p>
          </p:txBody>
        </p:sp>
        <p:sp>
          <p:nvSpPr>
            <p:cNvPr id="22542" name="16 Rectángulo"/>
            <p:cNvSpPr>
              <a:spLocks noChangeArrowheads="1"/>
            </p:cNvSpPr>
            <p:nvPr/>
          </p:nvSpPr>
          <p:spPr bwMode="auto">
            <a:xfrm>
              <a:off x="967486" y="159029"/>
              <a:ext cx="7132906" cy="461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s-ES" sz="2400" b="1">
                  <a:solidFill>
                    <a:schemeClr val="bg1"/>
                  </a:solidFill>
                </a:rPr>
                <a:t>POBLACIÓN OBJETIVO: detección y definición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2530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Título"/>
          <p:cNvSpPr>
            <a:spLocks/>
          </p:cNvSpPr>
          <p:nvPr/>
        </p:nvSpPr>
        <p:spPr bwMode="auto">
          <a:xfrm>
            <a:off x="0" y="0"/>
            <a:ext cx="9144000" cy="7858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214313" y="980728"/>
            <a:ext cx="8715375" cy="5688631"/>
            <a:chOff x="214313" y="980728"/>
            <a:chExt cx="8715375" cy="5688631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14313" y="980728"/>
              <a:ext cx="8715375" cy="56886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_tradnl" b="1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23558" name="13 Rectángulo"/>
            <p:cNvSpPr>
              <a:spLocks noChangeArrowheads="1"/>
            </p:cNvSpPr>
            <p:nvPr/>
          </p:nvSpPr>
          <p:spPr bwMode="auto">
            <a:xfrm>
              <a:off x="357188" y="980728"/>
              <a:ext cx="8215312" cy="2446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AR" dirty="0"/>
                <a:t>Esta Política del MTEySS permite y se adapta a la participación de las instituciones, organizaciones y personas que deseen aportar como GESTORES, PROMOTORES, FACILITADORES o ARTICULADORES en el marco de un determinado proyecto, intentando cumplir eficientemente su tarea para llegar a la </a:t>
              </a:r>
              <a:r>
                <a:rPr lang="es-AR" b="1" dirty="0">
                  <a:solidFill>
                    <a:schemeClr val="tx2"/>
                  </a:solidFill>
                </a:rPr>
                <a:t>POBLACIÓN OBJETIVO </a:t>
              </a:r>
              <a:r>
                <a:rPr lang="es-AR" dirty="0"/>
                <a:t>de la mejor forma </a:t>
              </a:r>
              <a:r>
                <a:rPr lang="es-AR" dirty="0" smtClean="0"/>
                <a:t>posible.</a:t>
              </a:r>
              <a:endParaRPr lang="es-AR" dirty="0"/>
            </a:p>
            <a:p>
              <a:endParaRPr lang="es-AR" dirty="0"/>
            </a:p>
          </p:txBody>
        </p:sp>
        <p:grpSp>
          <p:nvGrpSpPr>
            <p:cNvPr id="18" name="17 Grupo"/>
            <p:cNvGrpSpPr/>
            <p:nvPr/>
          </p:nvGrpSpPr>
          <p:grpSpPr>
            <a:xfrm>
              <a:off x="428625" y="3789040"/>
              <a:ext cx="8286750" cy="2808313"/>
              <a:chOff x="428625" y="3789040"/>
              <a:chExt cx="8286750" cy="2808313"/>
            </a:xfrm>
          </p:grpSpPr>
          <p:sp>
            <p:nvSpPr>
              <p:cNvPr id="14" name="13 Flecha en U"/>
              <p:cNvSpPr/>
              <p:nvPr/>
            </p:nvSpPr>
            <p:spPr>
              <a:xfrm rot="10800000" flipV="1">
                <a:off x="1403648" y="3789040"/>
                <a:ext cx="6192688" cy="1080120"/>
              </a:xfrm>
              <a:prstGeom prst="utur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5 Rectángulo"/>
              <p:cNvSpPr/>
              <p:nvPr/>
            </p:nvSpPr>
            <p:spPr>
              <a:xfrm>
                <a:off x="4644008" y="3789040"/>
                <a:ext cx="2799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DEMANDAS  / NECESIDADES</a:t>
                </a:r>
                <a:endParaRPr lang="es-ES" sz="1200" b="1" dirty="0"/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428625" y="4725145"/>
                <a:ext cx="2199159" cy="18722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solidFill>
                  <a:schemeClr val="bg1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endParaRPr lang="es-AR" sz="1000" b="1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ctr"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s-AR" sz="2800" b="1" dirty="0" smtClean="0">
                    <a:solidFill>
                      <a:schemeClr val="bg1"/>
                    </a:solidFill>
                    <a:latin typeface="+mj-lt"/>
                  </a:rPr>
                  <a:t>MTEySS</a:t>
                </a:r>
                <a:endParaRPr lang="es-AR" sz="2800" b="1" dirty="0">
                  <a:solidFill>
                    <a:schemeClr val="bg1"/>
                  </a:solidFill>
                  <a:latin typeface="+mj-lt"/>
                </a:endParaRPr>
              </a:p>
              <a:p>
                <a:pPr algn="ctr"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s-AR" sz="2400" b="1" dirty="0">
                    <a:solidFill>
                      <a:schemeClr val="bg1"/>
                    </a:solidFill>
                    <a:latin typeface="+mj-lt"/>
                  </a:rPr>
                  <a:t>y </a:t>
                </a:r>
                <a:endParaRPr lang="es-AR" sz="2400" b="1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ctr"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s-AR" sz="2400" b="1" dirty="0" smtClean="0">
                    <a:solidFill>
                      <a:schemeClr val="bg1"/>
                    </a:solidFill>
                    <a:latin typeface="+mj-lt"/>
                  </a:rPr>
                  <a:t>otros actores</a:t>
                </a:r>
                <a:endParaRPr lang="es-ES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2" name="AutoShape 16"/>
              <p:cNvSpPr>
                <a:spLocks noChangeArrowheads="1"/>
              </p:cNvSpPr>
              <p:nvPr/>
            </p:nvSpPr>
            <p:spPr bwMode="auto">
              <a:xfrm>
                <a:off x="2857500" y="4913015"/>
                <a:ext cx="3429000" cy="1447800"/>
              </a:xfrm>
              <a:prstGeom prst="rightArrow">
                <a:avLst>
                  <a:gd name="adj1" fmla="val 50000"/>
                  <a:gd name="adj2" fmla="val 44195"/>
                </a:avLst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accent1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s-AR" sz="2000" b="1" dirty="0">
                    <a:solidFill>
                      <a:schemeClr val="accent1"/>
                    </a:solidFill>
                    <a:latin typeface="+mj-lt"/>
                  </a:rPr>
                  <a:t>POLITICA PÚBLICA: </a:t>
                </a:r>
              </a:p>
              <a:p>
                <a:pPr algn="ctr" eaLnBrk="0" hangingPunct="0">
                  <a:defRPr/>
                </a:pPr>
                <a:r>
                  <a:rPr lang="es-AR" sz="2000" b="1" dirty="0">
                    <a:solidFill>
                      <a:schemeClr val="accent1"/>
                    </a:solidFill>
                    <a:latin typeface="+mj-lt"/>
                  </a:rPr>
                  <a:t>Programa de </a:t>
                </a:r>
                <a:r>
                  <a:rPr lang="es-AR" sz="2400" b="1" dirty="0">
                    <a:solidFill>
                      <a:schemeClr val="accent1"/>
                    </a:solidFill>
                    <a:latin typeface="+mj-lt"/>
                  </a:rPr>
                  <a:t>EPL</a:t>
                </a:r>
              </a:p>
            </p:txBody>
          </p:sp>
          <p:sp>
            <p:nvSpPr>
              <p:cNvPr id="13" name="Text Box 67"/>
              <p:cNvSpPr txBox="1">
                <a:spLocks noChangeArrowheads="1"/>
              </p:cNvSpPr>
              <p:nvPr/>
            </p:nvSpPr>
            <p:spPr bwMode="auto">
              <a:xfrm>
                <a:off x="2643188" y="4725144"/>
                <a:ext cx="3000375" cy="485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s-AR" sz="1300" b="1" dirty="0">
                    <a:solidFill>
                      <a:schemeClr val="accent1">
                        <a:lumMod val="75000"/>
                      </a:schemeClr>
                    </a:solidFill>
                  </a:rPr>
                  <a:t>GESTORES . FACILITADORES </a:t>
                </a:r>
              </a:p>
              <a:p>
                <a:pPr algn="ctr">
                  <a:defRPr/>
                </a:pPr>
                <a:r>
                  <a:rPr lang="es-AR" sz="1300" b="1" dirty="0">
                    <a:solidFill>
                      <a:schemeClr val="accent1">
                        <a:lumMod val="75000"/>
                      </a:schemeClr>
                    </a:solidFill>
                  </a:rPr>
                  <a:t>PROMOTORES . ARTICULADORES</a:t>
                </a:r>
              </a:p>
            </p:txBody>
          </p:sp>
          <p:sp>
            <p:nvSpPr>
              <p:cNvPr id="15" name="Text Box 67"/>
              <p:cNvSpPr txBox="1">
                <a:spLocks noChangeArrowheads="1"/>
              </p:cNvSpPr>
              <p:nvPr/>
            </p:nvSpPr>
            <p:spPr bwMode="auto">
              <a:xfrm>
                <a:off x="3144838" y="6093296"/>
                <a:ext cx="2498725" cy="455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AR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RECURSOS  y  ASISTENCIA</a:t>
                </a:r>
              </a:p>
              <a:p>
                <a:pPr>
                  <a:defRPr/>
                </a:pPr>
                <a:r>
                  <a:rPr lang="es-AR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 TÉCNICA  y   FINANCIERA </a:t>
                </a:r>
                <a:endParaRPr lang="es-AR" dirty="0"/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6429367" y="4550252"/>
                <a:ext cx="2286008" cy="203054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s-AR" b="1" dirty="0">
                    <a:latin typeface="+mj-lt"/>
                  </a:rPr>
                  <a:t>Solucionar </a:t>
                </a:r>
              </a:p>
              <a:p>
                <a:pPr algn="ctr" eaLnBrk="0" hangingPunct="0">
                  <a:defRPr/>
                </a:pPr>
                <a:r>
                  <a:rPr lang="es-AR" b="1" dirty="0">
                    <a:latin typeface="+mj-lt"/>
                  </a:rPr>
                  <a:t>problemas de la</a:t>
                </a:r>
              </a:p>
              <a:p>
                <a:pPr algn="ctr" eaLnBrk="0" hangingPunct="0">
                  <a:defRPr/>
                </a:pPr>
                <a:r>
                  <a:rPr lang="es-AR" sz="2800" b="1" dirty="0">
                    <a:latin typeface="+mj-lt"/>
                  </a:rPr>
                  <a:t>POBLACIÓN </a:t>
                </a:r>
              </a:p>
              <a:p>
                <a:pPr algn="ctr" eaLnBrk="0" hangingPunct="0">
                  <a:defRPr/>
                </a:pPr>
                <a:r>
                  <a:rPr lang="es-AR" sz="2800" b="1" dirty="0">
                    <a:latin typeface="+mj-lt"/>
                  </a:rPr>
                  <a:t>OBJETIVO</a:t>
                </a:r>
              </a:p>
            </p:txBody>
          </p:sp>
        </p:grpSp>
      </p:grpSp>
      <p:sp>
        <p:nvSpPr>
          <p:cNvPr id="23563" name="17 Rectángulo"/>
          <p:cNvSpPr>
            <a:spLocks noChangeArrowheads="1"/>
          </p:cNvSpPr>
          <p:nvPr/>
        </p:nvSpPr>
        <p:spPr bwMode="auto">
          <a:xfrm>
            <a:off x="1619250" y="188913"/>
            <a:ext cx="5473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>
                <a:solidFill>
                  <a:schemeClr val="bg1"/>
                </a:solidFill>
                <a:cs typeface="Arial" charset="0"/>
              </a:rPr>
              <a:t>Roles de participantes en EPL</a:t>
            </a:r>
            <a:endParaRPr lang="es-ES" sz="2400">
              <a:solidFill>
                <a:schemeClr val="bg1"/>
              </a:solidFill>
            </a:endParaRPr>
          </a:p>
        </p:txBody>
      </p:sp>
      <p:sp>
        <p:nvSpPr>
          <p:cNvPr id="23564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54 Grupo"/>
          <p:cNvGrpSpPr/>
          <p:nvPr/>
        </p:nvGrpSpPr>
        <p:grpSpPr>
          <a:xfrm>
            <a:off x="7524328" y="2348880"/>
            <a:ext cx="1360339" cy="647700"/>
            <a:chOff x="7524328" y="2348880"/>
            <a:chExt cx="1360339" cy="647700"/>
          </a:xfrm>
        </p:grpSpPr>
        <p:sp>
          <p:nvSpPr>
            <p:cNvPr id="27" name="AutoShape 16"/>
            <p:cNvSpPr>
              <a:spLocks noChangeArrowheads="1"/>
            </p:cNvSpPr>
            <p:nvPr/>
          </p:nvSpPr>
          <p:spPr bwMode="auto">
            <a:xfrm rot="10800000">
              <a:off x="7524328" y="2348880"/>
              <a:ext cx="1360339" cy="647700"/>
            </a:xfrm>
            <a:prstGeom prst="rightArrow">
              <a:avLst>
                <a:gd name="adj1" fmla="val 50000"/>
                <a:gd name="adj2" fmla="val 4419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s-AR" sz="2000" b="1" dirty="0" smtClean="0">
                <a:solidFill>
                  <a:schemeClr val="accent1"/>
                </a:solidFill>
              </a:endParaRPr>
            </a:p>
            <a:p>
              <a:pPr eaLnBrk="0" hangingPunct="0">
                <a:defRPr/>
              </a:pPr>
              <a:r>
                <a:rPr lang="es-AR" sz="2000" b="1" dirty="0" smtClean="0">
                  <a:solidFill>
                    <a:schemeClr val="accent1"/>
                  </a:solidFill>
                </a:rPr>
                <a:t>        </a:t>
              </a:r>
              <a:endParaRPr lang="es-AR" sz="2400" b="1" dirty="0" smtClean="0">
                <a:solidFill>
                  <a:schemeClr val="accent1"/>
                </a:solidFill>
              </a:endParaRPr>
            </a:p>
            <a:p>
              <a:pPr eaLnBrk="0" hangingPunct="0">
                <a:defRPr/>
              </a:pPr>
              <a:endParaRPr lang="es-AR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7740352" y="2514382"/>
              <a:ext cx="9268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DEMANDAS /</a:t>
              </a:r>
            </a:p>
            <a:p>
              <a:r>
                <a:rPr lang="es-AR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NECESIDADES</a:t>
              </a:r>
              <a:endParaRPr lang="es-ES" sz="800" b="1" dirty="0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7524328" y="4149452"/>
            <a:ext cx="1360339" cy="647700"/>
            <a:chOff x="7524328" y="2276872"/>
            <a:chExt cx="1360339" cy="647700"/>
          </a:xfrm>
        </p:grpSpPr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 rot="10800000">
              <a:off x="7524328" y="2276872"/>
              <a:ext cx="1360339" cy="647700"/>
            </a:xfrm>
            <a:prstGeom prst="rightArrow">
              <a:avLst>
                <a:gd name="adj1" fmla="val 50000"/>
                <a:gd name="adj2" fmla="val 4419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s-AR" sz="2000" b="1" dirty="0" smtClean="0">
                <a:solidFill>
                  <a:schemeClr val="accent1"/>
                </a:solidFill>
              </a:endParaRPr>
            </a:p>
            <a:p>
              <a:pPr eaLnBrk="0" hangingPunct="0">
                <a:defRPr/>
              </a:pPr>
              <a:r>
                <a:rPr lang="es-AR" sz="2000" b="1" dirty="0" smtClean="0">
                  <a:solidFill>
                    <a:schemeClr val="accent1"/>
                  </a:solidFill>
                </a:rPr>
                <a:t>        </a:t>
              </a:r>
              <a:endParaRPr lang="es-AR" sz="2400" b="1" dirty="0" smtClean="0">
                <a:solidFill>
                  <a:schemeClr val="accent1"/>
                </a:solidFill>
              </a:endParaRPr>
            </a:p>
            <a:p>
              <a:pPr eaLnBrk="0" hangingPunct="0">
                <a:defRPr/>
              </a:pPr>
              <a:endParaRPr lang="es-AR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7740352" y="2442374"/>
              <a:ext cx="9268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DEMANDAS /</a:t>
              </a:r>
            </a:p>
            <a:p>
              <a:r>
                <a:rPr lang="es-AR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NECESIDADES</a:t>
              </a:r>
              <a:endParaRPr lang="es-ES" sz="800" b="1" dirty="0"/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7524328" y="5589612"/>
            <a:ext cx="1360339" cy="647700"/>
            <a:chOff x="7524328" y="2276872"/>
            <a:chExt cx="1360339" cy="647700"/>
          </a:xfrm>
        </p:grpSpPr>
        <p:sp>
          <p:nvSpPr>
            <p:cNvPr id="44" name="AutoShape 16"/>
            <p:cNvSpPr>
              <a:spLocks noChangeArrowheads="1"/>
            </p:cNvSpPr>
            <p:nvPr/>
          </p:nvSpPr>
          <p:spPr bwMode="auto">
            <a:xfrm rot="10800000">
              <a:off x="7524328" y="2276872"/>
              <a:ext cx="1360339" cy="647700"/>
            </a:xfrm>
            <a:prstGeom prst="rightArrow">
              <a:avLst>
                <a:gd name="adj1" fmla="val 50000"/>
                <a:gd name="adj2" fmla="val 4419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s-AR" sz="2000" b="1" dirty="0" smtClean="0">
                <a:solidFill>
                  <a:schemeClr val="accent1"/>
                </a:solidFill>
              </a:endParaRPr>
            </a:p>
            <a:p>
              <a:pPr eaLnBrk="0" hangingPunct="0">
                <a:defRPr/>
              </a:pPr>
              <a:r>
                <a:rPr lang="es-AR" sz="2000" b="1" dirty="0" smtClean="0">
                  <a:solidFill>
                    <a:schemeClr val="accent1"/>
                  </a:solidFill>
                </a:rPr>
                <a:t>        </a:t>
              </a:r>
              <a:endParaRPr lang="es-AR" sz="2400" b="1" dirty="0" smtClean="0">
                <a:solidFill>
                  <a:schemeClr val="accent1"/>
                </a:solidFill>
              </a:endParaRPr>
            </a:p>
            <a:p>
              <a:pPr eaLnBrk="0" hangingPunct="0">
                <a:defRPr/>
              </a:pPr>
              <a:endParaRPr lang="es-AR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7740352" y="2442374"/>
              <a:ext cx="9268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DEMANDAS /</a:t>
              </a:r>
            </a:p>
            <a:p>
              <a:r>
                <a:rPr lang="es-AR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NECESIDADES</a:t>
              </a:r>
              <a:endParaRPr lang="es-ES" sz="800" b="1" dirty="0"/>
            </a:p>
          </p:txBody>
        </p:sp>
      </p:grpSp>
      <p:sp>
        <p:nvSpPr>
          <p:cNvPr id="33" name="AutoShape 16"/>
          <p:cNvSpPr>
            <a:spLocks noChangeArrowheads="1"/>
          </p:cNvSpPr>
          <p:nvPr/>
        </p:nvSpPr>
        <p:spPr bwMode="auto">
          <a:xfrm>
            <a:off x="34999" y="2924944"/>
            <a:ext cx="8425433" cy="719708"/>
          </a:xfrm>
          <a:prstGeom prst="rightArrow">
            <a:avLst>
              <a:gd name="adj1" fmla="val 50000"/>
              <a:gd name="adj2" fmla="val 4419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s-AR" sz="2000" b="1">
              <a:solidFill>
                <a:schemeClr val="accent1"/>
              </a:solidFill>
            </a:endParaRPr>
          </a:p>
          <a:p>
            <a:pPr eaLnBrk="0" hangingPunct="0">
              <a:defRPr/>
            </a:pPr>
            <a:r>
              <a:rPr lang="es-AR" sz="2000" b="1">
                <a:solidFill>
                  <a:schemeClr val="accent1"/>
                </a:solidFill>
              </a:rPr>
              <a:t>        </a:t>
            </a:r>
            <a:endParaRPr lang="es-AR" sz="2400" b="1">
              <a:solidFill>
                <a:schemeClr val="accent1"/>
              </a:solidFill>
            </a:endParaRPr>
          </a:p>
          <a:p>
            <a:pPr eaLnBrk="0" hangingPunct="0">
              <a:defRPr/>
            </a:pPr>
            <a:endParaRPr lang="es-AR" sz="2400" b="1">
              <a:solidFill>
                <a:schemeClr val="accent1"/>
              </a:solidFill>
            </a:endParaRPr>
          </a:p>
        </p:txBody>
      </p:sp>
      <p:sp>
        <p:nvSpPr>
          <p:cNvPr id="24579" name="1 Título"/>
          <p:cNvSpPr>
            <a:spLocks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0825" y="2420938"/>
            <a:ext cx="1441450" cy="16557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AR" sz="400" b="1" dirty="0">
              <a:solidFill>
                <a:schemeClr val="bg1"/>
              </a:solidFill>
              <a:latin typeface="+mj-lt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sz="2000" b="1" dirty="0">
                <a:solidFill>
                  <a:schemeClr val="bg1"/>
                </a:solidFill>
                <a:latin typeface="+mj-lt"/>
              </a:rPr>
              <a:t>MTEySS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sz="1200" b="1" dirty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sz="2000" b="1" dirty="0">
                <a:solidFill>
                  <a:schemeClr val="bg1"/>
                </a:solidFill>
                <a:latin typeface="+mj-lt"/>
              </a:rPr>
              <a:t>Secretaría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sz="2000" b="1" dirty="0">
                <a:solidFill>
                  <a:schemeClr val="bg1"/>
                </a:solidFill>
                <a:latin typeface="+mj-lt"/>
              </a:rPr>
              <a:t> de Empleo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E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144463" y="981075"/>
            <a:ext cx="8820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GESTORES  .  FACILITADORES  .  PROMOTORES  .   ARTICULADORES  en los 3 niveles:</a:t>
            </a:r>
          </a:p>
        </p:txBody>
      </p:sp>
      <p:sp>
        <p:nvSpPr>
          <p:cNvPr id="24583" name="17 Rectángulo"/>
          <p:cNvSpPr>
            <a:spLocks noChangeArrowheads="1"/>
          </p:cNvSpPr>
          <p:nvPr/>
        </p:nvSpPr>
        <p:spPr bwMode="auto">
          <a:xfrm>
            <a:off x="107950" y="231775"/>
            <a:ext cx="87836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 b="1">
                <a:solidFill>
                  <a:schemeClr val="bg1"/>
                </a:solidFill>
                <a:cs typeface="Arial" charset="0"/>
              </a:rPr>
              <a:t>Estructura institucional, Población Objetivo y otros actores</a:t>
            </a:r>
            <a:endParaRPr lang="es-ES" sz="2400">
              <a:solidFill>
                <a:schemeClr val="bg1"/>
              </a:solidFill>
            </a:endParaRP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0" y="1844675"/>
            <a:ext cx="8532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      NACIONAL          	    PROVINCIAL		         LOCAL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059113" y="2420938"/>
            <a:ext cx="1512887" cy="16557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AR" sz="400" b="1" dirty="0">
              <a:solidFill>
                <a:schemeClr val="bg1"/>
              </a:solidFill>
              <a:latin typeface="+mj-lt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b="1" dirty="0">
                <a:solidFill>
                  <a:schemeClr val="bg1"/>
                </a:solidFill>
                <a:latin typeface="+mj-lt"/>
              </a:rPr>
              <a:t>Gerencia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b="1" dirty="0">
                <a:solidFill>
                  <a:schemeClr val="bg1"/>
                </a:solidFill>
                <a:latin typeface="+mj-lt"/>
              </a:rPr>
              <a:t>de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b="1" dirty="0">
                <a:solidFill>
                  <a:schemeClr val="bg1"/>
                </a:solidFill>
                <a:latin typeface="+mj-lt"/>
              </a:rPr>
              <a:t>Capacitación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b="1" dirty="0">
                <a:solidFill>
                  <a:schemeClr val="bg1"/>
                </a:solidFill>
                <a:latin typeface="+mj-lt"/>
              </a:rPr>
              <a:t>y Empleo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E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867400" y="2420938"/>
            <a:ext cx="1296988" cy="16557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AR" sz="400" b="1" dirty="0">
              <a:solidFill>
                <a:schemeClr val="bg1"/>
              </a:solidFill>
              <a:latin typeface="+mj-lt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sz="2000" b="1" dirty="0">
                <a:solidFill>
                  <a:schemeClr val="bg1"/>
                </a:solidFill>
                <a:latin typeface="+mj-lt"/>
              </a:rPr>
              <a:t>Oficina</a:t>
            </a:r>
            <a:endParaRPr lang="es-AR" sz="1200" b="1" dirty="0">
              <a:solidFill>
                <a:schemeClr val="bg1"/>
              </a:solidFill>
              <a:latin typeface="Arial Black" pitchFamily="34" charset="0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sz="2000" b="1" dirty="0">
                <a:solidFill>
                  <a:schemeClr val="bg1"/>
                </a:solidFill>
                <a:latin typeface="+mj-lt"/>
              </a:rPr>
              <a:t>de Empleo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E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21 Conector recto"/>
          <p:cNvCxnSpPr/>
          <p:nvPr/>
        </p:nvCxnSpPr>
        <p:spPr>
          <a:xfrm>
            <a:off x="2411413" y="1773238"/>
            <a:ext cx="0" cy="388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5219700" y="1773238"/>
            <a:ext cx="0" cy="388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580063" y="4508500"/>
            <a:ext cx="1655762" cy="1223963"/>
          </a:xfrm>
          <a:prstGeom prst="rect">
            <a:avLst/>
          </a:prstGeom>
          <a:solidFill>
            <a:srgbClr val="C00000"/>
          </a:solidFill>
          <a:ln w="57150"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AR" sz="400" b="1" dirty="0">
              <a:solidFill>
                <a:schemeClr val="bg1"/>
              </a:solidFill>
              <a:latin typeface="+mj-lt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b="1" dirty="0">
                <a:solidFill>
                  <a:schemeClr val="bg1"/>
                </a:solidFill>
                <a:latin typeface="+mj-lt"/>
              </a:rPr>
              <a:t>Otras áreas 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b="1" dirty="0">
                <a:solidFill>
                  <a:schemeClr val="bg1"/>
                </a:solidFill>
                <a:latin typeface="+mj-lt"/>
              </a:rPr>
              <a:t>del 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b="1" dirty="0">
                <a:solidFill>
                  <a:schemeClr val="bg1"/>
                </a:solidFill>
                <a:latin typeface="+mj-lt"/>
              </a:rPr>
              <a:t>Gob. Local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E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79388" y="6021388"/>
            <a:ext cx="7056437" cy="6477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AR" sz="400" b="1" dirty="0">
              <a:solidFill>
                <a:schemeClr val="bg1"/>
              </a:solidFill>
              <a:latin typeface="+mj-lt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sz="2000" b="1" dirty="0">
                <a:solidFill>
                  <a:schemeClr val="bg1"/>
                </a:solidFill>
                <a:latin typeface="+mj-lt"/>
              </a:rPr>
              <a:t>Actores del ámbito privado, la cooperación internacional, etc.</a:t>
            </a:r>
            <a:endParaRPr lang="es-E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916238" y="4437063"/>
            <a:ext cx="1800225" cy="1295400"/>
          </a:xfrm>
          <a:prstGeom prst="rect">
            <a:avLst/>
          </a:prstGeom>
          <a:solidFill>
            <a:srgbClr val="C00000"/>
          </a:solidFill>
          <a:ln w="57150"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AR" sz="400" b="1" dirty="0">
              <a:solidFill>
                <a:schemeClr val="bg1"/>
              </a:solidFill>
              <a:latin typeface="+mj-lt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sz="2000" b="1" dirty="0">
                <a:solidFill>
                  <a:schemeClr val="bg1"/>
                </a:solidFill>
                <a:latin typeface="+mj-lt"/>
              </a:rPr>
              <a:t>Gobierno 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sz="2000" b="1" dirty="0">
                <a:solidFill>
                  <a:schemeClr val="bg1"/>
                </a:solidFill>
                <a:latin typeface="+mj-lt"/>
              </a:rPr>
              <a:t>de la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sz="2000" b="1" dirty="0">
                <a:solidFill>
                  <a:schemeClr val="bg1"/>
                </a:solidFill>
                <a:latin typeface="+mj-lt"/>
              </a:rPr>
              <a:t>Provincia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E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79388" y="4437063"/>
            <a:ext cx="1728787" cy="1295400"/>
          </a:xfrm>
          <a:prstGeom prst="rect">
            <a:avLst/>
          </a:prstGeom>
          <a:solidFill>
            <a:srgbClr val="C00000"/>
          </a:solidFill>
          <a:ln w="57150"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AR" sz="400" b="1" dirty="0">
              <a:solidFill>
                <a:schemeClr val="bg1"/>
              </a:solidFill>
              <a:latin typeface="+mj-lt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b="1" dirty="0">
                <a:solidFill>
                  <a:schemeClr val="bg1"/>
                </a:solidFill>
                <a:latin typeface="+mj-lt"/>
              </a:rPr>
              <a:t>Otras áreas 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b="1" dirty="0">
                <a:solidFill>
                  <a:schemeClr val="bg1"/>
                </a:solidFill>
                <a:latin typeface="+mj-lt"/>
              </a:rPr>
              <a:t>del 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s-AR" b="1" dirty="0">
                <a:solidFill>
                  <a:schemeClr val="bg1"/>
                </a:solidFill>
                <a:latin typeface="+mj-lt"/>
              </a:rPr>
              <a:t>Gob. Nacional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s-E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7" name="36 Conector recto"/>
          <p:cNvCxnSpPr/>
          <p:nvPr/>
        </p:nvCxnSpPr>
        <p:spPr>
          <a:xfrm>
            <a:off x="0" y="17732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6" name="15 Rectángulo"/>
          <p:cNvSpPr>
            <a:spLocks noChangeArrowheads="1"/>
          </p:cNvSpPr>
          <p:nvPr/>
        </p:nvSpPr>
        <p:spPr bwMode="auto">
          <a:xfrm>
            <a:off x="8736013" y="0"/>
            <a:ext cx="40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EPL</a:t>
            </a:r>
            <a:endParaRPr lang="es-ES" sz="120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28" name="27 Conector recto"/>
          <p:cNvCxnSpPr/>
          <p:nvPr/>
        </p:nvCxnSpPr>
        <p:spPr>
          <a:xfrm>
            <a:off x="-36513" y="2205038"/>
            <a:ext cx="9180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7454061" y="3212976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000" b="1" dirty="0" smtClean="0">
                <a:solidFill>
                  <a:schemeClr val="accent1">
                    <a:lumMod val="75000"/>
                  </a:schemeClr>
                </a:solidFill>
              </a:rPr>
              <a:t>APOYO</a:t>
            </a:r>
          </a:p>
        </p:txBody>
      </p:sp>
      <p:grpSp>
        <p:nvGrpSpPr>
          <p:cNvPr id="51" name="50 Grupo"/>
          <p:cNvGrpSpPr/>
          <p:nvPr/>
        </p:nvGrpSpPr>
        <p:grpSpPr>
          <a:xfrm>
            <a:off x="7380312" y="4725144"/>
            <a:ext cx="1072307" cy="647700"/>
            <a:chOff x="7388125" y="4725144"/>
            <a:chExt cx="1144315" cy="647700"/>
          </a:xfrm>
        </p:grpSpPr>
        <p:sp>
          <p:nvSpPr>
            <p:cNvPr id="34" name="AutoShape 16"/>
            <p:cNvSpPr>
              <a:spLocks noChangeArrowheads="1"/>
            </p:cNvSpPr>
            <p:nvPr/>
          </p:nvSpPr>
          <p:spPr bwMode="auto">
            <a:xfrm>
              <a:off x="7388125" y="4725144"/>
              <a:ext cx="1144315" cy="647700"/>
            </a:xfrm>
            <a:prstGeom prst="rightArrow">
              <a:avLst>
                <a:gd name="adj1" fmla="val 50000"/>
                <a:gd name="adj2" fmla="val 4419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s-AR" sz="2000" b="1">
                <a:solidFill>
                  <a:schemeClr val="accent1"/>
                </a:solidFill>
              </a:endParaRPr>
            </a:p>
            <a:p>
              <a:pPr eaLnBrk="0" hangingPunct="0">
                <a:defRPr/>
              </a:pPr>
              <a:r>
                <a:rPr lang="es-AR" sz="2000" b="1">
                  <a:solidFill>
                    <a:schemeClr val="accent1"/>
                  </a:solidFill>
                </a:rPr>
                <a:t>        </a:t>
              </a:r>
              <a:endParaRPr lang="es-AR" sz="2400" b="1">
                <a:solidFill>
                  <a:schemeClr val="accent1"/>
                </a:solidFill>
              </a:endParaRPr>
            </a:p>
            <a:p>
              <a:pPr eaLnBrk="0" hangingPunct="0">
                <a:defRPr/>
              </a:pPr>
              <a:endParaRPr lang="es-AR" sz="2400" b="1">
                <a:solidFill>
                  <a:schemeClr val="accent1"/>
                </a:solidFill>
              </a:endParaRPr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7524328" y="4941168"/>
              <a:ext cx="6463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APOYO</a:t>
              </a:r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7380312" y="6165676"/>
            <a:ext cx="1072307" cy="647700"/>
            <a:chOff x="7380312" y="6165676"/>
            <a:chExt cx="1144315" cy="647700"/>
          </a:xfrm>
        </p:grpSpPr>
        <p:sp>
          <p:nvSpPr>
            <p:cNvPr id="32" name="AutoShape 16"/>
            <p:cNvSpPr>
              <a:spLocks noChangeArrowheads="1"/>
            </p:cNvSpPr>
            <p:nvPr/>
          </p:nvSpPr>
          <p:spPr bwMode="auto">
            <a:xfrm>
              <a:off x="7380312" y="6165676"/>
              <a:ext cx="1144315" cy="647700"/>
            </a:xfrm>
            <a:prstGeom prst="rightArrow">
              <a:avLst>
                <a:gd name="adj1" fmla="val 50000"/>
                <a:gd name="adj2" fmla="val 4419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s-AR" sz="2000" b="1">
                <a:solidFill>
                  <a:schemeClr val="accent1"/>
                </a:solidFill>
              </a:endParaRPr>
            </a:p>
            <a:p>
              <a:pPr eaLnBrk="0" hangingPunct="0">
                <a:defRPr/>
              </a:pPr>
              <a:r>
                <a:rPr lang="es-AR" sz="2000" b="1">
                  <a:solidFill>
                    <a:schemeClr val="accent1"/>
                  </a:solidFill>
                </a:rPr>
                <a:t>        </a:t>
              </a:r>
              <a:endParaRPr lang="es-AR" sz="2400" b="1">
                <a:solidFill>
                  <a:schemeClr val="accent1"/>
                </a:solidFill>
              </a:endParaRPr>
            </a:p>
            <a:p>
              <a:pPr eaLnBrk="0" hangingPunct="0">
                <a:defRPr/>
              </a:pPr>
              <a:endParaRPr lang="es-AR" sz="2400" b="1">
                <a:solidFill>
                  <a:schemeClr val="accent1"/>
                </a:solidFill>
              </a:endParaRPr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7524328" y="6381328"/>
              <a:ext cx="6463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APOYO</a:t>
              </a:r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8676456" y="2276872"/>
            <a:ext cx="430887" cy="4509120"/>
            <a:chOff x="8676456" y="2204864"/>
            <a:chExt cx="430887" cy="4653136"/>
          </a:xfrm>
        </p:grpSpPr>
        <p:sp>
          <p:nvSpPr>
            <p:cNvPr id="53" name="Rectangle 4"/>
            <p:cNvSpPr>
              <a:spLocks noChangeArrowheads="1"/>
            </p:cNvSpPr>
            <p:nvPr/>
          </p:nvSpPr>
          <p:spPr bwMode="auto">
            <a:xfrm>
              <a:off x="8676456" y="2204864"/>
              <a:ext cx="395536" cy="4653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spcBef>
                  <a:spcPct val="20000"/>
                </a:spcBef>
                <a:buFont typeface="Arial" charset="0"/>
                <a:buNone/>
                <a:defRPr/>
              </a:pPr>
              <a:endParaRPr lang="es-AR" sz="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xt Box 67"/>
            <p:cNvSpPr txBox="1">
              <a:spLocks noChangeArrowheads="1"/>
            </p:cNvSpPr>
            <p:nvPr/>
          </p:nvSpPr>
          <p:spPr bwMode="auto">
            <a:xfrm rot="16200000">
              <a:off x="6565332" y="4315988"/>
              <a:ext cx="4653136" cy="430887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2200" b="1" dirty="0">
                  <a:solidFill>
                    <a:schemeClr val="accent1">
                      <a:lumMod val="75000"/>
                    </a:schemeClr>
                  </a:solidFill>
                  <a:latin typeface="Arial Black" pitchFamily="34" charset="0"/>
                </a:rPr>
                <a:t>PEQUEÑOS  PRODUCTORES </a:t>
              </a:r>
              <a:endParaRPr lang="es-AR" sz="2200" dirty="0"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1446</Words>
  <Application>Microsoft Office PowerPoint</Application>
  <PresentationFormat>Presentación en pantalla (4:3)</PresentationFormat>
  <Paragraphs>353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Times New Roman</vt:lpstr>
      <vt:lpstr>Trebuchet MS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DIRECCIÓN DE MICROEMPRESAS Y DESARROLLO DEL EMPLEO LOCAL</dc:title>
  <dc:creator>Cristina</dc:creator>
  <cp:lastModifiedBy>Romina Maria Di Filippo</cp:lastModifiedBy>
  <cp:revision>708</cp:revision>
  <cp:lastPrinted>2014-12-05T17:11:18Z</cp:lastPrinted>
  <dcterms:created xsi:type="dcterms:W3CDTF">2009-06-11T11:33:41Z</dcterms:created>
  <dcterms:modified xsi:type="dcterms:W3CDTF">2015-04-06T16:25:04Z</dcterms:modified>
</cp:coreProperties>
</file>