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1"/>
  </p:notesMasterIdLst>
  <p:sldIdLst>
    <p:sldId id="283" r:id="rId2"/>
    <p:sldId id="272" r:id="rId3"/>
    <p:sldId id="265" r:id="rId4"/>
    <p:sldId id="259" r:id="rId5"/>
    <p:sldId id="260" r:id="rId6"/>
    <p:sldId id="266" r:id="rId7"/>
    <p:sldId id="258" r:id="rId8"/>
    <p:sldId id="261" r:id="rId9"/>
    <p:sldId id="277" r:id="rId10"/>
    <p:sldId id="281" r:id="rId11"/>
    <p:sldId id="276" r:id="rId12"/>
    <p:sldId id="275" r:id="rId13"/>
    <p:sldId id="282" r:id="rId14"/>
    <p:sldId id="274" r:id="rId15"/>
    <p:sldId id="267" r:id="rId16"/>
    <p:sldId id="25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2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09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24BB1-A14D-4D7E-B8E8-D1DE8AA04C3E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8343-4F08-4F94-9FE8-D5F55BBF41C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5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8343-4F08-4F94-9FE8-D5F55BBF41C7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50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9C6CE9E-0982-4881-9DA2-A253B3F55D66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EB15CD0-05BB-4B44-870D-9F1010B475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CE9E-0982-4881-9DA2-A253B3F55D66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5CD0-05BB-4B44-870D-9F1010B475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CE9E-0982-4881-9DA2-A253B3F55D66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5CD0-05BB-4B44-870D-9F1010B475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9C6CE9E-0982-4881-9DA2-A253B3F55D66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5CD0-05BB-4B44-870D-9F1010B475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9C6CE9E-0982-4881-9DA2-A253B3F55D66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EB15CD0-05BB-4B44-870D-9F1010B4750E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C6CE9E-0982-4881-9DA2-A253B3F55D66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EB15CD0-05BB-4B44-870D-9F1010B475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9C6CE9E-0982-4881-9DA2-A253B3F55D66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EB15CD0-05BB-4B44-870D-9F1010B475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CE9E-0982-4881-9DA2-A253B3F55D66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5CD0-05BB-4B44-870D-9F1010B475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C6CE9E-0982-4881-9DA2-A253B3F55D66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EB15CD0-05BB-4B44-870D-9F1010B475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9C6CE9E-0982-4881-9DA2-A253B3F55D66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EB15CD0-05BB-4B44-870D-9F1010B475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9C6CE9E-0982-4881-9DA2-A253B3F55D66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EB15CD0-05BB-4B44-870D-9F1010B475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9C6CE9E-0982-4881-9DA2-A253B3F55D66}" type="datetimeFigureOut">
              <a:rPr lang="es-ES" smtClean="0"/>
              <a:pPr/>
              <a:t>14/05/2015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EB15CD0-05BB-4B44-870D-9F1010B475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8295456" cy="1362075"/>
          </a:xfrm>
          <a:blipFill>
            <a:blip r:embed="rId2" cstate="print"/>
            <a:tile tx="0" ty="0" sx="100000" sy="100000" flip="none" algn="tl"/>
          </a:blip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AR" sz="5400" dirty="0" smtClean="0">
                <a:latin typeface="Comic Sans MS" pitchFamily="66" charset="0"/>
              </a:rPr>
              <a:t>EMPLEO PÚBLICO</a:t>
            </a:r>
            <a:endParaRPr lang="es-ES" sz="5400" dirty="0">
              <a:latin typeface="Comic Sans MS" pitchFamily="66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43608" y="2276872"/>
            <a:ext cx="7200800" cy="3456384"/>
          </a:xfrm>
          <a:ln w="38100">
            <a:solidFill>
              <a:schemeClr val="bg1"/>
            </a:solidFill>
          </a:ln>
        </p:spPr>
        <p:txBody>
          <a:bodyPr/>
          <a:lstStyle/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pPr algn="ctr"/>
            <a:r>
              <a:rPr lang="es-AR" u="sng" dirty="0" smtClean="0"/>
              <a:t> </a:t>
            </a:r>
            <a:r>
              <a:rPr lang="es-AR" sz="4400" u="sng" dirty="0" smtClean="0">
                <a:latin typeface="Comic Sans MS" pitchFamily="66" charset="0"/>
              </a:rPr>
              <a:t>Decreto N° 2098 /2008</a:t>
            </a:r>
          </a:p>
          <a:p>
            <a:pPr algn="ctr"/>
            <a:r>
              <a:rPr lang="es-AR" sz="4400" u="sng" dirty="0" smtClean="0">
                <a:latin typeface="Comic Sans MS" pitchFamily="66" charset="0"/>
              </a:rPr>
              <a:t>SINEP</a:t>
            </a:r>
            <a:endParaRPr lang="es-ES" sz="4400" u="sng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80920" cy="1296143"/>
          </a:xfrm>
          <a:blipFill>
            <a:blip r:embed="rId2" cstate="print"/>
            <a:tile tx="0" ty="0" sx="100000" sy="100000" flip="none" algn="tl"/>
          </a:blip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s-AR" sz="2600" dirty="0" smtClean="0">
                <a:latin typeface="Comic Sans MS" pitchFamily="66" charset="0"/>
              </a:rPr>
              <a:t/>
            </a:r>
            <a:br>
              <a:rPr lang="es-AR" sz="2600" dirty="0" smtClean="0">
                <a:latin typeface="Comic Sans MS" pitchFamily="66" charset="0"/>
              </a:rPr>
            </a:br>
            <a:r>
              <a:rPr lang="es-AR" sz="2600" dirty="0" smtClean="0">
                <a:latin typeface="Comic Sans MS" pitchFamily="66" charset="0"/>
              </a:rPr>
              <a:t>EXIGENCIAS DE CAPACITACION DE ACUERDO AL NIVEL Y TRAMO ESCALAFONARIO</a:t>
            </a:r>
            <a:r>
              <a:rPr lang="es-ES" sz="2600" dirty="0" smtClean="0">
                <a:latin typeface="Comic Sans MS" pitchFamily="66" charset="0"/>
              </a:rPr>
              <a:t/>
            </a:r>
            <a:br>
              <a:rPr lang="es-ES" sz="2600" dirty="0" smtClean="0">
                <a:latin typeface="Comic Sans MS" pitchFamily="66" charset="0"/>
              </a:rPr>
            </a:br>
            <a:endParaRPr lang="es-ES" sz="2600" dirty="0">
              <a:latin typeface="Comic Sans MS" pitchFamily="66" charset="0"/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179512" y="1633536"/>
            <a:ext cx="8712968" cy="4675784"/>
          </a:xfrm>
        </p:spPr>
        <p:txBody>
          <a:bodyPr/>
          <a:lstStyle/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1115616" y="2276872"/>
          <a:ext cx="6912768" cy="3801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</a:tblGrid>
              <a:tr h="514391">
                <a:tc rowSpan="2">
                  <a:txBody>
                    <a:bodyPr/>
                    <a:lstStyle/>
                    <a:p>
                      <a:pPr algn="ctr"/>
                      <a:r>
                        <a:rPr lang="es-AR" sz="1300" b="1" dirty="0" smtClean="0">
                          <a:latin typeface="Arial" pitchFamily="34" charset="0"/>
                          <a:cs typeface="Arial" pitchFamily="34" charset="0"/>
                        </a:rPr>
                        <a:t>NIVEL</a:t>
                      </a:r>
                      <a:r>
                        <a:rPr lang="es-AR" sz="1300" b="1" baseline="0" dirty="0" smtClean="0">
                          <a:latin typeface="Arial" pitchFamily="34" charset="0"/>
                          <a:cs typeface="Arial" pitchFamily="34" charset="0"/>
                        </a:rPr>
                        <a:t> ESCALAFONARIO</a:t>
                      </a:r>
                      <a:endParaRPr lang="es-ES" sz="13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AR" sz="2800" dirty="0" smtClean="0">
                          <a:latin typeface="Arial" pitchFamily="34" charset="0"/>
                          <a:cs typeface="Arial" pitchFamily="34" charset="0"/>
                        </a:rPr>
                        <a:t>TRAMO</a:t>
                      </a:r>
                      <a:endParaRPr lang="es-E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781753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700" b="1" dirty="0" smtClean="0">
                          <a:latin typeface="Arial" pitchFamily="34" charset="0"/>
                          <a:cs typeface="Arial" pitchFamily="34" charset="0"/>
                        </a:rPr>
                        <a:t>GENERAL</a:t>
                      </a:r>
                      <a:endParaRPr lang="es-ES" sz="17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700" b="1" dirty="0" smtClean="0">
                          <a:latin typeface="Arial" pitchFamily="34" charset="0"/>
                          <a:cs typeface="Arial" pitchFamily="34" charset="0"/>
                        </a:rPr>
                        <a:t>INTERMEDIO</a:t>
                      </a:r>
                      <a:endParaRPr lang="es-ES" sz="17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700" b="1" dirty="0" smtClean="0">
                          <a:latin typeface="Arial" pitchFamily="34" charset="0"/>
                          <a:cs typeface="Arial" pitchFamily="34" charset="0"/>
                        </a:rPr>
                        <a:t>AVANZADO</a:t>
                      </a:r>
                      <a:endParaRPr lang="es-ES" sz="17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1203466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latin typeface="Arial" pitchFamily="34" charset="0"/>
                          <a:cs typeface="Arial" pitchFamily="34" charset="0"/>
                        </a:rPr>
                        <a:t>A, B, C y D</a:t>
                      </a:r>
                      <a:endParaRPr lang="es-E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latin typeface="Arial" pitchFamily="34" charset="0"/>
                          <a:cs typeface="Arial" pitchFamily="34" charset="0"/>
                        </a:rPr>
                        <a:t>40 horas</a:t>
                      </a:r>
                      <a:endParaRPr lang="es-E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latin typeface="Arial" pitchFamily="34" charset="0"/>
                          <a:cs typeface="Arial" pitchFamily="34" charset="0"/>
                        </a:rPr>
                        <a:t>56 horas</a:t>
                      </a:r>
                      <a:endParaRPr lang="es-E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latin typeface="Arial" pitchFamily="34" charset="0"/>
                          <a:cs typeface="Arial" pitchFamily="34" charset="0"/>
                        </a:rPr>
                        <a:t>72 horas</a:t>
                      </a:r>
                      <a:endParaRPr lang="es-E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1298467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latin typeface="Arial" pitchFamily="34" charset="0"/>
                          <a:cs typeface="Arial" pitchFamily="34" charset="0"/>
                        </a:rPr>
                        <a:t>E y F</a:t>
                      </a:r>
                      <a:endParaRPr lang="es-E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latin typeface="Arial" pitchFamily="34" charset="0"/>
                          <a:cs typeface="Arial" pitchFamily="34" charset="0"/>
                        </a:rPr>
                        <a:t>35 horas</a:t>
                      </a:r>
                      <a:endParaRPr lang="es-E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latin typeface="Arial" pitchFamily="34" charset="0"/>
                          <a:cs typeface="Arial" pitchFamily="34" charset="0"/>
                        </a:rPr>
                        <a:t>40 horas</a:t>
                      </a:r>
                      <a:endParaRPr lang="es-E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latin typeface="Arial" pitchFamily="34" charset="0"/>
                          <a:cs typeface="Arial" pitchFamily="34" charset="0"/>
                        </a:rPr>
                        <a:t>48 horas</a:t>
                      </a:r>
                      <a:endParaRPr lang="es-E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  <a:blipFill>
            <a:blip r:embed="rId2" cstate="print"/>
            <a:tile tx="0" ty="0" sx="100000" sy="100000" flip="none" algn="tl"/>
          </a:blipFill>
          <a:ln w="127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s-AR" sz="4000" u="sng" dirty="0" smtClean="0">
                <a:latin typeface="Comic Sans MS" pitchFamily="66" charset="0"/>
              </a:rPr>
              <a:t>SELECCIÓN</a:t>
            </a:r>
            <a:endParaRPr lang="es-ES" sz="4000" u="sng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328592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s-ES" sz="1800" b="1" u="sng" dirty="0" smtClean="0">
                <a:latin typeface="Comic Sans MS" pitchFamily="66" charset="0"/>
              </a:rPr>
              <a:t>Concursos de Antecedentes y Oposición </a:t>
            </a:r>
            <a:r>
              <a:rPr lang="es-ES" sz="1800" dirty="0" smtClean="0">
                <a:latin typeface="Comic Sans MS" pitchFamily="66" charset="0"/>
              </a:rPr>
              <a:t>para el ingreso a la carrera, para la promoción a un nivel </a:t>
            </a:r>
            <a:r>
              <a:rPr lang="es-ES" sz="1800" dirty="0" err="1" smtClean="0">
                <a:latin typeface="Comic Sans MS" pitchFamily="66" charset="0"/>
              </a:rPr>
              <a:t>escalafonario</a:t>
            </a:r>
            <a:r>
              <a:rPr lang="es-ES" sz="1800" dirty="0" smtClean="0">
                <a:latin typeface="Comic Sans MS" pitchFamily="66" charset="0"/>
              </a:rPr>
              <a:t> superior y para la titularidad del ejercicio de las funciones ejecutivas y de jefatura.</a:t>
            </a:r>
          </a:p>
          <a:p>
            <a:pPr>
              <a:buNone/>
            </a:pPr>
            <a:r>
              <a:rPr lang="es-ES" sz="1800" b="1" u="sng" dirty="0" smtClean="0">
                <a:latin typeface="Comic Sans MS" pitchFamily="66" charset="0"/>
              </a:rPr>
              <a:t>Tipos de Convocatoria</a:t>
            </a:r>
            <a:r>
              <a:rPr lang="es-ES" sz="1800" dirty="0" smtClean="0">
                <a:latin typeface="Comic Sans MS" pitchFamily="66" charset="0"/>
              </a:rPr>
              <a:t>: Generales – Abiertos </a:t>
            </a:r>
          </a:p>
          <a:p>
            <a:pPr>
              <a:buNone/>
            </a:pPr>
            <a:r>
              <a:rPr lang="es-ES" sz="1800" b="1" u="sng" dirty="0" smtClean="0">
                <a:latin typeface="Comic Sans MS" pitchFamily="66" charset="0"/>
              </a:rPr>
              <a:t>Concursos:</a:t>
            </a:r>
            <a:r>
              <a:rPr lang="es-ES" sz="1800" dirty="0" smtClean="0">
                <a:latin typeface="Comic Sans MS" pitchFamily="66" charset="0"/>
              </a:rPr>
              <a:t> Ordinarios – Extraordinarios.</a:t>
            </a:r>
          </a:p>
          <a:p>
            <a:pPr>
              <a:buNone/>
            </a:pPr>
            <a:r>
              <a:rPr lang="es-ES" sz="1800" b="1" u="sng" dirty="0" smtClean="0">
                <a:latin typeface="Comic Sans MS" pitchFamily="66" charset="0"/>
              </a:rPr>
              <a:t>Etapas</a:t>
            </a:r>
            <a:r>
              <a:rPr lang="es-ES" sz="1800" dirty="0" smtClean="0">
                <a:latin typeface="Comic Sans MS" pitchFamily="66" charset="0"/>
              </a:rPr>
              <a:t>:</a:t>
            </a:r>
            <a:br>
              <a:rPr lang="es-ES" sz="1800" dirty="0" smtClean="0">
                <a:latin typeface="Comic Sans MS" pitchFamily="66" charset="0"/>
              </a:rPr>
            </a:br>
            <a:r>
              <a:rPr lang="es-ES" sz="1800" dirty="0" smtClean="0">
                <a:latin typeface="Comic Sans MS" pitchFamily="66" charset="0"/>
              </a:rPr>
              <a:t>a) Evaluación de Antecedentes Curriculares y Laborales</a:t>
            </a:r>
          </a:p>
          <a:p>
            <a:pPr>
              <a:buNone/>
            </a:pPr>
            <a:r>
              <a:rPr lang="es-ES" sz="1800" dirty="0" smtClean="0">
                <a:latin typeface="Comic Sans MS" pitchFamily="66" charset="0"/>
              </a:rPr>
              <a:t>     b) Evaluación Técnica</a:t>
            </a:r>
          </a:p>
          <a:p>
            <a:pPr>
              <a:buNone/>
            </a:pPr>
            <a:r>
              <a:rPr lang="es-ES" sz="1800" dirty="0" smtClean="0">
                <a:latin typeface="Comic Sans MS" pitchFamily="66" charset="0"/>
              </a:rPr>
              <a:t>     c) Evaluación mediante Entrevista Laboral </a:t>
            </a:r>
          </a:p>
          <a:p>
            <a:pPr>
              <a:buNone/>
            </a:pPr>
            <a:r>
              <a:rPr lang="es-ES" sz="1800" dirty="0" smtClean="0">
                <a:latin typeface="Comic Sans MS" pitchFamily="66" charset="0"/>
              </a:rPr>
              <a:t>     d) Evaluación del Perfil Psicológico</a:t>
            </a:r>
          </a:p>
          <a:p>
            <a:pPr>
              <a:buNone/>
            </a:pPr>
            <a:r>
              <a:rPr lang="es-ES" sz="1800" b="1" dirty="0" smtClean="0">
                <a:latin typeface="Comic Sans MS" pitchFamily="66" charset="0"/>
              </a:rPr>
              <a:t>Cada etapa se dará por aprobada o desaprobada siendo las mismas excluyentes en orden sucesivo</a:t>
            </a:r>
            <a:r>
              <a:rPr lang="es-ES" sz="1800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es-ES" sz="1800" b="1" u="sng" dirty="0" smtClean="0">
                <a:latin typeface="Comic Sans MS" pitchFamily="66" charset="0"/>
              </a:rPr>
              <a:t>Responsable de la Selección</a:t>
            </a:r>
            <a:r>
              <a:rPr lang="es-ES" sz="1800" dirty="0" smtClean="0">
                <a:latin typeface="Comic Sans MS" pitchFamily="66" charset="0"/>
              </a:rPr>
              <a:t>: COMITÉ DE SELECCIÓN</a:t>
            </a:r>
          </a:p>
          <a:p>
            <a:pPr>
              <a:buNone/>
            </a:pPr>
            <a:r>
              <a:rPr lang="es-ES" sz="1800" b="1" u="sng" dirty="0" smtClean="0">
                <a:latin typeface="Comic Sans MS" pitchFamily="66" charset="0"/>
              </a:rPr>
              <a:t>Difusión de Concursos</a:t>
            </a:r>
            <a:r>
              <a:rPr lang="es-ES" sz="1800" dirty="0" smtClean="0">
                <a:latin typeface="Comic Sans MS" pitchFamily="66" charset="0"/>
              </a:rPr>
              <a:t>: Boletín Oficial, carteleras, página web, circulares, entre otros, DOS (2) diarios de mayor circulación nacional, por al menos DOS (2) días, y con una antelación no inferior a DIEZ (10) días corridos previos al inicio de las inscripciones de los candidatos</a:t>
            </a:r>
          </a:p>
          <a:p>
            <a:endParaRPr lang="es-ES" sz="2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5282"/>
          </a:xfrm>
          <a:blipFill>
            <a:blip r:embed="rId2" cstate="print"/>
            <a:tile tx="0" ty="0" sx="100000" sy="100000" flip="none" algn="tl"/>
          </a:blip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AR" sz="4000" b="1" u="sng" dirty="0" smtClean="0"/>
              <a:t>EVALUACIÓN DE </a:t>
            </a:r>
            <a:r>
              <a:rPr lang="es-AR" sz="4000" b="1" u="sng" dirty="0" smtClean="0">
                <a:latin typeface="Comic Sans MS" pitchFamily="66" charset="0"/>
              </a:rPr>
              <a:t>DESEMPEÑO</a:t>
            </a:r>
            <a:endParaRPr lang="es-ES" sz="4000" b="1" u="sng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8016"/>
          </a:xfrm>
          <a:ln w="19050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s-ES" u="sng" dirty="0" smtClean="0">
                <a:latin typeface="Comic Sans MS" pitchFamily="66" charset="0"/>
              </a:rPr>
              <a:t>Período de evaluación</a:t>
            </a:r>
            <a:r>
              <a:rPr lang="es-ES" dirty="0" smtClean="0">
                <a:latin typeface="Comic Sans MS" pitchFamily="66" charset="0"/>
              </a:rPr>
              <a:t>: del 1º de enero y el 31 de diciembre de cada año</a:t>
            </a:r>
          </a:p>
          <a:p>
            <a:r>
              <a:rPr lang="es-ES" dirty="0" smtClean="0">
                <a:latin typeface="Comic Sans MS" pitchFamily="66" charset="0"/>
              </a:rPr>
              <a:t>El desempeño del personal será evaluado con relación </a:t>
            </a:r>
            <a:r>
              <a:rPr lang="es-ES" b="1" u="sng" dirty="0" smtClean="0">
                <a:latin typeface="Comic Sans MS" pitchFamily="66" charset="0"/>
              </a:rPr>
              <a:t>al logro de los objetivos, metas y/o resultados</a:t>
            </a:r>
            <a:r>
              <a:rPr lang="es-ES" dirty="0" smtClean="0">
                <a:latin typeface="Comic Sans MS" pitchFamily="66" charset="0"/>
              </a:rPr>
              <a:t> tomando en consideración las competencias, los conocimientos, habilidades, aptitudes y actitudes demostradas en el ejercicio de sus funciones, y las condiciones y recursos disponibles.</a:t>
            </a:r>
          </a:p>
          <a:p>
            <a:r>
              <a:rPr lang="es-ES" dirty="0" smtClean="0">
                <a:latin typeface="Comic Sans MS" pitchFamily="66" charset="0"/>
              </a:rPr>
              <a:t>Se establecen y comunican por escrito al inicio del período de evaluación, </a:t>
            </a:r>
            <a:r>
              <a:rPr lang="es-ES" b="1" u="sng" dirty="0" smtClean="0">
                <a:latin typeface="Comic Sans MS" pitchFamily="66" charset="0"/>
              </a:rPr>
              <a:t>los objetivos, metas y/o resultados</a:t>
            </a:r>
            <a:r>
              <a:rPr lang="es-ES" dirty="0" smtClean="0">
                <a:latin typeface="Comic Sans MS" pitchFamily="66" charset="0"/>
              </a:rPr>
              <a:t> así como de los estándares de cantidad, calidad, oportunidad y/o excelencia a obtener durante tal período por cada empleado, grupo o equipo de trabajo o unidad organizativa según se establezca, los que servirán como parte de los parámetros de evaluación y de la debida rendición de cuentas.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  <a:blipFill>
            <a:blip r:embed="rId2" cstate="print"/>
            <a:tile tx="0" ty="0" sx="100000" sy="100000" flip="none" algn="tl"/>
          </a:blipFill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s-ES" sz="2800" b="1" dirty="0" smtClean="0">
                <a:latin typeface="Comic Sans MS" pitchFamily="66" charset="0"/>
              </a:rPr>
              <a:t>La calificación reflejará si el Desempeño del trabajador ha sido evaluado como:</a:t>
            </a:r>
            <a:endParaRPr lang="es-ES" sz="2800" b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s-ES" sz="2500" b="1" dirty="0" smtClean="0">
                <a:solidFill>
                  <a:schemeClr val="bg1"/>
                </a:solidFill>
              </a:rPr>
              <a:t>a</a:t>
            </a:r>
            <a:r>
              <a:rPr lang="es-ES" sz="2500" b="1" dirty="0" smtClean="0">
                <a:solidFill>
                  <a:schemeClr val="bg1"/>
                </a:solidFill>
                <a:latin typeface="Comic Sans MS" pitchFamily="66" charset="0"/>
              </a:rPr>
              <a:t>) </a:t>
            </a:r>
            <a:r>
              <a:rPr lang="es-ES" sz="2500" b="1" u="sng" dirty="0" smtClean="0">
                <a:solidFill>
                  <a:schemeClr val="bg1"/>
                </a:solidFill>
                <a:latin typeface="Comic Sans MS" pitchFamily="66" charset="0"/>
              </a:rPr>
              <a:t>DESTACADO</a:t>
            </a:r>
            <a:r>
              <a:rPr lang="es-ES" sz="2500" dirty="0" smtClean="0">
                <a:latin typeface="Comic Sans MS" pitchFamily="66" charset="0"/>
              </a:rPr>
              <a:t>: por superar muy ampliamente los estándares del rendimiento esperado </a:t>
            </a:r>
          </a:p>
          <a:p>
            <a:pPr>
              <a:buNone/>
            </a:pPr>
            <a:r>
              <a:rPr lang="es-ES" sz="2500" b="1" dirty="0" smtClean="0">
                <a:solidFill>
                  <a:schemeClr val="bg1"/>
                </a:solidFill>
                <a:latin typeface="Comic Sans MS" pitchFamily="66" charset="0"/>
              </a:rPr>
              <a:t>b) </a:t>
            </a:r>
            <a:r>
              <a:rPr lang="es-ES" sz="2500" b="1" u="sng" dirty="0" smtClean="0">
                <a:solidFill>
                  <a:schemeClr val="bg1"/>
                </a:solidFill>
                <a:latin typeface="Comic Sans MS" pitchFamily="66" charset="0"/>
              </a:rPr>
              <a:t>BUENO</a:t>
            </a:r>
            <a:r>
              <a:rPr lang="es-ES" sz="2500" dirty="0" smtClean="0">
                <a:solidFill>
                  <a:schemeClr val="bg1"/>
                </a:solidFill>
                <a:latin typeface="Comic Sans MS" pitchFamily="66" charset="0"/>
              </a:rPr>
              <a:t>: </a:t>
            </a:r>
            <a:r>
              <a:rPr lang="es-ES" sz="2500" dirty="0" smtClean="0">
                <a:latin typeface="Comic Sans MS" pitchFamily="66" charset="0"/>
              </a:rPr>
              <a:t>por alcanzar razonablemente dichos estándares, </a:t>
            </a:r>
          </a:p>
          <a:p>
            <a:pPr>
              <a:buNone/>
            </a:pPr>
            <a:r>
              <a:rPr lang="es-ES" sz="2500" b="1" dirty="0" smtClean="0">
                <a:solidFill>
                  <a:schemeClr val="bg1"/>
                </a:solidFill>
                <a:latin typeface="Comic Sans MS" pitchFamily="66" charset="0"/>
              </a:rPr>
              <a:t>c) </a:t>
            </a:r>
            <a:r>
              <a:rPr lang="es-ES" sz="2500" b="1" u="sng" dirty="0" smtClean="0">
                <a:solidFill>
                  <a:schemeClr val="bg1"/>
                </a:solidFill>
                <a:latin typeface="Comic Sans MS" pitchFamily="66" charset="0"/>
              </a:rPr>
              <a:t>REGULAR</a:t>
            </a:r>
            <a:r>
              <a:rPr lang="es-ES" sz="2500" dirty="0" smtClean="0">
                <a:latin typeface="Comic Sans MS" pitchFamily="66" charset="0"/>
              </a:rPr>
              <a:t>: por alcanzar sólo ocasionalmente a cubrir los requerimientos de la función o puesto.</a:t>
            </a:r>
          </a:p>
          <a:p>
            <a:pPr>
              <a:buNone/>
            </a:pPr>
            <a:r>
              <a:rPr lang="es-ES" sz="2500" b="1" dirty="0" smtClean="0">
                <a:solidFill>
                  <a:schemeClr val="bg1"/>
                </a:solidFill>
                <a:latin typeface="Comic Sans MS" pitchFamily="66" charset="0"/>
              </a:rPr>
              <a:t>d) </a:t>
            </a:r>
            <a:r>
              <a:rPr lang="es-ES" sz="2500" b="1" u="sng" dirty="0" smtClean="0">
                <a:solidFill>
                  <a:schemeClr val="bg1"/>
                </a:solidFill>
                <a:latin typeface="Comic Sans MS" pitchFamily="66" charset="0"/>
              </a:rPr>
              <a:t>DEFICIENTE</a:t>
            </a:r>
            <a:r>
              <a:rPr lang="es-ES" sz="2500" dirty="0" smtClean="0">
                <a:latin typeface="Comic Sans MS" pitchFamily="66" charset="0"/>
              </a:rPr>
              <a:t>: por no alcanzar a cubrir los requerimientos básicos </a:t>
            </a:r>
          </a:p>
          <a:p>
            <a:pPr>
              <a:buNone/>
            </a:pPr>
            <a:r>
              <a:rPr lang="es-ES" sz="2800" b="1" u="sng" dirty="0" smtClean="0">
                <a:solidFill>
                  <a:schemeClr val="bg1"/>
                </a:solidFill>
                <a:latin typeface="Comic Sans MS" pitchFamily="66" charset="0"/>
              </a:rPr>
              <a:t>RECURSOS</a:t>
            </a:r>
            <a:r>
              <a:rPr lang="es-ES" sz="2800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s-ES" sz="2800" b="1" dirty="0" smtClean="0"/>
              <a:t> </a:t>
            </a:r>
            <a:r>
              <a:rPr lang="es-ES" sz="2600" b="1" dirty="0" smtClean="0">
                <a:latin typeface="Comic Sans MS" pitchFamily="66" charset="0"/>
              </a:rPr>
              <a:t>DE RECONSIDERACIÓN </a:t>
            </a:r>
          </a:p>
          <a:p>
            <a:r>
              <a:rPr lang="es-ES" sz="2600" b="1" dirty="0" smtClean="0">
                <a:latin typeface="Comic Sans MS" pitchFamily="66" charset="0"/>
              </a:rPr>
              <a:t> RECURSO JERÁRQUICO EN SUBSIDIO</a:t>
            </a:r>
            <a:endParaRPr lang="es-ES" sz="26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260649"/>
            <a:ext cx="7239000" cy="1224136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s-AR" dirty="0" smtClean="0">
                <a:latin typeface="Comic Sans MS" pitchFamily="66" charset="0"/>
              </a:rPr>
              <a:t>REMUNERACIONES SINEP</a:t>
            </a:r>
            <a:endParaRPr lang="es-ES" dirty="0">
              <a:latin typeface="Comic Sans MS" pitchFamily="66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079432" cy="4747792"/>
          </a:xfrm>
          <a:ln w="19050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ü"/>
            </a:pPr>
            <a:endParaRPr lang="es-AR" sz="2400" b="1" u="sng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s-AR" sz="2300" b="1" u="sng" dirty="0" smtClean="0">
                <a:latin typeface="Comic Sans MS" pitchFamily="66" charset="0"/>
              </a:rPr>
              <a:t>ASIGNACION BASICA DEL NIVEL :</a:t>
            </a:r>
            <a:r>
              <a:rPr lang="es-AR" sz="2300" dirty="0" smtClean="0">
                <a:latin typeface="Comic Sans MS" pitchFamily="66" charset="0"/>
              </a:rPr>
              <a:t>Sueldo-Dedicación Funcional</a:t>
            </a:r>
          </a:p>
          <a:p>
            <a:pPr>
              <a:buFont typeface="Wingdings" pitchFamily="2" charset="2"/>
              <a:buChar char="ü"/>
            </a:pPr>
            <a:endParaRPr lang="es-AR" sz="2300" b="1" u="sng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ü"/>
            </a:pPr>
            <a:endParaRPr lang="es-AR" sz="2300" b="1" u="sng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s-AR" sz="2300" b="1" u="sng" dirty="0" smtClean="0">
                <a:latin typeface="Comic Sans MS" pitchFamily="66" charset="0"/>
              </a:rPr>
              <a:t>ADICIONALES</a:t>
            </a:r>
            <a:r>
              <a:rPr lang="es-AR" sz="2300" dirty="0" smtClean="0">
                <a:latin typeface="Comic Sans MS" pitchFamily="66" charset="0"/>
              </a:rPr>
              <a:t>: de Grado y de Tramo</a:t>
            </a:r>
          </a:p>
          <a:p>
            <a:pPr>
              <a:buFont typeface="Wingdings" pitchFamily="2" charset="2"/>
              <a:buChar char="ü"/>
            </a:pPr>
            <a:endParaRPr lang="es-AR" sz="23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s-AR" sz="2300" b="1" u="sng" dirty="0" smtClean="0">
                <a:latin typeface="Comic Sans MS" pitchFamily="66" charset="0"/>
              </a:rPr>
              <a:t>SUPLEMENTOS</a:t>
            </a:r>
            <a:r>
              <a:rPr lang="es-AR" sz="2300" dirty="0" smtClean="0">
                <a:latin typeface="Comic Sans MS" pitchFamily="66" charset="0"/>
              </a:rPr>
              <a:t>:  por Agrupamiento, por Función Ejecutiva, por Función de Jefatura, por Función Específica, por Capacitación Terciaria.</a:t>
            </a:r>
          </a:p>
          <a:p>
            <a:pPr>
              <a:buFont typeface="Wingdings" pitchFamily="2" charset="2"/>
              <a:buChar char="ü"/>
            </a:pPr>
            <a:endParaRPr lang="es-AR" sz="23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s-AR" sz="2300" b="1" u="sng" dirty="0" smtClean="0">
                <a:latin typeface="Comic Sans MS" pitchFamily="66" charset="0"/>
              </a:rPr>
              <a:t>BONIFICACIONES</a:t>
            </a:r>
            <a:r>
              <a:rPr lang="es-AR" sz="2300" dirty="0" smtClean="0">
                <a:latin typeface="Comic Sans MS" pitchFamily="66" charset="0"/>
              </a:rPr>
              <a:t>: por Desempeño Destacado, por Servicios a Terceros</a:t>
            </a:r>
          </a:p>
          <a:p>
            <a:pPr>
              <a:buFont typeface="Wingdings" pitchFamily="2" charset="2"/>
              <a:buChar char="ü"/>
            </a:pPr>
            <a:endParaRPr lang="es-AR" sz="23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s-AR" sz="2300" u="sng" dirty="0" smtClean="0">
                <a:latin typeface="Comic Sans MS" pitchFamily="66" charset="0"/>
              </a:rPr>
              <a:t>I</a:t>
            </a:r>
            <a:r>
              <a:rPr lang="es-AR" sz="2300" b="1" u="sng" dirty="0" smtClean="0">
                <a:latin typeface="Comic Sans MS" pitchFamily="66" charset="0"/>
              </a:rPr>
              <a:t>NCENTIVOS</a:t>
            </a:r>
            <a:r>
              <a:rPr lang="es-AR" sz="2300" dirty="0" smtClean="0">
                <a:latin typeface="Comic Sans MS" pitchFamily="66" charset="0"/>
              </a:rPr>
              <a:t>:  Por  Productividad, por  Innovaciones y Mejoras al Servicio.</a:t>
            </a:r>
          </a:p>
          <a:p>
            <a:pPr>
              <a:buFont typeface="Wingdings" pitchFamily="2" charset="2"/>
              <a:buChar char="ü"/>
            </a:pPr>
            <a:endParaRPr lang="es-AR" sz="23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s-AR" sz="2300" b="1" u="sng" dirty="0" smtClean="0">
                <a:latin typeface="Comic Sans MS" pitchFamily="66" charset="0"/>
              </a:rPr>
              <a:t>COMPENSACIONES</a:t>
            </a:r>
            <a:r>
              <a:rPr lang="es-AR" sz="2300" dirty="0" smtClean="0">
                <a:latin typeface="Comic Sans MS" pitchFamily="66" charset="0"/>
              </a:rPr>
              <a:t>: por Servicios Cumplidos, por  Zona Geográfica</a:t>
            </a:r>
            <a:endParaRPr lang="es-ES" sz="23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52928" cy="1399032"/>
          </a:xfrm>
          <a:blipFill>
            <a:blip r:embed="rId2" cstate="print"/>
            <a:tile tx="0" ty="0" sx="100000" sy="100000" flip="none" algn="tl"/>
          </a:blipFill>
          <a:ln>
            <a:solidFill>
              <a:srgbClr val="0070C0"/>
            </a:solidFill>
          </a:ln>
        </p:spPr>
        <p:txBody>
          <a:bodyPr/>
          <a:lstStyle/>
          <a:p>
            <a:pPr algn="ctr"/>
            <a:r>
              <a:rPr lang="es-ES" b="1" dirty="0" smtClean="0">
                <a:solidFill>
                  <a:srgbClr val="0070C0"/>
                </a:solidFill>
              </a:rPr>
              <a:t>PERSONAL CONTRATADO</a:t>
            </a:r>
            <a:br>
              <a:rPr lang="es-ES" b="1" dirty="0" smtClean="0">
                <a:solidFill>
                  <a:srgbClr val="0070C0"/>
                </a:solidFill>
              </a:rPr>
            </a:br>
            <a:r>
              <a:rPr lang="es-ES" b="1" dirty="0" smtClean="0">
                <a:solidFill>
                  <a:srgbClr val="0070C0"/>
                </a:solidFill>
              </a:rPr>
              <a:t>ART. 9 –LEY 25.164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528392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64008" indent="0" algn="ctr">
              <a:buNone/>
            </a:pPr>
            <a:endParaRPr lang="es-ES" b="1" dirty="0"/>
          </a:p>
          <a:p>
            <a:pPr marL="64008" indent="0" algn="ctr">
              <a:buNone/>
            </a:pPr>
            <a:r>
              <a:rPr lang="es-ES" b="1" dirty="0" smtClean="0"/>
              <a:t>INGRESO POR PROCESOS DE SELECCIÓN O</a:t>
            </a:r>
          </a:p>
          <a:p>
            <a:pPr marL="64008" indent="0" algn="ctr">
              <a:buNone/>
            </a:pPr>
            <a:r>
              <a:rPr lang="es-ES" b="1" dirty="0" smtClean="0"/>
              <a:t> POR ACREDITACIÓN DE IDONEIDAD DE </a:t>
            </a:r>
          </a:p>
          <a:p>
            <a:pPr marL="64008" indent="0" algn="ctr">
              <a:buNone/>
            </a:pPr>
            <a:r>
              <a:rPr lang="es-ES" b="1" dirty="0" smtClean="0"/>
              <a:t>UNA AUTORIDAD NO MENOR A </a:t>
            </a:r>
          </a:p>
          <a:p>
            <a:pPr marL="64008" indent="0" algn="ctr">
              <a:buNone/>
            </a:pPr>
            <a:r>
              <a:rPr lang="es-ES" b="1" dirty="0" smtClean="0"/>
              <a:t>SUBSECRETARIO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596709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/>
          <a:lstStyle/>
          <a:p>
            <a:pPr algn="ctr"/>
            <a:r>
              <a:rPr lang="es-ES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PRINCIPIOS GENERALES</a:t>
            </a:r>
            <a:endParaRPr lang="es-ES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/>
              <a:t>Igualdad de oportunidades</a:t>
            </a:r>
          </a:p>
          <a:p>
            <a:pPr>
              <a:buFont typeface="Wingdings" panose="05000000000000000000" pitchFamily="2" charset="2"/>
              <a:buChar char="q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/>
              <a:t>Transparencia en los procedimientos</a:t>
            </a:r>
          </a:p>
          <a:p>
            <a:pPr>
              <a:buFont typeface="Wingdings" panose="05000000000000000000" pitchFamily="2" charset="2"/>
              <a:buChar char="q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/>
              <a:t>Reclutamiento de personal por sistema de selección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2400" dirty="0"/>
              <a:t>Evaluación de las </a:t>
            </a:r>
            <a:r>
              <a:rPr lang="es-ES" sz="2400" dirty="0" smtClean="0"/>
              <a:t>capacidades</a:t>
            </a:r>
          </a:p>
          <a:p>
            <a:pPr marL="64008" indent="0">
              <a:buNone/>
            </a:pPr>
            <a:endParaRPr lang="es-E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/>
              <a:t>Responsabilidad en su carrera administrativa. </a:t>
            </a:r>
            <a:endParaRPr lang="es-ES" sz="2400" dirty="0"/>
          </a:p>
          <a:p>
            <a:pPr>
              <a:buFont typeface="Wingdings" panose="05000000000000000000" pitchFamily="2" charset="2"/>
              <a:buChar char="q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/>
              <a:t>La asignación de las funciones acorde </a:t>
            </a:r>
            <a:r>
              <a:rPr lang="es-ES" sz="2400" dirty="0"/>
              <a:t>al crecimiento </a:t>
            </a:r>
            <a:r>
              <a:rPr lang="es-ES" sz="2400" dirty="0" smtClean="0"/>
              <a:t>personal.</a:t>
            </a:r>
          </a:p>
          <a:p>
            <a:pPr>
              <a:buFont typeface="Wingdings" panose="05000000000000000000" pitchFamily="2" charset="2"/>
              <a:buChar char="q"/>
            </a:pPr>
            <a:endParaRPr lang="es-E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7016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8295456" cy="1362075"/>
          </a:xfrm>
          <a:blipFill>
            <a:blip r:embed="rId2" cstate="print"/>
            <a:tile tx="0" ty="0" sx="100000" sy="100000" flip="none" algn="tl"/>
          </a:blip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REMUNERACIÓN</a:t>
            </a:r>
            <a:endParaRPr lang="es-ES" sz="60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295456" cy="4891808"/>
          </a:xfrm>
        </p:spPr>
        <p:txBody>
          <a:bodyPr/>
          <a:lstStyle/>
          <a:p>
            <a:pPr marL="397764" indent="-342900">
              <a:buFont typeface="Wingdings" panose="05000000000000000000" pitchFamily="2" charset="2"/>
              <a:buChar char="ü"/>
            </a:pPr>
            <a:endParaRPr lang="es-ES" b="1" dirty="0" smtClean="0">
              <a:latin typeface="Comic Sans MS" panose="030F0702030302020204" pitchFamily="66" charset="0"/>
            </a:endParaRPr>
          </a:p>
          <a:p>
            <a:pPr marL="397764" indent="-342900">
              <a:buFont typeface="Wingdings" panose="05000000000000000000" pitchFamily="2" charset="2"/>
              <a:buChar char="ü"/>
            </a:pPr>
            <a:r>
              <a:rPr lang="es-ES" b="1" dirty="0" smtClean="0">
                <a:latin typeface="Comic Sans MS" panose="030F0702030302020204" pitchFamily="66" charset="0"/>
              </a:rPr>
              <a:t>EQUIPARADO  REMUNERATIVAMENTE A UN NIVEL Y GRADO ESCALAFONARIO</a:t>
            </a:r>
          </a:p>
          <a:p>
            <a:pPr marL="397764" indent="-342900">
              <a:buFont typeface="Wingdings" panose="05000000000000000000" pitchFamily="2" charset="2"/>
              <a:buChar char="ü"/>
            </a:pPr>
            <a:endParaRPr lang="es-ES" b="1" dirty="0" smtClean="0">
              <a:latin typeface="Comic Sans MS" panose="030F0702030302020204" pitchFamily="66" charset="0"/>
            </a:endParaRPr>
          </a:p>
          <a:p>
            <a:pPr marL="397764" indent="-342900">
              <a:buFont typeface="Wingdings" panose="05000000000000000000" pitchFamily="2" charset="2"/>
              <a:buChar char="ü"/>
            </a:pPr>
            <a:r>
              <a:rPr lang="es-ES" b="1" dirty="0" smtClean="0">
                <a:latin typeface="Comic Sans MS" panose="030F0702030302020204" pitchFamily="66" charset="0"/>
              </a:rPr>
              <a:t>COMPENSACIÓN TRANSITORIA POR DESTINO GEOGRÁFICO.</a:t>
            </a:r>
          </a:p>
          <a:p>
            <a:pPr marL="397764" indent="-342900">
              <a:buFont typeface="Wingdings" panose="05000000000000000000" pitchFamily="2" charset="2"/>
              <a:buChar char="ü"/>
            </a:pPr>
            <a:endParaRPr lang="es-ES" b="1" dirty="0" smtClean="0">
              <a:latin typeface="Comic Sans MS" panose="030F0702030302020204" pitchFamily="66" charset="0"/>
            </a:endParaRPr>
          </a:p>
          <a:p>
            <a:pPr marL="397764" indent="-342900">
              <a:buFont typeface="Wingdings" panose="05000000000000000000" pitchFamily="2" charset="2"/>
              <a:buChar char="ü"/>
            </a:pPr>
            <a:r>
              <a:rPr lang="es-ES" b="1" dirty="0" smtClean="0">
                <a:latin typeface="Comic Sans MS" panose="030F0702030302020204" pitchFamily="66" charset="0"/>
              </a:rPr>
              <a:t>COMPENSACIÓN TRANSITORIA POR MAYOR DEDICACIÓN (TERCIARIO 10%-GRADO 20%) PERTINENTES A SUS FUNCIONES.</a:t>
            </a:r>
          </a:p>
          <a:p>
            <a:pPr marL="397764" indent="-342900">
              <a:buFont typeface="Wingdings" panose="05000000000000000000" pitchFamily="2" charset="2"/>
              <a:buChar char="ü"/>
            </a:pPr>
            <a:endParaRPr lang="es-ES" b="1" dirty="0" smtClean="0">
              <a:latin typeface="Comic Sans MS" panose="030F0702030302020204" pitchFamily="66" charset="0"/>
            </a:endParaRPr>
          </a:p>
          <a:p>
            <a:pPr marL="397764" indent="-342900">
              <a:buFont typeface="Wingdings" panose="05000000000000000000" pitchFamily="2" charset="2"/>
              <a:buChar char="ü"/>
            </a:pPr>
            <a:r>
              <a:rPr lang="es-ES" b="1" dirty="0" smtClean="0">
                <a:latin typeface="Comic Sans MS" panose="030F0702030302020204" pitchFamily="66" charset="0"/>
              </a:rPr>
              <a:t>COMPENSACIÓN TRANSITORIA OPERATIVA (7,5 %)</a:t>
            </a:r>
            <a:endParaRPr lang="es-E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8062912" cy="2724720"/>
          </a:xfrm>
          <a:blipFill>
            <a:blip r:embed="rId2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>
            <a:noAutofit/>
          </a:bodyPr>
          <a:lstStyle/>
          <a:p>
            <a:pPr algn="ctr"/>
            <a:r>
              <a:rPr lang="es-ES" sz="3300" b="1" u="sng" dirty="0" smtClean="0">
                <a:latin typeface="Comic Sans MS" panose="030F0702030302020204" pitchFamily="66" charset="0"/>
              </a:rPr>
              <a:t/>
            </a:r>
            <a:br>
              <a:rPr lang="es-ES" sz="3300" b="1" u="sng" dirty="0" smtClean="0">
                <a:latin typeface="Comic Sans MS" panose="030F0702030302020204" pitchFamily="66" charset="0"/>
              </a:rPr>
            </a:br>
            <a:r>
              <a:rPr lang="es-ES" sz="3300" b="1" u="sng" dirty="0">
                <a:latin typeface="Comic Sans MS" panose="030F0702030302020204" pitchFamily="66" charset="0"/>
              </a:rPr>
              <a:t/>
            </a:r>
            <a:br>
              <a:rPr lang="es-ES" sz="3300" b="1" u="sng" dirty="0">
                <a:latin typeface="Comic Sans MS" panose="030F0702030302020204" pitchFamily="66" charset="0"/>
              </a:rPr>
            </a:br>
            <a:r>
              <a:rPr lang="es-ES" sz="3300" b="1" u="sng" dirty="0" smtClean="0">
                <a:latin typeface="Comic Sans MS" panose="030F0702030302020204" pitchFamily="66" charset="0"/>
              </a:rPr>
              <a:t/>
            </a:r>
            <a:br>
              <a:rPr lang="es-ES" sz="3300" b="1" u="sng" dirty="0" smtClean="0">
                <a:latin typeface="Comic Sans MS" panose="030F0702030302020204" pitchFamily="66" charset="0"/>
              </a:rPr>
            </a:br>
            <a:r>
              <a:rPr lang="es-ES" sz="3300" b="1" u="sng" dirty="0" smtClean="0">
                <a:latin typeface="Comic Sans MS" panose="030F0702030302020204" pitchFamily="66" charset="0"/>
              </a:rPr>
              <a:t/>
            </a:r>
            <a:br>
              <a:rPr lang="es-ES" sz="3300" b="1" u="sng" dirty="0" smtClean="0">
                <a:latin typeface="Comic Sans MS" panose="030F0702030302020204" pitchFamily="66" charset="0"/>
              </a:rPr>
            </a:br>
            <a:r>
              <a:rPr lang="es-ES" sz="3300" b="1" u="sng" dirty="0">
                <a:latin typeface="Comic Sans MS" panose="030F0702030302020204" pitchFamily="66" charset="0"/>
              </a:rPr>
              <a:t/>
            </a:r>
            <a:br>
              <a:rPr lang="es-ES" sz="3300" b="1" u="sng" dirty="0">
                <a:latin typeface="Comic Sans MS" panose="030F0702030302020204" pitchFamily="66" charset="0"/>
              </a:rPr>
            </a:br>
            <a:r>
              <a:rPr lang="es-ES" sz="3300" b="1" u="sng" dirty="0" smtClean="0">
                <a:latin typeface="Comic Sans MS" panose="030F0702030302020204" pitchFamily="66" charset="0"/>
              </a:rPr>
              <a:t/>
            </a:r>
            <a:br>
              <a:rPr lang="es-ES" sz="3300" b="1" u="sng" dirty="0" smtClean="0">
                <a:latin typeface="Comic Sans MS" panose="030F0702030302020204" pitchFamily="66" charset="0"/>
              </a:rPr>
            </a:br>
            <a:r>
              <a:rPr lang="es-ES" sz="3300" b="1" u="sng" dirty="0" smtClean="0">
                <a:latin typeface="Comic Sans MS" panose="030F0702030302020204" pitchFamily="66" charset="0"/>
              </a:rPr>
              <a:t/>
            </a:r>
            <a:br>
              <a:rPr lang="es-ES" sz="3300" b="1" u="sng" dirty="0" smtClean="0">
                <a:latin typeface="Comic Sans MS" panose="030F0702030302020204" pitchFamily="66" charset="0"/>
              </a:rPr>
            </a:br>
            <a:r>
              <a:rPr lang="es-ES" sz="3300" b="1" u="sng" dirty="0" smtClean="0">
                <a:latin typeface="Comic Sans MS" panose="030F0702030302020204" pitchFamily="66" charset="0"/>
              </a:rPr>
              <a:t/>
            </a:r>
            <a:br>
              <a:rPr lang="es-ES" sz="3300" b="1" u="sng" dirty="0" smtClean="0">
                <a:latin typeface="Comic Sans MS" panose="030F0702030302020204" pitchFamily="66" charset="0"/>
              </a:rPr>
            </a:br>
            <a:r>
              <a:rPr lang="es-ES" sz="3300" b="1" u="sng" dirty="0">
                <a:latin typeface="Comic Sans MS" panose="030F0702030302020204" pitchFamily="66" charset="0"/>
              </a:rPr>
              <a:t/>
            </a:r>
            <a:br>
              <a:rPr lang="es-ES" sz="3300" b="1" u="sng" dirty="0">
                <a:latin typeface="Comic Sans MS" panose="030F0702030302020204" pitchFamily="66" charset="0"/>
              </a:rPr>
            </a:br>
            <a:r>
              <a:rPr lang="es-ES" sz="3300" b="1" u="sng" dirty="0" smtClean="0">
                <a:latin typeface="Comic Sans MS" panose="030F0702030302020204" pitchFamily="66" charset="0"/>
              </a:rPr>
              <a:t/>
            </a:r>
            <a:br>
              <a:rPr lang="es-ES" sz="3300" b="1" u="sng" dirty="0" smtClean="0">
                <a:latin typeface="Comic Sans MS" panose="030F0702030302020204" pitchFamily="66" charset="0"/>
              </a:rPr>
            </a:br>
            <a:r>
              <a:rPr lang="es-ES" sz="3300" b="1" u="sng" dirty="0" smtClean="0">
                <a:latin typeface="Comic Sans MS" panose="030F0702030302020204" pitchFamily="66" charset="0"/>
              </a:rPr>
              <a:t/>
            </a:r>
            <a:br>
              <a:rPr lang="es-ES" sz="3300" b="1" u="sng" dirty="0" smtClean="0">
                <a:latin typeface="Comic Sans MS" panose="030F0702030302020204" pitchFamily="66" charset="0"/>
              </a:rPr>
            </a:br>
            <a:r>
              <a:rPr lang="es-ES" sz="3300" b="1" u="sng" dirty="0">
                <a:latin typeface="Comic Sans MS" panose="030F0702030302020204" pitchFamily="66" charset="0"/>
              </a:rPr>
              <a:t/>
            </a:r>
            <a:br>
              <a:rPr lang="es-ES" sz="3300" b="1" u="sng" dirty="0">
                <a:latin typeface="Comic Sans MS" panose="030F0702030302020204" pitchFamily="66" charset="0"/>
              </a:rPr>
            </a:br>
            <a:r>
              <a:rPr lang="es-ES" sz="3300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EVALUACION</a:t>
            </a:r>
            <a:r>
              <a:rPr lang="es-ES" sz="33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DE DESEMPEÑO</a:t>
            </a:r>
            <a:r>
              <a:rPr lang="es-ES" sz="3200" b="1" u="sng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/>
            </a:r>
            <a:br>
              <a:rPr lang="es-ES" sz="3200" b="1" u="sng" dirty="0" smtClean="0">
                <a:solidFill>
                  <a:srgbClr val="00B0F0"/>
                </a:solidFill>
                <a:latin typeface="Comic Sans MS" panose="030F0702030302020204" pitchFamily="66" charset="0"/>
              </a:rPr>
            </a:br>
            <a:r>
              <a:rPr lang="es-ES" sz="3200" b="1" u="sng" dirty="0">
                <a:latin typeface="Comic Sans MS" panose="030F0702030302020204" pitchFamily="66" charset="0"/>
              </a:rPr>
              <a:t/>
            </a:r>
            <a:br>
              <a:rPr lang="es-ES" sz="3200" b="1" u="sng" dirty="0">
                <a:latin typeface="Comic Sans MS" panose="030F0702030302020204" pitchFamily="66" charset="0"/>
              </a:rPr>
            </a:br>
            <a:r>
              <a:rPr lang="es-ES" sz="2700" b="1" dirty="0" smtClean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EVALUACIÓN DE DESEMPEÑO Y NOTIFICACIÓN 15 DÍAS </a:t>
            </a:r>
            <a:r>
              <a:rPr lang="es-ES" sz="27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ANTES DE LA RENOVACIÓN DEL CONTRATO. </a:t>
            </a:r>
            <a:br>
              <a:rPr lang="es-ES" sz="27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es-ES" sz="27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9 Subtítulo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8062912" cy="2664296"/>
          </a:xfrm>
          <a:blipFill>
            <a:blip r:embed="rId2" cstate="print"/>
            <a:tile tx="0" ty="0" sx="100000" sy="100000" flip="none" algn="tl"/>
          </a:blip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ctr"/>
            <a:endParaRPr lang="es-ES" sz="3200" b="1" u="sng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s-ES" sz="3200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CAMBIO</a:t>
            </a:r>
            <a:r>
              <a:rPr lang="es-ES" sz="3200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s-ES" sz="3200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 EQUIPARACIÓN DE GRADO</a:t>
            </a:r>
          </a:p>
          <a:p>
            <a:pPr algn="ctr"/>
            <a:endParaRPr lang="es-ES" sz="3200" u="sng" dirty="0" smtClean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s-ES" sz="26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AUTOMÁTICO CADA 36 MESES</a:t>
            </a:r>
            <a:endParaRPr lang="es-ES" sz="2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6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blipFill>
            <a:blip r:embed="rId2" cstate="print"/>
            <a:tile tx="0" ty="0" sx="100000" sy="100000" flip="none" algn="tl"/>
          </a:blip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ctr"/>
            <a:r>
              <a:rPr lang="es-ES" sz="96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FIN</a:t>
            </a:r>
            <a:endParaRPr lang="es-ES" sz="96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 descr="C:\Users\Silvia\AppData\Local\Microsoft\Windows\Temporary Internet Files\Content.IE5\NEFRC1L5\MC900279672[1].wm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496855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94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369961" y="2708920"/>
            <a:ext cx="2498576" cy="129614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u="sng" dirty="0" smtClean="0">
                <a:solidFill>
                  <a:schemeClr val="bg1"/>
                </a:solidFill>
              </a:rPr>
              <a:t>SINEP</a:t>
            </a:r>
          </a:p>
          <a:p>
            <a:pPr algn="ctr"/>
            <a:r>
              <a:rPr lang="es-AR" b="1" u="sng" dirty="0" smtClean="0">
                <a:solidFill>
                  <a:schemeClr val="bg1"/>
                </a:solidFill>
              </a:rPr>
              <a:t>Dto.2098/08</a:t>
            </a:r>
            <a:endParaRPr lang="es-ES" b="1" u="sng" dirty="0">
              <a:solidFill>
                <a:schemeClr val="bg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3670926" y="260648"/>
            <a:ext cx="1872208" cy="172819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u="sng" dirty="0" smtClean="0">
                <a:solidFill>
                  <a:schemeClr val="bg1"/>
                </a:solidFill>
              </a:rPr>
              <a:t>RÉGIMEN RETRIBUTIVO</a:t>
            </a:r>
            <a:endParaRPr lang="es-ES" sz="1400" b="1" u="sng" dirty="0">
              <a:solidFill>
                <a:schemeClr val="bg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1043608" y="1340768"/>
            <a:ext cx="1944216" cy="170648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u="sng" dirty="0" smtClean="0">
                <a:solidFill>
                  <a:schemeClr val="bg1"/>
                </a:solidFill>
              </a:rPr>
              <a:t>EVALUACIÓN DE DESEMPEÑO</a:t>
            </a:r>
            <a:endParaRPr lang="es-ES" sz="1400" b="1" u="sng" dirty="0">
              <a:solidFill>
                <a:schemeClr val="bg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6206211" y="1340768"/>
            <a:ext cx="2016224" cy="172819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u="sng" dirty="0" smtClean="0">
                <a:solidFill>
                  <a:schemeClr val="bg1"/>
                </a:solidFill>
              </a:rPr>
              <a:t>RÉGIMEN ESCALAFONARIO</a:t>
            </a:r>
            <a:endParaRPr lang="es-ES" sz="1100" b="1" u="sng" dirty="0">
              <a:solidFill>
                <a:schemeClr val="bg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3715121" y="4730503"/>
            <a:ext cx="2034874" cy="18002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u="sng" dirty="0" smtClean="0">
                <a:solidFill>
                  <a:schemeClr val="bg1"/>
                </a:solidFill>
              </a:rPr>
              <a:t>CAPACITACIÓN</a:t>
            </a:r>
            <a:endParaRPr lang="es-ES" sz="1200" b="1" u="sng" dirty="0">
              <a:solidFill>
                <a:schemeClr val="bg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1067010" y="3597614"/>
            <a:ext cx="2016224" cy="187220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u="sng" dirty="0" smtClean="0">
                <a:solidFill>
                  <a:schemeClr val="bg1"/>
                </a:solidFill>
              </a:rPr>
              <a:t>SELECCIÓN</a:t>
            </a:r>
            <a:endParaRPr lang="es-ES" sz="1400" b="1" u="sng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6876256" y="45091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Elipse"/>
          <p:cNvSpPr/>
          <p:nvPr/>
        </p:nvSpPr>
        <p:spPr>
          <a:xfrm>
            <a:off x="6325344" y="3597614"/>
            <a:ext cx="2016224" cy="187220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u="sng" dirty="0" smtClean="0">
                <a:solidFill>
                  <a:schemeClr val="bg1"/>
                </a:solidFill>
              </a:rPr>
              <a:t>CARRERA ADMINSTRATIVA</a:t>
            </a:r>
            <a:endParaRPr lang="es-ES" sz="1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84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3" grpId="0" animBg="1"/>
      <p:bldP spid="15" grpId="0" animBg="1"/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blipFill>
            <a:blip r:embed="rId2" cstate="print"/>
            <a:tile tx="0" ty="0" sx="100000" sy="100000" flip="none" algn="tl"/>
          </a:blipFill>
          <a:ln>
            <a:solidFill>
              <a:srgbClr val="0070C0"/>
            </a:solidFill>
          </a:ln>
        </p:spPr>
        <p:txBody>
          <a:bodyPr vert="wordArtVert" anchor="ctr">
            <a:noAutofit/>
          </a:bodyPr>
          <a:lstStyle/>
          <a:p>
            <a:pPr algn="ctr"/>
            <a:r>
              <a:rPr lang="es-ES" sz="5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S</a:t>
            </a:r>
            <a:r>
              <a:rPr lang="es-ES" sz="54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INEP</a:t>
            </a:r>
            <a:endParaRPr lang="es-ES" sz="5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87624" y="332656"/>
            <a:ext cx="1296144" cy="5904656"/>
          </a:xfrm>
          <a:blipFill>
            <a:blip r:embed="rId3" cstate="print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vert="wordArtVert" anchor="ctr">
            <a:norm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PERSONAL DE APLICACIÓN</a:t>
            </a:r>
            <a:endParaRPr lang="es-E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483768" y="320040"/>
            <a:ext cx="6443570" cy="5989320"/>
          </a:xfrm>
          <a:ln>
            <a:solidFill>
              <a:srgbClr val="0070C0"/>
            </a:solidFill>
          </a:ln>
        </p:spPr>
        <p:txBody>
          <a:bodyPr/>
          <a:lstStyle/>
          <a:p>
            <a:pPr marL="64008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b="1" dirty="0" smtClean="0"/>
              <a:t>PLANTA PERMANENTE INCORPORADA AL RÉGIMEN DE ESTABILIDAD INGRESANDO POR PROCESOS DE SELECCIÓN</a:t>
            </a:r>
            <a:r>
              <a:rPr lang="es-E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s-E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ES" b="1" dirty="0" smtClean="0"/>
              <a:t>CONTRATADOS BAJO EL ART. 9-LEY 25164</a:t>
            </a:r>
          </a:p>
          <a:p>
            <a:pPr marL="64008" indent="0">
              <a:buNone/>
            </a:pPr>
            <a:endParaRPr lang="es-E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ES" b="1" dirty="0" smtClean="0"/>
              <a:t>PLANTA TRANSITORIA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176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 vert="wordArtVert" anchor="ctr">
            <a:normAutofit/>
          </a:bodyPr>
          <a:lstStyle/>
          <a:p>
            <a:r>
              <a:rPr lang="es-ES" sz="3200" b="1" dirty="0" smtClean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AGRUPAMIENTO</a:t>
            </a:r>
            <a:endParaRPr lang="es-ES" sz="3200" b="1" dirty="0">
              <a:solidFill>
                <a:srgbClr val="0070C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 algn="ctr">
              <a:buNone/>
            </a:pPr>
            <a:r>
              <a:rPr lang="es-ES" u="sng" dirty="0" smtClean="0">
                <a:latin typeface="Comic Sans MS" panose="030F0702030302020204" pitchFamily="66" charset="0"/>
                <a:cs typeface="Aparajita" panose="020B0604020202020204" pitchFamily="34" charset="0"/>
              </a:rPr>
              <a:t>4 Tipos de agrupamiento</a:t>
            </a:r>
          </a:p>
          <a:p>
            <a:pPr marL="64008" indent="0" algn="ctr">
              <a:buNone/>
            </a:pPr>
            <a:endParaRPr lang="es-ES" u="sng" dirty="0" smtClean="0">
              <a:latin typeface="Comic Sans MS" panose="030F0702030302020204" pitchFamily="66" charset="0"/>
              <a:cs typeface="Aparajita" panose="020B0604020202020204" pitchFamily="34" charset="0"/>
            </a:endParaRPr>
          </a:p>
          <a:p>
            <a:pPr marL="64008" indent="0">
              <a:buNone/>
            </a:pPr>
            <a:r>
              <a:rPr lang="es-ES" dirty="0" smtClean="0">
                <a:latin typeface="Comic Sans MS" panose="030F0702030302020204" pitchFamily="66" charset="0"/>
                <a:cs typeface="Aparajita" panose="020B0604020202020204" pitchFamily="34" charset="0"/>
              </a:rPr>
              <a:t>1- GENERAL</a:t>
            </a:r>
          </a:p>
          <a:p>
            <a:pPr marL="64008" indent="0">
              <a:buNone/>
            </a:pPr>
            <a:endParaRPr lang="es-ES" sz="1400" dirty="0" smtClean="0">
              <a:latin typeface="Comic Sans MS" panose="030F0702030302020204" pitchFamily="66" charset="0"/>
              <a:cs typeface="Aparajita" panose="020B0604020202020204" pitchFamily="34" charset="0"/>
            </a:endParaRPr>
          </a:p>
          <a:p>
            <a:pPr marL="64008" indent="0">
              <a:buNone/>
            </a:pPr>
            <a:r>
              <a:rPr lang="es-ES" dirty="0" smtClean="0">
                <a:latin typeface="Comic Sans MS" panose="030F0702030302020204" pitchFamily="66" charset="0"/>
                <a:cs typeface="Aparajita" panose="020B0604020202020204" pitchFamily="34" charset="0"/>
              </a:rPr>
              <a:t>2- PROFESIONAL</a:t>
            </a:r>
          </a:p>
          <a:p>
            <a:pPr marL="64008" indent="0">
              <a:buNone/>
            </a:pPr>
            <a:endParaRPr lang="es-ES" sz="1400" dirty="0" smtClean="0">
              <a:latin typeface="Comic Sans MS" panose="030F0702030302020204" pitchFamily="66" charset="0"/>
              <a:cs typeface="Aparajita" panose="020B0604020202020204" pitchFamily="34" charset="0"/>
            </a:endParaRPr>
          </a:p>
          <a:p>
            <a:pPr marL="64008" indent="0">
              <a:buNone/>
            </a:pPr>
            <a:r>
              <a:rPr lang="es-ES" dirty="0" smtClean="0">
                <a:latin typeface="Comic Sans MS" panose="030F0702030302020204" pitchFamily="66" charset="0"/>
                <a:cs typeface="Aparajita" panose="020B0604020202020204" pitchFamily="34" charset="0"/>
              </a:rPr>
              <a:t>3- CIENTÍFICO TÉCNICO</a:t>
            </a:r>
          </a:p>
          <a:p>
            <a:pPr marL="64008" indent="0">
              <a:buNone/>
            </a:pPr>
            <a:endParaRPr lang="es-ES" sz="1400" dirty="0" smtClean="0">
              <a:latin typeface="Comic Sans MS" panose="030F0702030302020204" pitchFamily="66" charset="0"/>
              <a:cs typeface="Aparajita" panose="020B0604020202020204" pitchFamily="34" charset="0"/>
            </a:endParaRPr>
          </a:p>
          <a:p>
            <a:pPr marL="64008" indent="0">
              <a:buNone/>
            </a:pPr>
            <a:r>
              <a:rPr lang="es-ES" dirty="0" smtClean="0">
                <a:latin typeface="Comic Sans MS" panose="030F0702030302020204" pitchFamily="66" charset="0"/>
                <a:cs typeface="Aparajita" panose="020B0604020202020204" pitchFamily="34" charset="0"/>
              </a:rPr>
              <a:t>4- ESPECIALIZADO</a:t>
            </a:r>
          </a:p>
        </p:txBody>
      </p:sp>
      <p:pic>
        <p:nvPicPr>
          <p:cNvPr id="2050" name="Picture 2" descr="C:\Users\Silvia\AppData\Local\Microsoft\Windows\Temporary Internet Files\Content.IE5\8Z0378LC\MC90023098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45024"/>
            <a:ext cx="2215081" cy="163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9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s-ES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NIVELES, TRAMOS Y GRADOS</a:t>
            </a:r>
            <a:endParaRPr lang="es-ES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es-ES" sz="2400" b="1" u="sng" dirty="0" smtClean="0">
                <a:latin typeface="Comic Sans MS" panose="030F0702030302020204" pitchFamily="66" charset="0"/>
                <a:cs typeface="Arabic Typesetting" panose="03020402040406030203" pitchFamily="66" charset="-78"/>
              </a:rPr>
              <a:t>6 NIVELES ESCALAFONARIOS</a:t>
            </a:r>
          </a:p>
          <a:p>
            <a:pPr marL="64008" indent="0" algn="ctr">
              <a:buNone/>
            </a:pPr>
            <a:r>
              <a:rPr lang="es-AR" u="sng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Descriptos por </a:t>
            </a:r>
            <a:r>
              <a:rPr lang="es-AR" sz="2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RESPONSABILIDAD, COMPLEJIDAD Y AUTONOMÍA</a:t>
            </a:r>
            <a:endParaRPr lang="es-ES" sz="20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64008" indent="0" algn="ctr">
              <a:buNone/>
            </a:pPr>
            <a:r>
              <a:rPr lang="es-ES" sz="2800" b="1" dirty="0" smtClean="0">
                <a:latin typeface="Arial Black" panose="020B0A04020102020204" pitchFamily="34" charset="0"/>
                <a:cs typeface="Arabic Typesetting" panose="03020402040406030203" pitchFamily="66" charset="-78"/>
              </a:rPr>
              <a:t>A - B </a:t>
            </a:r>
          </a:p>
          <a:p>
            <a:pPr marL="64008" indent="0" algn="ctr">
              <a:buNone/>
            </a:pPr>
            <a:r>
              <a:rPr lang="es-ES" sz="2800" b="1" dirty="0" smtClean="0">
                <a:latin typeface="Arial Black" panose="020B0A04020102020204" pitchFamily="34" charset="0"/>
                <a:cs typeface="Arabic Typesetting" panose="03020402040406030203" pitchFamily="66" charset="-78"/>
              </a:rPr>
              <a:t>C - D - E – F</a:t>
            </a:r>
          </a:p>
          <a:p>
            <a:pPr marL="64008" indent="0" algn="ctr">
              <a:buNone/>
            </a:pPr>
            <a:r>
              <a:rPr lang="es-AR" sz="2000" b="1" dirty="0" err="1" smtClean="0">
                <a:latin typeface="Comic Sans MS" pitchFamily="66" charset="0"/>
                <a:cs typeface="Arabic Typesetting" panose="03020402040406030203" pitchFamily="66" charset="-78"/>
              </a:rPr>
              <a:t>Agrup</a:t>
            </a:r>
            <a:r>
              <a:rPr lang="es-AR" sz="2000" b="1" dirty="0" smtClean="0">
                <a:latin typeface="Comic Sans MS" pitchFamily="66" charset="0"/>
                <a:cs typeface="Arabic Typesetting" panose="03020402040406030203" pitchFamily="66" charset="-78"/>
              </a:rPr>
              <a:t>. Profesional:</a:t>
            </a:r>
          </a:p>
          <a:p>
            <a:pPr marL="64008" indent="0" algn="ctr">
              <a:buNone/>
            </a:pPr>
            <a:r>
              <a:rPr lang="es-AR" sz="2000" b="1" dirty="0" smtClean="0">
                <a:solidFill>
                  <a:schemeClr val="bg1"/>
                </a:solidFill>
                <a:latin typeface="Comic Sans MS" pitchFamily="66" charset="0"/>
                <a:cs typeface="Arabic Typesetting" panose="03020402040406030203" pitchFamily="66" charset="-78"/>
              </a:rPr>
              <a:t>Niveles A-D</a:t>
            </a:r>
          </a:p>
          <a:p>
            <a:pPr marL="64008" indent="0" algn="ctr">
              <a:buNone/>
            </a:pPr>
            <a:r>
              <a:rPr lang="es-AR" sz="2000" b="1" dirty="0" err="1" smtClean="0">
                <a:latin typeface="Comic Sans MS" pitchFamily="66" charset="0"/>
                <a:cs typeface="Arabic Typesetting" panose="03020402040406030203" pitchFamily="66" charset="-78"/>
              </a:rPr>
              <a:t>Agrup</a:t>
            </a:r>
            <a:r>
              <a:rPr lang="es-AR" sz="2000" b="1" dirty="0" smtClean="0">
                <a:latin typeface="Comic Sans MS" pitchFamily="66" charset="0"/>
                <a:cs typeface="Arabic Typesetting" panose="03020402040406030203" pitchFamily="66" charset="-78"/>
              </a:rPr>
              <a:t>. General:</a:t>
            </a:r>
            <a:r>
              <a:rPr lang="es-AR" sz="2000" b="1" dirty="0" smtClean="0">
                <a:solidFill>
                  <a:schemeClr val="bg1"/>
                </a:solidFill>
                <a:latin typeface="Comic Sans MS" pitchFamily="66" charset="0"/>
                <a:cs typeface="Arabic Typesetting" panose="03020402040406030203" pitchFamily="66" charset="-78"/>
              </a:rPr>
              <a:t> </a:t>
            </a:r>
          </a:p>
          <a:p>
            <a:pPr marL="64008" indent="0" algn="ctr">
              <a:buNone/>
            </a:pPr>
            <a:r>
              <a:rPr lang="es-AR" sz="2000" b="1" dirty="0" smtClean="0">
                <a:solidFill>
                  <a:schemeClr val="bg1"/>
                </a:solidFill>
                <a:latin typeface="Comic Sans MS" pitchFamily="66" charset="0"/>
                <a:cs typeface="Arabic Typesetting" panose="03020402040406030203" pitchFamily="66" charset="-78"/>
              </a:rPr>
              <a:t>Niveles B-F</a:t>
            </a:r>
            <a:endParaRPr lang="es-ES" sz="2000" b="1" dirty="0">
              <a:solidFill>
                <a:schemeClr val="bg1"/>
              </a:solidFill>
              <a:latin typeface="Comic Sans MS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es-ES" b="1" u="sng" dirty="0" smtClean="0">
                <a:latin typeface="Comic Sans MS" panose="030F0702030302020204" pitchFamily="66" charset="0"/>
              </a:rPr>
              <a:t> 3 TRAMOS</a:t>
            </a:r>
          </a:p>
          <a:p>
            <a:pPr marL="64008" indent="0" algn="ctr">
              <a:buNone/>
            </a:pPr>
            <a:r>
              <a:rPr lang="es-ES" b="1" dirty="0" smtClean="0">
                <a:latin typeface="Comic Sans MS" panose="030F0702030302020204" pitchFamily="66" charset="0"/>
              </a:rPr>
              <a:t>GENERAL</a:t>
            </a:r>
          </a:p>
          <a:p>
            <a:pPr marL="64008" indent="0" algn="ctr">
              <a:buNone/>
            </a:pPr>
            <a:r>
              <a:rPr lang="es-ES" sz="20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(GRADO 0 AL 10)</a:t>
            </a:r>
            <a:endParaRPr lang="es-ES" sz="2000" b="1" dirty="0" smtClean="0">
              <a:latin typeface="Comic Sans MS" panose="030F0702030302020204" pitchFamily="66" charset="0"/>
            </a:endParaRPr>
          </a:p>
          <a:p>
            <a:pPr marL="64008" indent="0" algn="ctr">
              <a:buNone/>
            </a:pPr>
            <a:r>
              <a:rPr lang="es-ES" sz="2400" b="1" dirty="0" smtClean="0">
                <a:latin typeface="Comic Sans MS" panose="030F0702030302020204" pitchFamily="66" charset="0"/>
              </a:rPr>
              <a:t>INTERMEDIO</a:t>
            </a:r>
          </a:p>
          <a:p>
            <a:pPr marL="64008" indent="0" algn="ctr">
              <a:buNone/>
            </a:pPr>
            <a:r>
              <a:rPr lang="es-ES" sz="2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(</a:t>
            </a:r>
            <a:r>
              <a:rPr lang="es-ES" sz="20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GRADO 4 AL 10)</a:t>
            </a:r>
          </a:p>
          <a:p>
            <a:pPr marL="64008" indent="0" algn="ctr">
              <a:buNone/>
            </a:pPr>
            <a:r>
              <a:rPr lang="es-ES" sz="2400" b="1" dirty="0" smtClean="0">
                <a:latin typeface="Comic Sans MS" panose="030F0702030302020204" pitchFamily="66" charset="0"/>
              </a:rPr>
              <a:t>AVANZADO</a:t>
            </a:r>
          </a:p>
          <a:p>
            <a:pPr marL="64008" indent="0" algn="ctr">
              <a:buNone/>
            </a:pPr>
            <a:r>
              <a:rPr lang="es-ES" sz="20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(GRADO 8 AL 10)</a:t>
            </a:r>
          </a:p>
          <a:p>
            <a:pPr marL="64008" indent="0" algn="ctr">
              <a:buNone/>
            </a:pPr>
            <a:r>
              <a:rPr lang="es-AR" sz="20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-----</a:t>
            </a:r>
            <a:endParaRPr lang="es-ES" sz="2000" b="1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64008" indent="0" algn="ctr">
              <a:buNone/>
            </a:pPr>
            <a:r>
              <a:rPr lang="es-AR" sz="2000" b="1" u="sng" dirty="0" smtClean="0">
                <a:latin typeface="Comic Sans MS" panose="030F0702030302020204" pitchFamily="66" charset="0"/>
              </a:rPr>
              <a:t>ESCALA DE GRADOS</a:t>
            </a:r>
            <a:r>
              <a:rPr lang="es-AR" sz="2000" b="1" u="sng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s-AR" sz="2000" b="1" dirty="0" smtClean="0">
                <a:latin typeface="Comic Sans MS" panose="030F0702030302020204" pitchFamily="66" charset="0"/>
              </a:rPr>
              <a:t>: </a:t>
            </a:r>
            <a:r>
              <a:rPr lang="es-AR" sz="20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10</a:t>
            </a:r>
          </a:p>
          <a:p>
            <a:pPr marL="64008" indent="0" algn="ctr">
              <a:buNone/>
            </a:pPr>
            <a:r>
              <a:rPr lang="es-AR" sz="2000" b="1" dirty="0" smtClean="0">
                <a:latin typeface="Comic Sans MS" panose="030F0702030302020204" pitchFamily="66" charset="0"/>
              </a:rPr>
              <a:t>Adicional de grado Extraordinario</a:t>
            </a:r>
            <a:endParaRPr lang="es-ES" sz="2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97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381000" y="271465"/>
            <a:ext cx="8439472" cy="925287"/>
          </a:xfrm>
          <a:blipFill>
            <a:blip r:embed="rId3" cstate="print"/>
            <a:tile tx="0" ty="0" sx="100000" sy="100000" flip="none" algn="tl"/>
          </a:blip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PERSONAL PLANTA PERMANENTE</a:t>
            </a:r>
            <a:endParaRPr lang="es-ES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381000" y="1340768"/>
            <a:ext cx="8511480" cy="532859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ES" b="1" u="sng" dirty="0" smtClean="0">
                <a:solidFill>
                  <a:schemeClr val="bg1"/>
                </a:solidFill>
              </a:rPr>
              <a:t>Personal de carrera incorporado al régimen de estabilidad: </a:t>
            </a:r>
            <a:r>
              <a:rPr lang="es-ES" b="1" dirty="0" smtClean="0">
                <a:solidFill>
                  <a:schemeClr val="bg1"/>
                </a:solidFill>
              </a:rPr>
              <a:t>Ingreso por concurso</a:t>
            </a:r>
            <a:endParaRPr lang="es-ES" b="1" dirty="0">
              <a:solidFill>
                <a:schemeClr val="bg1"/>
              </a:solidFill>
            </a:endParaRPr>
          </a:p>
          <a:p>
            <a:pPr marL="397764" indent="-342900" algn="ctr">
              <a:buFont typeface="Wingdings" panose="05000000000000000000" pitchFamily="2" charset="2"/>
              <a:buChar char="v"/>
            </a:pPr>
            <a:r>
              <a:rPr lang="es-ES" b="1" dirty="0" smtClean="0">
                <a:latin typeface="Comic Sans MS" panose="030F0702030302020204" pitchFamily="66" charset="0"/>
              </a:rPr>
              <a:t>  </a:t>
            </a:r>
            <a:r>
              <a:rPr lang="es-ES" b="1" u="sng" dirty="0" smtClean="0">
                <a:latin typeface="Comic Sans MS" panose="030F0702030302020204" pitchFamily="66" charset="0"/>
              </a:rPr>
              <a:t>4 COMPONENTES DEL SISTEMA  ESCALAFONARIO </a:t>
            </a:r>
            <a:r>
              <a:rPr lang="es-ES" b="1" dirty="0" smtClean="0">
                <a:latin typeface="Comic Sans MS" panose="030F0702030302020204" pitchFamily="66" charset="0"/>
              </a:rPr>
              <a:t>AGRUPAMIENTO</a:t>
            </a:r>
          </a:p>
          <a:p>
            <a:pPr algn="ctr"/>
            <a:r>
              <a:rPr lang="es-ES" b="1" dirty="0" smtClean="0">
                <a:latin typeface="Comic Sans MS" panose="030F0702030302020204" pitchFamily="66" charset="0"/>
              </a:rPr>
              <a:t>NIVEL</a:t>
            </a:r>
          </a:p>
          <a:p>
            <a:pPr algn="ctr"/>
            <a:r>
              <a:rPr lang="es-ES" b="1" dirty="0" smtClean="0">
                <a:latin typeface="Comic Sans MS" panose="030F0702030302020204" pitchFamily="66" charset="0"/>
              </a:rPr>
              <a:t>TRAMO</a:t>
            </a:r>
          </a:p>
          <a:p>
            <a:pPr algn="ctr"/>
            <a:r>
              <a:rPr lang="es-ES" b="1" dirty="0" smtClean="0">
                <a:latin typeface="Comic Sans MS" panose="030F0702030302020204" pitchFamily="66" charset="0"/>
              </a:rPr>
              <a:t>GRADO</a:t>
            </a:r>
          </a:p>
          <a:p>
            <a:pPr marL="397764" indent="-342900" algn="ctr">
              <a:buFont typeface="Wingdings" panose="05000000000000000000" pitchFamily="2" charset="2"/>
              <a:buChar char="v"/>
            </a:pPr>
            <a:r>
              <a:rPr lang="es-ES" b="1" u="sng" dirty="0" smtClean="0">
                <a:latin typeface="Comic Sans MS" panose="030F0702030302020204" pitchFamily="66" charset="0"/>
              </a:rPr>
              <a:t>CARRERA ADMINISTRATIVA</a:t>
            </a:r>
          </a:p>
          <a:p>
            <a:pPr marL="397764" indent="-342900" algn="ctr">
              <a:buFont typeface="Wingdings" panose="05000000000000000000" pitchFamily="2" charset="2"/>
              <a:buChar char="v"/>
            </a:pPr>
            <a:endParaRPr lang="es-ES" b="1" u="sng" dirty="0" smtClean="0">
              <a:latin typeface="Comic Sans MS" panose="030F0702030302020204" pitchFamily="66" charset="0"/>
            </a:endParaRPr>
          </a:p>
          <a:p>
            <a:r>
              <a:rPr lang="es-ES" b="1" dirty="0" smtClean="0">
                <a:latin typeface="Comic Sans MS" panose="030F0702030302020204" pitchFamily="66" charset="0"/>
              </a:rPr>
              <a:t>     </a:t>
            </a:r>
            <a:r>
              <a:rPr lang="es-E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PROMOCIÓN VERTICAL: Cambios de Nivel por Concurso</a:t>
            </a:r>
          </a:p>
          <a:p>
            <a:r>
              <a:rPr lang="es-E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 PROMOCIÓN HORIZONTAL</a:t>
            </a:r>
            <a:r>
              <a:rPr lang="es-ES" b="1" dirty="0" smtClean="0">
                <a:latin typeface="Comic Sans MS" panose="030F0702030302020204" pitchFamily="66" charset="0"/>
              </a:rPr>
              <a:t>: Tramo-Grados</a:t>
            </a:r>
          </a:p>
          <a:p>
            <a:pPr algn="ctr"/>
            <a:endParaRPr lang="es-ES" b="1" dirty="0" smtClean="0"/>
          </a:p>
          <a:p>
            <a:pPr marL="397764" indent="-342900" algn="ctr">
              <a:buFont typeface="Wingdings" panose="05000000000000000000" pitchFamily="2" charset="2"/>
              <a:buChar char="v"/>
            </a:pPr>
            <a:r>
              <a:rPr lang="es-ES" b="1" u="sng" dirty="0" smtClean="0">
                <a:latin typeface="Comic Sans MS" panose="030F0702030302020204" pitchFamily="66" charset="0"/>
              </a:rPr>
              <a:t>EXIGENCIAS DE CAPACITACIÓN </a:t>
            </a:r>
            <a:r>
              <a:rPr lang="es-ES" b="1" dirty="0" smtClean="0">
                <a:latin typeface="Comic Sans MS" panose="030F0702030302020204" pitchFamily="66" charset="0"/>
              </a:rPr>
              <a:t>: de acuerdo al Agrupamiento, Nivel y Tramo</a:t>
            </a:r>
          </a:p>
          <a:p>
            <a:pPr marL="397764" indent="-342900" algn="ctr">
              <a:buFont typeface="Wingdings" panose="05000000000000000000" pitchFamily="2" charset="2"/>
              <a:buChar char="v"/>
            </a:pPr>
            <a:endParaRPr lang="es-ES" b="1" u="sng" dirty="0" smtClean="0">
              <a:latin typeface="Comic Sans MS" panose="030F0702030302020204" pitchFamily="66" charset="0"/>
            </a:endParaRPr>
          </a:p>
          <a:p>
            <a:pPr marL="397764" indent="-342900" algn="ctr">
              <a:buFont typeface="Wingdings" panose="05000000000000000000" pitchFamily="2" charset="2"/>
              <a:buChar char="v"/>
            </a:pPr>
            <a:r>
              <a:rPr lang="es-ES" b="1" u="sng" dirty="0" smtClean="0">
                <a:latin typeface="Comic Sans MS" panose="030F0702030302020204" pitchFamily="66" charset="0"/>
              </a:rPr>
              <a:t>EVALUACIÓN DE DESEMPEÑO ANUAL</a:t>
            </a:r>
          </a:p>
          <a:p>
            <a:pPr marL="397764" indent="-342900" algn="ctr">
              <a:buFont typeface="Wingdings" panose="05000000000000000000" pitchFamily="2" charset="2"/>
              <a:buChar char="v"/>
            </a:pPr>
            <a:endParaRPr lang="es-ES" b="1" u="sng" dirty="0" smtClean="0"/>
          </a:p>
          <a:p>
            <a:pPr marL="397764" indent="-342900" algn="ctr">
              <a:buFont typeface="Wingdings" panose="05000000000000000000" pitchFamily="2" charset="2"/>
              <a:buChar char="v"/>
            </a:pPr>
            <a:r>
              <a:rPr lang="es-ES" b="1" u="sng" dirty="0" smtClean="0">
                <a:latin typeface="Comic Sans MS" panose="030F0702030302020204" pitchFamily="66" charset="0"/>
              </a:rPr>
              <a:t>PROGRESO DE NIVEL POR PROCESOS DE SELECCIÓN</a:t>
            </a:r>
          </a:p>
        </p:txBody>
      </p:sp>
    </p:spTree>
    <p:extLst>
      <p:ext uri="{BB962C8B-B14F-4D97-AF65-F5344CB8AC3E}">
        <p14:creationId xmlns:p14="http://schemas.microsoft.com/office/powerpoint/2010/main" val="33209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s-ES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Régimen de Carrera Administrativa</a:t>
            </a:r>
            <a:endParaRPr lang="es-ES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ln>
            <a:solidFill>
              <a:srgbClr val="0070C0"/>
            </a:solidFill>
          </a:ln>
        </p:spPr>
        <p:txBody>
          <a:bodyPr>
            <a:normAutofit fontScale="92500" lnSpcReduction="20000"/>
          </a:bodyPr>
          <a:lstStyle/>
          <a:p>
            <a:pPr marL="64008" indent="0">
              <a:buNone/>
            </a:pPr>
            <a:endParaRPr lang="es-ES" b="1" dirty="0"/>
          </a:p>
          <a:p>
            <a:pPr marL="64008" indent="0" algn="ctr">
              <a:buNone/>
            </a:pPr>
            <a:r>
              <a:rPr lang="es-ES" sz="2200" b="1" u="sng" dirty="0" smtClean="0"/>
              <a:t>PROMOCIÓN VERTICAL</a:t>
            </a:r>
          </a:p>
          <a:p>
            <a:pPr marL="64008" indent="0">
              <a:buNone/>
            </a:pPr>
            <a:endParaRPr lang="es-ES" b="1" dirty="0"/>
          </a:p>
          <a:p>
            <a:pPr marL="64008" indent="0" algn="ctr">
              <a:buNone/>
            </a:pPr>
            <a:endParaRPr lang="es-ES" b="1" dirty="0" smtClean="0"/>
          </a:p>
          <a:p>
            <a:pPr marL="64008" indent="0" algn="ctr">
              <a:buNone/>
            </a:pPr>
            <a:endParaRPr lang="es-ES" b="1" dirty="0" smtClean="0"/>
          </a:p>
          <a:p>
            <a:pPr marL="64008" indent="0" algn="ctr">
              <a:buNone/>
            </a:pPr>
            <a:r>
              <a:rPr lang="es-ES" b="1" dirty="0" smtClean="0"/>
              <a:t>Niveles </a:t>
            </a:r>
            <a:r>
              <a:rPr lang="es-ES" b="1" dirty="0" err="1" smtClean="0"/>
              <a:t>escalafonarios</a:t>
            </a:r>
            <a:r>
              <a:rPr lang="es-ES" b="1" dirty="0" smtClean="0"/>
              <a:t> superiores</a:t>
            </a:r>
          </a:p>
          <a:p>
            <a:pPr marL="64008" indent="0" algn="ctr">
              <a:buNone/>
            </a:pPr>
            <a:endParaRPr lang="es-ES" sz="2400" b="1" dirty="0" smtClean="0"/>
          </a:p>
          <a:p>
            <a:pPr marL="64008" indent="0" algn="ctr">
              <a:buNone/>
            </a:pPr>
            <a:r>
              <a:rPr lang="es-ES" sz="2400" b="1" dirty="0" smtClean="0"/>
              <a:t>Responsabilidad </a:t>
            </a:r>
          </a:p>
          <a:p>
            <a:pPr marL="64008" indent="0" algn="ctr">
              <a:buNone/>
            </a:pPr>
            <a:r>
              <a:rPr lang="es-ES" sz="2400" b="1" dirty="0" smtClean="0"/>
              <a:t>+</a:t>
            </a:r>
          </a:p>
          <a:p>
            <a:pPr marL="64008" indent="0" algn="ctr">
              <a:buNone/>
            </a:pPr>
            <a:r>
              <a:rPr lang="es-ES" sz="2400" b="1" dirty="0" smtClean="0"/>
              <a:t>Complejidad</a:t>
            </a:r>
          </a:p>
          <a:p>
            <a:pPr marL="64008" indent="0" algn="ctr">
              <a:buNone/>
            </a:pPr>
            <a:r>
              <a:rPr lang="es-ES" sz="2400" b="1" dirty="0"/>
              <a:t>+</a:t>
            </a:r>
            <a:endParaRPr lang="es-ES" sz="2400" b="1" dirty="0" smtClean="0"/>
          </a:p>
          <a:p>
            <a:pPr marL="64008" indent="0" algn="ctr">
              <a:buNone/>
            </a:pPr>
            <a:r>
              <a:rPr lang="es-ES" sz="2400" b="1" dirty="0"/>
              <a:t>A</a:t>
            </a:r>
            <a:r>
              <a:rPr lang="es-ES" sz="2400" b="1" dirty="0" smtClean="0"/>
              <a:t>utonomía</a:t>
            </a:r>
          </a:p>
          <a:p>
            <a:pPr marL="64008" indent="0" algn="ctr">
              <a:buNone/>
            </a:pPr>
            <a:endParaRPr lang="es-ES" b="1" dirty="0" smtClean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ln>
            <a:solidFill>
              <a:srgbClr val="0070C0"/>
            </a:solidFill>
          </a:ln>
        </p:spPr>
        <p:txBody>
          <a:bodyPr>
            <a:normAutofit fontScale="92500" lnSpcReduction="20000"/>
          </a:bodyPr>
          <a:lstStyle/>
          <a:p>
            <a:pPr marL="64008" indent="0">
              <a:buNone/>
            </a:pPr>
            <a:endParaRPr lang="es-ES" b="1" dirty="0"/>
          </a:p>
          <a:p>
            <a:pPr marL="64008" indent="0" algn="ctr">
              <a:buNone/>
            </a:pPr>
            <a:r>
              <a:rPr lang="es-ES" sz="2200" b="1" u="sng" dirty="0" smtClean="0">
                <a:latin typeface="Century Gothic" panose="020B0502020202020204" pitchFamily="34" charset="0"/>
              </a:rPr>
              <a:t>PROMOCIÓN HORIZONTAL</a:t>
            </a:r>
          </a:p>
          <a:p>
            <a:pPr marL="64008" indent="0">
              <a:buNone/>
            </a:pPr>
            <a:endParaRPr lang="es-ES" b="1" dirty="0"/>
          </a:p>
          <a:p>
            <a:pPr marL="64008" indent="0">
              <a:buNone/>
            </a:pPr>
            <a:r>
              <a:rPr lang="es-ES" b="1" dirty="0" smtClean="0"/>
              <a:t>                       Tramos- </a:t>
            </a:r>
          </a:p>
          <a:p>
            <a:pPr marL="64008" indent="0">
              <a:buNone/>
            </a:pPr>
            <a:r>
              <a:rPr lang="es-ES" b="1" dirty="0" smtClean="0"/>
              <a:t>                       Grados</a:t>
            </a:r>
          </a:p>
          <a:p>
            <a:pPr marL="64008" indent="0" algn="ctr">
              <a:buNone/>
            </a:pPr>
            <a:endParaRPr lang="es-ES" b="1" dirty="0" smtClean="0"/>
          </a:p>
          <a:p>
            <a:pPr marL="64008" indent="0" algn="ctr">
              <a:buNone/>
            </a:pPr>
            <a:r>
              <a:rPr lang="es-ES" sz="2400" b="1" dirty="0" smtClean="0"/>
              <a:t>Capacitación </a:t>
            </a:r>
          </a:p>
          <a:p>
            <a:pPr marL="64008" indent="0" algn="ctr">
              <a:buNone/>
            </a:pPr>
            <a:r>
              <a:rPr lang="es-ES" sz="2400" b="1" dirty="0" smtClean="0"/>
              <a:t>+ </a:t>
            </a:r>
          </a:p>
          <a:p>
            <a:pPr marL="64008" indent="0" algn="ctr">
              <a:buNone/>
            </a:pPr>
            <a:r>
              <a:rPr lang="es-ES" sz="2400" b="1" dirty="0" smtClean="0"/>
              <a:t>Acreditación de competencias.</a:t>
            </a:r>
            <a:endParaRPr lang="es-ES" sz="2400" b="1" dirty="0"/>
          </a:p>
          <a:p>
            <a:pPr marL="64008" indent="0">
              <a:buNone/>
            </a:pPr>
            <a:r>
              <a:rPr lang="es-ES" b="1" dirty="0" smtClean="0"/>
              <a:t>   </a:t>
            </a:r>
            <a:endParaRPr lang="es-ES" b="1" dirty="0"/>
          </a:p>
        </p:txBody>
      </p:sp>
      <p:sp>
        <p:nvSpPr>
          <p:cNvPr id="5" name="4 Flecha abajo"/>
          <p:cNvSpPr/>
          <p:nvPr/>
        </p:nvSpPr>
        <p:spPr>
          <a:xfrm rot="10800000">
            <a:off x="2267744" y="2560786"/>
            <a:ext cx="48463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lecha abajo"/>
          <p:cNvSpPr/>
          <p:nvPr/>
        </p:nvSpPr>
        <p:spPr>
          <a:xfrm rot="16200000">
            <a:off x="5863452" y="2503372"/>
            <a:ext cx="484632" cy="1051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88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 vert="wordArtVert" anchor="ctr">
            <a:normAutofit fontScale="90000"/>
          </a:bodyPr>
          <a:lstStyle/>
          <a:p>
            <a:r>
              <a:rPr lang="es-ES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FUNCIONES</a:t>
            </a:r>
            <a:endParaRPr lang="es-ES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1403648" y="332656"/>
            <a:ext cx="581024" cy="3017520"/>
          </a:xfrm>
          <a:blipFill>
            <a:blip r:embed="rId3" cstate="print"/>
            <a:tile tx="0" ty="0" sx="100000" sy="100000" flip="none" algn="tl"/>
          </a:blipFill>
        </p:spPr>
        <p:txBody>
          <a:bodyPr vert="wordArtVert">
            <a:normAutofit fontScale="92500"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EJECUIVAS</a:t>
            </a:r>
            <a:endParaRPr lang="es-E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7 Marcador de texto"/>
          <p:cNvSpPr>
            <a:spLocks noGrp="1"/>
          </p:cNvSpPr>
          <p:nvPr>
            <p:ph type="body" sz="half" idx="3"/>
          </p:nvPr>
        </p:nvSpPr>
        <p:spPr>
          <a:blipFill>
            <a:blip r:embed="rId3" cstate="print"/>
            <a:tile tx="0" ty="0" sx="100000" sy="100000" flip="none" algn="tl"/>
          </a:blipFill>
        </p:spPr>
        <p:txBody>
          <a:bodyPr vert="wordArtVert"/>
          <a:lstStyle/>
          <a:p>
            <a:r>
              <a:rPr lang="es-ES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JEFATURA</a:t>
            </a:r>
            <a:endParaRPr lang="es-E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2"/>
          </p:nvPr>
        </p:nvSpPr>
        <p:spPr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es-ES" b="1" dirty="0" smtClean="0">
                <a:solidFill>
                  <a:schemeClr val="tx2"/>
                </a:solidFill>
              </a:rPr>
              <a:t>NIVEL  I</a:t>
            </a:r>
            <a:r>
              <a:rPr lang="es-ES" dirty="0" smtClean="0"/>
              <a:t> -     </a:t>
            </a:r>
            <a:r>
              <a:rPr lang="es-ES" sz="2000" dirty="0" smtClean="0">
                <a:latin typeface="Comic Sans MS" panose="030F0702030302020204" pitchFamily="66" charset="0"/>
              </a:rPr>
              <a:t>DIRECCIÓN NACIONAL</a:t>
            </a:r>
          </a:p>
          <a:p>
            <a:endParaRPr lang="es-ES" sz="2000" dirty="0" smtClean="0">
              <a:latin typeface="Comic Sans MS" panose="030F0702030302020204" pitchFamily="66" charset="0"/>
            </a:endParaRPr>
          </a:p>
          <a:p>
            <a:pPr marL="64008" indent="0">
              <a:buNone/>
            </a:pPr>
            <a:r>
              <a:rPr lang="es-ES" b="1" dirty="0" smtClean="0">
                <a:solidFill>
                  <a:schemeClr val="tx2"/>
                </a:solidFill>
              </a:rPr>
              <a:t>NIVEL II </a:t>
            </a:r>
            <a:r>
              <a:rPr lang="es-ES" dirty="0" smtClean="0"/>
              <a:t>-     </a:t>
            </a:r>
            <a:r>
              <a:rPr lang="es-ES" sz="2000" dirty="0" smtClean="0">
                <a:latin typeface="Comic Sans MS" panose="030F0702030302020204" pitchFamily="66" charset="0"/>
              </a:rPr>
              <a:t>DIRECCION DE 1ª APERTURA</a:t>
            </a:r>
          </a:p>
          <a:p>
            <a:endParaRPr lang="es-ES" sz="2000" dirty="0" smtClean="0">
              <a:latin typeface="Comic Sans MS" panose="030F0702030302020204" pitchFamily="66" charset="0"/>
            </a:endParaRPr>
          </a:p>
          <a:p>
            <a:pPr marL="64008" indent="0">
              <a:buNone/>
            </a:pPr>
            <a:r>
              <a:rPr lang="es-ES" b="1" dirty="0" smtClean="0">
                <a:solidFill>
                  <a:schemeClr val="tx2"/>
                </a:solidFill>
              </a:rPr>
              <a:t>NIVEL III </a:t>
            </a:r>
            <a:r>
              <a:rPr lang="es-ES" dirty="0" smtClean="0"/>
              <a:t>-     </a:t>
            </a:r>
            <a:r>
              <a:rPr lang="es-ES" sz="2000" dirty="0" smtClean="0">
                <a:latin typeface="Comic Sans MS" panose="030F0702030302020204" pitchFamily="66" charset="0"/>
              </a:rPr>
              <a:t>DIRECCIÓN DE 2ª APERTURA</a:t>
            </a:r>
          </a:p>
          <a:p>
            <a:endParaRPr lang="es-ES" sz="2000" dirty="0" smtClean="0">
              <a:latin typeface="Comic Sans MS" panose="030F0702030302020204" pitchFamily="66" charset="0"/>
            </a:endParaRPr>
          </a:p>
          <a:p>
            <a:pPr marL="64008" indent="0">
              <a:buNone/>
            </a:pPr>
            <a:r>
              <a:rPr lang="es-ES" b="1" dirty="0" smtClean="0">
                <a:solidFill>
                  <a:schemeClr val="tx2"/>
                </a:solidFill>
              </a:rPr>
              <a:t>NIVEL IV </a:t>
            </a:r>
            <a:r>
              <a:rPr lang="es-ES" dirty="0" smtClean="0"/>
              <a:t>-    </a:t>
            </a:r>
            <a:r>
              <a:rPr lang="es-ES" sz="2000" dirty="0" smtClean="0">
                <a:latin typeface="Comic Sans MS" panose="030F0702030302020204" pitchFamily="66" charset="0"/>
              </a:rPr>
              <a:t>COORDINACION GRAL,   </a:t>
            </a:r>
          </a:p>
          <a:p>
            <a:pPr marL="64008" indent="0">
              <a:buNone/>
            </a:pPr>
            <a:r>
              <a:rPr lang="es-ES" sz="2000" dirty="0" smtClean="0">
                <a:latin typeface="Comic Sans MS" panose="030F0702030302020204" pitchFamily="66" charset="0"/>
              </a:rPr>
              <a:t>                       REGIONAL O TEMÁTICA</a:t>
            </a:r>
            <a:endParaRPr lang="es-ES" sz="2000" dirty="0">
              <a:latin typeface="Comic Sans MS" panose="030F0702030302020204" pitchFamily="66" charset="0"/>
            </a:endParaRP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4"/>
          </p:nvPr>
        </p:nvSpPr>
        <p:spPr>
          <a:ln>
            <a:solidFill>
              <a:srgbClr val="00B0F0"/>
            </a:solidFill>
          </a:ln>
        </p:spPr>
        <p:txBody>
          <a:bodyPr/>
          <a:lstStyle/>
          <a:p>
            <a:pPr marL="64008" indent="0">
              <a:buNone/>
            </a:pPr>
            <a:r>
              <a:rPr lang="es-ES" b="1" dirty="0" smtClean="0">
                <a:solidFill>
                  <a:schemeClr val="tx2"/>
                </a:solidFill>
              </a:rPr>
              <a:t>NIVEL I</a:t>
            </a:r>
            <a:r>
              <a:rPr lang="es-ES" b="1" dirty="0" smtClean="0"/>
              <a:t> </a:t>
            </a:r>
            <a:r>
              <a:rPr lang="es-ES" dirty="0" smtClean="0"/>
              <a:t>-      </a:t>
            </a:r>
            <a:r>
              <a:rPr lang="es-ES" sz="2000" dirty="0" smtClean="0">
                <a:latin typeface="Comic Sans MS" panose="030F0702030302020204" pitchFamily="66" charset="0"/>
              </a:rPr>
              <a:t>JEFATURA DE   DEPARTAMENTO,</a:t>
            </a:r>
          </a:p>
          <a:p>
            <a:pPr marL="64008" indent="0">
              <a:buNone/>
            </a:pPr>
            <a:r>
              <a:rPr lang="es-ES" sz="2000" dirty="0">
                <a:latin typeface="Comic Sans MS" panose="030F0702030302020204" pitchFamily="66" charset="0"/>
              </a:rPr>
              <a:t> </a:t>
            </a:r>
            <a:r>
              <a:rPr lang="es-ES" sz="2000" dirty="0" smtClean="0">
                <a:latin typeface="Comic Sans MS" panose="030F0702030302020204" pitchFamily="66" charset="0"/>
              </a:rPr>
              <a:t>                       COORDINACIÓN   O PROYECTO     </a:t>
            </a:r>
          </a:p>
          <a:p>
            <a:pPr marL="64008" indent="0">
              <a:buNone/>
            </a:pPr>
            <a:r>
              <a:rPr lang="es-ES" sz="2000" dirty="0" smtClean="0">
                <a:latin typeface="Comic Sans MS" panose="030F0702030302020204" pitchFamily="66" charset="0"/>
              </a:rPr>
              <a:t>                        ESPECIAL.</a:t>
            </a:r>
          </a:p>
          <a:p>
            <a:pPr marL="64008" indent="0">
              <a:buNone/>
            </a:pPr>
            <a:endParaRPr lang="es-ES" sz="2000" dirty="0" smtClean="0">
              <a:latin typeface="Comic Sans MS" panose="030F0702030302020204" pitchFamily="66" charset="0"/>
            </a:endParaRPr>
          </a:p>
          <a:p>
            <a:pPr marL="64008" indent="0">
              <a:buNone/>
            </a:pPr>
            <a:r>
              <a:rPr lang="es-ES" b="1" dirty="0" smtClean="0">
                <a:solidFill>
                  <a:schemeClr val="tx2"/>
                </a:solidFill>
              </a:rPr>
              <a:t>NIVEL II </a:t>
            </a:r>
            <a:r>
              <a:rPr lang="es-ES" dirty="0" smtClean="0"/>
              <a:t>-       </a:t>
            </a:r>
            <a:r>
              <a:rPr lang="es-ES" sz="2000" dirty="0" smtClean="0">
                <a:latin typeface="Comic Sans MS" panose="030F0702030302020204" pitchFamily="66" charset="0"/>
              </a:rPr>
              <a:t>JEFATURA DE DIVISIÓN</a:t>
            </a:r>
          </a:p>
          <a:p>
            <a:pPr marL="64008" indent="0">
              <a:buNone/>
            </a:pPr>
            <a:endParaRPr lang="es-ES" sz="2000" dirty="0">
              <a:latin typeface="Comic Sans MS" panose="030F0702030302020204" pitchFamily="66" charset="0"/>
            </a:endParaRPr>
          </a:p>
          <a:p>
            <a:pPr marL="64008" indent="0">
              <a:buNone/>
            </a:pPr>
            <a:r>
              <a:rPr lang="es-ES" b="1" dirty="0" smtClean="0">
                <a:solidFill>
                  <a:schemeClr val="tx2"/>
                </a:solidFill>
              </a:rPr>
              <a:t>NIVEL III </a:t>
            </a:r>
            <a:r>
              <a:rPr lang="es-ES" b="1" dirty="0" smtClean="0"/>
              <a:t>-      </a:t>
            </a:r>
            <a:r>
              <a:rPr lang="es-ES" sz="2000" dirty="0" smtClean="0">
                <a:latin typeface="Comic Sans MS" panose="030F0702030302020204" pitchFamily="66" charset="0"/>
              </a:rPr>
              <a:t>SUPERVISIÓN</a:t>
            </a:r>
            <a:endParaRPr lang="es-ES" dirty="0" smtClean="0"/>
          </a:p>
          <a:p>
            <a:pPr marL="64008" indent="0">
              <a:buNone/>
            </a:pPr>
            <a:endParaRPr lang="es-ES" sz="2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19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  <p:bldP spid="8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5282"/>
          </a:xfrm>
          <a:blipFill>
            <a:blip r:embed="rId2" cstate="print"/>
            <a:tile tx="0" ty="0" sx="100000" sy="100000" flip="none" algn="tl"/>
          </a:blip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AR" sz="4800" b="1" u="sng" dirty="0" smtClean="0">
                <a:latin typeface="Comic Sans MS" pitchFamily="66" charset="0"/>
              </a:rPr>
              <a:t>CAPACITACIÓN</a:t>
            </a:r>
            <a:endParaRPr lang="es-ES" sz="4800" b="1" u="sng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6008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 dirty="0" smtClean="0">
                <a:latin typeface="Comic Sans MS" pitchFamily="66" charset="0"/>
              </a:rPr>
              <a:t>Sistema de Capacitación y Desarrollo del Personal, orientado a la actualización y mejoramiento de las competencias laborales del personal requeridas para el buen funcionamiento de los servicios, para el cumplimiento de las exigencias del régimen de promoción y para el desarrollo técnico y profesional de sus empleados, asegurándoles el acceso a las actividades en igualdad de oportunidades.</a:t>
            </a:r>
          </a:p>
          <a:p>
            <a:endParaRPr lang="es-ES" sz="2400" dirty="0" smtClean="0">
              <a:latin typeface="Comic Sans MS" pitchFamily="66" charset="0"/>
            </a:endParaRPr>
          </a:p>
          <a:p>
            <a:r>
              <a:rPr lang="es-ES" sz="2400" dirty="0" smtClean="0">
                <a:latin typeface="Comic Sans MS" pitchFamily="66" charset="0"/>
              </a:rPr>
              <a:t>Planes Estratégicos y Anuales de Capacitación a partir del relevamiento de necesidades de capacitación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825</Words>
  <Application>Microsoft Office PowerPoint</Application>
  <PresentationFormat>Presentación en pantalla (4:3)</PresentationFormat>
  <Paragraphs>199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0" baseType="lpstr">
      <vt:lpstr>Aparajita</vt:lpstr>
      <vt:lpstr>Arabic Typesetting</vt:lpstr>
      <vt:lpstr>Arial</vt:lpstr>
      <vt:lpstr>Arial Black</vt:lpstr>
      <vt:lpstr>Calibri</vt:lpstr>
      <vt:lpstr>Century Gothic</vt:lpstr>
      <vt:lpstr>Comic Sans MS</vt:lpstr>
      <vt:lpstr>Verdana</vt:lpstr>
      <vt:lpstr>Wingdings</vt:lpstr>
      <vt:lpstr>Wingdings 2</vt:lpstr>
      <vt:lpstr>Brío</vt:lpstr>
      <vt:lpstr>EMPLEO PÚBLICO</vt:lpstr>
      <vt:lpstr>Presentación de PowerPoint</vt:lpstr>
      <vt:lpstr>SINEP</vt:lpstr>
      <vt:lpstr>AGRUPAMIENTO</vt:lpstr>
      <vt:lpstr>NIVELES, TRAMOS Y GRADOS</vt:lpstr>
      <vt:lpstr>PERSONAL PLANTA PERMANENTE</vt:lpstr>
      <vt:lpstr>Régimen de Carrera Administrativa</vt:lpstr>
      <vt:lpstr>FUNCIONES</vt:lpstr>
      <vt:lpstr>CAPACITACIÓN</vt:lpstr>
      <vt:lpstr> EXIGENCIAS DE CAPACITACION DE ACUERDO AL NIVEL Y TRAMO ESCALAFONARIO </vt:lpstr>
      <vt:lpstr>SELECCIÓN</vt:lpstr>
      <vt:lpstr>EVALUACIÓN DE DESEMPEÑO</vt:lpstr>
      <vt:lpstr>La calificación reflejará si el Desempeño del trabajador ha sido evaluado como:</vt:lpstr>
      <vt:lpstr>REMUNERACIONES SINEP</vt:lpstr>
      <vt:lpstr>PERSONAL CONTRATADO ART. 9 –LEY 25.164</vt:lpstr>
      <vt:lpstr>PRINCIPIOS GENERALES</vt:lpstr>
      <vt:lpstr>REMUNERACIÓN</vt:lpstr>
      <vt:lpstr>            EVALUACION DE DESEMPEÑO  EVALUACIÓN DE DESEMPEÑO Y NOTIFICACIÓN 15 DÍAS ANTES DE LA RENOVACIÓN DEL CONTRATO.  </vt:lpstr>
      <vt:lpstr>FIN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CARRERA DEL PERSONAL</dc:title>
  <dc:creator>Silvia</dc:creator>
  <cp:lastModifiedBy>Romina Maria Di Filippo</cp:lastModifiedBy>
  <cp:revision>116</cp:revision>
  <dcterms:created xsi:type="dcterms:W3CDTF">2013-11-06T21:35:54Z</dcterms:created>
  <dcterms:modified xsi:type="dcterms:W3CDTF">2015-05-14T13:00:55Z</dcterms:modified>
</cp:coreProperties>
</file>