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61" r:id="rId4"/>
    <p:sldId id="297" r:id="rId5"/>
    <p:sldId id="291" r:id="rId6"/>
    <p:sldId id="298" r:id="rId7"/>
    <p:sldId id="283" r:id="rId8"/>
    <p:sldId id="294" r:id="rId9"/>
    <p:sldId id="296" r:id="rId10"/>
    <p:sldId id="295" r:id="rId11"/>
    <p:sldId id="288" r:id="rId12"/>
    <p:sldId id="299" r:id="rId13"/>
    <p:sldId id="300" r:id="rId14"/>
    <p:sldId id="301" r:id="rId15"/>
    <p:sldId id="282" r:id="rId16"/>
    <p:sldId id="303" r:id="rId17"/>
    <p:sldId id="302" r:id="rId18"/>
    <p:sldId id="304" r:id="rId19"/>
    <p:sldId id="305" r:id="rId20"/>
    <p:sldId id="279" r:id="rId21"/>
    <p:sldId id="307" r:id="rId22"/>
    <p:sldId id="306" r:id="rId23"/>
    <p:sldId id="280" r:id="rId24"/>
    <p:sldId id="287" r:id="rId25"/>
    <p:sldId id="292" r:id="rId26"/>
    <p:sldId id="293" r:id="rId27"/>
  </p:sldIdLst>
  <p:sldSz cx="9144000" cy="6858000" type="screen4x3"/>
  <p:notesSz cx="6858000" cy="9710738"/>
  <p:defaultTextStyle>
    <a:defPPr>
      <a:defRPr lang="es-E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7" autoAdjust="0"/>
    <p:restoredTop sz="99854" autoAdjust="0"/>
  </p:normalViewPr>
  <p:slideViewPr>
    <p:cSldViewPr snapToObjects="1">
      <p:cViewPr varScale="1">
        <p:scale>
          <a:sx n="116" d="100"/>
          <a:sy n="116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C1A53E-9B3A-4F21-8C59-A4A7630AF541}" type="datetimeFigureOut">
              <a:rPr lang="es-ES"/>
              <a:pPr>
                <a:defRPr/>
              </a:pPr>
              <a:t>20/05/2015</a:t>
            </a:fld>
            <a:endParaRPr lang="es-E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0F5160-E7CE-46CE-A7E2-EA9206A0B29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179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28663"/>
            <a:ext cx="4854575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3275"/>
            <a:ext cx="5486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06A328-5EDA-4986-8CC4-61C5ED4B2E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319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21857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16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97068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17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5803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18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139354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19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255690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21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699150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22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3454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E340E-C4CE-4C98-A53C-175AF5CEE9E9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844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8270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81964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3360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10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7868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12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91645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13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76658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14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19883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23075" y="80963"/>
            <a:ext cx="2249488" cy="63007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1438" y="80963"/>
            <a:ext cx="6599237" cy="63007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6357938"/>
            <a:ext cx="87153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13 Marcador de número de diapositiva"/>
          <p:cNvSpPr txBox="1">
            <a:spLocks/>
          </p:cNvSpPr>
          <p:nvPr/>
        </p:nvSpPr>
        <p:spPr bwMode="auto">
          <a:xfrm>
            <a:off x="292100" y="6350000"/>
            <a:ext cx="13509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n-lt"/>
                <a:cs typeface="+mn-cs"/>
              </a:rPr>
              <a:t> </a:t>
            </a:r>
            <a:fld id="{6450EF62-9B75-4969-A02F-50B1718A8074}" type="slidenum">
              <a:rPr lang="es-ES" sz="1200">
                <a:solidFill>
                  <a:schemeClr val="bg1"/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" name="15 CuadroTexto"/>
          <p:cNvSpPr txBox="1">
            <a:spLocks noChangeArrowheads="1"/>
          </p:cNvSpPr>
          <p:nvPr/>
        </p:nvSpPr>
        <p:spPr bwMode="auto">
          <a:xfrm>
            <a:off x="5286375" y="6375400"/>
            <a:ext cx="3500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00" dirty="0">
                <a:solidFill>
                  <a:schemeClr val="bg1"/>
                </a:solidFill>
                <a:latin typeface="+mn-lt"/>
                <a:cs typeface="+mn-cs"/>
              </a:rPr>
              <a:t>Ministerio de Trabajo, Empleo y Seguridad Social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00" dirty="0">
                <a:solidFill>
                  <a:schemeClr val="bg1"/>
                </a:solidFill>
                <a:latin typeface="+mn-lt"/>
                <a:cs typeface="+mn-cs"/>
              </a:rPr>
              <a:t>DGEyEL - SSPTyEL</a:t>
            </a:r>
            <a:endParaRPr lang="es-ES" sz="1000" dirty="0">
              <a:latin typeface="+mn-lt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42875"/>
            <a:ext cx="8715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928688" y="6286500"/>
            <a:ext cx="71437" cy="50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8" y="1484313"/>
            <a:ext cx="4424362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424363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1438" y="80963"/>
            <a:ext cx="3003550" cy="1331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8" name="17 Rectángulo"/>
          <p:cNvSpPr/>
          <p:nvPr/>
        </p:nvSpPr>
        <p:spPr>
          <a:xfrm flipV="1">
            <a:off x="71438" y="1484313"/>
            <a:ext cx="3003550" cy="3001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9" name="12 Rectángulo"/>
          <p:cNvSpPr/>
          <p:nvPr/>
        </p:nvSpPr>
        <p:spPr>
          <a:xfrm>
            <a:off x="71438" y="80963"/>
            <a:ext cx="3003550" cy="1331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0" name="13 Rectángulo"/>
          <p:cNvSpPr/>
          <p:nvPr/>
        </p:nvSpPr>
        <p:spPr>
          <a:xfrm>
            <a:off x="3148013" y="80963"/>
            <a:ext cx="5924550" cy="1331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3" name="14 Rectángulo"/>
          <p:cNvSpPr/>
          <p:nvPr/>
        </p:nvSpPr>
        <p:spPr>
          <a:xfrm flipV="1">
            <a:off x="71438" y="6459538"/>
            <a:ext cx="3003550" cy="31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4" name="15 Rectángulo"/>
          <p:cNvSpPr/>
          <p:nvPr/>
        </p:nvSpPr>
        <p:spPr>
          <a:xfrm flipV="1">
            <a:off x="3148013" y="6459538"/>
            <a:ext cx="5924550" cy="317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1032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3988" y="215900"/>
            <a:ext cx="28638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71438" y="1484313"/>
            <a:ext cx="9001125" cy="48974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3148013" y="80963"/>
            <a:ext cx="5924550" cy="1331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1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360000" tIns="36000" rIns="360000" bIns="288000"/>
          <a:lstStyle/>
          <a:p>
            <a:r>
              <a:rPr lang="es-MX" sz="3600">
                <a:cs typeface="Arial" charset="0"/>
              </a:rPr>
              <a:t/>
            </a:r>
            <a:br>
              <a:rPr lang="es-MX" sz="3600">
                <a:cs typeface="Arial" charset="0"/>
              </a:rPr>
            </a:br>
            <a:r>
              <a:rPr lang="es-MX" sz="2200">
                <a:latin typeface="Trebuchet MS" pitchFamily="34" charset="0"/>
              </a:rPr>
              <a:t/>
            </a:r>
            <a:br>
              <a:rPr lang="es-MX" sz="2200">
                <a:latin typeface="Trebuchet MS" pitchFamily="34" charset="0"/>
              </a:rPr>
            </a:br>
            <a:r>
              <a:rPr lang="es-MX" sz="2200">
                <a:latin typeface="Trebuchet MS" pitchFamily="34" charset="0"/>
              </a:rPr>
              <a:t/>
            </a:r>
            <a:br>
              <a:rPr lang="es-MX" sz="2200">
                <a:latin typeface="Trebuchet MS" pitchFamily="34" charset="0"/>
              </a:rPr>
            </a:br>
            <a:r>
              <a:rPr lang="es-MX" sz="2200">
                <a:latin typeface="Trebuchet MS" pitchFamily="34" charset="0"/>
              </a:rPr>
              <a:t/>
            </a:r>
            <a:br>
              <a:rPr lang="es-MX" sz="2200">
                <a:latin typeface="Trebuchet MS" pitchFamily="34" charset="0"/>
              </a:rPr>
            </a:br>
            <a:r>
              <a:rPr lang="es-MX" sz="2200">
                <a:latin typeface="Trebuchet MS" pitchFamily="34" charset="0"/>
              </a:rPr>
              <a:t/>
            </a:r>
            <a:br>
              <a:rPr lang="es-MX" sz="2200">
                <a:latin typeface="Trebuchet MS" pitchFamily="34" charset="0"/>
              </a:rPr>
            </a:br>
            <a:r>
              <a:rPr lang="es-MX" sz="3600">
                <a:latin typeface="Trebuchet MS" pitchFamily="34" charset="0"/>
              </a:rPr>
              <a:t/>
            </a:r>
            <a:br>
              <a:rPr lang="es-MX" sz="3600">
                <a:latin typeface="Trebuchet MS" pitchFamily="34" charset="0"/>
              </a:rPr>
            </a:br>
            <a:r>
              <a:rPr lang="es-MX" sz="3600">
                <a:latin typeface="Trebuchet MS" pitchFamily="34" charset="0"/>
              </a:rPr>
              <a:t/>
            </a:r>
            <a:br>
              <a:rPr lang="es-MX" sz="3600">
                <a:latin typeface="Trebuchet MS" pitchFamily="34" charset="0"/>
              </a:rPr>
            </a:br>
            <a:endParaRPr lang="es-ES" sz="3600">
              <a:latin typeface="Trebuchet MS" pitchFamily="34" charset="0"/>
            </a:endParaRPr>
          </a:p>
        </p:txBody>
      </p:sp>
      <p:pic>
        <p:nvPicPr>
          <p:cNvPr id="9219" name="0 Imagen" descr="Nuevo logo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</a:blip>
          <a:srcRect t="2953" r="74615"/>
          <a:stretch>
            <a:fillRect/>
          </a:stretch>
        </p:blipFill>
        <p:spPr bwMode="auto">
          <a:xfrm>
            <a:off x="2514600" y="981075"/>
            <a:ext cx="342582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900113" y="765175"/>
            <a:ext cx="7343775" cy="5373688"/>
          </a:xfrm>
          <a:solidFill>
            <a:srgbClr val="FFFFFF">
              <a:alpha val="66000"/>
            </a:srgbClr>
          </a:solidFill>
        </p:spPr>
        <p:txBody>
          <a:bodyPr wrap="square" lIns="360000" tIns="36000" rIns="360000" bIns="28800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MX" sz="3200" dirty="0" smtClean="0">
                <a:latin typeface="Arial" charset="0"/>
                <a:cs typeface="Arial" charset="0"/>
              </a:rPr>
              <a:t/>
            </a:r>
            <a:br>
              <a:rPr lang="es-MX" sz="3200" dirty="0" smtClean="0">
                <a:latin typeface="Arial" charset="0"/>
                <a:cs typeface="Arial" charset="0"/>
              </a:rPr>
            </a:br>
            <a:r>
              <a:rPr lang="es-MX" sz="3200" dirty="0" smtClean="0">
                <a:latin typeface="Arial" charset="0"/>
                <a:cs typeface="Arial" charset="0"/>
              </a:rPr>
              <a:t>Subsecretaría de Coordinación</a:t>
            </a:r>
            <a:br>
              <a:rPr lang="es-MX" sz="3200" dirty="0" smtClean="0">
                <a:latin typeface="Arial" charset="0"/>
                <a:cs typeface="Arial" charset="0"/>
              </a:rPr>
            </a:br>
            <a:r>
              <a:rPr lang="es-MX" sz="3200" dirty="0" smtClean="0">
                <a:latin typeface="Arial" charset="0"/>
                <a:cs typeface="Arial" charset="0"/>
              </a:rPr>
              <a:t/>
            </a:r>
            <a:br>
              <a:rPr lang="es-MX" sz="3200" dirty="0" smtClean="0">
                <a:latin typeface="Arial" charset="0"/>
                <a:cs typeface="Arial" charset="0"/>
              </a:rPr>
            </a:br>
            <a:r>
              <a:rPr lang="es-MX" sz="3200" dirty="0">
                <a:latin typeface="Arial" charset="0"/>
                <a:cs typeface="Arial" charset="0"/>
              </a:rPr>
              <a:t/>
            </a:r>
            <a:br>
              <a:rPr lang="es-MX" sz="3200" dirty="0">
                <a:latin typeface="Arial" charset="0"/>
                <a:cs typeface="Arial" charset="0"/>
              </a:rPr>
            </a:br>
            <a:r>
              <a:rPr lang="es-MX" sz="3200" dirty="0" smtClean="0">
                <a:latin typeface="Arial" charset="0"/>
                <a:cs typeface="Arial" charset="0"/>
              </a:rPr>
              <a:t/>
            </a:r>
            <a:br>
              <a:rPr lang="es-MX" sz="3200" dirty="0" smtClean="0">
                <a:latin typeface="Arial" charset="0"/>
                <a:cs typeface="Arial" charset="0"/>
              </a:rPr>
            </a:br>
            <a:r>
              <a:rPr lang="es-MX" sz="2000" dirty="0" smtClean="0"/>
              <a:t> </a:t>
            </a:r>
            <a:r>
              <a:rPr lang="es-MX" sz="2200" dirty="0" smtClean="0">
                <a:latin typeface="Arial" charset="0"/>
                <a:cs typeface="Arial" charset="0"/>
              </a:rPr>
              <a:t>Área de Apoyo de las acciones sustantivas del Ministerio de Trabajo, Empleo y Seguridad Social</a:t>
            </a:r>
            <a:br>
              <a:rPr lang="es-MX" sz="2200" dirty="0" smtClean="0">
                <a:latin typeface="Arial" charset="0"/>
                <a:cs typeface="Arial" charset="0"/>
              </a:rPr>
            </a:br>
            <a:r>
              <a:rPr lang="es-MX" sz="2200" dirty="0" smtClean="0">
                <a:latin typeface="Arial" charset="0"/>
                <a:cs typeface="Arial" charset="0"/>
              </a:rPr>
              <a:t/>
            </a:r>
            <a:br>
              <a:rPr lang="es-MX" sz="2200" dirty="0" smtClean="0">
                <a:latin typeface="Arial" charset="0"/>
                <a:cs typeface="Arial" charset="0"/>
              </a:rPr>
            </a:br>
            <a:r>
              <a:rPr lang="es-MX" sz="3200" dirty="0" smtClean="0">
                <a:latin typeface="Arial" charset="0"/>
                <a:cs typeface="Arial" charset="0"/>
              </a:rPr>
              <a:t/>
            </a:r>
            <a:br>
              <a:rPr lang="es-MX" sz="3200" dirty="0" smtClean="0">
                <a:latin typeface="Arial" charset="0"/>
                <a:cs typeface="Arial" charset="0"/>
              </a:rPr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3200" dirty="0" smtClean="0"/>
              <a:t/>
            </a:r>
            <a:br>
              <a:rPr lang="es-MX" sz="3200" dirty="0" smtClean="0"/>
            </a:br>
            <a:r>
              <a:rPr lang="es-MX" sz="3200" dirty="0" smtClean="0"/>
              <a:t/>
            </a:r>
            <a:br>
              <a:rPr lang="es-MX" sz="3200" dirty="0" smtClean="0"/>
            </a:br>
            <a:endParaRPr lang="es-ES" sz="3200" dirty="0" smtClean="0"/>
          </a:p>
        </p:txBody>
      </p:sp>
      <p:sp>
        <p:nvSpPr>
          <p:cNvPr id="9221" name="3 CuadroTexto"/>
          <p:cNvSpPr txBox="1">
            <a:spLocks noChangeArrowheads="1"/>
          </p:cNvSpPr>
          <p:nvPr/>
        </p:nvSpPr>
        <p:spPr bwMode="auto">
          <a:xfrm>
            <a:off x="6227763" y="549275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b="1" dirty="0" smtClean="0"/>
              <a:t>Agosto de 2013</a:t>
            </a:r>
            <a:endParaRPr lang="es-ES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AR" sz="2800" dirty="0" smtClean="0"/>
              <a:t>Dirección de Contrataciones y Patrimonio </a:t>
            </a:r>
            <a:br>
              <a:rPr lang="es-AR" sz="2800" dirty="0" smtClean="0"/>
            </a:br>
            <a:r>
              <a:rPr lang="es-AR" sz="2800" dirty="0" smtClean="0"/>
              <a:t>(dependiente de la DGA)</a:t>
            </a:r>
            <a:endParaRPr lang="es-ES" sz="2400" dirty="0" smtClean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71438" y="1628800"/>
            <a:ext cx="9001125" cy="46804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s-MX" sz="2000" b="1" dirty="0" smtClean="0"/>
              <a:t>Objetivos:</a:t>
            </a:r>
          </a:p>
          <a:p>
            <a:pPr algn="l">
              <a:lnSpc>
                <a:spcPct val="80000"/>
              </a:lnSpc>
              <a:defRPr/>
            </a:pPr>
            <a:endParaRPr lang="es-MX" sz="2000" b="1" dirty="0" smtClean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1438" y="2000239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R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ealización de las actividades precisas (de gestión y asesoramiento) para la       contratación de las obras, suministros y todo tipo de servicios necesarios para la satisfacción de las necesidades del Ministerio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Hacer el seguimiento que en el orden patrimonial sea necesario para el mantenimiento de un inventario actualizado de bienes muebles e inmuebles.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Garantizar la adecuada continuidad entre el proceso estricto de contratación de bienes y servicios para el Ministerio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AR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Coordinar a nivel nacional todas las</a:t>
            </a:r>
            <a:r>
              <a:rPr kumimoji="0" lang="es-A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licitaciones que se lleven adelante para al compr</a:t>
            </a:r>
            <a:r>
              <a:rPr lang="es-AR" sz="2000" dirty="0" smtClean="0"/>
              <a:t>a de cualquier insumo del Ministerio, ya sea bienes o servicios.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700" dirty="0" smtClean="0"/>
              <a:t>Dirección General de Gestión de Recursos Humanos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555751"/>
            <a:ext cx="9001125" cy="5016521"/>
          </a:xfrm>
        </p:spPr>
        <p:txBody>
          <a:bodyPr/>
          <a:lstStyle/>
          <a:p>
            <a:pPr algn="just">
              <a:buNone/>
            </a:pPr>
            <a:r>
              <a:rPr lang="es-ES" sz="2000" b="1" dirty="0" smtClean="0"/>
              <a:t>Objetivos:</a:t>
            </a:r>
          </a:p>
          <a:p>
            <a:pPr algn="just"/>
            <a:r>
              <a:rPr lang="es-ES" sz="2000" dirty="0"/>
              <a:t>Administrar los recursos humanos que integran las unidades de la Jurisdicción.</a:t>
            </a:r>
          </a:p>
          <a:p>
            <a:pPr algn="just"/>
            <a:r>
              <a:rPr lang="es-ES" sz="2000" dirty="0"/>
              <a:t>Controlar el cumplimiento de las normas que regulan la relación del empleo publico y administrar los procedimientos disciplinarios de los recursos humanos de la Jurisdicción.</a:t>
            </a:r>
          </a:p>
          <a:p>
            <a:pPr algn="just"/>
            <a:r>
              <a:rPr lang="es-ES" sz="2000" dirty="0"/>
              <a:t>Proponer y ejecutar políticas de detección de potencial, desarrollo, y capacitación adecuadas a las competencias del personal, con el fin de maximizar la contribución de cada empleado a la organización.</a:t>
            </a:r>
          </a:p>
          <a:p>
            <a:pPr algn="just"/>
            <a:r>
              <a:rPr lang="es-ES" sz="2000" dirty="0"/>
              <a:t>Analizar fortalezas y debilidades de la organización respecto de los recursos humanos, detectando los conflictos potenciales y utilizando las fortalezas como base para la resolución de los mismos.</a:t>
            </a:r>
          </a:p>
          <a:p>
            <a:pPr algn="just"/>
            <a:r>
              <a:rPr lang="es-AR" sz="1800" b="1" dirty="0" smtClean="0"/>
              <a:t>Tiene a su cargo dos Direcciones: Dirección de Administración de RRHH y Dirección de Capacitación y Desarrollo de Carrera. Además tienen  su cargo la Coordinación del Servicio de Medicina Laboral. </a:t>
            </a:r>
            <a:endParaRPr lang="es-E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AR" sz="2400" dirty="0" smtClean="0"/>
              <a:t>Dirección de Administración de Recursos Humanos </a:t>
            </a:r>
            <a:br>
              <a:rPr lang="es-AR" sz="2400" dirty="0" smtClean="0"/>
            </a:br>
            <a:r>
              <a:rPr lang="es-AR" sz="2400" dirty="0" smtClean="0"/>
              <a:t>(dependiente de la DGGRRHH)</a:t>
            </a:r>
            <a:endParaRPr lang="es-ES" sz="2400" dirty="0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12328" y="1443037"/>
            <a:ext cx="9001125" cy="450058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AR" sz="2000" b="1" dirty="0" smtClean="0"/>
              <a:t>Objetivos:</a:t>
            </a:r>
          </a:p>
          <a:p>
            <a:pPr>
              <a:lnSpc>
                <a:spcPct val="80000"/>
              </a:lnSpc>
              <a:buNone/>
            </a:pPr>
            <a:endParaRPr lang="es-AR" sz="2400" b="1" dirty="0" smtClean="0"/>
          </a:p>
          <a:p>
            <a:pPr>
              <a:lnSpc>
                <a:spcPct val="80000"/>
              </a:lnSpc>
            </a:pPr>
            <a:r>
              <a:rPr lang="es-ES" sz="2000" dirty="0"/>
              <a:t>Administrar los recursos humanos que integran las unidades de la </a:t>
            </a:r>
            <a:r>
              <a:rPr lang="es-ES" sz="2000" dirty="0" smtClean="0"/>
              <a:t>Jurisdicción</a:t>
            </a:r>
            <a:r>
              <a:rPr lang="es-E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Controlar </a:t>
            </a:r>
            <a:r>
              <a:rPr lang="es-ES" sz="2000" dirty="0"/>
              <a:t>el cumplimiento de las normas que regulan la </a:t>
            </a:r>
            <a:r>
              <a:rPr lang="es-ES" sz="2000" dirty="0" smtClean="0"/>
              <a:t>relación </a:t>
            </a:r>
            <a:r>
              <a:rPr lang="es-ES" sz="2000" dirty="0"/>
              <a:t>del empleo publico </a:t>
            </a:r>
            <a:r>
              <a:rPr lang="es-ES" sz="2000" dirty="0" smtClean="0"/>
              <a:t>y administrar </a:t>
            </a:r>
            <a:r>
              <a:rPr lang="es-ES" sz="2000" dirty="0"/>
              <a:t>los procedimientos disciplinarios de los recursos humanos de </a:t>
            </a:r>
            <a:r>
              <a:rPr lang="es-ES" sz="2000" dirty="0" smtClean="0"/>
              <a:t>la Jurisdicción</a:t>
            </a:r>
            <a:r>
              <a:rPr lang="es-E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Elaborar </a:t>
            </a:r>
            <a:r>
              <a:rPr lang="es-ES" sz="2000" dirty="0"/>
              <a:t>informes </a:t>
            </a:r>
            <a:r>
              <a:rPr lang="es-ES" sz="2000" dirty="0" smtClean="0"/>
              <a:t>técnicos-administrativos </a:t>
            </a:r>
            <a:r>
              <a:rPr lang="es-ES" sz="2000" dirty="0"/>
              <a:t>referidos a los recursos humanos en </a:t>
            </a:r>
            <a:r>
              <a:rPr lang="es-ES" sz="2000" dirty="0" smtClean="0"/>
              <a:t>el ámbito </a:t>
            </a:r>
            <a:r>
              <a:rPr lang="es-ES" sz="2000" dirty="0"/>
              <a:t>del Ministerio, producir indicadores gerenciales de </a:t>
            </a:r>
            <a:r>
              <a:rPr lang="es-ES" sz="2000" dirty="0" smtClean="0"/>
              <a:t>la gestión </a:t>
            </a:r>
            <a:r>
              <a:rPr lang="es-ES" sz="2000" dirty="0"/>
              <a:t>de los mismos </a:t>
            </a:r>
            <a:r>
              <a:rPr lang="es-ES" sz="2000" dirty="0" smtClean="0"/>
              <a:t>y proponer </a:t>
            </a:r>
            <a:r>
              <a:rPr lang="es-ES" sz="2000" dirty="0"/>
              <a:t>las medidas administrativas emergentes.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Administrar </a:t>
            </a:r>
            <a:r>
              <a:rPr lang="es-ES" sz="2000" dirty="0"/>
              <a:t>la </a:t>
            </a:r>
            <a:r>
              <a:rPr lang="es-ES" sz="2000" dirty="0" smtClean="0"/>
              <a:t>información </a:t>
            </a:r>
            <a:r>
              <a:rPr lang="es-ES" sz="2000" dirty="0"/>
              <a:t>para la </a:t>
            </a:r>
            <a:r>
              <a:rPr lang="es-ES" sz="2000" dirty="0" smtClean="0"/>
              <a:t>liquidación </a:t>
            </a:r>
            <a:r>
              <a:rPr lang="es-ES" sz="2000" dirty="0"/>
              <a:t>de salarios y compensaciones </a:t>
            </a:r>
            <a:r>
              <a:rPr lang="es-ES" sz="2000" dirty="0" smtClean="0"/>
              <a:t>y honorarios </a:t>
            </a:r>
            <a:r>
              <a:rPr lang="es-ES" sz="2000" dirty="0"/>
              <a:t>de acuerdo a las modalidades contractuales en uso y la normativa </a:t>
            </a:r>
            <a:r>
              <a:rPr lang="es-ES" sz="2000" dirty="0" smtClean="0"/>
              <a:t>vigente y </a:t>
            </a:r>
            <a:r>
              <a:rPr lang="es-ES" sz="2000" dirty="0" err="1" smtClean="0"/>
              <a:t>remitiriá</a:t>
            </a:r>
            <a:r>
              <a:rPr lang="es-ES" sz="2000" dirty="0" smtClean="0"/>
              <a:t> </a:t>
            </a:r>
            <a:r>
              <a:rPr lang="es-ES" sz="2000" dirty="0"/>
              <a:t>a la </a:t>
            </a:r>
            <a:r>
              <a:rPr lang="es-ES" sz="2000" dirty="0" smtClean="0"/>
              <a:t>Dirección </a:t>
            </a:r>
            <a:r>
              <a:rPr lang="es-ES" sz="2000" dirty="0"/>
              <a:t>General de </a:t>
            </a:r>
            <a:r>
              <a:rPr lang="es-ES" sz="2000" dirty="0" smtClean="0"/>
              <a:t>Administración</a:t>
            </a:r>
            <a:r>
              <a:rPr lang="es-E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Participar </a:t>
            </a:r>
            <a:r>
              <a:rPr lang="es-ES" sz="2000" dirty="0"/>
              <a:t>en la </a:t>
            </a:r>
            <a:r>
              <a:rPr lang="es-ES" sz="2000" dirty="0" smtClean="0"/>
              <a:t>confección </a:t>
            </a:r>
            <a:r>
              <a:rPr lang="es-ES" sz="2000" dirty="0"/>
              <a:t>y control de los actos administrativos relativos a </a:t>
            </a:r>
            <a:r>
              <a:rPr lang="es-ES" sz="2000" dirty="0" smtClean="0"/>
              <a:t>las comisiones </a:t>
            </a:r>
            <a:r>
              <a:rPr lang="es-ES" sz="2000" dirty="0"/>
              <a:t>de servicios y adscripciones del personal fuera de la </a:t>
            </a:r>
            <a:r>
              <a:rPr lang="es-ES" sz="2000" dirty="0" smtClean="0"/>
              <a:t>jurisdicción</a:t>
            </a:r>
            <a:r>
              <a:rPr lang="es-ES" sz="2000" dirty="0"/>
              <a:t>, en </a:t>
            </a:r>
            <a:r>
              <a:rPr lang="es-ES" sz="2000" dirty="0" smtClean="0"/>
              <a:t>el marco </a:t>
            </a:r>
            <a:r>
              <a:rPr lang="es-ES" sz="2000" dirty="0"/>
              <a:t>de su competencia.</a:t>
            </a:r>
            <a:endParaRPr lang="es-AR" sz="2000" dirty="0" smtClean="0"/>
          </a:p>
        </p:txBody>
      </p:sp>
    </p:spTree>
    <p:extLst>
      <p:ext uri="{BB962C8B-B14F-4D97-AF65-F5344CB8AC3E}">
        <p14:creationId xmlns:p14="http://schemas.microsoft.com/office/powerpoint/2010/main" val="2592327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AR" sz="2400" dirty="0" smtClean="0"/>
              <a:t>Dirección de Capacitación y Desarrollo de Carrera</a:t>
            </a:r>
            <a:br>
              <a:rPr lang="es-AR" sz="2400" dirty="0" smtClean="0"/>
            </a:br>
            <a:r>
              <a:rPr lang="es-AR" sz="2400" dirty="0" smtClean="0"/>
              <a:t>(dependiente de la DGGRRHH)</a:t>
            </a:r>
            <a:endParaRPr lang="es-ES" sz="2400" dirty="0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0" y="1643062"/>
            <a:ext cx="9001125" cy="4786334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AR" sz="2000" b="1" dirty="0" smtClean="0"/>
              <a:t>Objetivos:</a:t>
            </a:r>
          </a:p>
          <a:p>
            <a:pPr>
              <a:lnSpc>
                <a:spcPct val="80000"/>
              </a:lnSpc>
              <a:buNone/>
            </a:pPr>
            <a:endParaRPr lang="es-AR" sz="2000" b="1" dirty="0" smtClean="0"/>
          </a:p>
          <a:p>
            <a:pPr>
              <a:lnSpc>
                <a:spcPct val="80000"/>
              </a:lnSpc>
            </a:pPr>
            <a:r>
              <a:rPr lang="es-ES" sz="1800" dirty="0"/>
              <a:t>Proponer y ejecutar </a:t>
            </a:r>
            <a:r>
              <a:rPr lang="es-ES" sz="1800" dirty="0" smtClean="0"/>
              <a:t>políticas </a:t>
            </a:r>
            <a:r>
              <a:rPr lang="es-ES" sz="1800" dirty="0"/>
              <a:t>de </a:t>
            </a:r>
            <a:r>
              <a:rPr lang="es-ES" sz="1800" dirty="0" smtClean="0"/>
              <a:t>detección </a:t>
            </a:r>
            <a:r>
              <a:rPr lang="es-ES" sz="1800" dirty="0"/>
              <a:t>de potencial, desarrollo, y </a:t>
            </a:r>
            <a:r>
              <a:rPr lang="es-ES" sz="1800" dirty="0" smtClean="0"/>
              <a:t>capacitación adecuadas </a:t>
            </a:r>
            <a:r>
              <a:rPr lang="es-ES" sz="1800" dirty="0"/>
              <a:t>a las competencias del personal, con el fin de maximizar la </a:t>
            </a:r>
            <a:r>
              <a:rPr lang="es-ES" sz="1800" dirty="0" smtClean="0"/>
              <a:t>contribución de </a:t>
            </a:r>
            <a:r>
              <a:rPr lang="es-ES" sz="1800" dirty="0"/>
              <a:t>cada empleado a la </a:t>
            </a:r>
            <a:r>
              <a:rPr lang="es-ES" sz="1800" dirty="0" smtClean="0"/>
              <a:t>organización</a:t>
            </a:r>
            <a:r>
              <a:rPr lang="es-ES" sz="18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1800" dirty="0" smtClean="0"/>
              <a:t>Analizar </a:t>
            </a:r>
            <a:r>
              <a:rPr lang="es-ES" sz="1800" dirty="0"/>
              <a:t>fortalezas y debilidades de la </a:t>
            </a:r>
            <a:r>
              <a:rPr lang="es-ES" sz="1800" dirty="0" smtClean="0"/>
              <a:t>organización </a:t>
            </a:r>
            <a:r>
              <a:rPr lang="es-ES" sz="1800" dirty="0"/>
              <a:t>respecto de los </a:t>
            </a:r>
            <a:r>
              <a:rPr lang="es-ES" sz="1800" dirty="0" smtClean="0"/>
              <a:t>recursos humanos</a:t>
            </a:r>
            <a:r>
              <a:rPr lang="es-ES" sz="1800" dirty="0"/>
              <a:t>, detectando los conflictos potenciales y utilizando las fortalezas como </a:t>
            </a:r>
            <a:r>
              <a:rPr lang="es-ES" sz="1800" dirty="0" smtClean="0"/>
              <a:t>base para </a:t>
            </a:r>
            <a:r>
              <a:rPr lang="es-ES" sz="1800" dirty="0"/>
              <a:t>la </a:t>
            </a:r>
            <a:r>
              <a:rPr lang="es-ES" sz="1800" dirty="0" smtClean="0"/>
              <a:t>resolución </a:t>
            </a:r>
            <a:r>
              <a:rPr lang="es-ES" sz="1800" dirty="0"/>
              <a:t>de los mismos.</a:t>
            </a:r>
          </a:p>
          <a:p>
            <a:pPr>
              <a:lnSpc>
                <a:spcPct val="80000"/>
              </a:lnSpc>
            </a:pPr>
            <a:r>
              <a:rPr lang="es-ES" sz="1800" dirty="0" smtClean="0"/>
              <a:t>Ejecutar </a:t>
            </a:r>
            <a:r>
              <a:rPr lang="es-ES" sz="1800" dirty="0"/>
              <a:t>y evaluar el cumplimiento de las </a:t>
            </a:r>
            <a:r>
              <a:rPr lang="es-ES" sz="1800" dirty="0" smtClean="0"/>
              <a:t>políticas </a:t>
            </a:r>
            <a:r>
              <a:rPr lang="es-ES" sz="1800" dirty="0"/>
              <a:t>establecidas en cuanto </a:t>
            </a:r>
            <a:r>
              <a:rPr lang="es-ES" sz="1800" dirty="0" smtClean="0"/>
              <a:t>al Planeamiento </a:t>
            </a:r>
            <a:r>
              <a:rPr lang="es-ES" sz="1800" dirty="0"/>
              <a:t>y Desarrollo del </a:t>
            </a:r>
            <a:r>
              <a:rPr lang="es-ES" sz="1800" dirty="0" smtClean="0"/>
              <a:t>Régimen </a:t>
            </a:r>
            <a:r>
              <a:rPr lang="es-ES" sz="1800" dirty="0"/>
              <a:t>de Carrera del Personal.</a:t>
            </a:r>
          </a:p>
          <a:p>
            <a:pPr>
              <a:lnSpc>
                <a:spcPct val="80000"/>
              </a:lnSpc>
            </a:pPr>
            <a:r>
              <a:rPr lang="es-ES" sz="1800" dirty="0" smtClean="0"/>
              <a:t>Elaborar </a:t>
            </a:r>
            <a:r>
              <a:rPr lang="es-ES" sz="1800" dirty="0"/>
              <a:t>el </a:t>
            </a:r>
            <a:r>
              <a:rPr lang="es-ES" sz="1800" dirty="0" smtClean="0"/>
              <a:t>diagnóstico </a:t>
            </a:r>
            <a:r>
              <a:rPr lang="es-ES" sz="1800" dirty="0"/>
              <a:t>de necesidades de </a:t>
            </a:r>
            <a:r>
              <a:rPr lang="es-ES" sz="1800" dirty="0" smtClean="0"/>
              <a:t>capacitación</a:t>
            </a:r>
            <a:r>
              <a:rPr lang="es-ES" sz="1800" dirty="0"/>
              <a:t>, como insumo </a:t>
            </a:r>
            <a:r>
              <a:rPr lang="es-ES" sz="1800" dirty="0" smtClean="0"/>
              <a:t>básico </a:t>
            </a:r>
            <a:r>
              <a:rPr lang="es-ES" sz="1800" dirty="0"/>
              <a:t>para </a:t>
            </a:r>
            <a:r>
              <a:rPr lang="es-ES" sz="1800" dirty="0" smtClean="0"/>
              <a:t>el planeamiento </a:t>
            </a:r>
            <a:r>
              <a:rPr lang="es-ES" sz="1800" dirty="0"/>
              <a:t>de la </a:t>
            </a:r>
            <a:r>
              <a:rPr lang="es-ES" sz="1800" dirty="0" smtClean="0"/>
              <a:t>capacitación</a:t>
            </a:r>
            <a:r>
              <a:rPr lang="es-ES" sz="1800" dirty="0"/>
              <a:t>, en </a:t>
            </a:r>
            <a:r>
              <a:rPr lang="es-ES" sz="1800" dirty="0" smtClean="0"/>
              <a:t>vinculación </a:t>
            </a:r>
            <a:r>
              <a:rPr lang="es-ES" sz="1800" dirty="0"/>
              <a:t>con el Plan </a:t>
            </a:r>
            <a:r>
              <a:rPr lang="es-ES" sz="1800" dirty="0" smtClean="0"/>
              <a:t>Estratégico </a:t>
            </a:r>
            <a:r>
              <a:rPr lang="es-ES" sz="1800" dirty="0"/>
              <a:t>institucional.</a:t>
            </a:r>
          </a:p>
          <a:p>
            <a:pPr>
              <a:lnSpc>
                <a:spcPct val="80000"/>
              </a:lnSpc>
            </a:pPr>
            <a:r>
              <a:rPr lang="es-ES" sz="1800" dirty="0" smtClean="0"/>
              <a:t>Proponer </a:t>
            </a:r>
            <a:r>
              <a:rPr lang="es-ES" sz="1800" dirty="0"/>
              <a:t>el plan de </a:t>
            </a:r>
            <a:r>
              <a:rPr lang="es-ES" sz="1800" dirty="0" smtClean="0"/>
              <a:t>capacitación </a:t>
            </a:r>
            <a:r>
              <a:rPr lang="es-ES" sz="1800" dirty="0"/>
              <a:t>utilizando criterios de calidad y mejora continua.</a:t>
            </a:r>
          </a:p>
          <a:p>
            <a:pPr>
              <a:lnSpc>
                <a:spcPct val="80000"/>
              </a:lnSpc>
            </a:pPr>
            <a:r>
              <a:rPr lang="es-ES" sz="1800" dirty="0" smtClean="0"/>
              <a:t>Evaluar </a:t>
            </a:r>
            <a:r>
              <a:rPr lang="es-ES" sz="1800" dirty="0"/>
              <a:t>la </a:t>
            </a:r>
            <a:r>
              <a:rPr lang="es-ES" sz="1800" dirty="0" smtClean="0"/>
              <a:t>ejecución </a:t>
            </a:r>
            <a:r>
              <a:rPr lang="es-ES" sz="1800" dirty="0"/>
              <a:t>del plan de </a:t>
            </a:r>
            <a:r>
              <a:rPr lang="es-ES" sz="1800" dirty="0" smtClean="0"/>
              <a:t>capacitación </a:t>
            </a:r>
            <a:r>
              <a:rPr lang="es-ES" sz="1800" dirty="0"/>
              <a:t>permitiendo evaluar el impacto de </a:t>
            </a:r>
            <a:r>
              <a:rPr lang="es-ES" sz="1800" dirty="0" smtClean="0"/>
              <a:t>la capacitación </a:t>
            </a:r>
            <a:r>
              <a:rPr lang="es-ES" sz="1800" dirty="0"/>
              <a:t>efectuada.</a:t>
            </a:r>
          </a:p>
          <a:p>
            <a:pPr>
              <a:lnSpc>
                <a:spcPct val="80000"/>
              </a:lnSpc>
            </a:pPr>
            <a:r>
              <a:rPr lang="es-ES" sz="1800" dirty="0" smtClean="0"/>
              <a:t>Coordinar </a:t>
            </a:r>
            <a:r>
              <a:rPr lang="es-ES" sz="1800" dirty="0"/>
              <a:t>la </a:t>
            </a:r>
            <a:r>
              <a:rPr lang="es-ES" sz="1800" dirty="0" smtClean="0"/>
              <a:t>centralización </a:t>
            </a:r>
            <a:r>
              <a:rPr lang="es-ES" sz="1800" dirty="0"/>
              <a:t>de los </a:t>
            </a:r>
            <a:r>
              <a:rPr lang="es-ES" sz="1800" dirty="0" smtClean="0"/>
              <a:t>créditos </a:t>
            </a:r>
            <a:r>
              <a:rPr lang="es-ES" sz="1800" dirty="0"/>
              <a:t>de </a:t>
            </a:r>
            <a:r>
              <a:rPr lang="es-ES" sz="1800" dirty="0" smtClean="0"/>
              <a:t>capacitación </a:t>
            </a:r>
            <a:r>
              <a:rPr lang="es-ES" sz="1800" dirty="0"/>
              <a:t>tramitados a </a:t>
            </a:r>
            <a:r>
              <a:rPr lang="es-ES" sz="1800" dirty="0" smtClean="0"/>
              <a:t>través del INSTITUTO </a:t>
            </a:r>
            <a:r>
              <a:rPr lang="es-ES" sz="1800" dirty="0"/>
              <a:t>NACIONAL DE LA ADMINISTRACION PUBLICA (INAP) y el </a:t>
            </a:r>
            <a:r>
              <a:rPr lang="es-ES" sz="1800" dirty="0" smtClean="0"/>
              <a:t>registro actualizado </a:t>
            </a:r>
            <a:r>
              <a:rPr lang="es-ES" sz="1800" dirty="0"/>
              <a:t>de los </a:t>
            </a:r>
            <a:r>
              <a:rPr lang="es-ES" sz="1800" dirty="0" smtClean="0"/>
              <a:t>créditos obtenidos</a:t>
            </a:r>
            <a:endParaRPr lang="es-AR" sz="1800" b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s-AR" sz="2400" b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s-A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592327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AR" sz="2400" dirty="0" smtClean="0"/>
              <a:t>Coordinación de Medicina Laboral</a:t>
            </a:r>
            <a:br>
              <a:rPr lang="es-AR" sz="2400" dirty="0" smtClean="0"/>
            </a:br>
            <a:r>
              <a:rPr lang="es-AR" sz="2400" dirty="0" smtClean="0"/>
              <a:t>(dependiente de la DGGRRHH)</a:t>
            </a:r>
            <a:endParaRPr lang="es-ES" sz="2400" dirty="0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71438" y="1643062"/>
            <a:ext cx="9001125" cy="450058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AR" sz="2000" b="1" dirty="0" smtClean="0"/>
              <a:t>Objetivos:</a:t>
            </a:r>
          </a:p>
          <a:p>
            <a:r>
              <a:rPr lang="es-ES" sz="1800" dirty="0"/>
              <a:t>Supervisar la </a:t>
            </a:r>
            <a:r>
              <a:rPr lang="es-ES" sz="1800" dirty="0" smtClean="0"/>
              <a:t>realización </a:t>
            </a:r>
            <a:r>
              <a:rPr lang="es-ES" sz="1800" dirty="0"/>
              <a:t>de los </a:t>
            </a:r>
            <a:r>
              <a:rPr lang="es-ES" sz="1800" dirty="0" smtClean="0"/>
              <a:t>exámenes médicos </a:t>
            </a:r>
            <a:r>
              <a:rPr lang="es-ES" sz="1800" dirty="0"/>
              <a:t>de ingreso y extender </a:t>
            </a:r>
            <a:r>
              <a:rPr lang="es-ES" sz="1800" dirty="0" smtClean="0"/>
              <a:t>el certificado </a:t>
            </a:r>
            <a:r>
              <a:rPr lang="es-ES" sz="1800" dirty="0"/>
              <a:t>de aptitud </a:t>
            </a:r>
            <a:r>
              <a:rPr lang="es-ES" sz="1800" dirty="0" smtClean="0"/>
              <a:t>física </a:t>
            </a:r>
            <a:r>
              <a:rPr lang="es-ES" sz="1800" dirty="0"/>
              <a:t>para el cargo, de los agentes del Ministerio.</a:t>
            </a:r>
          </a:p>
          <a:p>
            <a:r>
              <a:rPr lang="es-ES" sz="1800" dirty="0" smtClean="0"/>
              <a:t>Supervisar </a:t>
            </a:r>
            <a:r>
              <a:rPr lang="es-ES" sz="1800" dirty="0"/>
              <a:t>la </a:t>
            </a:r>
            <a:r>
              <a:rPr lang="es-ES" sz="1800" dirty="0" smtClean="0"/>
              <a:t>realización </a:t>
            </a:r>
            <a:r>
              <a:rPr lang="es-ES" sz="1800" dirty="0"/>
              <a:t>de los </a:t>
            </a:r>
            <a:r>
              <a:rPr lang="es-ES" sz="1800" dirty="0" smtClean="0"/>
              <a:t>exámenes periódicos</a:t>
            </a:r>
            <a:r>
              <a:rPr lang="es-ES" sz="1800" dirty="0"/>
              <a:t>, los de retorno al </a:t>
            </a:r>
            <a:r>
              <a:rPr lang="es-ES" sz="1800" dirty="0" smtClean="0"/>
              <a:t>trabajo después </a:t>
            </a:r>
            <a:r>
              <a:rPr lang="es-ES" sz="1800" dirty="0"/>
              <a:t>de la ausencia prolongada provocada por enfermedad o accidente y los</a:t>
            </a:r>
          </a:p>
          <a:p>
            <a:r>
              <a:rPr lang="es-ES" sz="1800" dirty="0"/>
              <a:t>previos a una transferencia de actividad.</a:t>
            </a:r>
          </a:p>
          <a:p>
            <a:r>
              <a:rPr lang="es-ES" sz="1800" dirty="0" smtClean="0"/>
              <a:t>Coordinar </a:t>
            </a:r>
            <a:r>
              <a:rPr lang="es-ES" sz="1800" dirty="0"/>
              <a:t>y supervisar administrativamente la </a:t>
            </a:r>
            <a:r>
              <a:rPr lang="es-ES" sz="1800" dirty="0" smtClean="0"/>
              <a:t>prestación </a:t>
            </a:r>
            <a:r>
              <a:rPr lang="es-ES" sz="1800" dirty="0"/>
              <a:t>de servicios asistenciales </a:t>
            </a:r>
            <a:r>
              <a:rPr lang="es-ES" sz="1800" dirty="0" smtClean="0"/>
              <a:t> y reconocimientos médicos </a:t>
            </a:r>
            <a:r>
              <a:rPr lang="es-ES" sz="1800" dirty="0"/>
              <a:t>en la </a:t>
            </a:r>
            <a:r>
              <a:rPr lang="es-ES" sz="1800" dirty="0" smtClean="0"/>
              <a:t>Jurisdicción</a:t>
            </a:r>
            <a:r>
              <a:rPr lang="es-ES" sz="1800" dirty="0"/>
              <a:t>.</a:t>
            </a:r>
          </a:p>
          <a:p>
            <a:r>
              <a:rPr lang="es-ES" sz="1800" dirty="0" smtClean="0"/>
              <a:t>Confeccionar </a:t>
            </a:r>
            <a:r>
              <a:rPr lang="es-ES" sz="1800" dirty="0"/>
              <a:t>y mantener actualizado el legajo medico de cada trabajador.</a:t>
            </a:r>
          </a:p>
          <a:p>
            <a:r>
              <a:rPr lang="es-ES" sz="1800" dirty="0" smtClean="0"/>
              <a:t>Ejecutar </a:t>
            </a:r>
            <a:r>
              <a:rPr lang="es-ES" sz="1800" dirty="0"/>
              <a:t>acciones de </a:t>
            </a:r>
            <a:r>
              <a:rPr lang="es-ES" sz="1800" dirty="0" smtClean="0"/>
              <a:t>educación </a:t>
            </a:r>
            <a:r>
              <a:rPr lang="es-ES" sz="1800" dirty="0"/>
              <a:t>sanitaria.</a:t>
            </a:r>
          </a:p>
          <a:p>
            <a:r>
              <a:rPr lang="es-ES" sz="1800" dirty="0" smtClean="0"/>
              <a:t>Denunciar </a:t>
            </a:r>
            <a:r>
              <a:rPr lang="es-ES" sz="1800" dirty="0"/>
              <a:t>a la aseguradora de riesgos del trabajo y a la Superintendencia de</a:t>
            </a:r>
          </a:p>
          <a:p>
            <a:r>
              <a:rPr lang="es-ES" sz="1800" dirty="0"/>
              <a:t>Riesgos del Trabajo los accidentes y enfermedades profesionales que se </a:t>
            </a:r>
            <a:r>
              <a:rPr lang="es-ES" sz="1800" dirty="0" smtClean="0"/>
              <a:t>produzcan en </a:t>
            </a:r>
            <a:r>
              <a:rPr lang="es-ES" sz="1800" dirty="0"/>
              <a:t>todo el Ministerio.</a:t>
            </a:r>
          </a:p>
          <a:p>
            <a:r>
              <a:rPr lang="es-ES" sz="1800" dirty="0" smtClean="0"/>
              <a:t>Llevar </a:t>
            </a:r>
            <a:r>
              <a:rPr lang="es-ES" sz="1800" dirty="0"/>
              <a:t>el registro de siniestralidad por establecimiento y el registro </a:t>
            </a:r>
            <a:r>
              <a:rPr lang="es-ES" sz="1800" dirty="0" smtClean="0"/>
              <a:t>estadístico </a:t>
            </a:r>
            <a:r>
              <a:rPr lang="es-ES" sz="1800" dirty="0"/>
              <a:t>de </a:t>
            </a:r>
            <a:r>
              <a:rPr lang="es-ES" sz="1800" dirty="0" smtClean="0"/>
              <a:t>los accidentes </a:t>
            </a:r>
            <a:r>
              <a:rPr lang="es-ES" sz="1800" dirty="0"/>
              <a:t>y enfermedades del trabajo.</a:t>
            </a:r>
            <a:endParaRPr lang="es-A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592327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s-ES" sz="2400" dirty="0" smtClean="0"/>
              <a:t>Dirección General de </a:t>
            </a:r>
            <a:r>
              <a:rPr lang="es-AR" sz="2400" dirty="0" smtClean="0"/>
              <a:t>Informática e Innovación Tecnológica</a:t>
            </a:r>
            <a:endParaRPr lang="es-ES" sz="2000" dirty="0" smtClean="0"/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71438" y="1643050"/>
            <a:ext cx="9001125" cy="492922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s-ES_tradnl" sz="2000" b="1" dirty="0" smtClean="0"/>
              <a:t>Objetivos: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s-ES_tradnl" sz="2000" b="1" dirty="0" smtClean="0"/>
          </a:p>
          <a:p>
            <a:pPr algn="just">
              <a:lnSpc>
                <a:spcPct val="80000"/>
              </a:lnSpc>
            </a:pPr>
            <a:r>
              <a:rPr lang="es-ES" sz="1800" dirty="0"/>
              <a:t>Planificar las diversas formas de </a:t>
            </a:r>
            <a:r>
              <a:rPr lang="es-ES" sz="1800" dirty="0" smtClean="0"/>
              <a:t>prestación </a:t>
            </a:r>
            <a:r>
              <a:rPr lang="es-ES" sz="1800" dirty="0"/>
              <a:t>de servicios.</a:t>
            </a:r>
          </a:p>
          <a:p>
            <a:pPr algn="just">
              <a:lnSpc>
                <a:spcPct val="80000"/>
              </a:lnSpc>
            </a:pPr>
            <a:r>
              <a:rPr lang="es-ES" sz="1800" dirty="0" smtClean="0"/>
              <a:t>Prestar </a:t>
            </a:r>
            <a:r>
              <a:rPr lang="es-ES" sz="1800" dirty="0"/>
              <a:t>servicios de </a:t>
            </a:r>
            <a:r>
              <a:rPr lang="es-ES" sz="1800" dirty="0" smtClean="0"/>
              <a:t>provisión </a:t>
            </a:r>
            <a:r>
              <a:rPr lang="es-ES" sz="1800" dirty="0"/>
              <a:t>de aplicaciones, de software, de soporte a usuarios </a:t>
            </a:r>
            <a:r>
              <a:rPr lang="es-ES" sz="1800" dirty="0" smtClean="0"/>
              <a:t>y mantenimiento</a:t>
            </a:r>
            <a:r>
              <a:rPr lang="es-ES" sz="1800" dirty="0"/>
              <a:t>, comprendiendo la </a:t>
            </a:r>
            <a:r>
              <a:rPr lang="es-ES" sz="1800" dirty="0" smtClean="0"/>
              <a:t>gestión </a:t>
            </a:r>
            <a:r>
              <a:rPr lang="es-ES" sz="1800" dirty="0"/>
              <a:t>de usuarios</a:t>
            </a:r>
            <a:r>
              <a:rPr lang="es-ES" sz="1800" dirty="0" smtClean="0"/>
              <a:t>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Relevar los requerimientos de software empleados en las dependencias de la Jurisdicción.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Planificar el diseño y desarrollo de software necesario para las diversas áreas que componen el Ministerio priorizando en función de requerimientos y capacidades.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Investigar, analizar y proponer el uso de nuevas tecnologías de información y comunicaciones para el Ministerio.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Identificar problemas y proponer soluciones tecnológicas para la jurisdicción.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Definir la arquitectura informática para el Ministerio</a:t>
            </a:r>
          </a:p>
          <a:p>
            <a:pPr>
              <a:lnSpc>
                <a:spcPct val="80000"/>
              </a:lnSpc>
            </a:pPr>
            <a:r>
              <a:rPr lang="es-ES" sz="1800" dirty="0"/>
              <a:t>Verificar el cumplimiento de políticas y procedimientos de seguridad de la</a:t>
            </a:r>
          </a:p>
          <a:p>
            <a:pPr>
              <a:lnSpc>
                <a:spcPct val="80000"/>
              </a:lnSpc>
            </a:pPr>
            <a:r>
              <a:rPr lang="es-ES" sz="1800" dirty="0"/>
              <a:t>información.</a:t>
            </a:r>
          </a:p>
          <a:p>
            <a:pPr>
              <a:lnSpc>
                <a:spcPct val="80000"/>
              </a:lnSpc>
            </a:pPr>
            <a:r>
              <a:rPr lang="es-ES" sz="1800" dirty="0"/>
              <a:t>Generar estrategias de prevención de riesgos informáticos en el ámbito de la Jurisdicción.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AR" sz="1800" b="1" dirty="0" smtClean="0"/>
              <a:t>Tiene a su cargo la Dirección de Desarrollo, Dirección de Operaciones y      Servicios, Dirección de Tecnología y la Coordinación de Seguridad Informática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AR" sz="2400" dirty="0" smtClean="0"/>
              <a:t>Dirección de Desarrollo</a:t>
            </a:r>
            <a:br>
              <a:rPr lang="es-AR" sz="2400" dirty="0" smtClean="0"/>
            </a:br>
            <a:r>
              <a:rPr lang="es-AR" sz="2400" dirty="0" smtClean="0"/>
              <a:t>(dependiente de la DGIIT)</a:t>
            </a:r>
            <a:endParaRPr lang="es-ES" sz="2400" dirty="0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71438" y="1643062"/>
            <a:ext cx="9001125" cy="450058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AR" sz="2400" b="1" dirty="0" smtClean="0"/>
              <a:t>Objetivos:</a:t>
            </a:r>
          </a:p>
          <a:p>
            <a:pPr>
              <a:lnSpc>
                <a:spcPct val="80000"/>
              </a:lnSpc>
              <a:buNone/>
            </a:pPr>
            <a:endParaRPr lang="es-AR" sz="2400" b="1" dirty="0" smtClean="0"/>
          </a:p>
          <a:p>
            <a:pPr algn="just">
              <a:lnSpc>
                <a:spcPct val="80000"/>
              </a:lnSpc>
            </a:pPr>
            <a:r>
              <a:rPr lang="es-ES" sz="2000" dirty="0"/>
              <a:t>Relevar los requerimientos de software empleados en las dependencias de </a:t>
            </a:r>
            <a:r>
              <a:rPr lang="es-ES" sz="2000" dirty="0" smtClean="0"/>
              <a:t>la Jurisdicción</a:t>
            </a:r>
            <a:r>
              <a:rPr lang="es-ES" sz="20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Planificar </a:t>
            </a:r>
            <a:r>
              <a:rPr lang="es-ES" sz="2000" dirty="0"/>
              <a:t>el </a:t>
            </a:r>
            <a:r>
              <a:rPr lang="es-ES" sz="2000" dirty="0" smtClean="0"/>
              <a:t>diseño </a:t>
            </a:r>
            <a:r>
              <a:rPr lang="es-ES" sz="2000" dirty="0"/>
              <a:t>y desarrollo de software necesario para las diversas </a:t>
            </a:r>
            <a:r>
              <a:rPr lang="es-ES" sz="2000" dirty="0" smtClean="0"/>
              <a:t>áreas que componen </a:t>
            </a:r>
            <a:r>
              <a:rPr lang="es-ES" sz="2000" dirty="0"/>
              <a:t>el Ministerio priorizando en </a:t>
            </a:r>
            <a:r>
              <a:rPr lang="es-ES" sz="2000" dirty="0" smtClean="0"/>
              <a:t>función </a:t>
            </a:r>
            <a:r>
              <a:rPr lang="es-ES" sz="2000" dirty="0"/>
              <a:t>de requerimientos y capacidades.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Desarrollar </a:t>
            </a:r>
            <a:r>
              <a:rPr lang="es-ES" sz="2000" dirty="0"/>
              <a:t>sistemas y programas para las distintas unidades de la </a:t>
            </a:r>
            <a:r>
              <a:rPr lang="es-ES" sz="2000" dirty="0" smtClean="0"/>
              <a:t>jurisdicción</a:t>
            </a:r>
            <a:r>
              <a:rPr lang="es-ES" sz="20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Desarrollar </a:t>
            </a:r>
            <a:r>
              <a:rPr lang="es-ES" sz="2000" dirty="0"/>
              <a:t>y administrar </a:t>
            </a:r>
            <a:r>
              <a:rPr lang="es-ES" sz="2000" dirty="0" smtClean="0"/>
              <a:t>documentación </a:t>
            </a:r>
            <a:r>
              <a:rPr lang="es-ES" sz="2000" dirty="0"/>
              <a:t>del software desarrollado y del </a:t>
            </a:r>
            <a:r>
              <a:rPr lang="es-ES" sz="2000" dirty="0" smtClean="0"/>
              <a:t>desarrollado por </a:t>
            </a:r>
            <a:r>
              <a:rPr lang="es-ES" sz="2000" dirty="0"/>
              <a:t>personal externo al organismo.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Maximizar </a:t>
            </a:r>
            <a:r>
              <a:rPr lang="es-ES" sz="2000" dirty="0"/>
              <a:t>la </a:t>
            </a:r>
            <a:r>
              <a:rPr lang="es-ES" sz="2000" dirty="0" smtClean="0"/>
              <a:t>utilización </a:t>
            </a:r>
            <a:r>
              <a:rPr lang="es-ES" sz="2000" dirty="0"/>
              <a:t>de las capacidades del software existente en la </a:t>
            </a:r>
            <a:r>
              <a:rPr lang="es-ES" sz="2000" dirty="0" smtClean="0"/>
              <a:t>Jurisdicción</a:t>
            </a:r>
            <a:r>
              <a:rPr lang="es-ES" sz="20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Administrar</a:t>
            </a:r>
            <a:r>
              <a:rPr lang="es-ES" sz="2000" dirty="0"/>
              <a:t>, evaluar y testear los sistemas </a:t>
            </a:r>
            <a:r>
              <a:rPr lang="es-ES" sz="2000" dirty="0" smtClean="0"/>
              <a:t>desarrollados.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Administrar el software desarrollado por terceros.</a:t>
            </a:r>
            <a:endParaRPr lang="es-AR" sz="2000" dirty="0" smtClean="0"/>
          </a:p>
        </p:txBody>
      </p:sp>
    </p:spTree>
    <p:extLst>
      <p:ext uri="{BB962C8B-B14F-4D97-AF65-F5344CB8AC3E}">
        <p14:creationId xmlns:p14="http://schemas.microsoft.com/office/powerpoint/2010/main" val="3637364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AR" sz="2400" dirty="0" smtClean="0"/>
              <a:t>Dirección de Operaciones y Servicios </a:t>
            </a:r>
            <a:br>
              <a:rPr lang="es-AR" sz="2400" dirty="0" smtClean="0"/>
            </a:br>
            <a:r>
              <a:rPr lang="es-AR" sz="2400" dirty="0" smtClean="0"/>
              <a:t>(dependiente de la DGIIT)</a:t>
            </a:r>
            <a:endParaRPr lang="es-ES" sz="2400" dirty="0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71438" y="1643062"/>
            <a:ext cx="9001125" cy="450058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AR" sz="2400" b="1" dirty="0" smtClean="0"/>
              <a:t>Objetivos:</a:t>
            </a:r>
          </a:p>
          <a:p>
            <a:pPr>
              <a:lnSpc>
                <a:spcPct val="80000"/>
              </a:lnSpc>
              <a:buNone/>
            </a:pPr>
            <a:endParaRPr lang="es-AR" sz="2400" b="1" dirty="0" smtClean="0"/>
          </a:p>
          <a:p>
            <a:pPr algn="just">
              <a:lnSpc>
                <a:spcPct val="80000"/>
              </a:lnSpc>
            </a:pPr>
            <a:r>
              <a:rPr lang="es-ES" sz="2000" dirty="0"/>
              <a:t>Planificar las diversas formas de </a:t>
            </a:r>
            <a:r>
              <a:rPr lang="es-ES" sz="2000" dirty="0" smtClean="0"/>
              <a:t>prestación </a:t>
            </a:r>
            <a:r>
              <a:rPr lang="es-ES" sz="2000" dirty="0"/>
              <a:t>de servicios.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Prestar </a:t>
            </a:r>
            <a:r>
              <a:rPr lang="es-ES" sz="2000" dirty="0"/>
              <a:t>servicios de </a:t>
            </a:r>
            <a:r>
              <a:rPr lang="es-ES" sz="2000" dirty="0" smtClean="0"/>
              <a:t>provisión </a:t>
            </a:r>
            <a:r>
              <a:rPr lang="es-ES" sz="2000" dirty="0"/>
              <a:t>de aplicaciones, de software, de soporte a usuarios </a:t>
            </a:r>
            <a:r>
              <a:rPr lang="es-ES" sz="2000" dirty="0" smtClean="0"/>
              <a:t>y mantenimiento</a:t>
            </a:r>
            <a:r>
              <a:rPr lang="es-ES" sz="2000" dirty="0"/>
              <a:t>, comprendiendo la </a:t>
            </a:r>
            <a:r>
              <a:rPr lang="es-ES" sz="2000" dirty="0" smtClean="0"/>
              <a:t>gestión </a:t>
            </a:r>
            <a:r>
              <a:rPr lang="es-ES" sz="2000" dirty="0"/>
              <a:t>de usuarios.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Poner </a:t>
            </a:r>
            <a:r>
              <a:rPr lang="es-ES" sz="2000" dirty="0"/>
              <a:t>en </a:t>
            </a:r>
            <a:r>
              <a:rPr lang="es-ES" sz="2000" dirty="0" smtClean="0"/>
              <a:t>producción </a:t>
            </a:r>
            <a:r>
              <a:rPr lang="es-ES" sz="2000" dirty="0"/>
              <a:t>los software desarrollados en el Ministerio.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Gestionar </a:t>
            </a:r>
            <a:r>
              <a:rPr lang="es-ES" sz="2000" dirty="0"/>
              <a:t>y supervisar la </a:t>
            </a:r>
            <a:r>
              <a:rPr lang="es-ES" sz="2000" dirty="0" smtClean="0"/>
              <a:t>adquisición</a:t>
            </a:r>
            <a:r>
              <a:rPr lang="es-ES" sz="2000" dirty="0"/>
              <a:t>, </a:t>
            </a:r>
            <a:r>
              <a:rPr lang="es-ES" sz="2000" dirty="0" smtClean="0"/>
              <a:t>incorporación ó modificación </a:t>
            </a:r>
            <a:r>
              <a:rPr lang="es-ES" sz="2000" dirty="0"/>
              <a:t>de </a:t>
            </a:r>
            <a:r>
              <a:rPr lang="es-ES" sz="2000" dirty="0" smtClean="0"/>
              <a:t>infraestructura de </a:t>
            </a:r>
            <a:r>
              <a:rPr lang="es-ES" sz="2000" dirty="0"/>
              <a:t>TIC.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Evaluar </a:t>
            </a:r>
            <a:r>
              <a:rPr lang="es-ES" sz="2000" dirty="0"/>
              <a:t>y supervisar la </a:t>
            </a:r>
            <a:r>
              <a:rPr lang="es-ES" sz="2000" dirty="0" smtClean="0"/>
              <a:t>prestación </a:t>
            </a:r>
            <a:r>
              <a:rPr lang="es-ES" sz="2000" dirty="0"/>
              <a:t>de los servicios, construyendo y verificando </a:t>
            </a:r>
            <a:r>
              <a:rPr lang="es-ES" sz="2000" dirty="0" smtClean="0"/>
              <a:t>el cumplimiento </a:t>
            </a:r>
            <a:r>
              <a:rPr lang="es-ES" sz="2000" dirty="0"/>
              <a:t>de indicadores que permitan comprobar el logro de los </a:t>
            </a:r>
            <a:r>
              <a:rPr lang="es-ES" sz="2000" dirty="0" smtClean="0"/>
              <a:t>objetivos planteados</a:t>
            </a:r>
            <a:r>
              <a:rPr lang="es-ES" sz="20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Brindar </a:t>
            </a:r>
            <a:r>
              <a:rPr lang="es-ES" sz="2000" dirty="0"/>
              <a:t>el servicio de soporte y </a:t>
            </a:r>
            <a:r>
              <a:rPr lang="es-ES" sz="2000" dirty="0" smtClean="0"/>
              <a:t>logística </a:t>
            </a:r>
            <a:r>
              <a:rPr lang="es-ES" sz="2000" dirty="0"/>
              <a:t>configurando una Mesa de </a:t>
            </a:r>
            <a:r>
              <a:rPr lang="es-ES" sz="2000" dirty="0" smtClean="0"/>
              <a:t>Ayudas, capacitando </a:t>
            </a:r>
            <a:r>
              <a:rPr lang="es-ES" sz="2000" dirty="0"/>
              <a:t>a los usuarios.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Proponer </a:t>
            </a:r>
            <a:r>
              <a:rPr lang="es-ES" sz="2000" dirty="0"/>
              <a:t>y ejecutar mejoras en la </a:t>
            </a:r>
            <a:r>
              <a:rPr lang="es-ES" sz="2000" dirty="0" smtClean="0"/>
              <a:t>prestación </a:t>
            </a:r>
            <a:r>
              <a:rPr lang="es-ES" sz="2000" dirty="0"/>
              <a:t>de los servicios.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Minimizar </a:t>
            </a:r>
            <a:r>
              <a:rPr lang="es-ES" sz="2000" dirty="0"/>
              <a:t>las interrupciones de los servicios cuando se produzcan y analizar </a:t>
            </a:r>
            <a:r>
              <a:rPr lang="es-ES" sz="2000" dirty="0" smtClean="0"/>
              <a:t>las causas </a:t>
            </a:r>
            <a:r>
              <a:rPr lang="es-ES" sz="2000" dirty="0"/>
              <a:t>de los incidentes.</a:t>
            </a:r>
            <a:endParaRPr lang="es-AR" sz="2000" dirty="0" smtClean="0"/>
          </a:p>
        </p:txBody>
      </p:sp>
    </p:spTree>
    <p:extLst>
      <p:ext uri="{BB962C8B-B14F-4D97-AF65-F5344CB8AC3E}">
        <p14:creationId xmlns:p14="http://schemas.microsoft.com/office/powerpoint/2010/main" val="2592327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AR" sz="2400" dirty="0" smtClean="0"/>
              <a:t>Dirección de Tecnología</a:t>
            </a:r>
            <a:br>
              <a:rPr lang="es-AR" sz="2400" dirty="0" smtClean="0"/>
            </a:br>
            <a:r>
              <a:rPr lang="es-AR" sz="2400" dirty="0" smtClean="0"/>
              <a:t>(dependiente de la DGIIT)</a:t>
            </a:r>
            <a:endParaRPr lang="es-ES" sz="2400" dirty="0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71438" y="1643062"/>
            <a:ext cx="9001125" cy="450058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AR" sz="2400" b="1" dirty="0" smtClean="0"/>
              <a:t>Objetivos:</a:t>
            </a:r>
          </a:p>
          <a:p>
            <a:pPr>
              <a:lnSpc>
                <a:spcPct val="80000"/>
              </a:lnSpc>
              <a:buNone/>
            </a:pPr>
            <a:endParaRPr lang="es-AR" sz="2400" b="1" dirty="0" smtClean="0"/>
          </a:p>
          <a:p>
            <a:pPr>
              <a:lnSpc>
                <a:spcPct val="80000"/>
              </a:lnSpc>
            </a:pPr>
            <a:r>
              <a:rPr lang="es-ES" sz="2000" dirty="0"/>
              <a:t>Investigar, analizar y proponer el uso de nuevas </a:t>
            </a:r>
            <a:r>
              <a:rPr lang="es-ES" sz="2000" dirty="0" smtClean="0"/>
              <a:t>tecnologías </a:t>
            </a:r>
            <a:r>
              <a:rPr lang="es-ES" sz="2000" dirty="0"/>
              <a:t>de </a:t>
            </a:r>
            <a:r>
              <a:rPr lang="es-ES" sz="2000" dirty="0" smtClean="0"/>
              <a:t>información y comunicaciones </a:t>
            </a:r>
            <a:r>
              <a:rPr lang="es-ES" sz="2000" dirty="0"/>
              <a:t>para el Ministerio.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Identificar </a:t>
            </a:r>
            <a:r>
              <a:rPr lang="es-ES" sz="2000" dirty="0"/>
              <a:t>problemas y proponer soluciones </a:t>
            </a:r>
            <a:r>
              <a:rPr lang="es-ES" sz="2000" dirty="0" smtClean="0"/>
              <a:t>tecnológicas </a:t>
            </a:r>
            <a:r>
              <a:rPr lang="es-ES" sz="2000" dirty="0"/>
              <a:t>para la </a:t>
            </a:r>
            <a:r>
              <a:rPr lang="es-ES" sz="2000" dirty="0" smtClean="0"/>
              <a:t>jurisdicción</a:t>
            </a:r>
            <a:r>
              <a:rPr lang="es-E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Definir </a:t>
            </a:r>
            <a:r>
              <a:rPr lang="es-ES" sz="2000" dirty="0"/>
              <a:t>la arquitectura </a:t>
            </a:r>
            <a:r>
              <a:rPr lang="es-ES" sz="2000" dirty="0" smtClean="0"/>
              <a:t>informática </a:t>
            </a:r>
            <a:r>
              <a:rPr lang="es-ES" sz="2000" dirty="0"/>
              <a:t>para el Ministerio.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Evaluar </a:t>
            </a:r>
            <a:r>
              <a:rPr lang="es-ES" sz="2000" dirty="0"/>
              <a:t>la factibilidad de efectuar desarrollos propios o la </a:t>
            </a:r>
            <a:r>
              <a:rPr lang="es-ES" sz="2000" dirty="0" smtClean="0"/>
              <a:t>adquisición </a:t>
            </a:r>
            <a:r>
              <a:rPr lang="es-ES" sz="2000" dirty="0"/>
              <a:t>o uso </a:t>
            </a:r>
            <a:r>
              <a:rPr lang="es-ES" sz="2000" dirty="0" smtClean="0"/>
              <a:t>de desarrollos </a:t>
            </a:r>
            <a:r>
              <a:rPr lang="es-ES" sz="2000" dirty="0"/>
              <a:t>de terceros en al </a:t>
            </a:r>
            <a:r>
              <a:rPr lang="es-ES" sz="2000" dirty="0" smtClean="0"/>
              <a:t>ámbito </a:t>
            </a:r>
            <a:r>
              <a:rPr lang="es-ES" sz="2000" dirty="0"/>
              <a:t>de la </a:t>
            </a:r>
            <a:r>
              <a:rPr lang="es-ES" sz="2000" dirty="0" smtClean="0"/>
              <a:t>Jurisdicción</a:t>
            </a:r>
            <a:r>
              <a:rPr lang="es-ES" sz="2000" dirty="0"/>
              <a:t>.</a:t>
            </a:r>
            <a:endParaRPr lang="es-AR" sz="2000" b="1" dirty="0" smtClean="0"/>
          </a:p>
          <a:p>
            <a:pPr>
              <a:lnSpc>
                <a:spcPct val="80000"/>
              </a:lnSpc>
            </a:pPr>
            <a:r>
              <a:rPr lang="es-ES" sz="2000" dirty="0"/>
              <a:t>Evaluar a los proveedores en caso de </a:t>
            </a:r>
            <a:r>
              <a:rPr lang="es-ES" sz="2000" dirty="0" smtClean="0"/>
              <a:t>adquisición </a:t>
            </a:r>
            <a:r>
              <a:rPr lang="es-ES" sz="2000" dirty="0"/>
              <a:t>de software, asegurando que </a:t>
            </a:r>
            <a:r>
              <a:rPr lang="es-ES" sz="2000" dirty="0" smtClean="0"/>
              <a:t>los proveedores </a:t>
            </a:r>
            <a:r>
              <a:rPr lang="es-ES" sz="2000" dirty="0"/>
              <a:t>de servicios tengan capacidad para cumplir con las demandas </a:t>
            </a:r>
            <a:r>
              <a:rPr lang="es-ES" sz="2000" dirty="0" smtClean="0"/>
              <a:t>actuales y </a:t>
            </a:r>
            <a:r>
              <a:rPr lang="es-ES" sz="2000" dirty="0"/>
              <a:t>futuras.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Presupuestar </a:t>
            </a:r>
            <a:r>
              <a:rPr lang="es-ES" sz="2000" dirty="0"/>
              <a:t>la </a:t>
            </a:r>
            <a:r>
              <a:rPr lang="es-ES" sz="2000" dirty="0" smtClean="0"/>
              <a:t>provisión </a:t>
            </a:r>
            <a:r>
              <a:rPr lang="es-ES" sz="2000" dirty="0"/>
              <a:t>de servicios, tendiendo a la </a:t>
            </a:r>
            <a:r>
              <a:rPr lang="es-ES" sz="2000" dirty="0" smtClean="0"/>
              <a:t>optimización </a:t>
            </a:r>
            <a:r>
              <a:rPr lang="es-ES" sz="2000" dirty="0"/>
              <a:t>de costos </a:t>
            </a:r>
            <a:r>
              <a:rPr lang="es-ES" sz="2000" dirty="0" smtClean="0"/>
              <a:t>y calidad </a:t>
            </a:r>
            <a:r>
              <a:rPr lang="es-ES" sz="2000" dirty="0"/>
              <a:t>de los mismos.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Colaborar </a:t>
            </a:r>
            <a:r>
              <a:rPr lang="es-ES" sz="2000" dirty="0"/>
              <a:t>con la </a:t>
            </a:r>
            <a:r>
              <a:rPr lang="es-ES" sz="2000" dirty="0" smtClean="0"/>
              <a:t>Dirección </a:t>
            </a:r>
            <a:r>
              <a:rPr lang="es-ES" sz="2000" dirty="0"/>
              <a:t>de Infraestructura y Servicios Generales en el </a:t>
            </a:r>
            <a:r>
              <a:rPr lang="es-ES" sz="2000" dirty="0" smtClean="0"/>
              <a:t>diseño de las </a:t>
            </a:r>
            <a:r>
              <a:rPr lang="es-ES" sz="2000" dirty="0"/>
              <a:t>instalaciones de las redes y sistemas.</a:t>
            </a:r>
            <a:endParaRPr lang="es-AR" sz="2000" dirty="0" smtClean="0"/>
          </a:p>
        </p:txBody>
      </p:sp>
    </p:spTree>
    <p:extLst>
      <p:ext uri="{BB962C8B-B14F-4D97-AF65-F5344CB8AC3E}">
        <p14:creationId xmlns:p14="http://schemas.microsoft.com/office/powerpoint/2010/main" val="3637364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AR" sz="2400" dirty="0" smtClean="0"/>
              <a:t>Coordinación de Seguridad Informática</a:t>
            </a:r>
            <a:br>
              <a:rPr lang="es-AR" sz="2400" dirty="0" smtClean="0"/>
            </a:br>
            <a:r>
              <a:rPr lang="es-AR" sz="2400" dirty="0" smtClean="0"/>
              <a:t>(dependiente de la DGIIT)</a:t>
            </a:r>
            <a:endParaRPr lang="es-ES" sz="2400" dirty="0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71438" y="1643062"/>
            <a:ext cx="9001125" cy="450058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AR" sz="2400" b="1" dirty="0" smtClean="0"/>
              <a:t>Objetivos:</a:t>
            </a:r>
          </a:p>
          <a:p>
            <a:pPr>
              <a:lnSpc>
                <a:spcPct val="80000"/>
              </a:lnSpc>
              <a:buNone/>
            </a:pPr>
            <a:endParaRPr lang="es-AR" sz="2000" b="1" dirty="0" smtClean="0"/>
          </a:p>
          <a:p>
            <a:r>
              <a:rPr lang="es-ES" sz="2000" dirty="0"/>
              <a:t>Verificar el cumplimiento de </a:t>
            </a:r>
            <a:r>
              <a:rPr lang="es-ES" sz="2000" dirty="0" smtClean="0"/>
              <a:t>políticas </a:t>
            </a:r>
            <a:r>
              <a:rPr lang="es-ES" sz="2000" dirty="0"/>
              <a:t>y procedimientos de seguridad de la</a:t>
            </a:r>
          </a:p>
          <a:p>
            <a:r>
              <a:rPr lang="es-ES" sz="2000" dirty="0" smtClean="0"/>
              <a:t>información</a:t>
            </a:r>
            <a:r>
              <a:rPr lang="es-ES" sz="2000" dirty="0"/>
              <a:t>.</a:t>
            </a:r>
          </a:p>
          <a:p>
            <a:r>
              <a:rPr lang="es-ES" sz="2000" dirty="0" smtClean="0"/>
              <a:t>Generar </a:t>
            </a:r>
            <a:r>
              <a:rPr lang="es-ES" sz="2000" dirty="0"/>
              <a:t>estrategias de </a:t>
            </a:r>
            <a:r>
              <a:rPr lang="es-ES" sz="2000" dirty="0" smtClean="0"/>
              <a:t>prevención </a:t>
            </a:r>
            <a:r>
              <a:rPr lang="es-ES" sz="2000" dirty="0"/>
              <a:t>de riesgos </a:t>
            </a:r>
            <a:r>
              <a:rPr lang="es-ES" sz="2000" dirty="0" smtClean="0"/>
              <a:t>informáticos </a:t>
            </a:r>
            <a:r>
              <a:rPr lang="es-ES" sz="2000" dirty="0"/>
              <a:t>en el </a:t>
            </a:r>
            <a:r>
              <a:rPr lang="es-ES" sz="2000" dirty="0" smtClean="0"/>
              <a:t>ámbito </a:t>
            </a:r>
            <a:r>
              <a:rPr lang="es-ES" sz="2000" dirty="0"/>
              <a:t>de </a:t>
            </a:r>
            <a:r>
              <a:rPr lang="es-ES" sz="2000" dirty="0" smtClean="0"/>
              <a:t>la Jurisdicción</a:t>
            </a:r>
            <a:r>
              <a:rPr lang="es-ES" sz="2000" dirty="0"/>
              <a:t>.</a:t>
            </a:r>
          </a:p>
          <a:p>
            <a:r>
              <a:rPr lang="es-ES" sz="2000" dirty="0" smtClean="0"/>
              <a:t>Administrar </a:t>
            </a:r>
            <a:r>
              <a:rPr lang="es-ES" sz="2000" dirty="0"/>
              <a:t>todos los mecanismos de Seguridad </a:t>
            </a:r>
            <a:r>
              <a:rPr lang="es-ES" sz="2000" dirty="0" smtClean="0"/>
              <a:t>Informática </a:t>
            </a:r>
            <a:r>
              <a:rPr lang="es-ES" sz="2000" dirty="0"/>
              <a:t>del Ministerio.</a:t>
            </a:r>
          </a:p>
          <a:p>
            <a:r>
              <a:rPr lang="es-ES" sz="2000" dirty="0" smtClean="0"/>
              <a:t>Realizar </a:t>
            </a:r>
            <a:r>
              <a:rPr lang="es-ES" sz="2000" dirty="0"/>
              <a:t>auditorias de hardware, software y accesos.</a:t>
            </a:r>
          </a:p>
          <a:p>
            <a:r>
              <a:rPr lang="es-ES" sz="2000" dirty="0" smtClean="0"/>
              <a:t>Programar </a:t>
            </a:r>
            <a:r>
              <a:rPr lang="es-ES" sz="2000" dirty="0"/>
              <a:t>y desarrollar la </a:t>
            </a:r>
            <a:r>
              <a:rPr lang="es-ES" sz="2000" dirty="0" smtClean="0"/>
              <a:t>aplicación </a:t>
            </a:r>
            <a:r>
              <a:rPr lang="es-ES" sz="2000" dirty="0"/>
              <a:t>de mejores practicas para software seguro </a:t>
            </a:r>
            <a:r>
              <a:rPr lang="es-ES" sz="2000" dirty="0" smtClean="0"/>
              <a:t>en el ámbito </a:t>
            </a:r>
            <a:r>
              <a:rPr lang="es-ES" sz="2000" dirty="0"/>
              <a:t>de su competencia.</a:t>
            </a:r>
          </a:p>
          <a:p>
            <a:r>
              <a:rPr lang="es-ES" sz="2000" dirty="0" smtClean="0"/>
              <a:t>Definir </a:t>
            </a:r>
            <a:r>
              <a:rPr lang="es-ES" sz="2000" dirty="0"/>
              <a:t>con el </a:t>
            </a:r>
            <a:r>
              <a:rPr lang="es-ES" sz="2000" dirty="0" smtClean="0"/>
              <a:t>Comité </a:t>
            </a:r>
            <a:r>
              <a:rPr lang="es-ES" sz="2000" dirty="0"/>
              <a:t>de Seguridad de la </a:t>
            </a:r>
            <a:r>
              <a:rPr lang="es-ES" sz="2000" dirty="0" smtClean="0"/>
              <a:t>Información políticas </a:t>
            </a:r>
            <a:r>
              <a:rPr lang="es-ES" sz="2000" dirty="0"/>
              <a:t>de seguridad y plan </a:t>
            </a:r>
            <a:r>
              <a:rPr lang="es-ES" sz="2000" dirty="0" smtClean="0"/>
              <a:t>de continuidad </a:t>
            </a:r>
            <a:r>
              <a:rPr lang="es-ES" sz="2000" dirty="0"/>
              <a:t>para el Ministerio.</a:t>
            </a:r>
          </a:p>
          <a:p>
            <a:r>
              <a:rPr lang="es-ES" sz="2000" dirty="0" smtClean="0"/>
              <a:t>Implementar </a:t>
            </a:r>
            <a:r>
              <a:rPr lang="es-ES" sz="2000" dirty="0"/>
              <a:t>el plan de contingencias para el Ministerio.</a:t>
            </a:r>
          </a:p>
          <a:p>
            <a:pPr marL="0" indent="0">
              <a:buNone/>
            </a:pPr>
            <a:endParaRPr lang="es-A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637364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2875" y="1608138"/>
            <a:ext cx="8893175" cy="290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541338" algn="l"/>
              </a:tabLst>
              <a:defRPr/>
            </a:pPr>
            <a:endParaRPr lang="es-AR" sz="2400" b="1" dirty="0" smtClean="0"/>
          </a:p>
          <a:p>
            <a:pPr>
              <a:spcBef>
                <a:spcPct val="20000"/>
              </a:spcBef>
              <a:buFont typeface="Arial" charset="0"/>
              <a:buNone/>
              <a:tabLst>
                <a:tab pos="541338" algn="l"/>
              </a:tabLst>
              <a:defRPr/>
            </a:pPr>
            <a:r>
              <a:rPr lang="es-AR" sz="2400" b="1" dirty="0" smtClean="0"/>
              <a:t>Es la Subsecretaría que coordina las tareas internas del Ministerio a los fines de dar apoyo a las áreas sustantivas del organismo, las que llevan las políticas públicas hacia la ciudadanía. Entre algunas áreas centrales están: Compras, Sistemas Informáticos, RRHH, </a:t>
            </a:r>
            <a:r>
              <a:rPr lang="es-AR" sz="2400" b="1" dirty="0" err="1" smtClean="0"/>
              <a:t>etc</a:t>
            </a:r>
            <a:endParaRPr lang="es-MX" sz="2400" b="1" dirty="0"/>
          </a:p>
          <a:p>
            <a:pPr marL="1314450" lvl="2" indent="-228600" algn="l">
              <a:spcBef>
                <a:spcPct val="20000"/>
              </a:spcBef>
              <a:buFont typeface="Arial" charset="0"/>
              <a:buChar char="•"/>
              <a:tabLst>
                <a:tab pos="541338" algn="l"/>
              </a:tabLst>
              <a:defRPr/>
            </a:pPr>
            <a:endParaRPr lang="es-ES" sz="2400" b="1" dirty="0"/>
          </a:p>
          <a:p>
            <a:pPr algn="l">
              <a:spcBef>
                <a:spcPct val="20000"/>
              </a:spcBef>
              <a:buFont typeface="Arial" charset="0"/>
              <a:buChar char="•"/>
              <a:tabLst>
                <a:tab pos="541338" algn="l"/>
              </a:tabLst>
              <a:defRPr/>
            </a:pPr>
            <a:endParaRPr lang="es-ES" sz="20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203848" y="116632"/>
            <a:ext cx="5940152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s-MX" sz="4000" dirty="0" smtClean="0">
                <a:latin typeface="Arial Black" pitchFamily="34" charset="0"/>
              </a:rPr>
              <a:t>Aspectos Centrales</a:t>
            </a:r>
            <a:endParaRPr lang="es-ES" sz="4000" dirty="0">
              <a:latin typeface="Arial Black" pitchFamily="34" charset="0"/>
            </a:endParaRPr>
          </a:p>
        </p:txBody>
      </p:sp>
      <p:sp>
        <p:nvSpPr>
          <p:cNvPr id="18436" name="Rectangle 14"/>
          <p:cNvSpPr>
            <a:spLocks noChangeArrowheads="1"/>
          </p:cNvSpPr>
          <p:nvPr/>
        </p:nvSpPr>
        <p:spPr bwMode="auto">
          <a:xfrm>
            <a:off x="2124075" y="4857750"/>
            <a:ext cx="5113338" cy="1481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3286" tIns="46643" rIns="93286" bIns="46643" anchor="ctr"/>
          <a:lstStyle/>
          <a:p>
            <a:pPr algn="l" defTabSz="933450" eaLnBrk="1" hangingPunct="1">
              <a:buFontTx/>
              <a:buChar char="•"/>
              <a:defRPr/>
            </a:pPr>
            <a:endParaRPr lang="es-MX" sz="2400" dirty="0" smtClean="0"/>
          </a:p>
          <a:p>
            <a:pPr algn="l" defTabSz="933450" eaLnBrk="1" hangingPunct="1">
              <a:buFontTx/>
              <a:buChar char="•"/>
              <a:defRPr/>
            </a:pPr>
            <a:r>
              <a:rPr lang="es-MX" sz="2400" dirty="0" smtClean="0"/>
              <a:t>Coordina las tareas internas</a:t>
            </a:r>
          </a:p>
          <a:p>
            <a:pPr algn="l" defTabSz="933450" eaLnBrk="1" hangingPunct="1">
              <a:buFontTx/>
              <a:buChar char="•"/>
              <a:defRPr/>
            </a:pPr>
            <a:r>
              <a:rPr lang="es-MX" sz="2400" dirty="0" smtClean="0"/>
              <a:t>Brinda asistencia y apoyo</a:t>
            </a:r>
          </a:p>
          <a:p>
            <a:pPr algn="l" defTabSz="933450" eaLnBrk="1" hangingPunct="1">
              <a:defRPr/>
            </a:pPr>
            <a:endParaRPr lang="es-MX" sz="2400" dirty="0" smtClean="0"/>
          </a:p>
          <a:p>
            <a:pPr algn="l" defTabSz="933450" eaLnBrk="1" hangingPunct="1">
              <a:defRPr/>
            </a:pPr>
            <a:endParaRPr lang="es-ES" sz="2400" b="1" dirty="0">
              <a:latin typeface="TheSansCorrespondence" pitchFamily="34" charset="0"/>
            </a:endParaRPr>
          </a:p>
        </p:txBody>
      </p:sp>
      <p:sp>
        <p:nvSpPr>
          <p:cNvPr id="10245" name="AutoShape 27"/>
          <p:cNvSpPr>
            <a:spLocks noChangeArrowheads="1"/>
          </p:cNvSpPr>
          <p:nvPr/>
        </p:nvSpPr>
        <p:spPr bwMode="auto">
          <a:xfrm>
            <a:off x="2484438" y="4508500"/>
            <a:ext cx="4305300" cy="174625"/>
          </a:xfrm>
          <a:prstGeom prst="flowChartMerge">
            <a:avLst/>
          </a:prstGeom>
          <a:solidFill>
            <a:srgbClr val="333399"/>
          </a:solidFill>
          <a:ln w="571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 b="1">
              <a:latin typeface="TheSansCorrespondenc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s-ES" sz="2700" dirty="0" smtClean="0"/>
              <a:t>Dirección General </a:t>
            </a:r>
            <a:br>
              <a:rPr lang="es-ES" sz="2700" dirty="0" smtClean="0"/>
            </a:br>
            <a:r>
              <a:rPr lang="es-ES" sz="2700" dirty="0" smtClean="0"/>
              <a:t>de </a:t>
            </a:r>
            <a:r>
              <a:rPr lang="es-AR" sz="2700" dirty="0" smtClean="0"/>
              <a:t>Asuntos Jurídicos</a:t>
            </a:r>
            <a:endParaRPr lang="es-ES" sz="2000" dirty="0" smtClean="0"/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0" y="1412875"/>
            <a:ext cx="9072563" cy="5159397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s-AR" sz="1600" b="1" dirty="0" smtClean="0">
              <a:solidFill>
                <a:srgbClr val="003D6E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s-AR" sz="1800" b="1" dirty="0" smtClean="0">
                <a:solidFill>
                  <a:srgbClr val="003D6E"/>
                </a:solidFill>
              </a:rPr>
              <a:t>Objetivos:</a:t>
            </a:r>
          </a:p>
          <a:p>
            <a:pPr>
              <a:lnSpc>
                <a:spcPct val="80000"/>
              </a:lnSpc>
              <a:buNone/>
            </a:pPr>
            <a:endParaRPr lang="es-AR" sz="1600" b="1" dirty="0" smtClean="0">
              <a:solidFill>
                <a:srgbClr val="003D6E"/>
              </a:solidFill>
            </a:endParaRPr>
          </a:p>
          <a:p>
            <a:pPr>
              <a:lnSpc>
                <a:spcPct val="80000"/>
              </a:lnSpc>
            </a:pPr>
            <a:r>
              <a:rPr lang="es-AR" sz="1800" dirty="0" smtClean="0">
                <a:solidFill>
                  <a:srgbClr val="003D6E"/>
                </a:solidFill>
              </a:rPr>
              <a:t>Asesorar jurídicamente a las distintas áreas del organismo en todo asunto en que sean de aplicación las normas y los principios del Derecho, a fin de brindar respaldo legal al organismo.</a:t>
            </a:r>
          </a:p>
          <a:p>
            <a:pPr>
              <a:lnSpc>
                <a:spcPct val="80000"/>
              </a:lnSpc>
            </a:pPr>
            <a:r>
              <a:rPr lang="es-AR" sz="1800" dirty="0" smtClean="0">
                <a:solidFill>
                  <a:srgbClr val="003D6E"/>
                </a:solidFill>
              </a:rPr>
              <a:t>Asesorar   a   las   autoridades   del   organismo  en   la   elaboración  y   análisis   de   proyectos   de   leyes, decretos, resoluciones y demás actos administrativos vinculados a los temas propios del organismo.</a:t>
            </a:r>
          </a:p>
          <a:p>
            <a:pPr>
              <a:lnSpc>
                <a:spcPct val="80000"/>
              </a:lnSpc>
            </a:pPr>
            <a:r>
              <a:rPr lang="es-AR" sz="1800" dirty="0" smtClean="0">
                <a:solidFill>
                  <a:srgbClr val="003D6E"/>
                </a:solidFill>
              </a:rPr>
              <a:t>Representar   y   ejercer   el   patrocinio   del   organismo   en   todas   las   instancias,   ante   los   tribunales judiciales u organismos jurisdiccionales o administrativos nacionales, provinciales y municipales.</a:t>
            </a:r>
          </a:p>
          <a:p>
            <a:pPr>
              <a:lnSpc>
                <a:spcPct val="80000"/>
              </a:lnSpc>
            </a:pPr>
            <a:r>
              <a:rPr lang="es-AR" sz="1800" dirty="0" smtClean="0">
                <a:solidFill>
                  <a:srgbClr val="003D6E"/>
                </a:solidFill>
              </a:rPr>
              <a:t>Emitir   el   dictamen   jurídico   previo   sobre   decisiones   o   actos   administrativos   conforme   al ordenamiento jurídico vigente.</a:t>
            </a:r>
          </a:p>
          <a:p>
            <a:pPr>
              <a:lnSpc>
                <a:spcPct val="80000"/>
              </a:lnSpc>
            </a:pPr>
            <a:r>
              <a:rPr lang="es-AR" sz="1800" dirty="0" smtClean="0">
                <a:solidFill>
                  <a:srgbClr val="003D6E"/>
                </a:solidFill>
              </a:rPr>
              <a:t>Intervenir en la substanciación de recursos y denuncias administrativas y en el diligenciamiento y seguimiento de los oficios judiciales.</a:t>
            </a:r>
          </a:p>
          <a:p>
            <a:pPr>
              <a:lnSpc>
                <a:spcPct val="80000"/>
              </a:lnSpc>
            </a:pPr>
            <a:r>
              <a:rPr lang="es-AR" sz="1800" dirty="0" smtClean="0">
                <a:solidFill>
                  <a:srgbClr val="003D6E"/>
                </a:solidFill>
              </a:rPr>
              <a:t>Proponer cambios organizativos en función de las nuevas tecnologías que se prevé introducir, o en función de las disponibles.</a:t>
            </a:r>
          </a:p>
          <a:p>
            <a:pPr>
              <a:lnSpc>
                <a:spcPct val="80000"/>
              </a:lnSpc>
              <a:buNone/>
            </a:pPr>
            <a:r>
              <a:rPr lang="es-AR" sz="1800" dirty="0" smtClean="0">
                <a:solidFill>
                  <a:srgbClr val="003D6E"/>
                </a:solidFill>
              </a:rPr>
              <a:t>	</a:t>
            </a:r>
            <a:r>
              <a:rPr lang="es-AR" sz="1800" b="1" dirty="0" smtClean="0">
                <a:solidFill>
                  <a:srgbClr val="003D6E"/>
                </a:solidFill>
              </a:rPr>
              <a:t>Tiene a su cargo la Dirección de Dictámenes y Recursos, y la Dirección de Acciones Judiciales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AR" sz="2400" dirty="0" smtClean="0"/>
              <a:t>Dirección de Dictámenes y Recursos</a:t>
            </a:r>
            <a:br>
              <a:rPr lang="es-AR" sz="2400" dirty="0" smtClean="0"/>
            </a:br>
            <a:r>
              <a:rPr lang="es-AR" sz="2400" dirty="0" smtClean="0"/>
              <a:t>(dependiente de la DGAJ)</a:t>
            </a:r>
            <a:endParaRPr lang="es-ES" sz="2400" dirty="0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67246" y="1430337"/>
            <a:ext cx="9001125" cy="450058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AR" sz="2000" b="1" dirty="0" smtClean="0"/>
              <a:t>Objetivos:</a:t>
            </a:r>
          </a:p>
          <a:p>
            <a:pPr>
              <a:lnSpc>
                <a:spcPct val="80000"/>
              </a:lnSpc>
              <a:buNone/>
            </a:pPr>
            <a:endParaRPr lang="es-AR" sz="2400" b="1" dirty="0" smtClean="0"/>
          </a:p>
          <a:p>
            <a:pPr>
              <a:lnSpc>
                <a:spcPct val="80000"/>
              </a:lnSpc>
            </a:pPr>
            <a:r>
              <a:rPr lang="es-ES" sz="2000" dirty="0"/>
              <a:t>Estudiar, analizar y redactar los proyectos de normas </a:t>
            </a:r>
            <a:r>
              <a:rPr lang="es-ES" sz="2000" dirty="0" smtClean="0"/>
              <a:t>jurídicas </a:t>
            </a:r>
            <a:r>
              <a:rPr lang="es-ES" sz="2000" dirty="0"/>
              <a:t>referidas al </a:t>
            </a:r>
            <a:r>
              <a:rPr lang="es-ES" sz="2000" dirty="0" smtClean="0"/>
              <a:t>derecho del </a:t>
            </a:r>
            <a:r>
              <a:rPr lang="es-ES" sz="2000" dirty="0"/>
              <a:t>trabajo y de la seguridad social.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Asistir </a:t>
            </a:r>
            <a:r>
              <a:rPr lang="es-ES" sz="2000" dirty="0"/>
              <a:t>en la </a:t>
            </a:r>
            <a:r>
              <a:rPr lang="es-ES" sz="2000" dirty="0" smtClean="0"/>
              <a:t>elaboración </a:t>
            </a:r>
            <a:r>
              <a:rPr lang="es-ES" sz="2000" dirty="0"/>
              <a:t>de los proyectos de contratos, convenios y </a:t>
            </a:r>
            <a:r>
              <a:rPr lang="es-ES" sz="2000" dirty="0" smtClean="0"/>
              <a:t>demás instrumentos </a:t>
            </a:r>
            <a:r>
              <a:rPr lang="es-ES" sz="2000" dirty="0"/>
              <a:t>de </a:t>
            </a:r>
            <a:r>
              <a:rPr lang="es-ES" sz="2000" dirty="0" smtClean="0"/>
              <a:t>carácter jurídico </a:t>
            </a:r>
            <a:r>
              <a:rPr lang="es-ES" sz="2000" dirty="0"/>
              <a:t>originados en otras </a:t>
            </a:r>
            <a:r>
              <a:rPr lang="es-ES" sz="2000" dirty="0" smtClean="0"/>
              <a:t>áreas </a:t>
            </a:r>
            <a:r>
              <a:rPr lang="es-ES" sz="2000" dirty="0"/>
              <a:t>del Ministerio.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Brindar </a:t>
            </a:r>
            <a:r>
              <a:rPr lang="es-ES" sz="2000" dirty="0"/>
              <a:t>asesoramiento sobre la normativa aplicable y dictaminar en las </a:t>
            </a:r>
            <a:r>
              <a:rPr lang="es-ES" sz="2000" dirty="0" smtClean="0"/>
              <a:t>cuestiones jurídico-legales </a:t>
            </a:r>
            <a:r>
              <a:rPr lang="es-ES" sz="2000" dirty="0"/>
              <a:t>relacionadas con el cumplimiento de las funciones del Ministerio y </a:t>
            </a:r>
            <a:r>
              <a:rPr lang="es-ES" sz="2000" dirty="0" smtClean="0"/>
              <a:t>de los </a:t>
            </a:r>
            <a:r>
              <a:rPr lang="es-ES" sz="2000" dirty="0"/>
              <a:t>organismos descentralizados del mismo y asegurar la unidad de la doctrina </a:t>
            </a:r>
            <a:r>
              <a:rPr lang="es-ES" sz="2000" dirty="0" smtClean="0"/>
              <a:t>legal y vigente.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Realizar el dictamen de las actuaciones en la que se sustancien </a:t>
            </a:r>
            <a:r>
              <a:rPr lang="es-ES" sz="2000" dirty="0" smtClean="0"/>
              <a:t>recursos administrativos </a:t>
            </a:r>
            <a:r>
              <a:rPr lang="es-ES" sz="2000" dirty="0"/>
              <a:t>contra actos emanados del Ministerio, de sus </a:t>
            </a:r>
            <a:r>
              <a:rPr lang="es-ES" sz="2000" dirty="0" smtClean="0"/>
              <a:t>organismos dependientes </a:t>
            </a:r>
            <a:r>
              <a:rPr lang="es-ES" sz="2000" dirty="0"/>
              <a:t>o los que </a:t>
            </a:r>
            <a:r>
              <a:rPr lang="es-ES" sz="2000" dirty="0" smtClean="0"/>
              <a:t>actúen </a:t>
            </a:r>
            <a:r>
              <a:rPr lang="es-ES" sz="2000" dirty="0"/>
              <a:t>dentro de su </a:t>
            </a:r>
            <a:r>
              <a:rPr lang="es-ES" sz="2000" dirty="0" smtClean="0"/>
              <a:t>jurisdicción</a:t>
            </a:r>
            <a:r>
              <a:rPr lang="es-E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Homologar </a:t>
            </a:r>
            <a:r>
              <a:rPr lang="es-ES" sz="2000" dirty="0"/>
              <a:t>los acuerdos conciliatorios pendientes por </a:t>
            </a:r>
            <a:r>
              <a:rPr lang="es-ES" sz="2000" dirty="0" smtClean="0"/>
              <a:t>aplicación </a:t>
            </a:r>
            <a:r>
              <a:rPr lang="es-ES" sz="2000" dirty="0"/>
              <a:t>residual de la </a:t>
            </a:r>
            <a:r>
              <a:rPr lang="es-ES" sz="2000" dirty="0" smtClean="0"/>
              <a:t>Ley 24.028</a:t>
            </a:r>
            <a:r>
              <a:rPr lang="es-E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Asistir </a:t>
            </a:r>
            <a:r>
              <a:rPr lang="es-ES" sz="2000" dirty="0"/>
              <a:t>en la </a:t>
            </a:r>
            <a:r>
              <a:rPr lang="es-ES" sz="2000" dirty="0" smtClean="0"/>
              <a:t>elaboración</a:t>
            </a:r>
            <a:r>
              <a:rPr lang="es-ES" sz="2000" dirty="0"/>
              <a:t>, </a:t>
            </a:r>
            <a:r>
              <a:rPr lang="es-ES" sz="2000" dirty="0" smtClean="0"/>
              <a:t>celebración</a:t>
            </a:r>
            <a:r>
              <a:rPr lang="es-ES" sz="2000" dirty="0"/>
              <a:t>, </a:t>
            </a:r>
            <a:r>
              <a:rPr lang="es-ES" sz="2000" dirty="0" smtClean="0"/>
              <a:t>ejecución </a:t>
            </a:r>
            <a:r>
              <a:rPr lang="es-ES" sz="2000" dirty="0"/>
              <a:t>y </a:t>
            </a:r>
            <a:r>
              <a:rPr lang="es-ES" sz="2000" dirty="0" smtClean="0"/>
              <a:t>aplicación </a:t>
            </a:r>
            <a:r>
              <a:rPr lang="es-ES" sz="2000" dirty="0"/>
              <a:t>de los convenios </a:t>
            </a:r>
            <a:r>
              <a:rPr lang="es-ES" sz="2000" dirty="0" smtClean="0"/>
              <a:t>y acuerdos </a:t>
            </a:r>
            <a:r>
              <a:rPr lang="es-ES" sz="2000" dirty="0"/>
              <a:t>internacionales que afecten o se refieran al trabajo y a la seguridad social.</a:t>
            </a:r>
          </a:p>
          <a:p>
            <a:pPr marL="0" indent="0">
              <a:lnSpc>
                <a:spcPct val="80000"/>
              </a:lnSpc>
              <a:buNone/>
            </a:pPr>
            <a:endParaRPr lang="es-AR" sz="1800" dirty="0" smtClean="0"/>
          </a:p>
        </p:txBody>
      </p:sp>
    </p:spTree>
    <p:extLst>
      <p:ext uri="{BB962C8B-B14F-4D97-AF65-F5344CB8AC3E}">
        <p14:creationId xmlns:p14="http://schemas.microsoft.com/office/powerpoint/2010/main" val="1582864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AR" sz="2400" dirty="0" smtClean="0"/>
              <a:t>Dirección de Acciones Judiciales</a:t>
            </a:r>
            <a:br>
              <a:rPr lang="es-AR" sz="2400" dirty="0" smtClean="0"/>
            </a:br>
            <a:r>
              <a:rPr lang="es-AR" sz="2400" dirty="0" smtClean="0"/>
              <a:t>(dependiente de la DGAJ)</a:t>
            </a:r>
            <a:endParaRPr lang="es-ES" sz="2400" dirty="0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29468" y="1430337"/>
            <a:ext cx="9001125" cy="450058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AR" sz="2000" b="1" dirty="0" smtClean="0"/>
              <a:t>Objetivos:</a:t>
            </a:r>
          </a:p>
          <a:p>
            <a:pPr>
              <a:lnSpc>
                <a:spcPct val="80000"/>
              </a:lnSpc>
              <a:buNone/>
            </a:pPr>
            <a:endParaRPr lang="es-AR" sz="2400" b="1" dirty="0" smtClean="0"/>
          </a:p>
          <a:p>
            <a:pPr algn="just">
              <a:lnSpc>
                <a:spcPct val="80000"/>
              </a:lnSpc>
            </a:pPr>
            <a:r>
              <a:rPr lang="es-ES" sz="2000" dirty="0"/>
              <a:t>Ejercer por la </a:t>
            </a:r>
            <a:r>
              <a:rPr lang="es-ES" sz="2000" dirty="0" smtClean="0"/>
              <a:t>Dirección </a:t>
            </a:r>
            <a:r>
              <a:rPr lang="es-ES" sz="2000" dirty="0"/>
              <a:t>General la </a:t>
            </a:r>
            <a:r>
              <a:rPr lang="es-ES" sz="2000" dirty="0" smtClean="0"/>
              <a:t>representación </a:t>
            </a:r>
            <a:r>
              <a:rPr lang="es-ES" sz="2000" dirty="0"/>
              <a:t>y defensa en juicio del </a:t>
            </a:r>
            <a:r>
              <a:rPr lang="es-ES" sz="2000" dirty="0" smtClean="0"/>
              <a:t>ESTADO NACIONAL </a:t>
            </a:r>
            <a:r>
              <a:rPr lang="es-ES" sz="2000" dirty="0"/>
              <a:t>en la medida de la competencia del MINISTERIO DE </a:t>
            </a:r>
            <a:r>
              <a:rPr lang="es-ES" sz="2000" dirty="0" smtClean="0"/>
              <a:t>TRABAJO, EMPLEO </a:t>
            </a:r>
            <a:r>
              <a:rPr lang="es-ES" sz="2000" dirty="0"/>
              <a:t>Y SEGURIDAD SOCIAL, en su </a:t>
            </a:r>
            <a:r>
              <a:rPr lang="es-ES" sz="2000" dirty="0" smtClean="0"/>
              <a:t>carácter </a:t>
            </a:r>
            <a:r>
              <a:rPr lang="es-ES" sz="2000" dirty="0"/>
              <a:t>de </a:t>
            </a:r>
            <a:r>
              <a:rPr lang="es-ES" sz="2000" dirty="0" smtClean="0"/>
              <a:t>Delegación </a:t>
            </a:r>
            <a:r>
              <a:rPr lang="es-ES" sz="2000" dirty="0"/>
              <a:t>del Cuerpo </a:t>
            </a:r>
            <a:r>
              <a:rPr lang="es-ES" sz="2000" dirty="0" smtClean="0"/>
              <a:t>de Abogados </a:t>
            </a:r>
            <a:r>
              <a:rPr lang="es-ES" sz="2000" dirty="0"/>
              <a:t>del Estado, proponiendo los funcionarios letrados que </a:t>
            </a:r>
            <a:r>
              <a:rPr lang="es-ES" sz="2000" dirty="0" smtClean="0"/>
              <a:t>deberán </a:t>
            </a:r>
            <a:r>
              <a:rPr lang="es-ES" sz="2000" dirty="0"/>
              <a:t>actuar </a:t>
            </a:r>
            <a:r>
              <a:rPr lang="es-ES" sz="2000" dirty="0" smtClean="0"/>
              <a:t>e impartiéndoles </a:t>
            </a:r>
            <a:r>
              <a:rPr lang="es-ES" sz="2000" dirty="0"/>
              <a:t>las instrucciones que fueren pertinentes.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Supervisar </a:t>
            </a:r>
            <a:r>
              <a:rPr lang="es-ES" sz="2000" dirty="0"/>
              <a:t>la </a:t>
            </a:r>
            <a:r>
              <a:rPr lang="es-ES" sz="2000" dirty="0" smtClean="0"/>
              <a:t>gestión </a:t>
            </a:r>
            <a:r>
              <a:rPr lang="es-ES" sz="2000" dirty="0"/>
              <a:t>de los juicios contra el ESTADO NACIONAL en la medida de </a:t>
            </a:r>
            <a:r>
              <a:rPr lang="es-ES" sz="2000" dirty="0" smtClean="0"/>
              <a:t>la competencia </a:t>
            </a:r>
            <a:r>
              <a:rPr lang="es-ES" sz="2000" dirty="0"/>
              <a:t>del MINISTERIO DE TRABAJO, EMPLEO Y SEGURIDAD </a:t>
            </a:r>
            <a:r>
              <a:rPr lang="es-ES" sz="2000" dirty="0" smtClean="0"/>
              <a:t>SOCIAL, impartir </a:t>
            </a:r>
            <a:r>
              <a:rPr lang="es-ES" sz="2000" dirty="0"/>
              <a:t>instrucciones y proponer los funcionarios letrados que </a:t>
            </a:r>
            <a:r>
              <a:rPr lang="es-ES" sz="2000" dirty="0" smtClean="0"/>
              <a:t>deberán </a:t>
            </a:r>
            <a:r>
              <a:rPr lang="es-ES" sz="2000" dirty="0"/>
              <a:t>actuar </a:t>
            </a:r>
            <a:r>
              <a:rPr lang="es-ES" sz="2000" dirty="0" smtClean="0"/>
              <a:t>en todo </a:t>
            </a:r>
            <a:r>
              <a:rPr lang="es-ES" sz="2000" dirty="0"/>
              <a:t>el interior del </a:t>
            </a:r>
            <a:r>
              <a:rPr lang="es-ES" sz="2000" dirty="0" smtClean="0"/>
              <a:t>país</a:t>
            </a:r>
            <a:r>
              <a:rPr lang="es-ES" sz="20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Ejecutar </a:t>
            </a:r>
            <a:r>
              <a:rPr lang="es-ES" sz="2000" dirty="0"/>
              <a:t>las multas impuestas por la </a:t>
            </a:r>
            <a:r>
              <a:rPr lang="es-ES" sz="2000" dirty="0" smtClean="0"/>
              <a:t>Dirección </a:t>
            </a:r>
            <a:r>
              <a:rPr lang="es-ES" sz="2000" dirty="0"/>
              <a:t>Nacional de </a:t>
            </a:r>
            <a:r>
              <a:rPr lang="es-ES" sz="2000" dirty="0" smtClean="0"/>
              <a:t>Fiscalización </a:t>
            </a:r>
            <a:r>
              <a:rPr lang="es-ES" sz="2000" dirty="0"/>
              <a:t>y </a:t>
            </a:r>
            <a:r>
              <a:rPr lang="es-ES" sz="2000" dirty="0" smtClean="0"/>
              <a:t>sus dependencias</a:t>
            </a:r>
            <a:r>
              <a:rPr lang="es-ES" sz="2000" dirty="0"/>
              <a:t>, por incumplimiento de la normativa laboral y por </a:t>
            </a:r>
            <a:r>
              <a:rPr lang="es-ES" sz="2000" dirty="0" smtClean="0"/>
              <a:t>obstrucción </a:t>
            </a:r>
            <a:r>
              <a:rPr lang="es-ES" sz="2000" dirty="0"/>
              <a:t>a </a:t>
            </a:r>
            <a:r>
              <a:rPr lang="es-ES" sz="2000" dirty="0" smtClean="0"/>
              <a:t>la</a:t>
            </a:r>
            <a:r>
              <a:rPr lang="es-AR" sz="2000" dirty="0"/>
              <a:t> </a:t>
            </a:r>
            <a:r>
              <a:rPr lang="es-ES" sz="2000" dirty="0" smtClean="0"/>
              <a:t>actuación </a:t>
            </a:r>
            <a:r>
              <a:rPr lang="es-ES" sz="2000" dirty="0"/>
              <a:t>del Ministerio y por inasistencia a las audiencias convocadas por </a:t>
            </a:r>
            <a:r>
              <a:rPr lang="es-ES" sz="2000" dirty="0" smtClean="0"/>
              <a:t>el Servicio </a:t>
            </a:r>
            <a:r>
              <a:rPr lang="es-ES" sz="2000" dirty="0"/>
              <a:t>de </a:t>
            </a:r>
            <a:r>
              <a:rPr lang="es-ES" sz="2000" dirty="0" smtClean="0"/>
              <a:t>Conciliación </a:t>
            </a:r>
            <a:r>
              <a:rPr lang="es-ES" sz="2000" dirty="0"/>
              <a:t>Laboral Obligatoria </a:t>
            </a:r>
            <a:r>
              <a:rPr lang="es-ES" sz="2000" dirty="0" smtClean="0"/>
              <a:t>SECLO</a:t>
            </a:r>
            <a:endParaRPr lang="es-ES" sz="2000" dirty="0"/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Intervenir </a:t>
            </a:r>
            <a:r>
              <a:rPr lang="es-ES" sz="2000" dirty="0"/>
              <a:t>en las apelaciones contra las resoluciones sancionatorias impuestas por </a:t>
            </a:r>
            <a:r>
              <a:rPr lang="es-ES" sz="2000" dirty="0" smtClean="0"/>
              <a:t>la Dirección </a:t>
            </a:r>
            <a:r>
              <a:rPr lang="es-ES" sz="2000" dirty="0"/>
              <a:t>Nacional de </a:t>
            </a:r>
            <a:r>
              <a:rPr lang="es-ES" sz="2000" dirty="0" smtClean="0"/>
              <a:t>Fiscalización </a:t>
            </a:r>
            <a:r>
              <a:rPr lang="es-ES" sz="2000" dirty="0"/>
              <a:t>y sus dependencias en </a:t>
            </a:r>
            <a:r>
              <a:rPr lang="es-ES" sz="2000" dirty="0" smtClean="0"/>
              <a:t>representación </a:t>
            </a:r>
            <a:r>
              <a:rPr lang="es-ES" sz="2000" dirty="0"/>
              <a:t>de </a:t>
            </a:r>
            <a:r>
              <a:rPr lang="es-ES" sz="2000" dirty="0" smtClean="0"/>
              <a:t>la Autoridad </a:t>
            </a:r>
            <a:r>
              <a:rPr lang="es-ES" sz="2000" dirty="0"/>
              <a:t>de </a:t>
            </a:r>
            <a:r>
              <a:rPr lang="es-ES" sz="2000" dirty="0" smtClean="0"/>
              <a:t>Aplicación.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37364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s-ES" sz="2400" dirty="0" smtClean="0"/>
              <a:t>Dirección General de </a:t>
            </a:r>
            <a:r>
              <a:rPr lang="es-AR" sz="2400" dirty="0" smtClean="0"/>
              <a:t>Registro, Gestión y Archivo Documental</a:t>
            </a:r>
            <a:endParaRPr lang="es-ES" sz="1800" dirty="0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71438" y="1571612"/>
            <a:ext cx="9001125" cy="4929222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s-AR" sz="2000" b="1" dirty="0" smtClean="0"/>
              <a:t>Objetivos:</a:t>
            </a:r>
          </a:p>
          <a:p>
            <a:pPr algn="just"/>
            <a:r>
              <a:rPr lang="es-AR" sz="1600" dirty="0" smtClean="0"/>
              <a:t>Coordinar las acciones de los despachos y unidades sectoriales de su jurisdicción y consolidar la información interna y externa que se tramite por ellas. </a:t>
            </a:r>
          </a:p>
          <a:p>
            <a:pPr algn="just"/>
            <a:r>
              <a:rPr lang="es-AR" sz="1600" dirty="0" smtClean="0"/>
              <a:t>Dirigir las acciones de las áreas de su dependencia supervisando el correcto y ágil cumplimiento de las funciones y tareas asignadas a cada uno de ellos. </a:t>
            </a:r>
          </a:p>
          <a:p>
            <a:pPr algn="just"/>
            <a:r>
              <a:rPr lang="es-AR" sz="1600" dirty="0" smtClean="0"/>
              <a:t>Atender, supervisar, controlar y coordinar el despacho de toda documentación</a:t>
            </a:r>
          </a:p>
          <a:p>
            <a:pPr algn="just"/>
            <a:r>
              <a:rPr lang="es-AR" sz="1600" dirty="0" smtClean="0"/>
              <a:t>Intervenir en la preparación de proyectos de leyes, decretos y resoluciones ministeriales.</a:t>
            </a:r>
            <a:endParaRPr lang="es-AR" sz="1600" b="1" dirty="0" smtClean="0"/>
          </a:p>
          <a:p>
            <a:pPr algn="just"/>
            <a:r>
              <a:rPr lang="es-AR" sz="1600" dirty="0" smtClean="0"/>
              <a:t>Intervenir y velar por el cumplimiento de las normas vigentes y las actuaciones administrativas. </a:t>
            </a:r>
          </a:p>
          <a:p>
            <a:pPr algn="just"/>
            <a:r>
              <a:rPr lang="es-AR" sz="1600" dirty="0" smtClean="0"/>
              <a:t>Dirigir las tareas y mantener actualizado el registro y recopilación de leyes, decretos y resoluciones en tanto se realice y sean de interés para el Ministerio. </a:t>
            </a:r>
          </a:p>
          <a:p>
            <a:pPr algn="just"/>
            <a:r>
              <a:rPr lang="es-AR" sz="1600" dirty="0" smtClean="0"/>
              <a:t>Realizar todo acto administrativo que tienda a optimizar las prestaciones de servicio del personal de su dependencia dando celeridad a las mismas y evitando la burocratización excesiva.</a:t>
            </a:r>
          </a:p>
          <a:p>
            <a:pPr algn="just"/>
            <a:r>
              <a:rPr lang="es-AR" sz="1600" dirty="0" smtClean="0"/>
              <a:t>Coordinar y dirigir todo lo relacionado con los registros de la documentación que ingrese, su trámite seguro y su eventual archivo, asegurando la actualización sistemática de los mismos.</a:t>
            </a:r>
          </a:p>
          <a:p>
            <a:pPr algn="just"/>
            <a:r>
              <a:rPr lang="es-AR" sz="1600" dirty="0" smtClean="0"/>
              <a:t>Coordinar el área de Biblioteca</a:t>
            </a:r>
          </a:p>
          <a:p>
            <a:pPr algn="just">
              <a:buFont typeface="Arial" charset="0"/>
              <a:buNone/>
            </a:pPr>
            <a:endParaRPr lang="es-MX" sz="1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3148013" y="80963"/>
            <a:ext cx="5924550" cy="1331912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ES" sz="2000" dirty="0" smtClean="0"/>
              <a:t>Dirección </a:t>
            </a:r>
            <a:r>
              <a:rPr lang="es-AR" sz="2000" dirty="0" smtClean="0"/>
              <a:t>de Sumarios Administrativos (dependiente directa del Sr. Subsecretario)</a:t>
            </a:r>
            <a:endParaRPr lang="es-ES" sz="2000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71469" y="1555751"/>
            <a:ext cx="9001125" cy="494508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s-AR" sz="2000" b="1" dirty="0" smtClean="0"/>
              <a:t>Objetivos:</a:t>
            </a:r>
          </a:p>
          <a:p>
            <a:pPr marL="360000" indent="-360000" algn="just" eaLnBrk="1" hangingPunct="1">
              <a:spcBef>
                <a:spcPts val="0"/>
              </a:spcBef>
            </a:pPr>
            <a:r>
              <a:rPr lang="es-AR" sz="1800" dirty="0" smtClean="0"/>
              <a:t>Realizar   las  investigaciones de  los hechos u omisiones que han dado  lugar  a  la  realización del sumario.</a:t>
            </a:r>
          </a:p>
          <a:p>
            <a:pPr marL="360000" indent="-360000" algn="just" eaLnBrk="1" hangingPunct="1">
              <a:spcBef>
                <a:spcPts val="0"/>
              </a:spcBef>
            </a:pPr>
            <a:r>
              <a:rPr lang="es-AR" sz="1800" dirty="0" smtClean="0"/>
              <a:t>Realizar las investigaciones de aquellos hechos u omisiones que, tomado conocimiento, se infiera pudieran dar lugar a la realización de un sumario.</a:t>
            </a:r>
          </a:p>
          <a:p>
            <a:pPr marL="360000" indent="-360000" algn="just" eaLnBrk="1" hangingPunct="1">
              <a:spcBef>
                <a:spcPts val="0"/>
              </a:spcBef>
            </a:pPr>
            <a:r>
              <a:rPr lang="es-AR" sz="1800" dirty="0" smtClean="0"/>
              <a:t>Supervisar   la   recopilación   de   los   informes   y   la   documentación   necesaria   para   determinar   el perjuicio   fiscal   y   la   responsabilidad   patrimonial   emergente,   proponiendo   a   los   organismos competentes el ejercicio de las acciones de recupero.</a:t>
            </a:r>
          </a:p>
          <a:p>
            <a:pPr marL="360000" indent="-360000" algn="just" eaLnBrk="1" hangingPunct="1">
              <a:spcBef>
                <a:spcPts val="0"/>
              </a:spcBef>
            </a:pPr>
            <a:r>
              <a:rPr lang="es-AR" sz="1800" dirty="0" smtClean="0"/>
              <a:t>Fiscalizar la realización de diligencias a que alude el Reglamento de Investigaciones y de toda otra que resulte necesaria.</a:t>
            </a:r>
          </a:p>
          <a:p>
            <a:pPr marL="360000" indent="-360000" algn="just" eaLnBrk="1" hangingPunct="1">
              <a:spcBef>
                <a:spcPts val="0"/>
              </a:spcBef>
            </a:pPr>
            <a:r>
              <a:rPr lang="es-AR" sz="1800" dirty="0" smtClean="0"/>
              <a:t>Mantener  actualizado un  registro unificado de  todos   los   sumarios  en  trámite en el  ámbito del organismo.</a:t>
            </a:r>
          </a:p>
          <a:p>
            <a:pPr marL="360000" indent="-360000" algn="just" eaLnBrk="1" hangingPunct="1">
              <a:spcBef>
                <a:spcPts val="0"/>
              </a:spcBef>
            </a:pPr>
            <a:r>
              <a:rPr lang="es-AR" sz="1800" dirty="0" smtClean="0"/>
              <a:t>Efectuar   la   colección   de   probanzas   y   disponer   las   diligencias   necesarias   para   determinar el perjuicio fiscal y la responsabilidad patrimonial emergentes.</a:t>
            </a:r>
          </a:p>
          <a:p>
            <a:pPr marL="360000" indent="-360000" algn="just" eaLnBrk="1" hangingPunct="1">
              <a:spcBef>
                <a:spcPts val="0"/>
              </a:spcBef>
            </a:pPr>
            <a:r>
              <a:rPr lang="es-AR" sz="1800" dirty="0" smtClean="0"/>
              <a:t>Asesorar a la superioridad   en   lo   relativo   a   reclamos   y   denuncias   interpuestas   contra   actos  administrativos, como consecuencias de sumarios.</a:t>
            </a:r>
            <a:endParaRPr lang="es-ES_tradnl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dirty="0" smtClean="0"/>
              <a:t>Coordinación de Gestión Interior (dependiente directa del Sr. Subsecretario)</a:t>
            </a:r>
            <a:endParaRPr lang="es-ES" sz="2000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s-MX" sz="2000" b="1" dirty="0" smtClean="0"/>
              <a:t>Objetivos: </a:t>
            </a:r>
          </a:p>
          <a:p>
            <a:pPr lvl="0" algn="just"/>
            <a:r>
              <a:rPr lang="es-ES" sz="1800" dirty="0"/>
              <a:t>Asistir al Subsecretario en la </a:t>
            </a:r>
            <a:r>
              <a:rPr lang="es-ES" sz="1800" dirty="0" smtClean="0"/>
              <a:t>articulación </a:t>
            </a:r>
            <a:r>
              <a:rPr lang="es-ES" sz="1800" dirty="0"/>
              <a:t>de las unidades organizativas </a:t>
            </a:r>
            <a:r>
              <a:rPr lang="es-ES" sz="1800" dirty="0" smtClean="0"/>
              <a:t>dependientes de </a:t>
            </a:r>
            <a:r>
              <a:rPr lang="es-ES" sz="1800" dirty="0"/>
              <a:t>la SUBSECRETARIA DE COORDINACION del MINISTERIO DE TRABAJO</a:t>
            </a:r>
            <a:r>
              <a:rPr lang="es-ES" sz="1800" dirty="0" smtClean="0"/>
              <a:t>, EMPLEO </a:t>
            </a:r>
            <a:r>
              <a:rPr lang="es-ES" sz="1800" dirty="0"/>
              <a:t>Y SEGURIDAD SOCIAL, en los aspectos relacionados con la </a:t>
            </a:r>
            <a:r>
              <a:rPr lang="es-ES" sz="1800" dirty="0" smtClean="0"/>
              <a:t>gestión técnica</a:t>
            </a:r>
            <a:r>
              <a:rPr lang="es-ES" sz="1800" dirty="0"/>
              <a:t>, administrativa y de servicios que resulten necesarias para el </a:t>
            </a:r>
            <a:r>
              <a:rPr lang="es-ES" sz="1800" dirty="0" smtClean="0"/>
              <a:t>funcionamiento eficiente </a:t>
            </a:r>
            <a:r>
              <a:rPr lang="es-ES" sz="1800" dirty="0"/>
              <a:t>de las unidades desconcentradas del Ministerio, efectuando </a:t>
            </a:r>
            <a:r>
              <a:rPr lang="es-ES" sz="1800" dirty="0" smtClean="0"/>
              <a:t>las recomendaciones </a:t>
            </a:r>
            <a:r>
              <a:rPr lang="es-ES" sz="1800" dirty="0"/>
              <a:t>y propuestas de mejora a fin de optimizar su </a:t>
            </a:r>
            <a:r>
              <a:rPr lang="es-ES" sz="1800" dirty="0" smtClean="0"/>
              <a:t>gestión</a:t>
            </a:r>
            <a:r>
              <a:rPr lang="es-ES" sz="1800" dirty="0"/>
              <a:t>.</a:t>
            </a:r>
          </a:p>
          <a:p>
            <a:pPr lvl="0" algn="just"/>
            <a:r>
              <a:rPr lang="es-ES" sz="1800" dirty="0" smtClean="0"/>
              <a:t>Asistir </a:t>
            </a:r>
            <a:r>
              <a:rPr lang="es-ES" sz="1800" dirty="0"/>
              <a:t>en la </a:t>
            </a:r>
            <a:r>
              <a:rPr lang="es-ES" sz="1800" dirty="0" smtClean="0"/>
              <a:t>elaboración </a:t>
            </a:r>
            <a:r>
              <a:rPr lang="es-ES" sz="1800" dirty="0"/>
              <a:t>de los relevamientos de necesidades de </a:t>
            </a:r>
            <a:r>
              <a:rPr lang="es-ES" sz="1800" dirty="0" smtClean="0"/>
              <a:t>infraestructura, servicios</a:t>
            </a:r>
            <a:r>
              <a:rPr lang="es-ES" sz="1800" dirty="0"/>
              <a:t>, equipamiento </a:t>
            </a:r>
            <a:r>
              <a:rPr lang="es-ES" sz="1800" dirty="0" smtClean="0"/>
              <a:t>informático</a:t>
            </a:r>
            <a:r>
              <a:rPr lang="es-ES" sz="1800" dirty="0"/>
              <a:t>, compras y suministros, en el </a:t>
            </a:r>
            <a:r>
              <a:rPr lang="es-ES" sz="1800" dirty="0" smtClean="0"/>
              <a:t>ámbito </a:t>
            </a:r>
            <a:r>
              <a:rPr lang="es-ES" sz="1800" dirty="0"/>
              <a:t>de </a:t>
            </a:r>
            <a:r>
              <a:rPr lang="es-ES" sz="1800" dirty="0" smtClean="0"/>
              <a:t>las unidades </a:t>
            </a:r>
            <a:r>
              <a:rPr lang="es-ES" sz="1800" dirty="0"/>
              <a:t>desconcentradas del Ministerio y asistir al Subsecretario en la </a:t>
            </a:r>
            <a:r>
              <a:rPr lang="es-ES" sz="1800" dirty="0" smtClean="0"/>
              <a:t>asignación de </a:t>
            </a:r>
            <a:r>
              <a:rPr lang="es-ES" sz="1800" dirty="0"/>
              <a:t>prioridades para su </a:t>
            </a:r>
            <a:r>
              <a:rPr lang="es-ES" sz="1800" dirty="0" smtClean="0"/>
              <a:t>concreción</a:t>
            </a:r>
            <a:r>
              <a:rPr lang="es-ES" sz="1800" dirty="0"/>
              <a:t>.</a:t>
            </a:r>
          </a:p>
          <a:p>
            <a:pPr lvl="0" algn="just"/>
            <a:r>
              <a:rPr lang="es-ES" sz="1800" dirty="0" smtClean="0"/>
              <a:t>Asistir </a:t>
            </a:r>
            <a:r>
              <a:rPr lang="es-ES" sz="1800" dirty="0"/>
              <a:t>en las tareas de </a:t>
            </a:r>
            <a:r>
              <a:rPr lang="es-ES" sz="1800" dirty="0" smtClean="0"/>
              <a:t>planificación </a:t>
            </a:r>
            <a:r>
              <a:rPr lang="es-ES" sz="1800" dirty="0"/>
              <a:t>de las compras, contrataciones y trabajos </a:t>
            </a:r>
            <a:r>
              <a:rPr lang="es-ES" sz="1800" dirty="0" smtClean="0"/>
              <a:t>de infraestructura </a:t>
            </a:r>
            <a:r>
              <a:rPr lang="es-ES" sz="1800" dirty="0"/>
              <a:t>y servidos de las dependencias desconcentradas de la </a:t>
            </a:r>
            <a:r>
              <a:rPr lang="es-ES" sz="1800" dirty="0" smtClean="0"/>
              <a:t>Jurisdicción, articulando </a:t>
            </a:r>
            <a:r>
              <a:rPr lang="es-ES" sz="1800" dirty="0"/>
              <a:t>con las </a:t>
            </a:r>
            <a:r>
              <a:rPr lang="es-ES" sz="1800" dirty="0" smtClean="0"/>
              <a:t>áreas </a:t>
            </a:r>
            <a:r>
              <a:rPr lang="es-ES" sz="1800" dirty="0"/>
              <a:t>con competencia en la materia su </a:t>
            </a:r>
            <a:r>
              <a:rPr lang="es-ES" sz="1800" dirty="0" smtClean="0"/>
              <a:t>implementación</a:t>
            </a:r>
            <a:r>
              <a:rPr lang="es-ES" sz="1800" dirty="0"/>
              <a:t>.</a:t>
            </a:r>
          </a:p>
          <a:p>
            <a:pPr lvl="0" algn="just"/>
            <a:r>
              <a:rPr lang="es-ES" sz="1800" dirty="0" smtClean="0"/>
              <a:t>Diseñar métodos </a:t>
            </a:r>
            <a:r>
              <a:rPr lang="es-ES" sz="1800" dirty="0"/>
              <a:t>y procedimientos que permitan el </a:t>
            </a:r>
            <a:r>
              <a:rPr lang="es-ES" sz="1800" dirty="0" smtClean="0"/>
              <a:t>óptimo funcionamiento administrativo </a:t>
            </a:r>
            <a:r>
              <a:rPr lang="es-ES" sz="1800" dirty="0"/>
              <a:t>entre las unidades desconcentradas y la </a:t>
            </a:r>
            <a:r>
              <a:rPr lang="es-ES" sz="1800" dirty="0" smtClean="0"/>
              <a:t>administración </a:t>
            </a:r>
            <a:r>
              <a:rPr lang="es-ES" sz="1800" dirty="0"/>
              <a:t>central </a:t>
            </a:r>
            <a:endParaRPr lang="es-MX" sz="1800" b="1" dirty="0" smtClean="0"/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3148013" y="80963"/>
            <a:ext cx="5924550" cy="133191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28230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dirty="0" smtClean="0"/>
              <a:t>Coordinación de Planificación Estratégica y Gestión de la Calidad (dependiente directa del Sr. Subsecretario)</a:t>
            </a:r>
            <a:endParaRPr lang="es-ES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12568"/>
          </a:xfrm>
        </p:spPr>
        <p:txBody>
          <a:bodyPr>
            <a:normAutofit fontScale="40000" lnSpcReduction="20000"/>
          </a:bodyPr>
          <a:lstStyle/>
          <a:p>
            <a:pPr marL="609600" indent="-609600" algn="just">
              <a:lnSpc>
                <a:spcPct val="110000"/>
              </a:lnSpc>
              <a:buNone/>
            </a:pPr>
            <a:r>
              <a:rPr lang="es-MX" sz="4200" b="1" dirty="0" smtClean="0"/>
              <a:t>Objetivos:</a:t>
            </a:r>
          </a:p>
          <a:p>
            <a:pPr marL="609600" indent="-609600" algn="just">
              <a:lnSpc>
                <a:spcPct val="110000"/>
              </a:lnSpc>
              <a:buNone/>
            </a:pPr>
            <a:endParaRPr lang="es-MX" sz="3300" b="1" dirty="0" smtClean="0"/>
          </a:p>
          <a:p>
            <a:pPr marL="609600" indent="-609600" algn="just">
              <a:lnSpc>
                <a:spcPct val="110000"/>
              </a:lnSpc>
            </a:pPr>
            <a:r>
              <a:rPr lang="es-ES" sz="4000" dirty="0"/>
              <a:t>Asistir </a:t>
            </a:r>
            <a:r>
              <a:rPr lang="es-ES" sz="4000" dirty="0" smtClean="0"/>
              <a:t>técnicamente </a:t>
            </a:r>
            <a:r>
              <a:rPr lang="es-ES" sz="4000" dirty="0"/>
              <a:t>al Subsecretario de </a:t>
            </a:r>
            <a:r>
              <a:rPr lang="es-ES" sz="4000" dirty="0" smtClean="0"/>
              <a:t>Coordinación </a:t>
            </a:r>
            <a:r>
              <a:rPr lang="es-ES" sz="4000" dirty="0"/>
              <a:t>en la </a:t>
            </a:r>
            <a:r>
              <a:rPr lang="es-ES" sz="4000" dirty="0" smtClean="0"/>
              <a:t>planificación estratégica de </a:t>
            </a:r>
            <a:r>
              <a:rPr lang="es-ES" sz="4000" dirty="0"/>
              <a:t>la </a:t>
            </a:r>
            <a:r>
              <a:rPr lang="es-ES" sz="4000" dirty="0" smtClean="0"/>
              <a:t>Jurisdicción</a:t>
            </a:r>
            <a:r>
              <a:rPr lang="es-ES" sz="4000" dirty="0"/>
              <a:t>, desarrollando propuestas y herramientas </a:t>
            </a:r>
            <a:r>
              <a:rPr lang="es-ES" sz="4000" dirty="0" smtClean="0"/>
              <a:t>metodológicas </a:t>
            </a:r>
            <a:r>
              <a:rPr lang="es-ES" sz="4000" dirty="0"/>
              <a:t>para </a:t>
            </a:r>
            <a:r>
              <a:rPr lang="es-ES" sz="4000" dirty="0" smtClean="0"/>
              <a:t>la instrumentación</a:t>
            </a:r>
            <a:r>
              <a:rPr lang="es-ES" sz="4000" dirty="0"/>
              <a:t>.</a:t>
            </a:r>
          </a:p>
          <a:p>
            <a:pPr marL="609600" indent="-609600" algn="just">
              <a:lnSpc>
                <a:spcPct val="110000"/>
              </a:lnSpc>
            </a:pPr>
            <a:r>
              <a:rPr lang="es-ES" sz="4000" dirty="0" smtClean="0"/>
              <a:t>Coordinar </a:t>
            </a:r>
            <a:r>
              <a:rPr lang="es-ES" sz="4000" dirty="0"/>
              <a:t>la </a:t>
            </a:r>
            <a:r>
              <a:rPr lang="es-ES" sz="4000" dirty="0" smtClean="0"/>
              <a:t>elaboración </a:t>
            </a:r>
            <a:r>
              <a:rPr lang="es-ES" sz="4000" dirty="0"/>
              <a:t>del plan </a:t>
            </a:r>
            <a:r>
              <a:rPr lang="es-ES" sz="4000" dirty="0" smtClean="0"/>
              <a:t>estratégico </a:t>
            </a:r>
            <a:r>
              <a:rPr lang="es-ES" sz="4000" dirty="0"/>
              <a:t>y plan operativo anual, por parte </a:t>
            </a:r>
            <a:r>
              <a:rPr lang="es-ES" sz="4000" dirty="0" smtClean="0"/>
              <a:t>de cada </a:t>
            </a:r>
            <a:r>
              <a:rPr lang="es-ES" sz="4000" dirty="0"/>
              <a:t>una de las </a:t>
            </a:r>
            <a:r>
              <a:rPr lang="es-ES" sz="4000" dirty="0" smtClean="0"/>
              <a:t>áreas </a:t>
            </a:r>
            <a:r>
              <a:rPr lang="es-ES" sz="4000" dirty="0"/>
              <a:t>del Ministerio.</a:t>
            </a:r>
          </a:p>
          <a:p>
            <a:pPr marL="609600" indent="-609600" algn="just">
              <a:lnSpc>
                <a:spcPct val="110000"/>
              </a:lnSpc>
            </a:pPr>
            <a:r>
              <a:rPr lang="es-ES" sz="4000" dirty="0" smtClean="0"/>
              <a:t>Coordinar </a:t>
            </a:r>
            <a:r>
              <a:rPr lang="es-ES" sz="4000" dirty="0"/>
              <a:t>el desarrollo y monitoreo del plan </a:t>
            </a:r>
            <a:r>
              <a:rPr lang="es-ES" sz="4000" dirty="0" smtClean="0"/>
              <a:t>estratégico </a:t>
            </a:r>
            <a:r>
              <a:rPr lang="es-ES" sz="4000" dirty="0"/>
              <a:t>y los planes </a:t>
            </a:r>
            <a:r>
              <a:rPr lang="es-ES" sz="4000" dirty="0" smtClean="0"/>
              <a:t>operativos, verificando </a:t>
            </a:r>
            <a:r>
              <a:rPr lang="es-ES" sz="4000" dirty="0"/>
              <a:t>el cumplimiento de las metas establecidas, y los </a:t>
            </a:r>
            <a:r>
              <a:rPr lang="es-ES" sz="4000" dirty="0" smtClean="0"/>
              <a:t>estándares </a:t>
            </a:r>
            <a:r>
              <a:rPr lang="es-ES" sz="4000" dirty="0"/>
              <a:t>de calidad </a:t>
            </a:r>
            <a:r>
              <a:rPr lang="es-ES" sz="4000" dirty="0" smtClean="0"/>
              <a:t>y niveles </a:t>
            </a:r>
            <a:r>
              <a:rPr lang="es-ES" sz="4000" dirty="0"/>
              <a:t>de servicio acordados.</a:t>
            </a:r>
          </a:p>
          <a:p>
            <a:pPr marL="609600" indent="-609600" algn="just">
              <a:lnSpc>
                <a:spcPct val="110000"/>
              </a:lnSpc>
            </a:pPr>
            <a:r>
              <a:rPr lang="es-ES" sz="4000" dirty="0" smtClean="0"/>
              <a:t>Realizar </a:t>
            </a:r>
            <a:r>
              <a:rPr lang="es-ES" sz="4000" dirty="0"/>
              <a:t>el informe anual de seguimiento de los resultados alcanzados en </a:t>
            </a:r>
            <a:r>
              <a:rPr lang="es-ES" sz="4000" dirty="0" smtClean="0"/>
              <a:t>función de las </a:t>
            </a:r>
            <a:r>
              <a:rPr lang="es-ES" sz="4000" dirty="0"/>
              <a:t>metas </a:t>
            </a:r>
            <a:r>
              <a:rPr lang="es-ES" sz="4000" dirty="0" smtClean="0"/>
              <a:t>propuestas.</a:t>
            </a:r>
          </a:p>
          <a:p>
            <a:pPr marL="609600" indent="-609600" algn="just">
              <a:lnSpc>
                <a:spcPct val="110000"/>
              </a:lnSpc>
            </a:pPr>
            <a:r>
              <a:rPr lang="es-ES" sz="4000" dirty="0" smtClean="0"/>
              <a:t>Asistir </a:t>
            </a:r>
            <a:r>
              <a:rPr lang="es-ES" sz="4000" dirty="0"/>
              <a:t>a las </a:t>
            </a:r>
            <a:r>
              <a:rPr lang="es-ES" sz="4000" dirty="0" smtClean="0"/>
              <a:t>áreas </a:t>
            </a:r>
            <a:r>
              <a:rPr lang="es-ES" sz="4000" dirty="0"/>
              <a:t>sustantivas del Ministerio en la </a:t>
            </a:r>
            <a:r>
              <a:rPr lang="es-ES" sz="4000" dirty="0" smtClean="0"/>
              <a:t>aplicación </a:t>
            </a:r>
            <a:r>
              <a:rPr lang="es-ES" sz="4000" dirty="0"/>
              <a:t>del modelo de </a:t>
            </a:r>
            <a:r>
              <a:rPr lang="es-ES" sz="4000" dirty="0" smtClean="0"/>
              <a:t>gestión por </a:t>
            </a:r>
            <a:r>
              <a:rPr lang="es-ES" sz="4000" dirty="0"/>
              <a:t>resultados, atendiendo a la </a:t>
            </a:r>
            <a:r>
              <a:rPr lang="es-ES" sz="4000" dirty="0" smtClean="0"/>
              <a:t>identificación </a:t>
            </a:r>
            <a:r>
              <a:rPr lang="es-ES" sz="4000" dirty="0"/>
              <a:t>y </a:t>
            </a:r>
            <a:r>
              <a:rPr lang="es-ES" sz="4000" dirty="0" smtClean="0"/>
              <a:t>diseño </a:t>
            </a:r>
            <a:r>
              <a:rPr lang="es-ES" sz="4000" dirty="0"/>
              <a:t>de los objetivos de </a:t>
            </a:r>
            <a:r>
              <a:rPr lang="es-ES" sz="4000" dirty="0" smtClean="0"/>
              <a:t>dichas </a:t>
            </a:r>
            <a:r>
              <a:rPr lang="es-ES" sz="4000" dirty="0"/>
              <a:t>á</a:t>
            </a:r>
            <a:r>
              <a:rPr lang="es-ES" sz="4000" dirty="0" smtClean="0"/>
              <a:t>reas</a:t>
            </a:r>
            <a:r>
              <a:rPr lang="es-ES" sz="4000" dirty="0"/>
              <a:t>.</a:t>
            </a:r>
          </a:p>
          <a:p>
            <a:pPr marL="609600" indent="-609600" algn="just">
              <a:lnSpc>
                <a:spcPct val="110000"/>
              </a:lnSpc>
            </a:pPr>
            <a:r>
              <a:rPr lang="es-ES" sz="4000" dirty="0" smtClean="0"/>
              <a:t>Impulsar </a:t>
            </a:r>
            <a:r>
              <a:rPr lang="es-ES" sz="4000" dirty="0"/>
              <a:t>la </a:t>
            </a:r>
            <a:r>
              <a:rPr lang="es-ES" sz="4000" dirty="0" smtClean="0"/>
              <a:t>articulación </a:t>
            </a:r>
            <a:r>
              <a:rPr lang="es-ES" sz="4000" dirty="0"/>
              <a:t>de la </a:t>
            </a:r>
            <a:r>
              <a:rPr lang="es-ES" sz="4000" dirty="0" smtClean="0"/>
              <a:t>información </a:t>
            </a:r>
            <a:r>
              <a:rPr lang="es-ES" sz="4000" dirty="0"/>
              <a:t>de </a:t>
            </a:r>
            <a:r>
              <a:rPr lang="es-ES" sz="4000" dirty="0" smtClean="0"/>
              <a:t>planificación estratégica </a:t>
            </a:r>
            <a:r>
              <a:rPr lang="es-ES" sz="4000" dirty="0"/>
              <a:t>con </a:t>
            </a:r>
            <a:r>
              <a:rPr lang="es-ES" sz="4000" dirty="0" smtClean="0"/>
              <a:t>la información </a:t>
            </a:r>
            <a:r>
              <a:rPr lang="es-ES" sz="4000" dirty="0"/>
              <a:t>de la </a:t>
            </a:r>
            <a:r>
              <a:rPr lang="es-ES" sz="4000" dirty="0" smtClean="0"/>
              <a:t>gestión económico-financiera </a:t>
            </a:r>
            <a:r>
              <a:rPr lang="es-ES" sz="4000" dirty="0"/>
              <a:t>de las dependencias de </a:t>
            </a:r>
            <a:r>
              <a:rPr lang="es-ES" sz="4000" dirty="0" smtClean="0"/>
              <a:t>la Jurisdicción</a:t>
            </a:r>
            <a:r>
              <a:rPr lang="es-ES" sz="4000" dirty="0"/>
              <a:t>.</a:t>
            </a:r>
          </a:p>
          <a:p>
            <a:pPr marL="609600" indent="-609600" algn="just">
              <a:lnSpc>
                <a:spcPct val="110000"/>
              </a:lnSpc>
            </a:pPr>
            <a:r>
              <a:rPr lang="es-ES" sz="4000" dirty="0" smtClean="0"/>
              <a:t>Realizar </a:t>
            </a:r>
            <a:r>
              <a:rPr lang="es-ES" sz="4000" dirty="0"/>
              <a:t>el relevamiento de los procesos vigentes y de los procedimientos que </a:t>
            </a:r>
            <a:r>
              <a:rPr lang="es-ES" sz="4000" dirty="0" smtClean="0"/>
              <a:t>ellos conllevan </a:t>
            </a:r>
            <a:r>
              <a:rPr lang="es-ES" sz="4000" dirty="0"/>
              <a:t>proponiendo modificaciones que tiendan a la eficiencia, eficacia </a:t>
            </a:r>
            <a:r>
              <a:rPr lang="es-ES" sz="4000" dirty="0" smtClean="0"/>
              <a:t>y economicidad </a:t>
            </a:r>
            <a:r>
              <a:rPr lang="es-ES" sz="4000" dirty="0"/>
              <a:t>en la </a:t>
            </a:r>
            <a:r>
              <a:rPr lang="es-ES" sz="4000" dirty="0" smtClean="0"/>
              <a:t>gestión</a:t>
            </a:r>
            <a:r>
              <a:rPr lang="es-ES" sz="4000" dirty="0"/>
              <a:t>.</a:t>
            </a:r>
            <a:endParaRPr lang="es-MX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66012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 bwMode="auto">
          <a:xfrm>
            <a:off x="3429000" y="152400"/>
            <a:ext cx="5437188" cy="1204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Objetivos</a:t>
            </a:r>
          </a:p>
        </p:txBody>
      </p:sp>
      <p:sp>
        <p:nvSpPr>
          <p:cNvPr id="11271" name="Rectangle 26"/>
          <p:cNvSpPr>
            <a:spLocks noChangeArrowheads="1"/>
          </p:cNvSpPr>
          <p:nvPr/>
        </p:nvSpPr>
        <p:spPr bwMode="auto">
          <a:xfrm>
            <a:off x="285720" y="4786323"/>
            <a:ext cx="1338262" cy="70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12813" eaLnBrk="1" hangingPunct="1">
              <a:buClr>
                <a:schemeClr val="tx2"/>
              </a:buClr>
            </a:pPr>
            <a:r>
              <a:rPr lang="es-ES" sz="2000" b="1" dirty="0" smtClean="0">
                <a:solidFill>
                  <a:schemeClr val="bg1"/>
                </a:solidFill>
              </a:rPr>
              <a:t>Objetivos</a:t>
            </a:r>
          </a:p>
          <a:p>
            <a:pPr algn="l" defTabSz="912813" eaLnBrk="1" hangingPunct="1">
              <a:buClr>
                <a:schemeClr val="tx2"/>
              </a:buClr>
            </a:pPr>
            <a:r>
              <a:rPr lang="es-ES" sz="2000" b="1" dirty="0" smtClean="0">
                <a:solidFill>
                  <a:schemeClr val="bg1"/>
                </a:solidFill>
              </a:rPr>
              <a:t>secundarios</a:t>
            </a:r>
            <a:r>
              <a:rPr lang="es-ES" sz="2000" b="1" dirty="0" smtClean="0"/>
              <a:t> </a:t>
            </a:r>
            <a:endParaRPr lang="es-ES" sz="2000" b="1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9388" y="1712913"/>
            <a:ext cx="8893175" cy="459640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none" lIns="93286" tIns="46643" rIns="93286" bIns="46643" anchor="ctr"/>
          <a:lstStyle/>
          <a:p>
            <a:pPr defTabSz="933450" eaLnBrk="1" hangingPunct="1">
              <a:defRPr/>
            </a:pPr>
            <a:endParaRPr lang="es-ES" sz="1400">
              <a:solidFill>
                <a:schemeClr val="accent2"/>
              </a:solidFill>
            </a:endParaRPr>
          </a:p>
        </p:txBody>
      </p:sp>
      <p:sp>
        <p:nvSpPr>
          <p:cNvPr id="11273" name="Text Box 19"/>
          <p:cNvSpPr txBox="1">
            <a:spLocks noChangeArrowheads="1"/>
          </p:cNvSpPr>
          <p:nvPr/>
        </p:nvSpPr>
        <p:spPr bwMode="auto">
          <a:xfrm>
            <a:off x="2090738" y="3543300"/>
            <a:ext cx="6621462" cy="3365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endParaRPr lang="es-AR" sz="1600">
              <a:solidFill>
                <a:schemeClr val="tx2"/>
              </a:solidFill>
            </a:endParaRPr>
          </a:p>
        </p:txBody>
      </p:sp>
      <p:sp>
        <p:nvSpPr>
          <p:cNvPr id="11274" name="Text Box 19"/>
          <p:cNvSpPr txBox="1">
            <a:spLocks noChangeArrowheads="1"/>
          </p:cNvSpPr>
          <p:nvPr/>
        </p:nvSpPr>
        <p:spPr bwMode="auto">
          <a:xfrm>
            <a:off x="2062163" y="1899039"/>
            <a:ext cx="6316662" cy="452431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heSansCorrespondence" pitchFamily="34" charset="0"/>
              </a:rPr>
              <a:t>Asistir </a:t>
            </a:r>
            <a:r>
              <a:rPr lang="es-ES" dirty="0">
                <a:latin typeface="TheSansCorrespondence" pitchFamily="34" charset="0"/>
              </a:rPr>
              <a:t>al Ministro en el diseño de la política presupuestaria de la jurisdicción y en la evaluación de su cumplimiento.</a:t>
            </a:r>
          </a:p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heSansCorrespondence" pitchFamily="34" charset="0"/>
              </a:rPr>
              <a:t>Asistir </a:t>
            </a:r>
            <a:r>
              <a:rPr lang="es-ES" dirty="0">
                <a:latin typeface="TheSansCorrespondence" pitchFamily="34" charset="0"/>
              </a:rPr>
              <a:t>a las unidades ejecutoras de las distintas categorías programáticas de la administración central del Ministerio, en la formulación y programación de la ejecución presupuestaria y en las modificaciones que se proyecten durante el ejercicio financiero</a:t>
            </a:r>
            <a:r>
              <a:rPr lang="es-ES" dirty="0" smtClean="0">
                <a:latin typeface="TheSansCorrespondence" pitchFamily="34" charset="0"/>
              </a:rPr>
              <a:t>.</a:t>
            </a:r>
          </a:p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heSansCorrespondence" pitchFamily="34" charset="0"/>
              </a:rPr>
              <a:t>Coordinar </a:t>
            </a:r>
            <a:r>
              <a:rPr lang="es-ES" dirty="0">
                <a:latin typeface="TheSansCorrespondence" pitchFamily="34" charset="0"/>
              </a:rPr>
              <a:t>la aplicación de la política de recursos humanos, organización y sistemas administrativos de la administración central de la jurisdicción.</a:t>
            </a:r>
          </a:p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heSansCorrespondence" pitchFamily="34" charset="0"/>
              </a:rPr>
              <a:t>Supervisar </a:t>
            </a:r>
            <a:r>
              <a:rPr lang="es-ES" dirty="0">
                <a:latin typeface="TheSansCorrespondence" pitchFamily="34" charset="0"/>
              </a:rPr>
              <a:t>el desarrollo e implementación de los sistemas informáticos y de comunicaciones y sus condiciones de seguridad.</a:t>
            </a:r>
          </a:p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endParaRPr lang="es-ES" dirty="0">
              <a:latin typeface="TheSansCorrespondence" pitchFamily="34" charset="0"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217488" y="1899039"/>
            <a:ext cx="1630363" cy="4266265"/>
          </a:xfrm>
          <a:prstGeom prst="homePlate">
            <a:avLst>
              <a:gd name="adj" fmla="val 13386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s-ES" b="1">
              <a:latin typeface="TheSansCorrespondence" pitchFamily="34" charset="0"/>
            </a:endParaRPr>
          </a:p>
        </p:txBody>
      </p:sp>
      <p:sp>
        <p:nvSpPr>
          <p:cNvPr id="11278" name="Rectangle 26"/>
          <p:cNvSpPr>
            <a:spLocks noChangeArrowheads="1"/>
          </p:cNvSpPr>
          <p:nvPr/>
        </p:nvSpPr>
        <p:spPr bwMode="auto">
          <a:xfrm>
            <a:off x="217488" y="3271056"/>
            <a:ext cx="1474192" cy="109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912813" eaLnBrk="1" hangingPunct="1">
              <a:buClr>
                <a:schemeClr val="tx2"/>
              </a:buClr>
            </a:pPr>
            <a:r>
              <a:rPr lang="es-ES" sz="2000" b="1" dirty="0" smtClean="0">
                <a:solidFill>
                  <a:schemeClr val="bg1"/>
                </a:solidFill>
              </a:rPr>
              <a:t>Objetivos </a:t>
            </a:r>
            <a:endParaRPr lang="es-ES" sz="2000" b="1" dirty="0">
              <a:solidFill>
                <a:schemeClr val="bg1"/>
              </a:solidFill>
            </a:endParaRPr>
          </a:p>
          <a:p>
            <a:pPr defTabSz="912813" eaLnBrk="1" hangingPunct="1">
              <a:buClr>
                <a:schemeClr val="tx2"/>
              </a:buClr>
            </a:pPr>
            <a:r>
              <a:rPr lang="es-AR" sz="2000" b="1" dirty="0" smtClean="0">
                <a:solidFill>
                  <a:schemeClr val="bg1"/>
                </a:solidFill>
              </a:rPr>
              <a:t>centrales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 bwMode="auto">
          <a:xfrm>
            <a:off x="3429000" y="152400"/>
            <a:ext cx="5437188" cy="1204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Objetivos</a:t>
            </a:r>
          </a:p>
        </p:txBody>
      </p:sp>
      <p:sp>
        <p:nvSpPr>
          <p:cNvPr id="11271" name="Rectangle 26"/>
          <p:cNvSpPr>
            <a:spLocks noChangeArrowheads="1"/>
          </p:cNvSpPr>
          <p:nvPr/>
        </p:nvSpPr>
        <p:spPr bwMode="auto">
          <a:xfrm>
            <a:off x="285720" y="4786323"/>
            <a:ext cx="1338262" cy="70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12813" eaLnBrk="1" hangingPunct="1">
              <a:buClr>
                <a:schemeClr val="tx2"/>
              </a:buClr>
            </a:pPr>
            <a:r>
              <a:rPr lang="es-ES" sz="2000" b="1" dirty="0" smtClean="0">
                <a:solidFill>
                  <a:schemeClr val="bg1"/>
                </a:solidFill>
              </a:rPr>
              <a:t>Objetivos</a:t>
            </a:r>
          </a:p>
          <a:p>
            <a:pPr algn="l" defTabSz="912813" eaLnBrk="1" hangingPunct="1">
              <a:buClr>
                <a:schemeClr val="tx2"/>
              </a:buClr>
            </a:pPr>
            <a:r>
              <a:rPr lang="es-ES" sz="2000" b="1" dirty="0" smtClean="0">
                <a:solidFill>
                  <a:schemeClr val="bg1"/>
                </a:solidFill>
              </a:rPr>
              <a:t>secundarios</a:t>
            </a:r>
            <a:r>
              <a:rPr lang="es-ES" sz="2000" b="1" dirty="0" smtClean="0"/>
              <a:t> </a:t>
            </a:r>
            <a:endParaRPr lang="es-ES" sz="2000" b="1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9388" y="1712913"/>
            <a:ext cx="8893175" cy="459640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none" lIns="93286" tIns="46643" rIns="93286" bIns="46643" anchor="ctr"/>
          <a:lstStyle/>
          <a:p>
            <a:pPr defTabSz="933450" eaLnBrk="1" hangingPunct="1">
              <a:defRPr/>
            </a:pP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11273" name="Text Box 19"/>
          <p:cNvSpPr txBox="1">
            <a:spLocks noChangeArrowheads="1"/>
          </p:cNvSpPr>
          <p:nvPr/>
        </p:nvSpPr>
        <p:spPr bwMode="auto">
          <a:xfrm>
            <a:off x="2090738" y="3543300"/>
            <a:ext cx="6621462" cy="3365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endParaRPr lang="es-AR" sz="1600">
              <a:solidFill>
                <a:schemeClr val="tx2"/>
              </a:solidFill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217488" y="1899039"/>
            <a:ext cx="1630363" cy="4266265"/>
          </a:xfrm>
          <a:prstGeom prst="homePlate">
            <a:avLst>
              <a:gd name="adj" fmla="val 13386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s-ES" b="1">
              <a:latin typeface="TheSansCorrespondence" pitchFamily="34" charset="0"/>
            </a:endParaRPr>
          </a:p>
        </p:txBody>
      </p:sp>
      <p:sp>
        <p:nvSpPr>
          <p:cNvPr id="11278" name="Rectangle 26"/>
          <p:cNvSpPr>
            <a:spLocks noChangeArrowheads="1"/>
          </p:cNvSpPr>
          <p:nvPr/>
        </p:nvSpPr>
        <p:spPr bwMode="auto">
          <a:xfrm>
            <a:off x="217488" y="3271056"/>
            <a:ext cx="1474192" cy="109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912813" eaLnBrk="1" hangingPunct="1">
              <a:buClr>
                <a:schemeClr val="tx2"/>
              </a:buClr>
            </a:pPr>
            <a:r>
              <a:rPr lang="es-ES" sz="2000" b="1" dirty="0" smtClean="0">
                <a:solidFill>
                  <a:schemeClr val="bg1"/>
                </a:solidFill>
              </a:rPr>
              <a:t>Objetivos </a:t>
            </a:r>
            <a:endParaRPr lang="es-ES" sz="2000" b="1" dirty="0">
              <a:solidFill>
                <a:schemeClr val="bg1"/>
              </a:solidFill>
            </a:endParaRPr>
          </a:p>
          <a:p>
            <a:pPr defTabSz="912813" eaLnBrk="1" hangingPunct="1">
              <a:buClr>
                <a:schemeClr val="tx2"/>
              </a:buClr>
            </a:pPr>
            <a:r>
              <a:rPr lang="es-AR" sz="2000" b="1" dirty="0" smtClean="0">
                <a:solidFill>
                  <a:schemeClr val="bg1"/>
                </a:solidFill>
              </a:rPr>
              <a:t>centrales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098006" y="2448689"/>
            <a:ext cx="6316662" cy="286232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heSansCorrespondence" pitchFamily="34" charset="0"/>
              </a:rPr>
              <a:t>Instruir </a:t>
            </a:r>
            <a:r>
              <a:rPr lang="es-ES" dirty="0">
                <a:latin typeface="TheSansCorrespondence" pitchFamily="34" charset="0"/>
              </a:rPr>
              <a:t>los sumarios administrativos disciplinarios.</a:t>
            </a:r>
          </a:p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heSansCorrespondence" pitchFamily="34" charset="0"/>
              </a:rPr>
              <a:t>Coordinar </a:t>
            </a:r>
            <a:r>
              <a:rPr lang="es-ES" dirty="0">
                <a:latin typeface="TheSansCorrespondence" pitchFamily="34" charset="0"/>
              </a:rPr>
              <a:t>el despacho, seguimiento y archivo de la documentación administrativa, determinando para cada trámite las unidades de la jurisdicción con responsabilidad primaria para entender en el tema respectivo.</a:t>
            </a:r>
          </a:p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heSansCorrespondence" pitchFamily="34" charset="0"/>
              </a:rPr>
              <a:t>Coordinar </a:t>
            </a:r>
            <a:r>
              <a:rPr lang="es-ES" dirty="0">
                <a:latin typeface="TheSansCorrespondence" pitchFamily="34" charset="0"/>
              </a:rPr>
              <a:t>el servicio jurídico, intervenir en todos los proyectos de leyes, decretos o resoluciones que introduzcan o modifiquen normas vinculadas con la actividad sustantiva de la jurisdicción</a:t>
            </a:r>
          </a:p>
        </p:txBody>
      </p:sp>
    </p:spTree>
    <p:extLst>
      <p:ext uri="{BB962C8B-B14F-4D97-AF65-F5344CB8AC3E}">
        <p14:creationId xmlns:p14="http://schemas.microsoft.com/office/powerpoint/2010/main" val="2542581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Organigrama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82356"/>
            <a:ext cx="8909777" cy="49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Organigrama por Direcciones</a:t>
            </a:r>
            <a:endParaRPr lang="es-E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2016224" cy="484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53" y="1556793"/>
            <a:ext cx="1878707" cy="484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47084"/>
            <a:ext cx="1738014" cy="496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47084"/>
            <a:ext cx="1872208" cy="495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907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s-MX" sz="2700" dirty="0" smtClean="0"/>
              <a:t>Dirección General de Administración</a:t>
            </a:r>
            <a:endParaRPr lang="es-AR" sz="2800" dirty="0" smtClean="0"/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142875" y="1412875"/>
            <a:ext cx="8715405" cy="4945084"/>
          </a:xfrm>
        </p:spPr>
        <p:txBody>
          <a:bodyPr/>
          <a:lstStyle/>
          <a:p>
            <a:pPr marL="360000" indent="-36000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s-AR" sz="2400" b="1" dirty="0" smtClean="0"/>
              <a:t>Objetivos:</a:t>
            </a: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es-AR" sz="1800" dirty="0" smtClean="0"/>
              <a:t>Intervenir en la planificación y administración contable, patrimonial, de personal, informática, de compras y contrataciones de la jurisdicción, considerando las políticas definidas por la máxima autoridad en función de su gestión anual de gobierno.</a:t>
            </a: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es-AR" sz="1800" dirty="0" smtClean="0"/>
              <a:t>Elaborar el proyecto de presupuesto anual de la jurisdicción y controlar su  ejecución, realizando los reajustes contables pertinentes.</a:t>
            </a: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es-AR" sz="1800" dirty="0" smtClean="0"/>
              <a:t>Administrar los aspectos que hacen al control financiero y al desarrollo de las políticas contables, aprovisionamientos, registros patrimoniales y servicios auxiliares verificando la ejecución de las obras que se realicen.</a:t>
            </a: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sz="1800" b="1" dirty="0" smtClean="0"/>
              <a:t>     Tiene a su cargo tres Direcciones simples: Dirección de Administración y Control Presupuestario, Dirección de Infraestructura y Servicios Generales y Dirección de Contrataciones y Patrimonio</a:t>
            </a: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s-AR" sz="2400" b="1" dirty="0" smtClean="0"/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endParaRPr lang="es-AR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48013" y="80963"/>
            <a:ext cx="5924550" cy="1403350"/>
          </a:xfrm>
        </p:spPr>
        <p:txBody>
          <a:bodyPr>
            <a:noAutofit/>
          </a:bodyPr>
          <a:lstStyle/>
          <a:p>
            <a:r>
              <a:rPr lang="es-MX" sz="2400" dirty="0"/>
              <a:t>Dirección de </a:t>
            </a:r>
            <a:r>
              <a:rPr lang="es-MX" sz="2400" dirty="0" smtClean="0"/>
              <a:t>Administración y Control Presupuestario (dependiente de la DGA)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439" y="1484313"/>
            <a:ext cx="8501090" cy="4825007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s-ES" sz="2000" b="1" dirty="0" smtClean="0"/>
              <a:t>Objetivos:</a:t>
            </a:r>
            <a:r>
              <a:rPr lang="es-ES" sz="2000" dirty="0" smtClean="0"/>
              <a:t> </a:t>
            </a:r>
          </a:p>
          <a:p>
            <a:pPr algn="just"/>
            <a:r>
              <a:rPr lang="es-AR" sz="2200" dirty="0" smtClean="0"/>
              <a:t>Asistir en la confección del presupuesto anual del organismo.</a:t>
            </a:r>
          </a:p>
          <a:p>
            <a:pPr algn="just"/>
            <a:r>
              <a:rPr lang="es-AR" sz="2200" dirty="0" smtClean="0"/>
              <a:t>Colaborar   con   el   seguimiento   de   la   ejecución   del presupuesto   operativo   y/o   </a:t>
            </a:r>
            <a:r>
              <a:rPr lang="es-AR" sz="2200" dirty="0" err="1" smtClean="0"/>
              <a:t>prestacional</a:t>
            </a:r>
            <a:r>
              <a:rPr lang="es-AR" sz="2200" dirty="0" smtClean="0"/>
              <a:t>, </a:t>
            </a:r>
          </a:p>
          <a:p>
            <a:pPr algn="just">
              <a:buNone/>
            </a:pPr>
            <a:r>
              <a:rPr lang="es-AR" sz="2200" dirty="0" smtClean="0"/>
              <a:t>    informando a la superioridad los desvíos detectados.</a:t>
            </a:r>
          </a:p>
          <a:p>
            <a:pPr algn="just"/>
            <a:r>
              <a:rPr lang="es-AR" sz="2200" dirty="0" smtClean="0"/>
              <a:t>Asistir   en   las   imputaciones   presupuestarias   correspondientes   a   contrataciones   y/o   gastos,   su  verificación y control de acuerdo al presupuesto autorizado. </a:t>
            </a:r>
          </a:p>
          <a:p>
            <a:pPr algn="just"/>
            <a:r>
              <a:rPr lang="es-AR" sz="2200" dirty="0" smtClean="0"/>
              <a:t>Informar al superior de las anomalías detectadas.</a:t>
            </a:r>
          </a:p>
          <a:p>
            <a:pPr algn="just"/>
            <a:r>
              <a:rPr lang="es-AR" sz="2200" dirty="0" smtClean="0"/>
              <a:t>Realizar los análisis y seguimientos de acuerdo a los mecanismos de control establecidos por sus superiores.</a:t>
            </a:r>
            <a:endParaRPr lang="es-ES" sz="22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406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AR" sz="2400" dirty="0" smtClean="0"/>
              <a:t>Dirección de Infraestructura y Servicios Generales </a:t>
            </a:r>
            <a:br>
              <a:rPr lang="es-AR" sz="2400" dirty="0" smtClean="0"/>
            </a:br>
            <a:r>
              <a:rPr lang="es-AR" sz="2400" dirty="0" smtClean="0"/>
              <a:t>(dependiente de la DGA)</a:t>
            </a:r>
            <a:endParaRPr lang="es-ES" sz="2400" dirty="0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71438" y="1643062"/>
            <a:ext cx="9001125" cy="450058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AR" sz="2000" b="1" dirty="0" smtClean="0"/>
              <a:t>Objetivos:</a:t>
            </a:r>
          </a:p>
          <a:p>
            <a:pPr>
              <a:lnSpc>
                <a:spcPct val="80000"/>
              </a:lnSpc>
              <a:buNone/>
            </a:pPr>
            <a:endParaRPr lang="es-AR" sz="2000" b="1" dirty="0" smtClean="0"/>
          </a:p>
          <a:p>
            <a:pPr algn="just"/>
            <a:r>
              <a:rPr lang="es-AR" sz="2000" dirty="0" smtClean="0"/>
              <a:t>Programar, organizar, controlar, ejecutar y supervisar los diferentes servicios generales de mantenimiento. </a:t>
            </a:r>
          </a:p>
          <a:p>
            <a:pPr algn="just"/>
            <a:r>
              <a:rPr lang="es-AR" sz="2000" dirty="0" smtClean="0"/>
              <a:t>Supervisar y realizar labores de mantenimiento preventivo y correctivo, a las infraestructuras, equipos varios y mobiliarios en general, pertenecientes a la Institución. </a:t>
            </a:r>
          </a:p>
          <a:p>
            <a:pPr algn="just"/>
            <a:r>
              <a:rPr lang="es-AR" sz="2000" dirty="0" smtClean="0"/>
              <a:t>Administrar la distribución del espacio en las oficinas y coordinar los traslados del equipo perteneciente a la Institución en general. </a:t>
            </a:r>
          </a:p>
          <a:p>
            <a:pPr algn="just"/>
            <a:r>
              <a:rPr lang="es-AR" sz="2000" dirty="0" smtClean="0"/>
              <a:t>Atender las solicitudes de las diversas unidades administrativas referente al mantenimiento de mobiliario, equipos de oficinas, aires acondicionados, electricidad y otras instalaciones que tiene la Institución.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s-AR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e Office">
  <a:themeElements>
    <a:clrScheme name="2_Tema de Office 1">
      <a:dk1>
        <a:srgbClr val="003D6E"/>
      </a:dk1>
      <a:lt1>
        <a:srgbClr val="F2F5F8"/>
      </a:lt1>
      <a:dk2>
        <a:srgbClr val="33648B"/>
      </a:dk2>
      <a:lt2>
        <a:srgbClr val="E5ECF0"/>
      </a:lt2>
      <a:accent1>
        <a:srgbClr val="668BA8"/>
      </a:accent1>
      <a:accent2>
        <a:srgbClr val="9BBB59"/>
      </a:accent2>
      <a:accent3>
        <a:srgbClr val="F7F9FB"/>
      </a:accent3>
      <a:accent4>
        <a:srgbClr val="00335D"/>
      </a:accent4>
      <a:accent5>
        <a:srgbClr val="B8C4D1"/>
      </a:accent5>
      <a:accent6>
        <a:srgbClr val="8CA950"/>
      </a:accent6>
      <a:hlink>
        <a:srgbClr val="0000FF"/>
      </a:hlink>
      <a:folHlink>
        <a:srgbClr val="800080"/>
      </a:folHlink>
    </a:clrScheme>
    <a:fontScheme name="2_Tema de Offic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Tema de Office 1">
        <a:dk1>
          <a:srgbClr val="003D6E"/>
        </a:dk1>
        <a:lt1>
          <a:srgbClr val="F2F5F8"/>
        </a:lt1>
        <a:dk2>
          <a:srgbClr val="33648B"/>
        </a:dk2>
        <a:lt2>
          <a:srgbClr val="E5ECF0"/>
        </a:lt2>
        <a:accent1>
          <a:srgbClr val="668BA8"/>
        </a:accent1>
        <a:accent2>
          <a:srgbClr val="9BBB59"/>
        </a:accent2>
        <a:accent3>
          <a:srgbClr val="F7F9FB"/>
        </a:accent3>
        <a:accent4>
          <a:srgbClr val="00335D"/>
        </a:accent4>
        <a:accent5>
          <a:srgbClr val="B8C4D1"/>
        </a:accent5>
        <a:accent6>
          <a:srgbClr val="8CA95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abSocial">
    <a:dk1>
      <a:srgbClr val="003D6E"/>
    </a:dk1>
    <a:lt1>
      <a:srgbClr val="F2F5F8"/>
    </a:lt1>
    <a:dk2>
      <a:srgbClr val="33648B"/>
    </a:dk2>
    <a:lt2>
      <a:srgbClr val="E5ECF0"/>
    </a:lt2>
    <a:accent1>
      <a:srgbClr val="668BA8"/>
    </a:accent1>
    <a:accent2>
      <a:srgbClr val="9BBB59"/>
    </a:accent2>
    <a:accent3>
      <a:srgbClr val="D99694"/>
    </a:accent3>
    <a:accent4>
      <a:srgbClr val="FAC08F"/>
    </a:accent4>
    <a:accent5>
      <a:srgbClr val="B2A2C7"/>
    </a:accent5>
    <a:accent6>
      <a:srgbClr val="92CDDC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2_Tema de Office 1">
    <a:dk1>
      <a:srgbClr val="003D6E"/>
    </a:dk1>
    <a:lt1>
      <a:srgbClr val="F2F5F8"/>
    </a:lt1>
    <a:dk2>
      <a:srgbClr val="33648B"/>
    </a:dk2>
    <a:lt2>
      <a:srgbClr val="E5ECF0"/>
    </a:lt2>
    <a:accent1>
      <a:srgbClr val="668BA8"/>
    </a:accent1>
    <a:accent2>
      <a:srgbClr val="9BBB59"/>
    </a:accent2>
    <a:accent3>
      <a:srgbClr val="F7F9FB"/>
    </a:accent3>
    <a:accent4>
      <a:srgbClr val="00335D"/>
    </a:accent4>
    <a:accent5>
      <a:srgbClr val="B8C4D1"/>
    </a:accent5>
    <a:accent6>
      <a:srgbClr val="8CA95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</TotalTime>
  <Words>3072</Words>
  <Application>Microsoft Office PowerPoint</Application>
  <PresentationFormat>Presentación en pantalla (4:3)</PresentationFormat>
  <Paragraphs>225</Paragraphs>
  <Slides>26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TheSansCorrespondence</vt:lpstr>
      <vt:lpstr>Trebuchet MS</vt:lpstr>
      <vt:lpstr>2_Tema de Office</vt:lpstr>
      <vt:lpstr> Subsecretaría de Coordinación     Área de Apoyo de las acciones sustantivas del Ministerio de Trabajo, Empleo y Seguridad Social         </vt:lpstr>
      <vt:lpstr>Presentación de PowerPoint</vt:lpstr>
      <vt:lpstr>Objetivos</vt:lpstr>
      <vt:lpstr>Objetivos</vt:lpstr>
      <vt:lpstr>Organigrama</vt:lpstr>
      <vt:lpstr>Organigrama por Direcciones</vt:lpstr>
      <vt:lpstr>Dirección General de Administración</vt:lpstr>
      <vt:lpstr>Dirección de Administración y Control Presupuestario (dependiente de la DGA)</vt:lpstr>
      <vt:lpstr>Dirección de Infraestructura y Servicios Generales  (dependiente de la DGA)</vt:lpstr>
      <vt:lpstr>Dirección de Contrataciones y Patrimonio  (dependiente de la DGA)</vt:lpstr>
      <vt:lpstr>Dirección General de Gestión de Recursos Humanos</vt:lpstr>
      <vt:lpstr>Dirección de Administración de Recursos Humanos  (dependiente de la DGGRRHH)</vt:lpstr>
      <vt:lpstr>Dirección de Capacitación y Desarrollo de Carrera (dependiente de la DGGRRHH)</vt:lpstr>
      <vt:lpstr>Coordinación de Medicina Laboral (dependiente de la DGGRRHH)</vt:lpstr>
      <vt:lpstr>Dirección General de Informática e Innovación Tecnológica</vt:lpstr>
      <vt:lpstr>Dirección de Desarrollo (dependiente de la DGIIT)</vt:lpstr>
      <vt:lpstr>Dirección de Operaciones y Servicios  (dependiente de la DGIIT)</vt:lpstr>
      <vt:lpstr>Dirección de Tecnología (dependiente de la DGIIT)</vt:lpstr>
      <vt:lpstr>Coordinación de Seguridad Informática (dependiente de la DGIIT)</vt:lpstr>
      <vt:lpstr>Dirección General  de Asuntos Jurídicos</vt:lpstr>
      <vt:lpstr>Dirección de Dictámenes y Recursos (dependiente de la DGAJ)</vt:lpstr>
      <vt:lpstr>Dirección de Acciones Judiciales (dependiente de la DGAJ)</vt:lpstr>
      <vt:lpstr>Dirección General de Registro, Gestión y Archivo Documental</vt:lpstr>
      <vt:lpstr>Dirección de Sumarios Administrativos (dependiente directa del Sr. Subsecretario)</vt:lpstr>
      <vt:lpstr>Coordinación de Gestión Interior (dependiente directa del Sr. Subsecretario)</vt:lpstr>
      <vt:lpstr>Coordinación de Planificación Estratégica y Gestión de la Calidad (dependiente directa del Sr. Subsecretario)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sistema de estadísticas laborales en Argentina</dc:title>
  <dc:creator>juanrotondo</dc:creator>
  <cp:lastModifiedBy>Romina Maria Di Filippo</cp:lastModifiedBy>
  <cp:revision>155</cp:revision>
  <dcterms:created xsi:type="dcterms:W3CDTF">2008-11-13T13:05:17Z</dcterms:created>
  <dcterms:modified xsi:type="dcterms:W3CDTF">2015-05-20T18:11:41Z</dcterms:modified>
</cp:coreProperties>
</file>