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7" r:id="rId3"/>
    <p:sldId id="261" r:id="rId4"/>
    <p:sldId id="262" r:id="rId5"/>
    <p:sldId id="291" r:id="rId6"/>
    <p:sldId id="283" r:id="rId7"/>
    <p:sldId id="288" r:id="rId8"/>
    <p:sldId id="282" r:id="rId9"/>
    <p:sldId id="279" r:id="rId10"/>
    <p:sldId id="280" r:id="rId11"/>
    <p:sldId id="287" r:id="rId12"/>
    <p:sldId id="292" r:id="rId13"/>
    <p:sldId id="293" r:id="rId14"/>
    <p:sldId id="294" r:id="rId15"/>
    <p:sldId id="295" r:id="rId16"/>
    <p:sldId id="296" r:id="rId17"/>
    <p:sldId id="272" r:id="rId18"/>
  </p:sldIdLst>
  <p:sldSz cx="9144000" cy="6858000" type="screen4x3"/>
  <p:notesSz cx="6858000" cy="9710738"/>
  <p:defaultTextStyle>
    <a:defPPr>
      <a:defRPr lang="es-E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07" autoAdjust="0"/>
    <p:restoredTop sz="82042" autoAdjust="0"/>
  </p:normalViewPr>
  <p:slideViewPr>
    <p:cSldViewPr snapToObjects="1">
      <p:cViewPr varScale="1">
        <p:scale>
          <a:sx n="64" d="100"/>
          <a:sy n="64" d="100"/>
        </p:scale>
        <p:origin x="195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9CF1C9-745A-464D-A69B-904F2EBF6747}" type="doc">
      <dgm:prSet loTypeId="urn:microsoft.com/office/officeart/2005/8/layout/hierarchy1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7F00BD4-25F0-4EA9-8B0F-38A63AE32E7D}">
      <dgm:prSet phldrT="[Texto]" custT="1"/>
      <dgm:spPr/>
      <dgm:t>
        <a:bodyPr/>
        <a:lstStyle/>
        <a:p>
          <a:r>
            <a:rPr lang="es-AR" sz="1600" b="1" dirty="0" smtClean="0">
              <a:latin typeface="Bookman Old Style" pitchFamily="18" charset="0"/>
            </a:rPr>
            <a:t>Subsecretaría de Programación Técnica y Estudios Laborales</a:t>
          </a:r>
          <a:endParaRPr lang="es-ES" sz="1600" b="1" dirty="0">
            <a:latin typeface="Bookman Old Style" pitchFamily="18" charset="0"/>
          </a:endParaRPr>
        </a:p>
      </dgm:t>
    </dgm:pt>
    <dgm:pt modelId="{6C29C08C-D71C-4E13-9CE3-6DBB1002DF2E}" type="parTrans" cxnId="{B1A97132-0A9C-4127-AF7A-8727E86CBD6E}">
      <dgm:prSet/>
      <dgm:spPr/>
      <dgm:t>
        <a:bodyPr/>
        <a:lstStyle/>
        <a:p>
          <a:endParaRPr lang="es-ES"/>
        </a:p>
      </dgm:t>
    </dgm:pt>
    <dgm:pt modelId="{8ACC0009-BF32-461C-B362-FC092BF1C619}" type="sibTrans" cxnId="{B1A97132-0A9C-4127-AF7A-8727E86CBD6E}">
      <dgm:prSet/>
      <dgm:spPr/>
      <dgm:t>
        <a:bodyPr/>
        <a:lstStyle/>
        <a:p>
          <a:endParaRPr lang="es-ES"/>
        </a:p>
      </dgm:t>
    </dgm:pt>
    <dgm:pt modelId="{BA8F71BD-A49B-4AD1-9B21-0455AE2EE2E3}">
      <dgm:prSet phldrT="[Texto]" custT="1"/>
      <dgm:spPr/>
      <dgm:t>
        <a:bodyPr/>
        <a:lstStyle/>
        <a:p>
          <a:r>
            <a:rPr lang="es-AR" sz="1400" b="1" dirty="0" smtClean="0">
              <a:latin typeface="Bookman Old Style" pitchFamily="18" charset="0"/>
            </a:rPr>
            <a:t>Dirección General de Estudios y Estadísticas Laborales</a:t>
          </a:r>
          <a:endParaRPr lang="es-ES" sz="1400" b="1" dirty="0">
            <a:latin typeface="Bookman Old Style" pitchFamily="18" charset="0"/>
          </a:endParaRPr>
        </a:p>
      </dgm:t>
    </dgm:pt>
    <dgm:pt modelId="{5EEB6A63-6DB9-49A3-9CE8-D0246F9E8DF5}" type="parTrans" cxnId="{7B07DB79-0B90-46FB-99F4-D4592A51E670}">
      <dgm:prSet/>
      <dgm:spPr/>
      <dgm:t>
        <a:bodyPr/>
        <a:lstStyle/>
        <a:p>
          <a:endParaRPr lang="es-ES"/>
        </a:p>
      </dgm:t>
    </dgm:pt>
    <dgm:pt modelId="{1DFA028F-3AE2-41E7-B2EA-308826383B64}" type="sibTrans" cxnId="{7B07DB79-0B90-46FB-99F4-D4592A51E670}">
      <dgm:prSet/>
      <dgm:spPr/>
      <dgm:t>
        <a:bodyPr/>
        <a:lstStyle/>
        <a:p>
          <a:endParaRPr lang="es-ES"/>
        </a:p>
      </dgm:t>
    </dgm:pt>
    <dgm:pt modelId="{88257A7E-E7A7-46F9-AFD9-DDFDB1C726CC}">
      <dgm:prSet phldrT="[Texto]" custT="1"/>
      <dgm:spPr/>
      <dgm:t>
        <a:bodyPr/>
        <a:lstStyle/>
        <a:p>
          <a:r>
            <a:rPr lang="es-AR" sz="1400" b="1" dirty="0" smtClean="0">
              <a:latin typeface="Bookman Old Style" pitchFamily="18" charset="0"/>
            </a:rPr>
            <a:t>Dirección de Estudios y Coordinación Macroeconómica</a:t>
          </a:r>
          <a:endParaRPr lang="es-ES" sz="1400" b="1" dirty="0" smtClean="0">
            <a:latin typeface="Bookman Old Style" pitchFamily="18" charset="0"/>
          </a:endParaRPr>
        </a:p>
      </dgm:t>
    </dgm:pt>
    <dgm:pt modelId="{8522B536-5AF6-495E-8999-3BCA2D00E43B}" type="parTrans" cxnId="{C6F80813-CE3F-4CB0-935C-53EF18F09090}">
      <dgm:prSet/>
      <dgm:spPr/>
      <dgm:t>
        <a:bodyPr/>
        <a:lstStyle/>
        <a:p>
          <a:endParaRPr lang="es-ES"/>
        </a:p>
      </dgm:t>
    </dgm:pt>
    <dgm:pt modelId="{EED29C54-A6E3-4559-957D-F0EBCD765A1A}" type="sibTrans" cxnId="{C6F80813-CE3F-4CB0-935C-53EF18F09090}">
      <dgm:prSet/>
      <dgm:spPr/>
      <dgm:t>
        <a:bodyPr/>
        <a:lstStyle/>
        <a:p>
          <a:endParaRPr lang="es-ES"/>
        </a:p>
      </dgm:t>
    </dgm:pt>
    <dgm:pt modelId="{1D25B7EB-04F0-44A6-93F3-DBB3AE6117D1}">
      <dgm:prSet custT="1"/>
      <dgm:spPr/>
      <dgm:t>
        <a:bodyPr/>
        <a:lstStyle/>
        <a:p>
          <a:r>
            <a:rPr lang="es-AR" sz="1400" b="1" dirty="0" smtClean="0">
              <a:latin typeface="Bookman Old Style" pitchFamily="18" charset="0"/>
            </a:rPr>
            <a:t>Dirección de Estudios de Relaciones del Trabajo</a:t>
          </a:r>
          <a:endParaRPr lang="es-ES" sz="1400" b="1" dirty="0" smtClean="0">
            <a:latin typeface="Bookman Old Style" pitchFamily="18" charset="0"/>
          </a:endParaRPr>
        </a:p>
      </dgm:t>
    </dgm:pt>
    <dgm:pt modelId="{2D0BF1E5-F2C2-4ADC-935F-FD5C50422CB8}" type="parTrans" cxnId="{C7C433B5-8D95-4508-BCAC-D8C6B38D3CAD}">
      <dgm:prSet/>
      <dgm:spPr/>
      <dgm:t>
        <a:bodyPr/>
        <a:lstStyle/>
        <a:p>
          <a:endParaRPr lang="es-ES"/>
        </a:p>
      </dgm:t>
    </dgm:pt>
    <dgm:pt modelId="{A008DA65-D462-4D29-B5C7-992D4DE60285}" type="sibTrans" cxnId="{C7C433B5-8D95-4508-BCAC-D8C6B38D3CAD}">
      <dgm:prSet/>
      <dgm:spPr/>
      <dgm:t>
        <a:bodyPr/>
        <a:lstStyle/>
        <a:p>
          <a:endParaRPr lang="es-ES"/>
        </a:p>
      </dgm:t>
    </dgm:pt>
    <dgm:pt modelId="{4FC9C172-FA71-4560-8770-98E153CB75B3}">
      <dgm:prSet/>
      <dgm:spPr/>
      <dgm:t>
        <a:bodyPr/>
        <a:lstStyle/>
        <a:p>
          <a:r>
            <a:rPr lang="es-AR" dirty="0" smtClean="0"/>
            <a:t>Seguimiento y análisis de la situación del mercado de trabajo</a:t>
          </a:r>
          <a:endParaRPr lang="es-ES" dirty="0"/>
        </a:p>
      </dgm:t>
    </dgm:pt>
    <dgm:pt modelId="{F64344DA-93B7-4D05-AB62-067D6B719A96}" type="parTrans" cxnId="{42588505-9A4F-48A7-9366-6327F5E8C8DD}">
      <dgm:prSet/>
      <dgm:spPr/>
      <dgm:t>
        <a:bodyPr/>
        <a:lstStyle/>
        <a:p>
          <a:endParaRPr lang="es-ES"/>
        </a:p>
      </dgm:t>
    </dgm:pt>
    <dgm:pt modelId="{4A99E6A8-379D-4B74-A246-8F2721B4D396}" type="sibTrans" cxnId="{42588505-9A4F-48A7-9366-6327F5E8C8DD}">
      <dgm:prSet/>
      <dgm:spPr/>
      <dgm:t>
        <a:bodyPr/>
        <a:lstStyle/>
        <a:p>
          <a:endParaRPr lang="es-ES"/>
        </a:p>
      </dgm:t>
    </dgm:pt>
    <dgm:pt modelId="{F350E90F-EB4F-4A3D-9390-2A3BDEF0F628}">
      <dgm:prSet/>
      <dgm:spPr/>
      <dgm:t>
        <a:bodyPr/>
        <a:lstStyle/>
        <a:p>
          <a:r>
            <a:rPr lang="es-ES" dirty="0" smtClean="0"/>
            <a:t>Seguimiento y análisis de los elementos del modelo macroeconómico</a:t>
          </a:r>
          <a:endParaRPr lang="es-ES" dirty="0"/>
        </a:p>
      </dgm:t>
    </dgm:pt>
    <dgm:pt modelId="{6F107073-FCF9-4C17-A7BC-27B4C2213C72}" type="parTrans" cxnId="{6D297740-66B2-48B0-88C5-C7BBE3C3B358}">
      <dgm:prSet/>
      <dgm:spPr/>
      <dgm:t>
        <a:bodyPr/>
        <a:lstStyle/>
        <a:p>
          <a:endParaRPr lang="es-ES"/>
        </a:p>
      </dgm:t>
    </dgm:pt>
    <dgm:pt modelId="{9DD59E06-21E2-4476-8200-3B7FCF02C22A}" type="sibTrans" cxnId="{6D297740-66B2-48B0-88C5-C7BBE3C3B358}">
      <dgm:prSet/>
      <dgm:spPr/>
      <dgm:t>
        <a:bodyPr/>
        <a:lstStyle/>
        <a:p>
          <a:endParaRPr lang="es-ES"/>
        </a:p>
      </dgm:t>
    </dgm:pt>
    <dgm:pt modelId="{D122F5C9-4068-4F69-ACF3-447F667C5575}">
      <dgm:prSet/>
      <dgm:spPr/>
      <dgm:t>
        <a:bodyPr/>
        <a:lstStyle/>
        <a:p>
          <a:r>
            <a:rPr lang="es-MX" dirty="0" smtClean="0"/>
            <a:t>Estudiar la evolución de la negociación colectiva  y monitoreo de la conflictividad laboral</a:t>
          </a:r>
          <a:endParaRPr lang="es-ES" dirty="0"/>
        </a:p>
      </dgm:t>
    </dgm:pt>
    <dgm:pt modelId="{C48524D2-F5CA-438A-9CE8-2BC6D5445AD2}" type="parTrans" cxnId="{DFF4C211-5F4E-4B78-B823-6C2D80923A22}">
      <dgm:prSet/>
      <dgm:spPr/>
      <dgm:t>
        <a:bodyPr/>
        <a:lstStyle/>
        <a:p>
          <a:endParaRPr lang="es-ES"/>
        </a:p>
      </dgm:t>
    </dgm:pt>
    <dgm:pt modelId="{F058BE34-C2DF-41F4-BFDD-4C666433033E}" type="sibTrans" cxnId="{DFF4C211-5F4E-4B78-B823-6C2D80923A22}">
      <dgm:prSet/>
      <dgm:spPr/>
      <dgm:t>
        <a:bodyPr/>
        <a:lstStyle/>
        <a:p>
          <a:endParaRPr lang="es-ES"/>
        </a:p>
      </dgm:t>
    </dgm:pt>
    <dgm:pt modelId="{409B22EE-A993-422E-95B5-95F031B2A7BD}" type="pres">
      <dgm:prSet presAssocID="{379CF1C9-745A-464D-A69B-904F2EBF674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7A62D685-0B32-4C5B-93B2-1C3FBA94B8AE}" type="pres">
      <dgm:prSet presAssocID="{E7F00BD4-25F0-4EA9-8B0F-38A63AE32E7D}" presName="hierRoot1" presStyleCnt="0"/>
      <dgm:spPr/>
    </dgm:pt>
    <dgm:pt modelId="{D9128C58-EDC6-4DD5-A0F1-5E72B798A90D}" type="pres">
      <dgm:prSet presAssocID="{E7F00BD4-25F0-4EA9-8B0F-38A63AE32E7D}" presName="composite" presStyleCnt="0"/>
      <dgm:spPr/>
    </dgm:pt>
    <dgm:pt modelId="{0BF8C88E-A358-4C7C-BD04-1A63AD72E390}" type="pres">
      <dgm:prSet presAssocID="{E7F00BD4-25F0-4EA9-8B0F-38A63AE32E7D}" presName="background" presStyleLbl="node0" presStyleIdx="0" presStyleCnt="1"/>
      <dgm:spPr/>
    </dgm:pt>
    <dgm:pt modelId="{FD3AEF90-99E5-42B8-B8F1-2469D99A2AEE}" type="pres">
      <dgm:prSet presAssocID="{E7F00BD4-25F0-4EA9-8B0F-38A63AE32E7D}" presName="text" presStyleLbl="fgAcc0" presStyleIdx="0" presStyleCnt="1" custScaleX="11851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3709A37-4255-4D15-989B-315C48D2B244}" type="pres">
      <dgm:prSet presAssocID="{E7F00BD4-25F0-4EA9-8B0F-38A63AE32E7D}" presName="hierChild2" presStyleCnt="0"/>
      <dgm:spPr/>
    </dgm:pt>
    <dgm:pt modelId="{CA7DD313-70CD-41F5-A6B4-3FB7C5863490}" type="pres">
      <dgm:prSet presAssocID="{5EEB6A63-6DB9-49A3-9CE8-D0246F9E8DF5}" presName="Name10" presStyleLbl="parChTrans1D2" presStyleIdx="0" presStyleCnt="3"/>
      <dgm:spPr/>
      <dgm:t>
        <a:bodyPr/>
        <a:lstStyle/>
        <a:p>
          <a:endParaRPr lang="es-AR"/>
        </a:p>
      </dgm:t>
    </dgm:pt>
    <dgm:pt modelId="{153F8D2D-8B51-4B85-9203-F354069BA2E5}" type="pres">
      <dgm:prSet presAssocID="{BA8F71BD-A49B-4AD1-9B21-0455AE2EE2E3}" presName="hierRoot2" presStyleCnt="0"/>
      <dgm:spPr/>
    </dgm:pt>
    <dgm:pt modelId="{2F4ACB17-9682-438C-B8BD-C0AAE56ECA41}" type="pres">
      <dgm:prSet presAssocID="{BA8F71BD-A49B-4AD1-9B21-0455AE2EE2E3}" presName="composite2" presStyleCnt="0"/>
      <dgm:spPr/>
    </dgm:pt>
    <dgm:pt modelId="{3E36B151-ABDF-4624-8891-C00D4D69BB5A}" type="pres">
      <dgm:prSet presAssocID="{BA8F71BD-A49B-4AD1-9B21-0455AE2EE2E3}" presName="background2" presStyleLbl="node2" presStyleIdx="0" presStyleCnt="3"/>
      <dgm:spPr/>
    </dgm:pt>
    <dgm:pt modelId="{4A5760AD-2E47-42E3-9815-C1559D4163E3}" type="pres">
      <dgm:prSet presAssocID="{BA8F71BD-A49B-4AD1-9B21-0455AE2EE2E3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1DE3504-AB78-41DA-B095-3AA22EBCC969}" type="pres">
      <dgm:prSet presAssocID="{BA8F71BD-A49B-4AD1-9B21-0455AE2EE2E3}" presName="hierChild3" presStyleCnt="0"/>
      <dgm:spPr/>
    </dgm:pt>
    <dgm:pt modelId="{FD6C8710-17EC-4658-9308-CA6A1C2F34FA}" type="pres">
      <dgm:prSet presAssocID="{F64344DA-93B7-4D05-AB62-067D6B719A96}" presName="Name17" presStyleLbl="parChTrans1D3" presStyleIdx="0" presStyleCnt="3"/>
      <dgm:spPr/>
      <dgm:t>
        <a:bodyPr/>
        <a:lstStyle/>
        <a:p>
          <a:endParaRPr lang="es-AR"/>
        </a:p>
      </dgm:t>
    </dgm:pt>
    <dgm:pt modelId="{130C02C6-75AF-4328-B1E1-1DAA1804C332}" type="pres">
      <dgm:prSet presAssocID="{4FC9C172-FA71-4560-8770-98E153CB75B3}" presName="hierRoot3" presStyleCnt="0"/>
      <dgm:spPr/>
    </dgm:pt>
    <dgm:pt modelId="{6285D520-24C8-44C7-A280-490D1437635A}" type="pres">
      <dgm:prSet presAssocID="{4FC9C172-FA71-4560-8770-98E153CB75B3}" presName="composite3" presStyleCnt="0"/>
      <dgm:spPr/>
    </dgm:pt>
    <dgm:pt modelId="{4D6FA2A1-1DDA-4A20-AEFF-D55E3516E58E}" type="pres">
      <dgm:prSet presAssocID="{4FC9C172-FA71-4560-8770-98E153CB75B3}" presName="background3" presStyleLbl="node3" presStyleIdx="0" presStyleCnt="3"/>
      <dgm:spPr/>
    </dgm:pt>
    <dgm:pt modelId="{CBDE7B8F-C50F-4B2A-892C-622A213D6B5F}" type="pres">
      <dgm:prSet presAssocID="{4FC9C172-FA71-4560-8770-98E153CB75B3}" presName="text3" presStyleLbl="fgAcc3" presStyleIdx="0" presStyleCnt="3" custLinFactNeighborX="-8725" custLinFactNeighborY="-3206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2D70DEED-CE7C-43CD-B6B9-D61EDC2FA821}" type="pres">
      <dgm:prSet presAssocID="{4FC9C172-FA71-4560-8770-98E153CB75B3}" presName="hierChild4" presStyleCnt="0"/>
      <dgm:spPr/>
    </dgm:pt>
    <dgm:pt modelId="{EF55DA11-707D-4DF2-8FDF-DCECDFFB48B8}" type="pres">
      <dgm:prSet presAssocID="{8522B536-5AF6-495E-8999-3BCA2D00E43B}" presName="Name10" presStyleLbl="parChTrans1D2" presStyleIdx="1" presStyleCnt="3"/>
      <dgm:spPr/>
      <dgm:t>
        <a:bodyPr/>
        <a:lstStyle/>
        <a:p>
          <a:endParaRPr lang="es-AR"/>
        </a:p>
      </dgm:t>
    </dgm:pt>
    <dgm:pt modelId="{0A4E338F-38A6-4764-88F1-DA3F84AEF33F}" type="pres">
      <dgm:prSet presAssocID="{88257A7E-E7A7-46F9-AFD9-DDFDB1C726CC}" presName="hierRoot2" presStyleCnt="0"/>
      <dgm:spPr/>
    </dgm:pt>
    <dgm:pt modelId="{B5D6C42F-710D-46F0-994F-A61AB5112566}" type="pres">
      <dgm:prSet presAssocID="{88257A7E-E7A7-46F9-AFD9-DDFDB1C726CC}" presName="composite2" presStyleCnt="0"/>
      <dgm:spPr/>
    </dgm:pt>
    <dgm:pt modelId="{22919010-8B52-4B8A-9A71-7E75C4DE2843}" type="pres">
      <dgm:prSet presAssocID="{88257A7E-E7A7-46F9-AFD9-DDFDB1C726CC}" presName="background2" presStyleLbl="node2" presStyleIdx="1" presStyleCnt="3"/>
      <dgm:spPr/>
    </dgm:pt>
    <dgm:pt modelId="{218712F0-90B3-4A33-81B2-AA6C1907324E}" type="pres">
      <dgm:prSet presAssocID="{88257A7E-E7A7-46F9-AFD9-DDFDB1C726CC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1CE27E69-C177-47AE-8397-3088815635D4}" type="pres">
      <dgm:prSet presAssocID="{88257A7E-E7A7-46F9-AFD9-DDFDB1C726CC}" presName="hierChild3" presStyleCnt="0"/>
      <dgm:spPr/>
    </dgm:pt>
    <dgm:pt modelId="{BB53A2D8-EA0A-41C6-8C48-46AA23BB25B5}" type="pres">
      <dgm:prSet presAssocID="{6F107073-FCF9-4C17-A7BC-27B4C2213C72}" presName="Name17" presStyleLbl="parChTrans1D3" presStyleIdx="1" presStyleCnt="3"/>
      <dgm:spPr/>
      <dgm:t>
        <a:bodyPr/>
        <a:lstStyle/>
        <a:p>
          <a:endParaRPr lang="es-AR"/>
        </a:p>
      </dgm:t>
    </dgm:pt>
    <dgm:pt modelId="{EC8C778E-7805-4833-BD4D-D217D1111320}" type="pres">
      <dgm:prSet presAssocID="{F350E90F-EB4F-4A3D-9390-2A3BDEF0F628}" presName="hierRoot3" presStyleCnt="0"/>
      <dgm:spPr/>
    </dgm:pt>
    <dgm:pt modelId="{DE5F675A-4F04-41CF-BA31-E12CBB445722}" type="pres">
      <dgm:prSet presAssocID="{F350E90F-EB4F-4A3D-9390-2A3BDEF0F628}" presName="composite3" presStyleCnt="0"/>
      <dgm:spPr/>
    </dgm:pt>
    <dgm:pt modelId="{E20A659B-1450-4C4B-889B-04E8A08A26CB}" type="pres">
      <dgm:prSet presAssocID="{F350E90F-EB4F-4A3D-9390-2A3BDEF0F628}" presName="background3" presStyleLbl="node3" presStyleIdx="1" presStyleCnt="3"/>
      <dgm:spPr/>
    </dgm:pt>
    <dgm:pt modelId="{76BB227E-D325-4BC0-AE76-B0BA18C84B7B}" type="pres">
      <dgm:prSet presAssocID="{F350E90F-EB4F-4A3D-9390-2A3BDEF0F628}" presName="text3" presStyleLbl="fgAcc3" presStyleIdx="1" presStyleCnt="3" custLinFactNeighborX="2508" custLinFactNeighborY="-3206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EB1C317-E71B-48D4-B6E2-CCE168F59E57}" type="pres">
      <dgm:prSet presAssocID="{F350E90F-EB4F-4A3D-9390-2A3BDEF0F628}" presName="hierChild4" presStyleCnt="0"/>
      <dgm:spPr/>
    </dgm:pt>
    <dgm:pt modelId="{E50DE57C-D817-447D-8306-0CF4EBE4BAFF}" type="pres">
      <dgm:prSet presAssocID="{2D0BF1E5-F2C2-4ADC-935F-FD5C50422CB8}" presName="Name10" presStyleLbl="parChTrans1D2" presStyleIdx="2" presStyleCnt="3"/>
      <dgm:spPr/>
      <dgm:t>
        <a:bodyPr/>
        <a:lstStyle/>
        <a:p>
          <a:endParaRPr lang="es-AR"/>
        </a:p>
      </dgm:t>
    </dgm:pt>
    <dgm:pt modelId="{FED905CC-A73E-4E1C-83F2-B76F94F1C602}" type="pres">
      <dgm:prSet presAssocID="{1D25B7EB-04F0-44A6-93F3-DBB3AE6117D1}" presName="hierRoot2" presStyleCnt="0"/>
      <dgm:spPr/>
    </dgm:pt>
    <dgm:pt modelId="{1F5C1A8A-1AFC-41CC-8FD9-2C4D861E3CD1}" type="pres">
      <dgm:prSet presAssocID="{1D25B7EB-04F0-44A6-93F3-DBB3AE6117D1}" presName="composite2" presStyleCnt="0"/>
      <dgm:spPr/>
    </dgm:pt>
    <dgm:pt modelId="{CCC7CDE2-E2DA-4418-930C-C051F4CAA7E0}" type="pres">
      <dgm:prSet presAssocID="{1D25B7EB-04F0-44A6-93F3-DBB3AE6117D1}" presName="background2" presStyleLbl="node2" presStyleIdx="2" presStyleCnt="3"/>
      <dgm:spPr/>
    </dgm:pt>
    <dgm:pt modelId="{E9A65E69-0737-46B1-B611-729C0814D85F}" type="pres">
      <dgm:prSet presAssocID="{1D25B7EB-04F0-44A6-93F3-DBB3AE6117D1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C4077A1-659B-4834-8D21-31079B06E393}" type="pres">
      <dgm:prSet presAssocID="{1D25B7EB-04F0-44A6-93F3-DBB3AE6117D1}" presName="hierChild3" presStyleCnt="0"/>
      <dgm:spPr/>
    </dgm:pt>
    <dgm:pt modelId="{AD2B90CE-C3D1-4F06-9530-C51A0A4BA7E1}" type="pres">
      <dgm:prSet presAssocID="{C48524D2-F5CA-438A-9CE8-2BC6D5445AD2}" presName="Name17" presStyleLbl="parChTrans1D3" presStyleIdx="2" presStyleCnt="3"/>
      <dgm:spPr/>
      <dgm:t>
        <a:bodyPr/>
        <a:lstStyle/>
        <a:p>
          <a:endParaRPr lang="es-AR"/>
        </a:p>
      </dgm:t>
    </dgm:pt>
    <dgm:pt modelId="{C0F54BDA-0E69-420A-8E18-67735F78EBB4}" type="pres">
      <dgm:prSet presAssocID="{D122F5C9-4068-4F69-ACF3-447F667C5575}" presName="hierRoot3" presStyleCnt="0"/>
      <dgm:spPr/>
    </dgm:pt>
    <dgm:pt modelId="{3DF29C6E-D990-4FE8-886F-EB8661DC8FB9}" type="pres">
      <dgm:prSet presAssocID="{D122F5C9-4068-4F69-ACF3-447F667C5575}" presName="composite3" presStyleCnt="0"/>
      <dgm:spPr/>
    </dgm:pt>
    <dgm:pt modelId="{36CFD0B9-332D-4395-B82F-94905DCEC52B}" type="pres">
      <dgm:prSet presAssocID="{D122F5C9-4068-4F69-ACF3-447F667C5575}" presName="background3" presStyleLbl="node3" presStyleIdx="2" presStyleCnt="3"/>
      <dgm:spPr/>
    </dgm:pt>
    <dgm:pt modelId="{FCDB24D7-4659-4491-B2EC-C5451241F73F}" type="pres">
      <dgm:prSet presAssocID="{D122F5C9-4068-4F69-ACF3-447F667C5575}" presName="text3" presStyleLbl="fgAcc3" presStyleIdx="2" presStyleCnt="3" custLinFactNeighborX="-5342" custLinFactNeighborY="-3206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9CB4943-BE3F-4F37-AA23-BBB35109B51C}" type="pres">
      <dgm:prSet presAssocID="{D122F5C9-4068-4F69-ACF3-447F667C5575}" presName="hierChild4" presStyleCnt="0"/>
      <dgm:spPr/>
    </dgm:pt>
  </dgm:ptLst>
  <dgm:cxnLst>
    <dgm:cxn modelId="{595D91EB-5B43-4D38-8CA9-DFD3123C023D}" type="presOf" srcId="{88257A7E-E7A7-46F9-AFD9-DDFDB1C726CC}" destId="{218712F0-90B3-4A33-81B2-AA6C1907324E}" srcOrd="0" destOrd="0" presId="urn:microsoft.com/office/officeart/2005/8/layout/hierarchy1"/>
    <dgm:cxn modelId="{03B5B0FB-40D1-42E2-996C-39FB11F12B6F}" type="presOf" srcId="{8522B536-5AF6-495E-8999-3BCA2D00E43B}" destId="{EF55DA11-707D-4DF2-8FDF-DCECDFFB48B8}" srcOrd="0" destOrd="0" presId="urn:microsoft.com/office/officeart/2005/8/layout/hierarchy1"/>
    <dgm:cxn modelId="{6F5F204C-7126-4DD4-BAC8-306B278B7F25}" type="presOf" srcId="{4FC9C172-FA71-4560-8770-98E153CB75B3}" destId="{CBDE7B8F-C50F-4B2A-892C-622A213D6B5F}" srcOrd="0" destOrd="0" presId="urn:microsoft.com/office/officeart/2005/8/layout/hierarchy1"/>
    <dgm:cxn modelId="{10108947-6566-4AE4-8645-0BED56868CBF}" type="presOf" srcId="{379CF1C9-745A-464D-A69B-904F2EBF6747}" destId="{409B22EE-A993-422E-95B5-95F031B2A7BD}" srcOrd="0" destOrd="0" presId="urn:microsoft.com/office/officeart/2005/8/layout/hierarchy1"/>
    <dgm:cxn modelId="{2A558B91-7846-4EAA-83F9-3767F8B31BA8}" type="presOf" srcId="{6F107073-FCF9-4C17-A7BC-27B4C2213C72}" destId="{BB53A2D8-EA0A-41C6-8C48-46AA23BB25B5}" srcOrd="0" destOrd="0" presId="urn:microsoft.com/office/officeart/2005/8/layout/hierarchy1"/>
    <dgm:cxn modelId="{C15691D1-AD3D-402E-8D36-ADE9F016002E}" type="presOf" srcId="{BA8F71BD-A49B-4AD1-9B21-0455AE2EE2E3}" destId="{4A5760AD-2E47-42E3-9815-C1559D4163E3}" srcOrd="0" destOrd="0" presId="urn:microsoft.com/office/officeart/2005/8/layout/hierarchy1"/>
    <dgm:cxn modelId="{C6F80813-CE3F-4CB0-935C-53EF18F09090}" srcId="{E7F00BD4-25F0-4EA9-8B0F-38A63AE32E7D}" destId="{88257A7E-E7A7-46F9-AFD9-DDFDB1C726CC}" srcOrd="1" destOrd="0" parTransId="{8522B536-5AF6-495E-8999-3BCA2D00E43B}" sibTransId="{EED29C54-A6E3-4559-957D-F0EBCD765A1A}"/>
    <dgm:cxn modelId="{DFF4C211-5F4E-4B78-B823-6C2D80923A22}" srcId="{1D25B7EB-04F0-44A6-93F3-DBB3AE6117D1}" destId="{D122F5C9-4068-4F69-ACF3-447F667C5575}" srcOrd="0" destOrd="0" parTransId="{C48524D2-F5CA-438A-9CE8-2BC6D5445AD2}" sibTransId="{F058BE34-C2DF-41F4-BFDD-4C666433033E}"/>
    <dgm:cxn modelId="{7B07DB79-0B90-46FB-99F4-D4592A51E670}" srcId="{E7F00BD4-25F0-4EA9-8B0F-38A63AE32E7D}" destId="{BA8F71BD-A49B-4AD1-9B21-0455AE2EE2E3}" srcOrd="0" destOrd="0" parTransId="{5EEB6A63-6DB9-49A3-9CE8-D0246F9E8DF5}" sibTransId="{1DFA028F-3AE2-41E7-B2EA-308826383B64}"/>
    <dgm:cxn modelId="{6D297740-66B2-48B0-88C5-C7BBE3C3B358}" srcId="{88257A7E-E7A7-46F9-AFD9-DDFDB1C726CC}" destId="{F350E90F-EB4F-4A3D-9390-2A3BDEF0F628}" srcOrd="0" destOrd="0" parTransId="{6F107073-FCF9-4C17-A7BC-27B4C2213C72}" sibTransId="{9DD59E06-21E2-4476-8200-3B7FCF02C22A}"/>
    <dgm:cxn modelId="{42588505-9A4F-48A7-9366-6327F5E8C8DD}" srcId="{BA8F71BD-A49B-4AD1-9B21-0455AE2EE2E3}" destId="{4FC9C172-FA71-4560-8770-98E153CB75B3}" srcOrd="0" destOrd="0" parTransId="{F64344DA-93B7-4D05-AB62-067D6B719A96}" sibTransId="{4A99E6A8-379D-4B74-A246-8F2721B4D396}"/>
    <dgm:cxn modelId="{97CA842F-92DD-413A-86C3-0BC0C13E2806}" type="presOf" srcId="{E7F00BD4-25F0-4EA9-8B0F-38A63AE32E7D}" destId="{FD3AEF90-99E5-42B8-B8F1-2469D99A2AEE}" srcOrd="0" destOrd="0" presId="urn:microsoft.com/office/officeart/2005/8/layout/hierarchy1"/>
    <dgm:cxn modelId="{B1A97132-0A9C-4127-AF7A-8727E86CBD6E}" srcId="{379CF1C9-745A-464D-A69B-904F2EBF6747}" destId="{E7F00BD4-25F0-4EA9-8B0F-38A63AE32E7D}" srcOrd="0" destOrd="0" parTransId="{6C29C08C-D71C-4E13-9CE3-6DBB1002DF2E}" sibTransId="{8ACC0009-BF32-461C-B362-FC092BF1C619}"/>
    <dgm:cxn modelId="{D9E56A66-EBE8-47F0-9BC3-66F02EFA7365}" type="presOf" srcId="{F64344DA-93B7-4D05-AB62-067D6B719A96}" destId="{FD6C8710-17EC-4658-9308-CA6A1C2F34FA}" srcOrd="0" destOrd="0" presId="urn:microsoft.com/office/officeart/2005/8/layout/hierarchy1"/>
    <dgm:cxn modelId="{2AAAFFF1-ECE6-47E5-AF11-881FDB941250}" type="presOf" srcId="{F350E90F-EB4F-4A3D-9390-2A3BDEF0F628}" destId="{76BB227E-D325-4BC0-AE76-B0BA18C84B7B}" srcOrd="0" destOrd="0" presId="urn:microsoft.com/office/officeart/2005/8/layout/hierarchy1"/>
    <dgm:cxn modelId="{C63AAB89-346A-4A00-86E5-18D87AAA8C09}" type="presOf" srcId="{5EEB6A63-6DB9-49A3-9CE8-D0246F9E8DF5}" destId="{CA7DD313-70CD-41F5-A6B4-3FB7C5863490}" srcOrd="0" destOrd="0" presId="urn:microsoft.com/office/officeart/2005/8/layout/hierarchy1"/>
    <dgm:cxn modelId="{5098B635-223E-4FE7-A7A3-140277551CF8}" type="presOf" srcId="{C48524D2-F5CA-438A-9CE8-2BC6D5445AD2}" destId="{AD2B90CE-C3D1-4F06-9530-C51A0A4BA7E1}" srcOrd="0" destOrd="0" presId="urn:microsoft.com/office/officeart/2005/8/layout/hierarchy1"/>
    <dgm:cxn modelId="{CC005ABA-EEAB-4DB7-BB66-AB82592272BD}" type="presOf" srcId="{2D0BF1E5-F2C2-4ADC-935F-FD5C50422CB8}" destId="{E50DE57C-D817-447D-8306-0CF4EBE4BAFF}" srcOrd="0" destOrd="0" presId="urn:microsoft.com/office/officeart/2005/8/layout/hierarchy1"/>
    <dgm:cxn modelId="{C7C433B5-8D95-4508-BCAC-D8C6B38D3CAD}" srcId="{E7F00BD4-25F0-4EA9-8B0F-38A63AE32E7D}" destId="{1D25B7EB-04F0-44A6-93F3-DBB3AE6117D1}" srcOrd="2" destOrd="0" parTransId="{2D0BF1E5-F2C2-4ADC-935F-FD5C50422CB8}" sibTransId="{A008DA65-D462-4D29-B5C7-992D4DE60285}"/>
    <dgm:cxn modelId="{BFB529DF-7E94-4DEC-BF37-9F3CF0E26F1B}" type="presOf" srcId="{D122F5C9-4068-4F69-ACF3-447F667C5575}" destId="{FCDB24D7-4659-4491-B2EC-C5451241F73F}" srcOrd="0" destOrd="0" presId="urn:microsoft.com/office/officeart/2005/8/layout/hierarchy1"/>
    <dgm:cxn modelId="{E81883E7-2C89-4684-88C5-A662D2A87F2F}" type="presOf" srcId="{1D25B7EB-04F0-44A6-93F3-DBB3AE6117D1}" destId="{E9A65E69-0737-46B1-B611-729C0814D85F}" srcOrd="0" destOrd="0" presId="urn:microsoft.com/office/officeart/2005/8/layout/hierarchy1"/>
    <dgm:cxn modelId="{8CD7226F-3C27-4325-999B-3FF9F444587E}" type="presParOf" srcId="{409B22EE-A993-422E-95B5-95F031B2A7BD}" destId="{7A62D685-0B32-4C5B-93B2-1C3FBA94B8AE}" srcOrd="0" destOrd="0" presId="urn:microsoft.com/office/officeart/2005/8/layout/hierarchy1"/>
    <dgm:cxn modelId="{237508A0-4D33-4863-8A5D-202E5123CF7B}" type="presParOf" srcId="{7A62D685-0B32-4C5B-93B2-1C3FBA94B8AE}" destId="{D9128C58-EDC6-4DD5-A0F1-5E72B798A90D}" srcOrd="0" destOrd="0" presId="urn:microsoft.com/office/officeart/2005/8/layout/hierarchy1"/>
    <dgm:cxn modelId="{1A81E6B1-DE7F-40AB-BF3D-0A6B86B4F72B}" type="presParOf" srcId="{D9128C58-EDC6-4DD5-A0F1-5E72B798A90D}" destId="{0BF8C88E-A358-4C7C-BD04-1A63AD72E390}" srcOrd="0" destOrd="0" presId="urn:microsoft.com/office/officeart/2005/8/layout/hierarchy1"/>
    <dgm:cxn modelId="{985EC7F5-D37A-436F-933A-09A279BD85EE}" type="presParOf" srcId="{D9128C58-EDC6-4DD5-A0F1-5E72B798A90D}" destId="{FD3AEF90-99E5-42B8-B8F1-2469D99A2AEE}" srcOrd="1" destOrd="0" presId="urn:microsoft.com/office/officeart/2005/8/layout/hierarchy1"/>
    <dgm:cxn modelId="{7E481EC8-1214-45CB-97BD-0B0EB54A497C}" type="presParOf" srcId="{7A62D685-0B32-4C5B-93B2-1C3FBA94B8AE}" destId="{E3709A37-4255-4D15-989B-315C48D2B244}" srcOrd="1" destOrd="0" presId="urn:microsoft.com/office/officeart/2005/8/layout/hierarchy1"/>
    <dgm:cxn modelId="{72E6D2D0-63BB-4BCB-AB51-D4D9B73337F3}" type="presParOf" srcId="{E3709A37-4255-4D15-989B-315C48D2B244}" destId="{CA7DD313-70CD-41F5-A6B4-3FB7C5863490}" srcOrd="0" destOrd="0" presId="urn:microsoft.com/office/officeart/2005/8/layout/hierarchy1"/>
    <dgm:cxn modelId="{91B4AFE2-34A8-4905-BA95-E3F1B24369CC}" type="presParOf" srcId="{E3709A37-4255-4D15-989B-315C48D2B244}" destId="{153F8D2D-8B51-4B85-9203-F354069BA2E5}" srcOrd="1" destOrd="0" presId="urn:microsoft.com/office/officeart/2005/8/layout/hierarchy1"/>
    <dgm:cxn modelId="{785CA596-74DB-4D5D-A181-BD0F2E961CD1}" type="presParOf" srcId="{153F8D2D-8B51-4B85-9203-F354069BA2E5}" destId="{2F4ACB17-9682-438C-B8BD-C0AAE56ECA41}" srcOrd="0" destOrd="0" presId="urn:microsoft.com/office/officeart/2005/8/layout/hierarchy1"/>
    <dgm:cxn modelId="{84DC2D3F-1EC4-4525-AFD4-96B2C2638919}" type="presParOf" srcId="{2F4ACB17-9682-438C-B8BD-C0AAE56ECA41}" destId="{3E36B151-ABDF-4624-8891-C00D4D69BB5A}" srcOrd="0" destOrd="0" presId="urn:microsoft.com/office/officeart/2005/8/layout/hierarchy1"/>
    <dgm:cxn modelId="{932A4F38-53EC-4A7D-9BF9-6946A68769C0}" type="presParOf" srcId="{2F4ACB17-9682-438C-B8BD-C0AAE56ECA41}" destId="{4A5760AD-2E47-42E3-9815-C1559D4163E3}" srcOrd="1" destOrd="0" presId="urn:microsoft.com/office/officeart/2005/8/layout/hierarchy1"/>
    <dgm:cxn modelId="{B19E194E-E661-4527-87C2-862AD14946FF}" type="presParOf" srcId="{153F8D2D-8B51-4B85-9203-F354069BA2E5}" destId="{91DE3504-AB78-41DA-B095-3AA22EBCC969}" srcOrd="1" destOrd="0" presId="urn:microsoft.com/office/officeart/2005/8/layout/hierarchy1"/>
    <dgm:cxn modelId="{FD804B30-331F-45D7-8B2E-FC9EF8D2A67D}" type="presParOf" srcId="{91DE3504-AB78-41DA-B095-3AA22EBCC969}" destId="{FD6C8710-17EC-4658-9308-CA6A1C2F34FA}" srcOrd="0" destOrd="0" presId="urn:microsoft.com/office/officeart/2005/8/layout/hierarchy1"/>
    <dgm:cxn modelId="{14F9800E-1A5F-4E6D-8D1E-CBBCBC3AD5A9}" type="presParOf" srcId="{91DE3504-AB78-41DA-B095-3AA22EBCC969}" destId="{130C02C6-75AF-4328-B1E1-1DAA1804C332}" srcOrd="1" destOrd="0" presId="urn:microsoft.com/office/officeart/2005/8/layout/hierarchy1"/>
    <dgm:cxn modelId="{D5F51482-A7D4-4198-9A77-CCC91EAA2C65}" type="presParOf" srcId="{130C02C6-75AF-4328-B1E1-1DAA1804C332}" destId="{6285D520-24C8-44C7-A280-490D1437635A}" srcOrd="0" destOrd="0" presId="urn:microsoft.com/office/officeart/2005/8/layout/hierarchy1"/>
    <dgm:cxn modelId="{6F7F8766-6C56-443E-81FD-6C6958311511}" type="presParOf" srcId="{6285D520-24C8-44C7-A280-490D1437635A}" destId="{4D6FA2A1-1DDA-4A20-AEFF-D55E3516E58E}" srcOrd="0" destOrd="0" presId="urn:microsoft.com/office/officeart/2005/8/layout/hierarchy1"/>
    <dgm:cxn modelId="{FCEA02D5-6EC6-4B25-BDF9-2C362D1A5FCA}" type="presParOf" srcId="{6285D520-24C8-44C7-A280-490D1437635A}" destId="{CBDE7B8F-C50F-4B2A-892C-622A213D6B5F}" srcOrd="1" destOrd="0" presId="urn:microsoft.com/office/officeart/2005/8/layout/hierarchy1"/>
    <dgm:cxn modelId="{0DA49CB5-EBA0-4787-808C-F9FDA2DC8762}" type="presParOf" srcId="{130C02C6-75AF-4328-B1E1-1DAA1804C332}" destId="{2D70DEED-CE7C-43CD-B6B9-D61EDC2FA821}" srcOrd="1" destOrd="0" presId="urn:microsoft.com/office/officeart/2005/8/layout/hierarchy1"/>
    <dgm:cxn modelId="{3C4B5557-000E-4833-82FE-D8777AAD359C}" type="presParOf" srcId="{E3709A37-4255-4D15-989B-315C48D2B244}" destId="{EF55DA11-707D-4DF2-8FDF-DCECDFFB48B8}" srcOrd="2" destOrd="0" presId="urn:microsoft.com/office/officeart/2005/8/layout/hierarchy1"/>
    <dgm:cxn modelId="{09A05D9B-96BB-4C0A-A68F-32F545209827}" type="presParOf" srcId="{E3709A37-4255-4D15-989B-315C48D2B244}" destId="{0A4E338F-38A6-4764-88F1-DA3F84AEF33F}" srcOrd="3" destOrd="0" presId="urn:microsoft.com/office/officeart/2005/8/layout/hierarchy1"/>
    <dgm:cxn modelId="{0F684BA1-0F0B-4A4E-971C-07DD55E54316}" type="presParOf" srcId="{0A4E338F-38A6-4764-88F1-DA3F84AEF33F}" destId="{B5D6C42F-710D-46F0-994F-A61AB5112566}" srcOrd="0" destOrd="0" presId="urn:microsoft.com/office/officeart/2005/8/layout/hierarchy1"/>
    <dgm:cxn modelId="{0A66A866-09D0-425E-8CA7-23E5F9ED84F3}" type="presParOf" srcId="{B5D6C42F-710D-46F0-994F-A61AB5112566}" destId="{22919010-8B52-4B8A-9A71-7E75C4DE2843}" srcOrd="0" destOrd="0" presId="urn:microsoft.com/office/officeart/2005/8/layout/hierarchy1"/>
    <dgm:cxn modelId="{5E53B701-EB55-460C-A6CA-BDFB83717F9B}" type="presParOf" srcId="{B5D6C42F-710D-46F0-994F-A61AB5112566}" destId="{218712F0-90B3-4A33-81B2-AA6C1907324E}" srcOrd="1" destOrd="0" presId="urn:microsoft.com/office/officeart/2005/8/layout/hierarchy1"/>
    <dgm:cxn modelId="{22F20519-106A-479C-8DD5-4C9C22FAB053}" type="presParOf" srcId="{0A4E338F-38A6-4764-88F1-DA3F84AEF33F}" destId="{1CE27E69-C177-47AE-8397-3088815635D4}" srcOrd="1" destOrd="0" presId="urn:microsoft.com/office/officeart/2005/8/layout/hierarchy1"/>
    <dgm:cxn modelId="{D014E345-FEF7-4FC4-995A-6C4C35A6B969}" type="presParOf" srcId="{1CE27E69-C177-47AE-8397-3088815635D4}" destId="{BB53A2D8-EA0A-41C6-8C48-46AA23BB25B5}" srcOrd="0" destOrd="0" presId="urn:microsoft.com/office/officeart/2005/8/layout/hierarchy1"/>
    <dgm:cxn modelId="{9786CFFF-4BE4-4CC1-BBB6-916A4CC8E045}" type="presParOf" srcId="{1CE27E69-C177-47AE-8397-3088815635D4}" destId="{EC8C778E-7805-4833-BD4D-D217D1111320}" srcOrd="1" destOrd="0" presId="urn:microsoft.com/office/officeart/2005/8/layout/hierarchy1"/>
    <dgm:cxn modelId="{103EAC5A-CC84-4BB9-BB3C-5130D80AD511}" type="presParOf" srcId="{EC8C778E-7805-4833-BD4D-D217D1111320}" destId="{DE5F675A-4F04-41CF-BA31-E12CBB445722}" srcOrd="0" destOrd="0" presId="urn:microsoft.com/office/officeart/2005/8/layout/hierarchy1"/>
    <dgm:cxn modelId="{449420A0-5B24-46CF-BD56-C29800869760}" type="presParOf" srcId="{DE5F675A-4F04-41CF-BA31-E12CBB445722}" destId="{E20A659B-1450-4C4B-889B-04E8A08A26CB}" srcOrd="0" destOrd="0" presId="urn:microsoft.com/office/officeart/2005/8/layout/hierarchy1"/>
    <dgm:cxn modelId="{471F5BDA-FF55-49C7-B780-3A6D4F676167}" type="presParOf" srcId="{DE5F675A-4F04-41CF-BA31-E12CBB445722}" destId="{76BB227E-D325-4BC0-AE76-B0BA18C84B7B}" srcOrd="1" destOrd="0" presId="urn:microsoft.com/office/officeart/2005/8/layout/hierarchy1"/>
    <dgm:cxn modelId="{F980DF01-A1DC-40A6-A633-E0B0875A128E}" type="presParOf" srcId="{EC8C778E-7805-4833-BD4D-D217D1111320}" destId="{AEB1C317-E71B-48D4-B6E2-CCE168F59E57}" srcOrd="1" destOrd="0" presId="urn:microsoft.com/office/officeart/2005/8/layout/hierarchy1"/>
    <dgm:cxn modelId="{D2A88300-14C9-47BC-BB8D-3284F4935385}" type="presParOf" srcId="{E3709A37-4255-4D15-989B-315C48D2B244}" destId="{E50DE57C-D817-447D-8306-0CF4EBE4BAFF}" srcOrd="4" destOrd="0" presId="urn:microsoft.com/office/officeart/2005/8/layout/hierarchy1"/>
    <dgm:cxn modelId="{E37706AA-F166-4765-A5B7-1ECCD837D1BD}" type="presParOf" srcId="{E3709A37-4255-4D15-989B-315C48D2B244}" destId="{FED905CC-A73E-4E1C-83F2-B76F94F1C602}" srcOrd="5" destOrd="0" presId="urn:microsoft.com/office/officeart/2005/8/layout/hierarchy1"/>
    <dgm:cxn modelId="{16B07FF1-DF62-42F2-83FE-4B96022F342D}" type="presParOf" srcId="{FED905CC-A73E-4E1C-83F2-B76F94F1C602}" destId="{1F5C1A8A-1AFC-41CC-8FD9-2C4D861E3CD1}" srcOrd="0" destOrd="0" presId="urn:microsoft.com/office/officeart/2005/8/layout/hierarchy1"/>
    <dgm:cxn modelId="{646535AE-C7F6-433B-AE76-4A41C689F5D1}" type="presParOf" srcId="{1F5C1A8A-1AFC-41CC-8FD9-2C4D861E3CD1}" destId="{CCC7CDE2-E2DA-4418-930C-C051F4CAA7E0}" srcOrd="0" destOrd="0" presId="urn:microsoft.com/office/officeart/2005/8/layout/hierarchy1"/>
    <dgm:cxn modelId="{674D4E2C-B114-4915-A338-987310B26BC5}" type="presParOf" srcId="{1F5C1A8A-1AFC-41CC-8FD9-2C4D861E3CD1}" destId="{E9A65E69-0737-46B1-B611-729C0814D85F}" srcOrd="1" destOrd="0" presId="urn:microsoft.com/office/officeart/2005/8/layout/hierarchy1"/>
    <dgm:cxn modelId="{804B4E20-2397-4478-A40B-2D5F72ADE952}" type="presParOf" srcId="{FED905CC-A73E-4E1C-83F2-B76F94F1C602}" destId="{2C4077A1-659B-4834-8D21-31079B06E393}" srcOrd="1" destOrd="0" presId="urn:microsoft.com/office/officeart/2005/8/layout/hierarchy1"/>
    <dgm:cxn modelId="{B17D5855-5C0D-482B-A02D-B00B998F80CB}" type="presParOf" srcId="{2C4077A1-659B-4834-8D21-31079B06E393}" destId="{AD2B90CE-C3D1-4F06-9530-C51A0A4BA7E1}" srcOrd="0" destOrd="0" presId="urn:microsoft.com/office/officeart/2005/8/layout/hierarchy1"/>
    <dgm:cxn modelId="{1C3BF1E8-0988-40E3-84A2-AE5BF99027E4}" type="presParOf" srcId="{2C4077A1-659B-4834-8D21-31079B06E393}" destId="{C0F54BDA-0E69-420A-8E18-67735F78EBB4}" srcOrd="1" destOrd="0" presId="urn:microsoft.com/office/officeart/2005/8/layout/hierarchy1"/>
    <dgm:cxn modelId="{9D06DAE0-45E1-47A8-8327-15B45EC53D83}" type="presParOf" srcId="{C0F54BDA-0E69-420A-8E18-67735F78EBB4}" destId="{3DF29C6E-D990-4FE8-886F-EB8661DC8FB9}" srcOrd="0" destOrd="0" presId="urn:microsoft.com/office/officeart/2005/8/layout/hierarchy1"/>
    <dgm:cxn modelId="{2A94398E-48A8-446E-896B-10FB0E1E09E2}" type="presParOf" srcId="{3DF29C6E-D990-4FE8-886F-EB8661DC8FB9}" destId="{36CFD0B9-332D-4395-B82F-94905DCEC52B}" srcOrd="0" destOrd="0" presId="urn:microsoft.com/office/officeart/2005/8/layout/hierarchy1"/>
    <dgm:cxn modelId="{B65FA411-68D8-42AB-85E3-AB3E6ED76A54}" type="presParOf" srcId="{3DF29C6E-D990-4FE8-886F-EB8661DC8FB9}" destId="{FCDB24D7-4659-4491-B2EC-C5451241F73F}" srcOrd="1" destOrd="0" presId="urn:microsoft.com/office/officeart/2005/8/layout/hierarchy1"/>
    <dgm:cxn modelId="{FBD0A2ED-6D24-4CE3-B1A0-FA7023F0C9CD}" type="presParOf" srcId="{C0F54BDA-0E69-420A-8E18-67735F78EBB4}" destId="{19CB4943-BE3F-4F37-AA23-BBB35109B51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FC1A53E-9B3A-4F21-8C59-A4A7630AF541}" type="datetimeFigureOut">
              <a:rPr lang="es-ES"/>
              <a:pPr>
                <a:defRPr/>
              </a:pPr>
              <a:t>20/05/2015</a:t>
            </a:fld>
            <a:endParaRPr lang="es-E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23375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223375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60F5160-E7CE-46CE-A7E2-EA9206A0B29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1552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1713" y="728663"/>
            <a:ext cx="4854575" cy="3641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13275"/>
            <a:ext cx="5486400" cy="436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23375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223375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006A328-5EDA-4986-8CC4-61C5ED4B2E9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194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3560181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1E340E-C4CE-4C98-A53C-175AF5CEE9E9}" type="slidenum">
              <a:rPr lang="es-ES" smtClean="0"/>
              <a:pPr/>
              <a:t>2</a:t>
            </a:fld>
            <a:endParaRPr lang="es-E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b="1" dirty="0" smtClean="0"/>
          </a:p>
        </p:txBody>
      </p:sp>
    </p:spTree>
    <p:extLst>
      <p:ext uri="{BB962C8B-B14F-4D97-AF65-F5344CB8AC3E}">
        <p14:creationId xmlns:p14="http://schemas.microsoft.com/office/powerpoint/2010/main" val="4036435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974654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/>
          </a:p>
        </p:txBody>
      </p:sp>
      <p:sp>
        <p:nvSpPr>
          <p:cNvPr id="3686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319A5-BBB6-4653-9FD1-17CA3FCB69DE}" type="slidenum">
              <a:rPr lang="es-ES" smtClean="0"/>
              <a:pPr/>
              <a:t>15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3625435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/>
          </a:p>
        </p:txBody>
      </p:sp>
      <p:sp>
        <p:nvSpPr>
          <p:cNvPr id="3686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319A5-BBB6-4653-9FD1-17CA3FCB69DE}" type="slidenum">
              <a:rPr lang="es-ES" smtClean="0"/>
              <a:pPr/>
              <a:t>16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3046618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23075" y="80963"/>
            <a:ext cx="2249488" cy="630078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71438" y="80963"/>
            <a:ext cx="6599237" cy="630078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3" y="6357938"/>
            <a:ext cx="87153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13 Marcador de número de diapositiva"/>
          <p:cNvSpPr txBox="1">
            <a:spLocks/>
          </p:cNvSpPr>
          <p:nvPr/>
        </p:nvSpPr>
        <p:spPr bwMode="auto">
          <a:xfrm>
            <a:off x="292100" y="6350000"/>
            <a:ext cx="13509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latin typeface="+mn-lt"/>
                <a:cs typeface="+mn-cs"/>
              </a:rPr>
              <a:t> </a:t>
            </a:r>
            <a:fld id="{6450EF62-9B75-4969-A02F-50B1718A8074}" type="slidenum">
              <a:rPr lang="es-ES" sz="1200">
                <a:solidFill>
                  <a:schemeClr val="bg1"/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lang="es-E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4" name="15 CuadroTexto"/>
          <p:cNvSpPr txBox="1">
            <a:spLocks noChangeArrowheads="1"/>
          </p:cNvSpPr>
          <p:nvPr/>
        </p:nvSpPr>
        <p:spPr bwMode="auto">
          <a:xfrm>
            <a:off x="5286375" y="6375400"/>
            <a:ext cx="3500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1000" dirty="0">
                <a:solidFill>
                  <a:schemeClr val="bg1"/>
                </a:solidFill>
                <a:latin typeface="+mn-lt"/>
                <a:cs typeface="+mn-cs"/>
              </a:rPr>
              <a:t>Ministerio de Trabajo, Empleo y Seguridad Social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1000" dirty="0">
                <a:solidFill>
                  <a:schemeClr val="bg1"/>
                </a:solidFill>
                <a:latin typeface="+mn-lt"/>
                <a:cs typeface="+mn-cs"/>
              </a:rPr>
              <a:t>DGEyEL - SSPTyEL</a:t>
            </a:r>
            <a:endParaRPr lang="es-ES" sz="1000" dirty="0">
              <a:latin typeface="+mn-lt"/>
              <a:cs typeface="+mn-cs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3" y="142875"/>
            <a:ext cx="87153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Rectángulo"/>
          <p:cNvSpPr/>
          <p:nvPr/>
        </p:nvSpPr>
        <p:spPr>
          <a:xfrm>
            <a:off x="928688" y="6286500"/>
            <a:ext cx="71437" cy="500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71438" y="1484313"/>
            <a:ext cx="4424362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424363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71438" y="80963"/>
            <a:ext cx="3003550" cy="13319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8" name="17 Rectángulo"/>
          <p:cNvSpPr/>
          <p:nvPr/>
        </p:nvSpPr>
        <p:spPr>
          <a:xfrm flipV="1">
            <a:off x="71438" y="1484313"/>
            <a:ext cx="3003550" cy="3001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9" name="12 Rectángulo"/>
          <p:cNvSpPr/>
          <p:nvPr/>
        </p:nvSpPr>
        <p:spPr>
          <a:xfrm>
            <a:off x="71438" y="80963"/>
            <a:ext cx="3003550" cy="13319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0" name="13 Rectángulo"/>
          <p:cNvSpPr/>
          <p:nvPr/>
        </p:nvSpPr>
        <p:spPr>
          <a:xfrm>
            <a:off x="3148013" y="80963"/>
            <a:ext cx="5924550" cy="13319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3" name="14 Rectángulo"/>
          <p:cNvSpPr/>
          <p:nvPr/>
        </p:nvSpPr>
        <p:spPr>
          <a:xfrm flipV="1">
            <a:off x="71438" y="6459538"/>
            <a:ext cx="3003550" cy="317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4" name="15 Rectángulo"/>
          <p:cNvSpPr/>
          <p:nvPr/>
        </p:nvSpPr>
        <p:spPr>
          <a:xfrm flipV="1">
            <a:off x="3148013" y="6459538"/>
            <a:ext cx="5924550" cy="317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pic>
        <p:nvPicPr>
          <p:cNvPr id="1032" name="Picture 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3988" y="215900"/>
            <a:ext cx="286385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71438" y="1484313"/>
            <a:ext cx="9001125" cy="489743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1" name="1 Marcador de título"/>
          <p:cNvSpPr>
            <a:spLocks noGrp="1"/>
          </p:cNvSpPr>
          <p:nvPr>
            <p:ph type="title"/>
          </p:nvPr>
        </p:nvSpPr>
        <p:spPr>
          <a:xfrm>
            <a:off x="3148013" y="80963"/>
            <a:ext cx="5924550" cy="13319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61" r:id="rId1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publicaciones.ppt#-1,2,Diapositiva 2" TargetMode="External"/><Relationship Id="rId2" Type="http://schemas.openxmlformats.org/officeDocument/2006/relationships/hyperlink" Target="publicaciones.ppt#-1,1,Diapositiva 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publicaciones.ppt#-1,3,Diapositiva 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lIns="360000" tIns="36000" rIns="360000" bIns="288000"/>
          <a:lstStyle/>
          <a:p>
            <a:r>
              <a:rPr lang="es-MX" sz="3600">
                <a:cs typeface="Arial" charset="0"/>
              </a:rPr>
              <a:t/>
            </a:r>
            <a:br>
              <a:rPr lang="es-MX" sz="3600">
                <a:cs typeface="Arial" charset="0"/>
              </a:rPr>
            </a:br>
            <a:r>
              <a:rPr lang="es-MX" sz="2200">
                <a:latin typeface="Trebuchet MS" pitchFamily="34" charset="0"/>
              </a:rPr>
              <a:t/>
            </a:r>
            <a:br>
              <a:rPr lang="es-MX" sz="2200">
                <a:latin typeface="Trebuchet MS" pitchFamily="34" charset="0"/>
              </a:rPr>
            </a:br>
            <a:r>
              <a:rPr lang="es-MX" sz="2200">
                <a:latin typeface="Trebuchet MS" pitchFamily="34" charset="0"/>
              </a:rPr>
              <a:t/>
            </a:r>
            <a:br>
              <a:rPr lang="es-MX" sz="2200">
                <a:latin typeface="Trebuchet MS" pitchFamily="34" charset="0"/>
              </a:rPr>
            </a:br>
            <a:r>
              <a:rPr lang="es-MX" sz="2200">
                <a:latin typeface="Trebuchet MS" pitchFamily="34" charset="0"/>
              </a:rPr>
              <a:t/>
            </a:r>
            <a:br>
              <a:rPr lang="es-MX" sz="2200">
                <a:latin typeface="Trebuchet MS" pitchFamily="34" charset="0"/>
              </a:rPr>
            </a:br>
            <a:r>
              <a:rPr lang="es-MX" sz="2200">
                <a:latin typeface="Trebuchet MS" pitchFamily="34" charset="0"/>
              </a:rPr>
              <a:t/>
            </a:r>
            <a:br>
              <a:rPr lang="es-MX" sz="2200">
                <a:latin typeface="Trebuchet MS" pitchFamily="34" charset="0"/>
              </a:rPr>
            </a:br>
            <a:r>
              <a:rPr lang="es-MX" sz="3600">
                <a:latin typeface="Trebuchet MS" pitchFamily="34" charset="0"/>
              </a:rPr>
              <a:t/>
            </a:r>
            <a:br>
              <a:rPr lang="es-MX" sz="3600">
                <a:latin typeface="Trebuchet MS" pitchFamily="34" charset="0"/>
              </a:rPr>
            </a:br>
            <a:r>
              <a:rPr lang="es-MX" sz="3600">
                <a:latin typeface="Trebuchet MS" pitchFamily="34" charset="0"/>
              </a:rPr>
              <a:t/>
            </a:r>
            <a:br>
              <a:rPr lang="es-MX" sz="3600">
                <a:latin typeface="Trebuchet MS" pitchFamily="34" charset="0"/>
              </a:rPr>
            </a:br>
            <a:endParaRPr lang="es-ES" sz="3600">
              <a:latin typeface="Trebuchet MS" pitchFamily="34" charset="0"/>
            </a:endParaRPr>
          </a:p>
        </p:txBody>
      </p:sp>
      <p:pic>
        <p:nvPicPr>
          <p:cNvPr id="9219" name="0 Imagen" descr="Nuevo logo.png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</a:blip>
          <a:srcRect t="2953" r="74615"/>
          <a:stretch>
            <a:fillRect/>
          </a:stretch>
        </p:blipFill>
        <p:spPr bwMode="auto">
          <a:xfrm>
            <a:off x="2514600" y="981075"/>
            <a:ext cx="3425825" cy="515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900113" y="765175"/>
            <a:ext cx="7343775" cy="5373688"/>
          </a:xfrm>
          <a:solidFill>
            <a:srgbClr val="FFFFFF">
              <a:alpha val="66000"/>
            </a:srgbClr>
          </a:solidFill>
        </p:spPr>
        <p:txBody>
          <a:bodyPr wrap="square" lIns="360000" tIns="36000" rIns="360000" bIns="28800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s-MX" sz="3200" dirty="0" smtClean="0">
                <a:latin typeface="Arial" charset="0"/>
                <a:cs typeface="Arial" charset="0"/>
              </a:rPr>
              <a:t/>
            </a:r>
            <a:br>
              <a:rPr lang="es-MX" sz="3200" dirty="0" smtClean="0">
                <a:latin typeface="Arial" charset="0"/>
                <a:cs typeface="Arial" charset="0"/>
              </a:rPr>
            </a:br>
            <a:r>
              <a:rPr lang="es-MX" sz="3200" dirty="0" smtClean="0">
                <a:latin typeface="Arial" charset="0"/>
                <a:cs typeface="Arial" charset="0"/>
              </a:rPr>
              <a:t>Subsecretaría de Programación Técnica y Estudios laborales</a:t>
            </a:r>
            <a:br>
              <a:rPr lang="es-MX" sz="3200" dirty="0" smtClean="0">
                <a:latin typeface="Arial" charset="0"/>
                <a:cs typeface="Arial" charset="0"/>
              </a:rPr>
            </a:br>
            <a:r>
              <a:rPr lang="es-MX" sz="2900" dirty="0" smtClean="0"/>
              <a:t/>
            </a:r>
            <a:br>
              <a:rPr lang="es-MX" sz="2900" dirty="0" smtClean="0"/>
            </a:br>
            <a:r>
              <a:rPr lang="es-MX" sz="2000" dirty="0" smtClean="0"/>
              <a:t> </a:t>
            </a:r>
            <a:r>
              <a:rPr lang="es-MX" sz="2200" dirty="0" smtClean="0">
                <a:latin typeface="Arial" charset="0"/>
                <a:cs typeface="Arial" charset="0"/>
              </a:rPr>
              <a:t>AREA DE INVESTIGACION Y ELABORACION DE  ESTUDIOS Y ESTADISTICAS LABORALES </a:t>
            </a:r>
            <a:br>
              <a:rPr lang="es-MX" sz="2200" dirty="0" smtClean="0">
                <a:latin typeface="Arial" charset="0"/>
                <a:cs typeface="Arial" charset="0"/>
              </a:rPr>
            </a:br>
            <a:r>
              <a:rPr lang="es-MX" sz="2200" dirty="0" smtClean="0">
                <a:latin typeface="Arial" charset="0"/>
                <a:cs typeface="Arial" charset="0"/>
              </a:rPr>
              <a:t/>
            </a:r>
            <a:br>
              <a:rPr lang="es-MX" sz="2200" dirty="0" smtClean="0">
                <a:latin typeface="Arial" charset="0"/>
                <a:cs typeface="Arial" charset="0"/>
              </a:rPr>
            </a:br>
            <a:r>
              <a:rPr lang="es-MX" sz="2200" dirty="0" smtClean="0"/>
              <a:t/>
            </a:r>
            <a:br>
              <a:rPr lang="es-MX" sz="2200" dirty="0" smtClean="0"/>
            </a:br>
            <a:r>
              <a:rPr lang="es-MX" sz="2200" dirty="0" smtClean="0">
                <a:latin typeface="Arial" charset="0"/>
                <a:cs typeface="Arial" charset="0"/>
              </a:rPr>
              <a:t>Ministerio de Trabajo, Empleo y </a:t>
            </a:r>
            <a:br>
              <a:rPr lang="es-MX" sz="2200" dirty="0" smtClean="0">
                <a:latin typeface="Arial" charset="0"/>
                <a:cs typeface="Arial" charset="0"/>
              </a:rPr>
            </a:br>
            <a:r>
              <a:rPr lang="es-MX" sz="2200" dirty="0" smtClean="0">
                <a:latin typeface="Arial" charset="0"/>
                <a:cs typeface="Arial" charset="0"/>
              </a:rPr>
              <a:t>Seguridad Social de Argentina</a:t>
            </a:r>
            <a:r>
              <a:rPr lang="es-MX" sz="3200" dirty="0" smtClean="0">
                <a:latin typeface="Arial" charset="0"/>
                <a:cs typeface="Arial" charset="0"/>
              </a:rPr>
              <a:t/>
            </a:r>
            <a:br>
              <a:rPr lang="es-MX" sz="3200" dirty="0" smtClean="0">
                <a:latin typeface="Arial" charset="0"/>
                <a:cs typeface="Arial" charset="0"/>
              </a:rPr>
            </a:br>
            <a:r>
              <a:rPr lang="es-MX" sz="2000" dirty="0" smtClean="0"/>
              <a:t/>
            </a:r>
            <a:br>
              <a:rPr lang="es-MX" sz="2000" dirty="0" smtClean="0"/>
            </a:br>
            <a:r>
              <a:rPr lang="es-MX" sz="2000" dirty="0" smtClean="0"/>
              <a:t/>
            </a:r>
            <a:br>
              <a:rPr lang="es-MX" sz="2000" dirty="0" smtClean="0"/>
            </a:br>
            <a:r>
              <a:rPr lang="es-MX" sz="2000" dirty="0" smtClean="0"/>
              <a:t/>
            </a:r>
            <a:br>
              <a:rPr lang="es-MX" sz="2000" dirty="0" smtClean="0"/>
            </a:br>
            <a:r>
              <a:rPr lang="es-MX" sz="2000" dirty="0" smtClean="0"/>
              <a:t/>
            </a:r>
            <a:br>
              <a:rPr lang="es-MX" sz="2000" dirty="0" smtClean="0"/>
            </a:br>
            <a:r>
              <a:rPr lang="es-MX" sz="3200" dirty="0" smtClean="0"/>
              <a:t/>
            </a:r>
            <a:br>
              <a:rPr lang="es-MX" sz="3200" dirty="0" smtClean="0"/>
            </a:br>
            <a:r>
              <a:rPr lang="es-MX" sz="3200" dirty="0" smtClean="0"/>
              <a:t/>
            </a:r>
            <a:br>
              <a:rPr lang="es-MX" sz="3200" dirty="0" smtClean="0"/>
            </a:br>
            <a:endParaRPr lang="es-ES" sz="3200" dirty="0" smtClean="0"/>
          </a:p>
        </p:txBody>
      </p:sp>
      <p:sp>
        <p:nvSpPr>
          <p:cNvPr id="9221" name="3 CuadroTexto"/>
          <p:cNvSpPr txBox="1">
            <a:spLocks noChangeArrowheads="1"/>
          </p:cNvSpPr>
          <p:nvPr/>
        </p:nvSpPr>
        <p:spPr bwMode="auto">
          <a:xfrm>
            <a:off x="6227763" y="5492750"/>
            <a:ext cx="2016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s-ES" b="1" dirty="0" smtClean="0"/>
              <a:t>Agosto de 2013</a:t>
            </a:r>
            <a:endParaRPr lang="es-ES" b="1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r>
              <a:rPr lang="es-ES" sz="2400" dirty="0" smtClean="0"/>
              <a:t>Dirección General de Estudios y Estadísticas Laborales </a:t>
            </a:r>
            <a:r>
              <a:rPr lang="es-MX" sz="2800" dirty="0" smtClean="0"/>
              <a:t/>
            </a:r>
            <a:br>
              <a:rPr lang="es-MX" sz="2800" dirty="0" smtClean="0"/>
            </a:br>
            <a:r>
              <a:rPr lang="es-MX" sz="1800" dirty="0" smtClean="0"/>
              <a:t>Área: </a:t>
            </a:r>
            <a:r>
              <a:rPr lang="es-AR" sz="1800" dirty="0" smtClean="0"/>
              <a:t>Observatorio de Empresas y Dinámica del Empleo (OEDE)</a:t>
            </a:r>
            <a:endParaRPr lang="es-ES" sz="1800" dirty="0" smtClean="0"/>
          </a:p>
        </p:txBody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>
          <a:xfrm>
            <a:off x="71438" y="1571612"/>
            <a:ext cx="9001125" cy="4929222"/>
          </a:xfrm>
        </p:spPr>
        <p:txBody>
          <a:bodyPr/>
          <a:lstStyle/>
          <a:p>
            <a:pPr algn="just">
              <a:buFont typeface="Arial" charset="0"/>
              <a:buNone/>
            </a:pPr>
            <a:r>
              <a:rPr lang="es-AR" sz="2400" b="1" dirty="0" smtClean="0"/>
              <a:t>Objetivos</a:t>
            </a:r>
          </a:p>
          <a:p>
            <a:pPr marL="0" indent="0" algn="just">
              <a:spcBef>
                <a:spcPts val="0"/>
              </a:spcBef>
              <a:buFont typeface="Arial" charset="0"/>
              <a:buNone/>
            </a:pPr>
            <a:r>
              <a:rPr lang="es-AR" sz="2000" dirty="0" smtClean="0"/>
              <a:t>El OEDE es un sistema de información basado en registros administrativos, que permite monitorear permanente de la demografía de empresas, del empleo, las trayectorias laborales y las remuneraciones de los asalariados registrados.</a:t>
            </a:r>
          </a:p>
          <a:p>
            <a:pPr algn="just">
              <a:buFont typeface="Arial" charset="0"/>
              <a:buNone/>
            </a:pPr>
            <a:endParaRPr lang="es-MX" sz="1600" b="1" dirty="0" smtClean="0"/>
          </a:p>
          <a:p>
            <a:pPr algn="just">
              <a:buFont typeface="Arial" charset="0"/>
              <a:buNone/>
            </a:pPr>
            <a:r>
              <a:rPr lang="es-MX" sz="2400" b="1" dirty="0" smtClean="0"/>
              <a:t>Principales desarrollos</a:t>
            </a:r>
            <a:endParaRPr lang="es-AR" sz="2400" b="1" dirty="0" smtClean="0"/>
          </a:p>
          <a:p>
            <a:pPr algn="just"/>
            <a:r>
              <a:rPr lang="es-AR" sz="2000" dirty="0" smtClean="0">
                <a:cs typeface="Arial" charset="0"/>
              </a:rPr>
              <a:t>Informes trimestrales sobre “Dinámica del empleo y rotación de empresas”</a:t>
            </a:r>
            <a:r>
              <a:rPr lang="es-MX" sz="2000" dirty="0" smtClean="0">
                <a:cs typeface="Arial" charset="0"/>
              </a:rPr>
              <a:t>.</a:t>
            </a:r>
            <a:endParaRPr lang="es-AR" sz="2000" dirty="0" smtClean="0">
              <a:cs typeface="Arial" charset="0"/>
            </a:endParaRPr>
          </a:p>
          <a:p>
            <a:pPr algn="just"/>
            <a:r>
              <a:rPr lang="es-AR" sz="2000" dirty="0" smtClean="0">
                <a:cs typeface="Arial" charset="0"/>
              </a:rPr>
              <a:t>Informes trimestrales de remuneraciones</a:t>
            </a:r>
            <a:r>
              <a:rPr lang="es-MX" sz="2000" dirty="0" smtClean="0">
                <a:cs typeface="Arial" charset="0"/>
              </a:rPr>
              <a:t>.</a:t>
            </a:r>
            <a:endParaRPr lang="es-ES" sz="2000" dirty="0" smtClean="0">
              <a:cs typeface="Arial" charset="0"/>
            </a:endParaRPr>
          </a:p>
          <a:p>
            <a:pPr algn="just"/>
            <a:r>
              <a:rPr lang="es-AR" sz="2000" dirty="0" smtClean="0">
                <a:cs typeface="Arial" charset="0"/>
              </a:rPr>
              <a:t>Boletines estadísticos: anual de empleo registrado y empresas, trimestral de empleo registrado, provincial de empleo registrado y empresas, mensual de remuneraciones de trabajadores registrados del sector privado.</a:t>
            </a:r>
          </a:p>
          <a:p>
            <a:pPr algn="just"/>
            <a:r>
              <a:rPr lang="es-AR" sz="2000" dirty="0" smtClean="0">
                <a:cs typeface="Arial" charset="0"/>
              </a:rPr>
              <a:t>Evaluación de impacto de políticas de empleo.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 bwMode="auto">
          <a:xfrm>
            <a:off x="3148013" y="80963"/>
            <a:ext cx="5924550" cy="1331912"/>
          </a:xfrm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s-ES" sz="2700" dirty="0" smtClean="0"/>
              <a:t>Dirección General de Estudios y Estadísticas Laborales </a:t>
            </a:r>
            <a:r>
              <a:rPr lang="es-MX" sz="3200" dirty="0" smtClean="0"/>
              <a:t/>
            </a:r>
            <a:br>
              <a:rPr lang="es-MX" sz="3200" dirty="0" smtClean="0"/>
            </a:br>
            <a:r>
              <a:rPr lang="es-MX" sz="2000" dirty="0" smtClean="0"/>
              <a:t>Área: </a:t>
            </a:r>
            <a:r>
              <a:rPr lang="es-AR" sz="2000" b="1" dirty="0" smtClean="0">
                <a:cs typeface="Arial" charset="0"/>
              </a:rPr>
              <a:t>Observatorio de Trabajo Infantil y Adolescente </a:t>
            </a:r>
            <a:r>
              <a:rPr lang="en-US" sz="2000" b="1" dirty="0" smtClean="0">
                <a:cs typeface="Arial" charset="0"/>
              </a:rPr>
              <a:t>(OTIA)</a:t>
            </a:r>
            <a:endParaRPr lang="es-ES" sz="2000" dirty="0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xfrm>
            <a:off x="71469" y="1555751"/>
            <a:ext cx="9001125" cy="4945083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Arial" charset="0"/>
              <a:buNone/>
            </a:pPr>
            <a:r>
              <a:rPr lang="es-AR" sz="2400" b="1" dirty="0" smtClean="0"/>
              <a:t>Objetivos</a:t>
            </a:r>
          </a:p>
          <a:p>
            <a:pPr marL="360000" indent="-360000">
              <a:spcBef>
                <a:spcPts val="0"/>
              </a:spcBef>
            </a:pPr>
            <a:r>
              <a:rPr lang="es-AR" sz="1800" dirty="0" smtClean="0"/>
              <a:t>Estudiar la magnitud, distribución, características, causas y consecuencias del trabajo infantil a nivel nacional y provincial/regional</a:t>
            </a:r>
          </a:p>
          <a:p>
            <a:pPr marL="360000" indent="-360000" eaLnBrk="1" hangingPunct="1">
              <a:spcBef>
                <a:spcPts val="0"/>
              </a:spcBef>
            </a:pPr>
            <a:r>
              <a:rPr lang="es-AR" sz="1800" dirty="0" smtClean="0"/>
              <a:t>Producir, analizar y difundir información cuantitativa y cualitativa sobre el trabajo infantil y adolescente en Argentina y sus regiones, como insumo para la formulación de políticas para prevenir y erradicar el TI.</a:t>
            </a:r>
          </a:p>
          <a:p>
            <a:pPr marL="360000" indent="-360000" eaLnBrk="1" hangingPunct="1">
              <a:spcBef>
                <a:spcPts val="0"/>
              </a:spcBef>
            </a:pPr>
            <a:r>
              <a:rPr lang="es-ES_tradnl" sz="1800" dirty="0" smtClean="0"/>
              <a:t>Promover articulaciones entre actores gubernamentales </a:t>
            </a:r>
            <a:br>
              <a:rPr lang="es-ES_tradnl" sz="1800" dirty="0" smtClean="0"/>
            </a:br>
            <a:r>
              <a:rPr lang="es-ES_tradnl" sz="1800" dirty="0" smtClean="0"/>
              <a:t>y no gubernamentales.</a:t>
            </a:r>
          </a:p>
          <a:p>
            <a:pPr marL="360000" indent="-360000" eaLnBrk="1" hangingPunct="1">
              <a:spcBef>
                <a:spcPts val="0"/>
              </a:spcBef>
            </a:pPr>
            <a:endParaRPr lang="es-ES_tradnl" sz="1800" b="1" dirty="0" smtClean="0"/>
          </a:p>
          <a:p>
            <a:pPr marL="360000" indent="-360000" eaLnBrk="1" hangingPunct="1">
              <a:spcBef>
                <a:spcPts val="0"/>
              </a:spcBef>
              <a:buNone/>
            </a:pPr>
            <a:r>
              <a:rPr lang="es-ES_tradnl" sz="2400" b="1" dirty="0" smtClean="0"/>
              <a:t>Principales desarrollos</a:t>
            </a:r>
          </a:p>
          <a:p>
            <a:pPr marL="360000" indent="-360000" eaLnBrk="1" hangingPunct="1">
              <a:lnSpc>
                <a:spcPct val="90000"/>
              </a:lnSpc>
              <a:spcBef>
                <a:spcPts val="0"/>
              </a:spcBef>
            </a:pPr>
            <a:r>
              <a:rPr lang="es-ES" sz="1800" dirty="0" smtClean="0"/>
              <a:t>Encuesta urbana y rural. Relevada  en 2004 en GBA, NEA (Formosa y Chaco), NOA (Jujuy, Salta y Tucumán) y  Mendoza. Año 2006, Córdoba y Misiones.</a:t>
            </a:r>
          </a:p>
          <a:p>
            <a:pPr marL="360000" indent="-360000" eaLnBrk="1" hangingPunct="1">
              <a:lnSpc>
                <a:spcPct val="90000"/>
              </a:lnSpc>
              <a:spcBef>
                <a:spcPts val="0"/>
              </a:spcBef>
            </a:pPr>
            <a:r>
              <a:rPr lang="es-AR" sz="1800" dirty="0" smtClean="0"/>
              <a:t>Módulo aplicado a la EAHU, total urbano, 3° trimestre de 2012.</a:t>
            </a:r>
          </a:p>
          <a:p>
            <a:pPr marL="800100" lvl="2" indent="0" algn="just" eaLnBrk="1" hangingPunct="1">
              <a:spcBef>
                <a:spcPts val="0"/>
              </a:spcBef>
              <a:buNone/>
            </a:pPr>
            <a:r>
              <a:rPr lang="es-AR" sz="1600" i="1" dirty="0" smtClean="0"/>
              <a:t>Los </a:t>
            </a:r>
            <a:r>
              <a:rPr lang="es-ES" sz="1600" i="1" dirty="0" smtClean="0"/>
              <a:t>respondentes son los niños de 5 a 17 años y las principales temáticas abordadas son: actividades domésticas (tipo, intensidad, presencia de adultos, motivos y evaluación); actividades económicas (en la semana y el año previo), tipo y condiciones de trabajo, intensidad (horas, trabajo nocturno, por temporadas), ingresos, etc</a:t>
            </a:r>
            <a:r>
              <a:rPr lang="es-ES" sz="1000" dirty="0" smtClean="0"/>
              <a:t>.</a:t>
            </a:r>
            <a:endParaRPr lang="es-ES_tradnl" sz="1000" dirty="0" smtClean="0"/>
          </a:p>
          <a:p>
            <a:pPr marL="360000" indent="-360000" eaLnBrk="1" hangingPunct="1">
              <a:lnSpc>
                <a:spcPct val="90000"/>
              </a:lnSpc>
              <a:spcBef>
                <a:spcPts val="0"/>
              </a:spcBef>
            </a:pPr>
            <a:r>
              <a:rPr lang="es-ES_tradnl" sz="1800" dirty="0" smtClean="0"/>
              <a:t>Estudios rápidos de tipo cualitativo: ladrilleras en Mendoza y basurales en Jujuy.</a:t>
            </a:r>
          </a:p>
          <a:p>
            <a:pPr marL="360000" indent="-360000" eaLnBrk="1" hangingPunct="1">
              <a:spcBef>
                <a:spcPts val="0"/>
              </a:spcBef>
            </a:pPr>
            <a:endParaRPr lang="es-ES" sz="1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2800" dirty="0" smtClean="0"/>
              <a:t>Dirección de Estudios y Coordinación Macroeconómica</a:t>
            </a:r>
            <a:endParaRPr lang="es-ES" sz="2800" dirty="0"/>
          </a:p>
        </p:txBody>
      </p:sp>
      <p:sp>
        <p:nvSpPr>
          <p:cNvPr id="9" name="8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s-MX" sz="2400" b="1" dirty="0" smtClean="0"/>
              <a:t>Objetivo: </a:t>
            </a:r>
          </a:p>
          <a:p>
            <a:pPr lvl="1"/>
            <a:r>
              <a:rPr lang="es-ES" sz="1400" dirty="0" smtClean="0"/>
              <a:t>Realizar estudios </a:t>
            </a:r>
            <a:r>
              <a:rPr lang="es-ES" sz="1400" dirty="0"/>
              <a:t>centrados </a:t>
            </a:r>
            <a:r>
              <a:rPr lang="es-ES" sz="1400" dirty="0" smtClean="0"/>
              <a:t>en </a:t>
            </a:r>
            <a:r>
              <a:rPr lang="es-ES" sz="1400" dirty="0"/>
              <a:t>el seguimiento y análisis de los elementos que integran los pilares del modelo </a:t>
            </a:r>
            <a:r>
              <a:rPr lang="es-ES" sz="1400" dirty="0" smtClean="0"/>
              <a:t>macroeconómico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s-MX" sz="2400" b="1" dirty="0" smtClean="0"/>
              <a:t>Principales desarrollos</a:t>
            </a:r>
          </a:p>
          <a:p>
            <a:pPr lvl="1"/>
            <a:r>
              <a:rPr lang="es-ES" sz="1400" dirty="0"/>
              <a:t>Monitoreo </a:t>
            </a:r>
            <a:r>
              <a:rPr lang="es-ES" sz="1400" dirty="0" smtClean="0"/>
              <a:t>de la evolución de los </a:t>
            </a:r>
            <a:r>
              <a:rPr lang="es-ES" sz="1200" i="1" dirty="0" smtClean="0"/>
              <a:t>Costos </a:t>
            </a:r>
            <a:r>
              <a:rPr lang="es-ES" sz="1200" i="1" dirty="0"/>
              <a:t>laborales</a:t>
            </a:r>
            <a:r>
              <a:rPr lang="es-ES" sz="1400" i="1" dirty="0"/>
              <a:t>, </a:t>
            </a:r>
            <a:r>
              <a:rPr lang="es-ES" sz="1400" dirty="0"/>
              <a:t>a nivel agregado y </a:t>
            </a:r>
            <a:r>
              <a:rPr lang="es-ES" sz="1400" dirty="0" smtClean="0"/>
              <a:t>sectorial</a:t>
            </a:r>
            <a:r>
              <a:rPr lang="es-ES" sz="1400" i="1" dirty="0" smtClean="0"/>
              <a:t>.</a:t>
            </a:r>
            <a:endParaRPr lang="es-ES" sz="1400" dirty="0"/>
          </a:p>
          <a:p>
            <a:pPr lvl="1"/>
            <a:r>
              <a:rPr lang="es-ES" sz="1400" dirty="0" smtClean="0"/>
              <a:t>Informes de </a:t>
            </a:r>
            <a:r>
              <a:rPr lang="es-ES" sz="1400" i="1" dirty="0" smtClean="0"/>
              <a:t>coyuntura macroeconómica</a:t>
            </a:r>
            <a:endParaRPr lang="es-ES" sz="1400" dirty="0" smtClean="0"/>
          </a:p>
          <a:p>
            <a:pPr lvl="2"/>
            <a:r>
              <a:rPr lang="es-ES" sz="1100" dirty="0" smtClean="0"/>
              <a:t>Monitor semanal de las evolución de principales variables macroeconómicas</a:t>
            </a:r>
          </a:p>
          <a:p>
            <a:pPr lvl="2"/>
            <a:r>
              <a:rPr lang="es-ES" sz="1100" dirty="0" smtClean="0"/>
              <a:t>Informe de coyuntura macro cada 3 meses.</a:t>
            </a:r>
          </a:p>
          <a:p>
            <a:pPr lvl="2"/>
            <a:r>
              <a:rPr lang="es-ES" sz="1100" dirty="0" smtClean="0"/>
              <a:t>Informe anual donde se da cuenta de las perspectivas macroeconómicas  (nacionales e internacionales) del siguiente año y su posible impacto en el empleo y los salarios (además de la situación  social) así como se construyen escenarios para evaluar distintos valores de pauta salarial.</a:t>
            </a:r>
            <a:endParaRPr lang="es-ES" sz="1100" dirty="0"/>
          </a:p>
          <a:p>
            <a:pPr lvl="1"/>
            <a:r>
              <a:rPr lang="es-ES" sz="1400" dirty="0" smtClean="0"/>
              <a:t>Informes internos  o </a:t>
            </a:r>
            <a:r>
              <a:rPr lang="es-ES" sz="1400" dirty="0"/>
              <a:t>para difusión </a:t>
            </a:r>
            <a:r>
              <a:rPr lang="es-ES" sz="1400" dirty="0" smtClean="0"/>
              <a:t>para responder a temáticas específicas publicadas </a:t>
            </a:r>
            <a:r>
              <a:rPr lang="es-ES" sz="1400" dirty="0"/>
              <a:t>en medios </a:t>
            </a:r>
            <a:r>
              <a:rPr lang="es-ES" sz="1400" dirty="0" smtClean="0"/>
              <a:t>periodísticos. </a:t>
            </a:r>
            <a:endParaRPr lang="es-ES" sz="1400" dirty="0"/>
          </a:p>
          <a:p>
            <a:pPr lvl="1"/>
            <a:r>
              <a:rPr lang="es-ES" sz="1400" dirty="0" smtClean="0"/>
              <a:t>Principales investigaciones</a:t>
            </a:r>
          </a:p>
          <a:p>
            <a:pPr lvl="2"/>
            <a:r>
              <a:rPr lang="es-MX" sz="1100" dirty="0" smtClean="0"/>
              <a:t>Estudios sobre el patrón de crecimiento y su impacto en el empleo y los ingresos</a:t>
            </a:r>
            <a:endParaRPr lang="es-ES" sz="1100" dirty="0" smtClean="0"/>
          </a:p>
          <a:p>
            <a:pPr lvl="2"/>
            <a:r>
              <a:rPr lang="es-ES" sz="1100" dirty="0" smtClean="0"/>
              <a:t>Publicación del libro “Más </a:t>
            </a:r>
            <a:r>
              <a:rPr lang="es-ES" sz="1100" dirty="0"/>
              <a:t>allá de la crisis global. Enfoques, alternativas de política e impactos sobre el empleo y la distribución del ingreso”. Estos estudios abordan distintos aspectos de la relación entre macroeconomía y empleo, en particular </a:t>
            </a:r>
            <a:r>
              <a:rPr lang="es-ES" sz="1100" dirty="0" smtClean="0"/>
              <a:t>durante la crisis </a:t>
            </a:r>
            <a:r>
              <a:rPr lang="es-ES" sz="1100" dirty="0"/>
              <a:t>internacional</a:t>
            </a:r>
            <a:r>
              <a:rPr lang="es-ES" sz="1100" dirty="0" smtClean="0"/>
              <a:t>.. </a:t>
            </a:r>
            <a:endParaRPr lang="es-ES" sz="1100" dirty="0"/>
          </a:p>
          <a:p>
            <a:pPr lvl="2"/>
            <a:r>
              <a:rPr lang="es-ES" sz="1100" dirty="0" smtClean="0"/>
              <a:t>Estudio </a:t>
            </a:r>
            <a:r>
              <a:rPr lang="es-ES" sz="1100" dirty="0"/>
              <a:t>sobre la relación entre salarios y desempleo, con metodologías innovadoras y comparando la experiencia de Argentina y Brasil. El documento fue presentado en los seminarios de AEDA y será publicado en la TOE 2011. </a:t>
            </a:r>
          </a:p>
        </p:txBody>
      </p:sp>
      <p:sp>
        <p:nvSpPr>
          <p:cNvPr id="6" name="Rectangle 2"/>
          <p:cNvSpPr txBox="1">
            <a:spLocks/>
          </p:cNvSpPr>
          <p:nvPr/>
        </p:nvSpPr>
        <p:spPr bwMode="auto">
          <a:xfrm>
            <a:off x="3148013" y="80963"/>
            <a:ext cx="5924550" cy="1331912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528230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2800" dirty="0" smtClean="0"/>
              <a:t>Dirección de Estudios y Coordinación Macroeconómica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4896544"/>
          </a:xfrm>
        </p:spPr>
        <p:txBody>
          <a:bodyPr>
            <a:normAutofit fontScale="25000" lnSpcReduction="20000"/>
          </a:bodyPr>
          <a:lstStyle/>
          <a:p>
            <a:pPr marL="609600" indent="-609600">
              <a:lnSpc>
                <a:spcPct val="110000"/>
              </a:lnSpc>
              <a:buNone/>
            </a:pPr>
            <a:r>
              <a:rPr lang="es-MX" sz="9600" b="1" dirty="0" smtClean="0"/>
              <a:t>Objetivo: </a:t>
            </a:r>
          </a:p>
          <a:p>
            <a:r>
              <a:rPr lang="es-ES" sz="5600" dirty="0" smtClean="0"/>
              <a:t>Estudios </a:t>
            </a:r>
            <a:r>
              <a:rPr lang="es-ES" sz="5600" dirty="0"/>
              <a:t>sobre la evolución de la situación </a:t>
            </a:r>
            <a:r>
              <a:rPr lang="es-ES" sz="5600" dirty="0" smtClean="0"/>
              <a:t>socio-laboral </a:t>
            </a:r>
            <a:r>
              <a:rPr lang="es-ES" sz="5600" dirty="0"/>
              <a:t>e impacto que tienen en ella las políticas económicas y/o de protección social.</a:t>
            </a:r>
          </a:p>
          <a:p>
            <a:pPr marL="609600" indent="-609600">
              <a:lnSpc>
                <a:spcPct val="110000"/>
              </a:lnSpc>
              <a:buNone/>
            </a:pPr>
            <a:r>
              <a:rPr lang="es-MX" sz="9600" b="1" dirty="0"/>
              <a:t>Principales </a:t>
            </a:r>
            <a:r>
              <a:rPr lang="es-MX" sz="9600" b="1" dirty="0" smtClean="0"/>
              <a:t>desarrollos:</a:t>
            </a:r>
            <a:endParaRPr lang="es-ES" sz="9600" b="1" dirty="0"/>
          </a:p>
          <a:p>
            <a:pPr lvl="1"/>
            <a:r>
              <a:rPr lang="es-ES" sz="5600" dirty="0"/>
              <a:t>Estudio sobre </a:t>
            </a:r>
            <a:r>
              <a:rPr lang="es-ES" sz="5600" dirty="0" smtClean="0"/>
              <a:t>los factores asociados con la dinámica </a:t>
            </a:r>
            <a:r>
              <a:rPr lang="es-ES" sz="5600" dirty="0"/>
              <a:t>de la pobreza </a:t>
            </a:r>
            <a:r>
              <a:rPr lang="es-ES" sz="5600" dirty="0" smtClean="0"/>
              <a:t>(mercado </a:t>
            </a:r>
            <a:r>
              <a:rPr lang="es-ES" sz="5600" dirty="0"/>
              <a:t>de </a:t>
            </a:r>
            <a:r>
              <a:rPr lang="es-ES" sz="5600" dirty="0" smtClean="0"/>
              <a:t>trabajo</a:t>
            </a:r>
            <a:r>
              <a:rPr lang="es-ES" sz="5600" dirty="0"/>
              <a:t> </a:t>
            </a:r>
            <a:r>
              <a:rPr lang="es-ES" sz="5600" dirty="0" smtClean="0"/>
              <a:t>y protección social).</a:t>
            </a:r>
            <a:endParaRPr lang="es-ES" sz="5600" dirty="0"/>
          </a:p>
          <a:p>
            <a:pPr lvl="1"/>
            <a:r>
              <a:rPr lang="es-ES" sz="5600" dirty="0" smtClean="0"/>
              <a:t>Evaluación de políticas mediante la aplicación de metodologías innovadoras (</a:t>
            </a:r>
            <a:r>
              <a:rPr lang="es-ES" sz="5600" dirty="0" err="1"/>
              <a:t>microsimulaciones</a:t>
            </a:r>
            <a:r>
              <a:rPr lang="es-ES" sz="5600" dirty="0"/>
              <a:t>, uso de datos de panel, </a:t>
            </a:r>
            <a:r>
              <a:rPr lang="es-ES" sz="5600" dirty="0" smtClean="0"/>
              <a:t>etcétera) </a:t>
            </a:r>
            <a:r>
              <a:rPr lang="es-ES" sz="5600" dirty="0"/>
              <a:t>que permitieron analizar los impactos de: </a:t>
            </a:r>
            <a:endParaRPr lang="es-ES" sz="5600" dirty="0" smtClean="0"/>
          </a:p>
          <a:p>
            <a:pPr lvl="2"/>
            <a:r>
              <a:rPr lang="es-ES" sz="5200" dirty="0" smtClean="0"/>
              <a:t>Políticas </a:t>
            </a:r>
            <a:r>
              <a:rPr lang="es-ES" sz="5200" dirty="0"/>
              <a:t>de redistribución de ingreso por distintos mecanismos; </a:t>
            </a:r>
            <a:endParaRPr lang="es-ES" sz="5200" dirty="0" smtClean="0"/>
          </a:p>
          <a:p>
            <a:pPr lvl="2"/>
            <a:r>
              <a:rPr lang="es-ES" sz="5200" dirty="0" smtClean="0"/>
              <a:t>Políticas </a:t>
            </a:r>
            <a:r>
              <a:rPr lang="es-ES" sz="5200" dirty="0"/>
              <a:t>de trasferencias monetarias a los hogares (a niños y adolecentes, desocupados o adultos mayores sin jubilación</a:t>
            </a:r>
            <a:r>
              <a:rPr lang="es-ES" sz="5200" dirty="0" smtClean="0"/>
              <a:t>).</a:t>
            </a:r>
          </a:p>
          <a:p>
            <a:pPr lvl="2"/>
            <a:r>
              <a:rPr lang="es-ES" sz="5200" dirty="0" smtClean="0"/>
              <a:t>Evaluación ex-post sobre el impacto que tuvo la Asignación Universal por Hijo en los ingresos de los hogares, en la pobreza y la indigencia y en el mercado de trabajo. </a:t>
            </a:r>
          </a:p>
          <a:p>
            <a:pPr lvl="2"/>
            <a:r>
              <a:rPr lang="es-ES" sz="5200" dirty="0" smtClean="0"/>
              <a:t>Estudio </a:t>
            </a:r>
            <a:r>
              <a:rPr lang="es-ES" sz="5200" dirty="0"/>
              <a:t>cualitativo, con entrevistas en profundidad, sobre las estrategias de los hogares beneficiarios de programas de transferencias </a:t>
            </a:r>
            <a:r>
              <a:rPr lang="es-ES" sz="5200" dirty="0" smtClean="0"/>
              <a:t>monetarias.</a:t>
            </a:r>
            <a:endParaRPr lang="es-ES" sz="5200" dirty="0"/>
          </a:p>
          <a:p>
            <a:pPr lvl="1"/>
            <a:r>
              <a:rPr lang="es-ES" sz="5600" dirty="0" smtClean="0"/>
              <a:t>Estudios </a:t>
            </a:r>
            <a:r>
              <a:rPr lang="es-ES" sz="5600" dirty="0"/>
              <a:t>focalizados en las  dimensiones que intervienen en la Distribución del </a:t>
            </a:r>
            <a:r>
              <a:rPr lang="es-ES" sz="5600" dirty="0" smtClean="0"/>
              <a:t>ingreso:</a:t>
            </a:r>
            <a:endParaRPr lang="es-ES" sz="5600" dirty="0"/>
          </a:p>
          <a:p>
            <a:pPr lvl="2"/>
            <a:r>
              <a:rPr lang="es-MX" sz="5200" dirty="0" smtClean="0"/>
              <a:t>Base de datos de distintos indicadores sobre distribución del ingreso</a:t>
            </a:r>
            <a:endParaRPr lang="es-ES" sz="5200" dirty="0" smtClean="0"/>
          </a:p>
          <a:p>
            <a:pPr lvl="2"/>
            <a:r>
              <a:rPr lang="es-ES" sz="5200" dirty="0" smtClean="0"/>
              <a:t>Estudio </a:t>
            </a:r>
            <a:r>
              <a:rPr lang="es-ES" sz="5200" dirty="0"/>
              <a:t>teórico sobre el vínculo entre distribución del ingreso, patrón de acumulación y situación social de los hogares.  </a:t>
            </a:r>
          </a:p>
          <a:p>
            <a:pPr lvl="2"/>
            <a:r>
              <a:rPr lang="es-ES" sz="5200" dirty="0" smtClean="0"/>
              <a:t>Estudio </a:t>
            </a:r>
            <a:r>
              <a:rPr lang="es-ES" sz="5200" dirty="0"/>
              <a:t>sobre el sistema impositivo y </a:t>
            </a:r>
            <a:r>
              <a:rPr lang="es-ES" sz="5200" dirty="0" smtClean="0"/>
              <a:t>desigualdad.</a:t>
            </a:r>
          </a:p>
          <a:p>
            <a:pPr lvl="2"/>
            <a:r>
              <a:rPr lang="es-ES" sz="5200" dirty="0" smtClean="0"/>
              <a:t>Estudio sobre Transferencias Monetarias a la Niñez. Algunas reflexiones a partir de la experiencia latinoamericana.  </a:t>
            </a:r>
          </a:p>
          <a:p>
            <a:pPr lvl="2"/>
            <a:r>
              <a:rPr lang="es-MX" sz="5200" dirty="0" smtClean="0"/>
              <a:t>Coordinación y edición del libro </a:t>
            </a:r>
            <a:r>
              <a:rPr lang="es-ES" sz="5200" dirty="0" smtClean="0"/>
              <a:t>“</a:t>
            </a:r>
            <a:r>
              <a:rPr lang="es-ES" sz="5200" dirty="0"/>
              <a:t>Distribución del ingreso. Enfoques y políticas públicas desde el sur</a:t>
            </a:r>
            <a:r>
              <a:rPr lang="es-ES" sz="5200" dirty="0" smtClean="0"/>
              <a:t>”. </a:t>
            </a:r>
            <a:endParaRPr lang="es-ES" sz="5200" dirty="0"/>
          </a:p>
        </p:txBody>
      </p:sp>
    </p:spTree>
    <p:extLst>
      <p:ext uri="{BB962C8B-B14F-4D97-AF65-F5344CB8AC3E}">
        <p14:creationId xmlns:p14="http://schemas.microsoft.com/office/powerpoint/2010/main" val="3660123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2800" dirty="0"/>
              <a:t>Dirección de Estudios y Coordinación Macroeconómica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438" y="1484313"/>
            <a:ext cx="9001125" cy="4825007"/>
          </a:xfrm>
        </p:spPr>
        <p:txBody>
          <a:bodyPr>
            <a:normAutofit fontScale="62500" lnSpcReduction="20000"/>
          </a:bodyPr>
          <a:lstStyle/>
          <a:p>
            <a:pPr lvl="0">
              <a:buNone/>
            </a:pPr>
            <a:r>
              <a:rPr lang="es-ES" sz="3400" b="1" dirty="0" smtClean="0"/>
              <a:t>Objetivo:</a:t>
            </a:r>
            <a:r>
              <a:rPr lang="es-ES" dirty="0" smtClean="0"/>
              <a:t> </a:t>
            </a:r>
          </a:p>
          <a:p>
            <a:pPr lvl="0"/>
            <a:r>
              <a:rPr lang="es-ES" dirty="0" smtClean="0"/>
              <a:t>Asistir técnicamente en la participación del MTESS en el debate académico y político internacional.</a:t>
            </a:r>
          </a:p>
          <a:p>
            <a:pPr>
              <a:buNone/>
            </a:pPr>
            <a:r>
              <a:rPr lang="es-MX" b="1" dirty="0" smtClean="0"/>
              <a:t>Principales desarrollos</a:t>
            </a:r>
            <a:endParaRPr lang="es-ES" dirty="0" smtClean="0"/>
          </a:p>
          <a:p>
            <a:pPr lvl="1"/>
            <a:r>
              <a:rPr lang="es-ES" dirty="0" smtClean="0"/>
              <a:t>Evaluación </a:t>
            </a:r>
            <a:r>
              <a:rPr lang="es-ES" dirty="0"/>
              <a:t>de la Argentina en la OMC donde se redactó el capítulo “Comercio y Empleo”;  </a:t>
            </a:r>
            <a:endParaRPr lang="es-ES" dirty="0" smtClean="0"/>
          </a:p>
          <a:p>
            <a:pPr lvl="1"/>
            <a:r>
              <a:rPr lang="es-ES" dirty="0" smtClean="0"/>
              <a:t>Primer </a:t>
            </a:r>
            <a:r>
              <a:rPr lang="es-ES" dirty="0"/>
              <a:t>Informe Nacional del Impacto Social de la Globalización, en el marco de un proyecto con OIT</a:t>
            </a:r>
            <a:r>
              <a:rPr lang="es-ES" dirty="0" smtClean="0"/>
              <a:t>;</a:t>
            </a:r>
          </a:p>
          <a:p>
            <a:pPr lvl="1"/>
            <a:r>
              <a:rPr lang="es-ES" dirty="0" smtClean="0"/>
              <a:t>Generación </a:t>
            </a:r>
            <a:r>
              <a:rPr lang="es-ES" dirty="0"/>
              <a:t>de documentos técnicos </a:t>
            </a:r>
            <a:r>
              <a:rPr lang="es-ES" dirty="0" smtClean="0"/>
              <a:t>y presentaciones para </a:t>
            </a:r>
            <a:r>
              <a:rPr lang="es-ES" dirty="0"/>
              <a:t>respaldar la posición Argentina en el G20. </a:t>
            </a:r>
            <a:endParaRPr lang="es-ES" dirty="0" smtClean="0"/>
          </a:p>
          <a:p>
            <a:pPr lvl="1"/>
            <a:r>
              <a:rPr lang="es-ES" dirty="0" smtClean="0"/>
              <a:t>Sistematización de información para requerimientos de la </a:t>
            </a:r>
            <a:r>
              <a:rPr lang="es-ES" dirty="0" err="1" smtClean="0"/>
              <a:t>Task</a:t>
            </a:r>
            <a:r>
              <a:rPr lang="es-ES" dirty="0" smtClean="0"/>
              <a:t> </a:t>
            </a:r>
            <a:r>
              <a:rPr lang="es-ES" dirty="0" err="1" smtClean="0"/>
              <a:t>Force</a:t>
            </a:r>
            <a:r>
              <a:rPr lang="es-ES" dirty="0" smtClean="0"/>
              <a:t> de Empleo del G20.</a:t>
            </a:r>
          </a:p>
          <a:p>
            <a:pPr lvl="1"/>
            <a:r>
              <a:rPr lang="es-ES" dirty="0" smtClean="0"/>
              <a:t>Co-organización de Seminarios Internacionales </a:t>
            </a:r>
          </a:p>
          <a:p>
            <a:pPr lvl="2"/>
            <a:r>
              <a:rPr lang="es-ES" dirty="0" smtClean="0"/>
              <a:t>Seminario sobre Distribución del Ingreso (académico)</a:t>
            </a:r>
          </a:p>
          <a:p>
            <a:pPr lvl="2"/>
            <a:r>
              <a:rPr lang="es-ES" dirty="0" smtClean="0"/>
              <a:t>G20 Argentina – Francia sobre Empleo, Trabajo y Políticas Macroeconómicas: “Crisis Económica, Recuperación y Empleo”</a:t>
            </a:r>
          </a:p>
          <a:p>
            <a:pPr lvl="2"/>
            <a:r>
              <a:rPr lang="es-MX" dirty="0" smtClean="0"/>
              <a:t>Seminario sobre Consistencia de Políticas Macroeconómicas y empleo para el G20 (nov. 2013)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4066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s-AR" sz="2800" dirty="0" smtClean="0"/>
              <a:t>Dirección de Estudios de Relaciones del Trabajo</a:t>
            </a:r>
            <a:r>
              <a:rPr lang="es-AR" sz="2400" dirty="0" smtClean="0"/>
              <a:t/>
            </a:r>
            <a:br>
              <a:rPr lang="es-AR" sz="2400" dirty="0" smtClean="0"/>
            </a:br>
            <a:r>
              <a:rPr lang="es-AR" sz="2000" dirty="0" smtClean="0"/>
              <a:t>Área: Negociación Colectiva</a:t>
            </a:r>
            <a:endParaRPr lang="es-ES" sz="2400" dirty="0" smtClean="0"/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71438" y="1628800"/>
            <a:ext cx="9001125" cy="46804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defRPr/>
            </a:pPr>
            <a:r>
              <a:rPr lang="es-MX" sz="2000" b="1" dirty="0" smtClean="0"/>
              <a:t>Objetivo</a:t>
            </a:r>
          </a:p>
          <a:p>
            <a:pPr algn="l">
              <a:lnSpc>
                <a:spcPct val="80000"/>
              </a:lnSpc>
              <a:defRPr/>
            </a:pPr>
            <a:endParaRPr lang="es-MX" sz="2000" b="1" dirty="0" smtClean="0"/>
          </a:p>
          <a:p>
            <a:pPr algn="l">
              <a:lnSpc>
                <a:spcPct val="80000"/>
              </a:lnSpc>
              <a:defRPr/>
            </a:pPr>
            <a:r>
              <a:rPr lang="es-MX" sz="2000" dirty="0" smtClean="0"/>
              <a:t>Analizar la evolución de la negociación colectiva y sus contenidos, en términos agregados y a nivel sectorial.</a:t>
            </a:r>
          </a:p>
          <a:p>
            <a:pPr algn="l">
              <a:lnSpc>
                <a:spcPct val="80000"/>
              </a:lnSpc>
              <a:defRPr/>
            </a:pPr>
            <a:endParaRPr lang="es-MX" sz="2000" b="1" dirty="0" smtClean="0"/>
          </a:p>
          <a:p>
            <a:pPr algn="l">
              <a:lnSpc>
                <a:spcPct val="80000"/>
              </a:lnSpc>
              <a:defRPr/>
            </a:pPr>
            <a:r>
              <a:rPr lang="es-MX" sz="2000" b="1" dirty="0" smtClean="0"/>
              <a:t>Principales desarrollos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s-MX" sz="1600" dirty="0" smtClean="0">
                <a:latin typeface="+mn-lt"/>
              </a:rPr>
              <a:t>Sistematización </a:t>
            </a:r>
            <a:r>
              <a:rPr lang="es-MX" sz="1600" dirty="0">
                <a:latin typeface="+mn-lt"/>
              </a:rPr>
              <a:t>de la información sobre Convenios Colectivos de Trabajo.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s-AR" sz="1600" dirty="0" smtClean="0"/>
              <a:t>Informes trimestrales de negociación colectiva, producidos a partir del relevamiento permanente de los convenios y acuerdos homologados por el </a:t>
            </a:r>
            <a:r>
              <a:rPr lang="es-AR" sz="1600" dirty="0" err="1" smtClean="0"/>
              <a:t>MTEySS</a:t>
            </a:r>
            <a:r>
              <a:rPr lang="es-AR" sz="1600" dirty="0" smtClean="0"/>
              <a:t>. 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s-AR" sz="1600" dirty="0" smtClean="0"/>
              <a:t>Elaboración y seguimiento de estadísticas de salarios determinados por intermedio de la negociación colectiva o en forma administrativa.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s-AR" sz="1600" dirty="0" smtClean="0"/>
              <a:t>Estudios sectoriales de las relaciones laborales (automotriz, aceitera, alimentación, agua y energía, entre otras ramas). 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s-MX" sz="1600" dirty="0" smtClean="0">
                <a:latin typeface="+mn-lt"/>
              </a:rPr>
              <a:t>Estudios de características y alcances de la negociación colectiva (contenidos, estructura, centralización, etc.) 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s-MX" sz="1600" dirty="0" smtClean="0">
                <a:latin typeface="+mn-lt"/>
              </a:rPr>
              <a:t>Estudios de nivel y determinantes de la afiliación sindical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s-MX" sz="1600" dirty="0" smtClean="0">
                <a:latin typeface="+mn-lt"/>
              </a:rPr>
              <a:t>Estudios de representación sindical en los lugares de trabajo en el ámbito privado y en las firmas multinacionales.</a:t>
            </a:r>
            <a:endParaRPr lang="es-ES" sz="16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s-AR" sz="2400" dirty="0" smtClean="0"/>
              <a:t>Dirección de Estudios de Relaciones del Trabajo</a:t>
            </a:r>
            <a:r>
              <a:rPr lang="es-AR" sz="2000" dirty="0" smtClean="0"/>
              <a:t/>
            </a:r>
            <a:br>
              <a:rPr lang="es-AR" sz="2000" dirty="0" smtClean="0"/>
            </a:br>
            <a:r>
              <a:rPr lang="es-AR" sz="1800" dirty="0" smtClean="0"/>
              <a:t>Área: Conflictos Laborales</a:t>
            </a:r>
            <a:endParaRPr lang="es-ES" sz="2400" dirty="0" smtClean="0"/>
          </a:p>
        </p:txBody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>
          <a:xfrm>
            <a:off x="71438" y="1643062"/>
            <a:ext cx="9001125" cy="4500581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s-AR" sz="2400" b="1" dirty="0" smtClean="0"/>
              <a:t>Objetivo</a:t>
            </a:r>
            <a:endParaRPr lang="es-AR" sz="2000" b="1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s-AR" sz="2000" dirty="0" smtClean="0"/>
              <a:t>Monitorear y analizar la conflictividad laboral.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s-AR" sz="2000" b="1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es-AR" sz="2400" b="1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s-AR" sz="2400" b="1" dirty="0" smtClean="0"/>
              <a:t>Principales desarrollos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s-ES" sz="2400" b="1" dirty="0" smtClean="0"/>
          </a:p>
          <a:p>
            <a:pPr>
              <a:lnSpc>
                <a:spcPct val="80000"/>
              </a:lnSpc>
            </a:pPr>
            <a:r>
              <a:rPr lang="es-ES" sz="2000" dirty="0" smtClean="0"/>
              <a:t>Desarrollo de una base de conflictos laborales: </a:t>
            </a:r>
            <a:r>
              <a:rPr lang="es-AR" sz="2000" dirty="0" smtClean="0"/>
              <a:t>registro mensual de conflictos laborales, huelguistas y jornadas no trabajadas por paro.</a:t>
            </a:r>
          </a:p>
          <a:p>
            <a:pPr>
              <a:lnSpc>
                <a:spcPct val="80000"/>
              </a:lnSpc>
            </a:pPr>
            <a:r>
              <a:rPr lang="es-AR" sz="2000" dirty="0" smtClean="0"/>
              <a:t>Estudios sobre conflictos laborales en sectores específicos (salud, alimentación, etc.).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ES" sz="3200" dirty="0" smtClean="0"/>
              <a:t>¿Dónde encontrar los desarrollos?</a:t>
            </a:r>
          </a:p>
        </p:txBody>
      </p:sp>
      <p:sp>
        <p:nvSpPr>
          <p:cNvPr id="27651" name="2 Marcador de contenido"/>
          <p:cNvSpPr>
            <a:spLocks noGrp="1"/>
          </p:cNvSpPr>
          <p:nvPr>
            <p:ph idx="1"/>
          </p:nvPr>
        </p:nvSpPr>
        <p:spPr>
          <a:xfrm>
            <a:off x="71438" y="2285992"/>
            <a:ext cx="9001125" cy="4095758"/>
          </a:xfrm>
        </p:spPr>
        <p:txBody>
          <a:bodyPr/>
          <a:lstStyle/>
          <a:p>
            <a:r>
              <a:rPr lang="es-ES" sz="2000" dirty="0" smtClean="0"/>
              <a:t>Publicaciones</a:t>
            </a:r>
          </a:p>
          <a:p>
            <a:pPr lvl="1"/>
            <a:r>
              <a:rPr lang="es-ES" sz="2000" dirty="0" smtClean="0">
                <a:hlinkClick r:id="rId2" action="ppaction://hlinkpres?slideindex=1&amp;slidetitle=Diapositiva 1"/>
              </a:rPr>
              <a:t>Revista de Trabajo</a:t>
            </a:r>
            <a:r>
              <a:rPr lang="es-ES" sz="2000" dirty="0" smtClean="0"/>
              <a:t>.</a:t>
            </a:r>
          </a:p>
          <a:p>
            <a:pPr lvl="1"/>
            <a:r>
              <a:rPr lang="es-ES" sz="2000" dirty="0" smtClean="0">
                <a:hlinkClick r:id="rId3" action="ppaction://hlinkpres?slideindex=2&amp;slidetitle=Diapositiva 2"/>
              </a:rPr>
              <a:t>Serie Trabajo Ocupación y Empleo</a:t>
            </a:r>
            <a:r>
              <a:rPr lang="es-ES" sz="2000" dirty="0" smtClean="0"/>
              <a:t>. </a:t>
            </a:r>
          </a:p>
          <a:p>
            <a:pPr lvl="1"/>
            <a:r>
              <a:rPr lang="es-ES" sz="2000" dirty="0" smtClean="0">
                <a:hlinkClick r:id="rId4" action="ppaction://hlinkpres?slideindex=3&amp;slidetitle=Diapositiva 3"/>
              </a:rPr>
              <a:t>Libros</a:t>
            </a:r>
            <a:endParaRPr lang="es-ES" sz="2000" dirty="0" smtClean="0"/>
          </a:p>
          <a:p>
            <a:pPr lvl="1"/>
            <a:r>
              <a:rPr lang="es-ES" sz="2000" dirty="0" smtClean="0">
                <a:hlinkClick r:id="rId2" action="ppaction://hlinkpres?slideindex=1&amp;slidetitle=Diapositiva 1"/>
              </a:rPr>
              <a:t>Informes y boletines estadísticos</a:t>
            </a:r>
          </a:p>
          <a:p>
            <a:endParaRPr lang="es-ES" sz="2000" dirty="0" smtClean="0"/>
          </a:p>
          <a:p>
            <a:r>
              <a:rPr lang="es-ES" sz="2000" dirty="0" smtClean="0"/>
              <a:t>Página Web</a:t>
            </a:r>
          </a:p>
          <a:p>
            <a:r>
              <a:rPr lang="es-AR" sz="2000" dirty="0" smtClean="0"/>
              <a:t>INTRANET , sección Estudios Laborales</a:t>
            </a:r>
            <a:endParaRPr lang="es-ES" sz="2000" dirty="0" smtClean="0"/>
          </a:p>
          <a:p>
            <a:pPr>
              <a:buFont typeface="Arial" charset="0"/>
              <a:buNone/>
            </a:pPr>
            <a:endParaRPr lang="es-E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42875" y="1608138"/>
            <a:ext cx="8893175" cy="29003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  <a:tabLst>
                <a:tab pos="541338" algn="l"/>
              </a:tabLst>
              <a:defRPr/>
            </a:pPr>
            <a:r>
              <a:rPr lang="es-ES" sz="2400" b="1" dirty="0"/>
              <a:t>Necesidad de conocer la complejidad estructural para la definición de estrategias y políticas de intervención eficaces, así como la evolución coyuntural de las diversas áreas de acción de incumbencia del ministerio, es decir, </a:t>
            </a:r>
            <a:r>
              <a:rPr lang="es-MX" sz="2400" b="1" dirty="0"/>
              <a:t>empleo, formación, capacitación, remuneraciones, distribución del ingreso, seguridad social y otros.</a:t>
            </a:r>
          </a:p>
          <a:p>
            <a:pPr marL="1314450" lvl="2" indent="-228600" algn="l">
              <a:spcBef>
                <a:spcPct val="20000"/>
              </a:spcBef>
              <a:buFont typeface="Arial" charset="0"/>
              <a:buChar char="•"/>
              <a:tabLst>
                <a:tab pos="541338" algn="l"/>
              </a:tabLst>
              <a:defRPr/>
            </a:pPr>
            <a:endParaRPr lang="es-ES" sz="2400" b="1" dirty="0"/>
          </a:p>
          <a:p>
            <a:pPr algn="l">
              <a:spcBef>
                <a:spcPct val="20000"/>
              </a:spcBef>
              <a:buFont typeface="Arial" charset="0"/>
              <a:buChar char="•"/>
              <a:tabLst>
                <a:tab pos="541338" algn="l"/>
              </a:tabLst>
              <a:defRPr/>
            </a:pPr>
            <a:endParaRPr lang="es-ES" sz="20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635375" y="0"/>
            <a:ext cx="5400675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s-MX" sz="4000" dirty="0" smtClean="0">
                <a:latin typeface="Arial Black" pitchFamily="34" charset="0"/>
              </a:rPr>
              <a:t>Motivación</a:t>
            </a:r>
            <a:endParaRPr lang="es-ES" sz="4000" dirty="0">
              <a:latin typeface="Arial Black" pitchFamily="34" charset="0"/>
            </a:endParaRPr>
          </a:p>
        </p:txBody>
      </p:sp>
      <p:sp>
        <p:nvSpPr>
          <p:cNvPr id="18436" name="Rectangle 14"/>
          <p:cNvSpPr>
            <a:spLocks noChangeArrowheads="1"/>
          </p:cNvSpPr>
          <p:nvPr/>
        </p:nvSpPr>
        <p:spPr bwMode="auto">
          <a:xfrm>
            <a:off x="2124075" y="4857750"/>
            <a:ext cx="5113338" cy="1481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93286" tIns="46643" rIns="93286" bIns="46643" anchor="ctr"/>
          <a:lstStyle/>
          <a:p>
            <a:pPr algn="l" defTabSz="933450" eaLnBrk="1" hangingPunct="1">
              <a:buFontTx/>
              <a:buChar char="•"/>
              <a:defRPr/>
            </a:pPr>
            <a:r>
              <a:rPr lang="es-MX" sz="2400" dirty="0"/>
              <a:t>Desarrollar diagnósticos</a:t>
            </a:r>
          </a:p>
          <a:p>
            <a:pPr algn="l" defTabSz="933450" eaLnBrk="1" hangingPunct="1">
              <a:buFontTx/>
              <a:buChar char="•"/>
              <a:defRPr/>
            </a:pPr>
            <a:r>
              <a:rPr lang="es-MX" sz="2400" dirty="0"/>
              <a:t>Diseñar y debatir nuevas políticas. </a:t>
            </a:r>
          </a:p>
          <a:p>
            <a:pPr algn="l" defTabSz="933450" eaLnBrk="1" hangingPunct="1">
              <a:buFontTx/>
              <a:buChar char="•"/>
              <a:defRPr/>
            </a:pPr>
            <a:r>
              <a:rPr lang="es-MX" sz="2400" dirty="0"/>
              <a:t>Evaluar y monitorear sus efectos.</a:t>
            </a:r>
          </a:p>
          <a:p>
            <a:pPr algn="l" defTabSz="933450" eaLnBrk="1" hangingPunct="1">
              <a:defRPr/>
            </a:pPr>
            <a:endParaRPr lang="es-ES" sz="2400" b="1" dirty="0">
              <a:latin typeface="TheSansCorrespondence" pitchFamily="34" charset="0"/>
            </a:endParaRPr>
          </a:p>
        </p:txBody>
      </p:sp>
      <p:sp>
        <p:nvSpPr>
          <p:cNvPr id="10245" name="AutoShape 27"/>
          <p:cNvSpPr>
            <a:spLocks noChangeArrowheads="1"/>
          </p:cNvSpPr>
          <p:nvPr/>
        </p:nvSpPr>
        <p:spPr bwMode="auto">
          <a:xfrm>
            <a:off x="2484438" y="4508500"/>
            <a:ext cx="4305300" cy="174625"/>
          </a:xfrm>
          <a:prstGeom prst="flowChartMerge">
            <a:avLst/>
          </a:prstGeom>
          <a:solidFill>
            <a:srgbClr val="333399"/>
          </a:solidFill>
          <a:ln w="571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s-AR" b="1">
              <a:latin typeface="TheSansCorrespondence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 bwMode="auto">
          <a:xfrm>
            <a:off x="3429000" y="152400"/>
            <a:ext cx="5437188" cy="120491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s-ES" smtClean="0"/>
              <a:t>Objetivos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79388" y="4000500"/>
            <a:ext cx="8893175" cy="235108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4"/>
            </a:solidFill>
            <a:miter lim="800000"/>
            <a:headEnd/>
            <a:tailEnd/>
          </a:ln>
        </p:spPr>
        <p:txBody>
          <a:bodyPr wrap="none" lIns="93286" tIns="46643" rIns="93286" bIns="46643" anchor="ctr"/>
          <a:lstStyle/>
          <a:p>
            <a:pPr defTabSz="933450" eaLnBrk="1" hangingPunct="1">
              <a:defRPr/>
            </a:pPr>
            <a:endParaRPr lang="es-ES" sz="1400">
              <a:solidFill>
                <a:schemeClr val="accent2"/>
              </a:solidFill>
            </a:endParaRPr>
          </a:p>
        </p:txBody>
      </p:sp>
      <p:sp>
        <p:nvSpPr>
          <p:cNvPr id="8201" name="AutoShape 25"/>
          <p:cNvSpPr>
            <a:spLocks noChangeArrowheads="1"/>
          </p:cNvSpPr>
          <p:nvPr/>
        </p:nvSpPr>
        <p:spPr bwMode="auto">
          <a:xfrm>
            <a:off x="217488" y="4376742"/>
            <a:ext cx="1630363" cy="1590675"/>
          </a:xfrm>
          <a:prstGeom prst="homePlate">
            <a:avLst>
              <a:gd name="adj" fmla="val 13386"/>
            </a:avLst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lIns="0" tIns="0" rIns="0" bIns="0" anchor="ctr"/>
          <a:lstStyle/>
          <a:p>
            <a:pPr eaLnBrk="1" hangingPunct="1">
              <a:defRPr/>
            </a:pPr>
            <a:endParaRPr lang="es-ES" b="1">
              <a:latin typeface="TheSansCorrespondence" pitchFamily="34" charset="0"/>
            </a:endParaRPr>
          </a:p>
        </p:txBody>
      </p:sp>
      <p:sp>
        <p:nvSpPr>
          <p:cNvPr id="11271" name="Rectangle 26"/>
          <p:cNvSpPr>
            <a:spLocks noChangeArrowheads="1"/>
          </p:cNvSpPr>
          <p:nvPr/>
        </p:nvSpPr>
        <p:spPr bwMode="auto">
          <a:xfrm>
            <a:off x="285720" y="4786323"/>
            <a:ext cx="1338262" cy="700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l" defTabSz="912813" eaLnBrk="1" hangingPunct="1">
              <a:buClr>
                <a:schemeClr val="tx2"/>
              </a:buClr>
            </a:pPr>
            <a:r>
              <a:rPr lang="es-ES" sz="2000" b="1" dirty="0" smtClean="0">
                <a:solidFill>
                  <a:schemeClr val="bg1"/>
                </a:solidFill>
              </a:rPr>
              <a:t>Objetivos</a:t>
            </a:r>
          </a:p>
          <a:p>
            <a:pPr algn="l" defTabSz="912813" eaLnBrk="1" hangingPunct="1">
              <a:buClr>
                <a:schemeClr val="tx2"/>
              </a:buClr>
            </a:pPr>
            <a:r>
              <a:rPr lang="es-ES" sz="2000" b="1" dirty="0" smtClean="0">
                <a:solidFill>
                  <a:schemeClr val="bg1"/>
                </a:solidFill>
              </a:rPr>
              <a:t>secundarios</a:t>
            </a:r>
            <a:r>
              <a:rPr lang="es-ES" sz="2000" b="1" dirty="0" smtClean="0"/>
              <a:t> </a:t>
            </a:r>
            <a:endParaRPr lang="es-ES" sz="2000" b="1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79388" y="1712913"/>
            <a:ext cx="8893175" cy="200183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4"/>
            </a:solidFill>
            <a:miter lim="800000"/>
            <a:headEnd/>
            <a:tailEnd/>
          </a:ln>
        </p:spPr>
        <p:txBody>
          <a:bodyPr wrap="none" lIns="93286" tIns="46643" rIns="93286" bIns="46643" anchor="ctr"/>
          <a:lstStyle/>
          <a:p>
            <a:pPr defTabSz="933450" eaLnBrk="1" hangingPunct="1">
              <a:defRPr/>
            </a:pPr>
            <a:endParaRPr lang="es-ES" sz="1400">
              <a:solidFill>
                <a:schemeClr val="accent2"/>
              </a:solidFill>
            </a:endParaRPr>
          </a:p>
        </p:txBody>
      </p:sp>
      <p:sp>
        <p:nvSpPr>
          <p:cNvPr id="11273" name="Text Box 19"/>
          <p:cNvSpPr txBox="1">
            <a:spLocks noChangeArrowheads="1"/>
          </p:cNvSpPr>
          <p:nvPr/>
        </p:nvSpPr>
        <p:spPr bwMode="auto">
          <a:xfrm>
            <a:off x="2090738" y="3543300"/>
            <a:ext cx="6621462" cy="33655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7800" indent="-177800" algn="l" eaLnBrk="1" hangingPunct="1">
              <a:spcBef>
                <a:spcPct val="50000"/>
              </a:spcBef>
              <a:buFontTx/>
              <a:buChar char="•"/>
            </a:pPr>
            <a:endParaRPr lang="es-AR" sz="1600">
              <a:solidFill>
                <a:schemeClr val="tx2"/>
              </a:solidFill>
            </a:endParaRPr>
          </a:p>
        </p:txBody>
      </p:sp>
      <p:sp>
        <p:nvSpPr>
          <p:cNvPr id="11274" name="Text Box 19"/>
          <p:cNvSpPr txBox="1">
            <a:spLocks noChangeArrowheads="1"/>
          </p:cNvSpPr>
          <p:nvPr/>
        </p:nvSpPr>
        <p:spPr bwMode="auto">
          <a:xfrm>
            <a:off x="2062163" y="1916113"/>
            <a:ext cx="6316662" cy="170816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7800" indent="-177800" algn="l" eaLnBrk="1" hangingPunct="1">
              <a:spcBef>
                <a:spcPct val="50000"/>
              </a:spcBef>
              <a:buFontTx/>
              <a:buChar char="•"/>
            </a:pPr>
            <a:r>
              <a:rPr lang="es-ES" dirty="0" smtClean="0"/>
              <a:t>Asistir técnicamente a la gestión del MTEySS.</a:t>
            </a:r>
          </a:p>
          <a:p>
            <a:pPr marL="177800" indent="-177800" algn="l" eaLnBrk="1" hangingPunct="1">
              <a:spcBef>
                <a:spcPct val="50000"/>
              </a:spcBef>
              <a:buFontTx/>
              <a:buChar char="•"/>
            </a:pPr>
            <a:r>
              <a:rPr lang="es-ES" dirty="0" smtClean="0"/>
              <a:t>Proporcionar </a:t>
            </a:r>
            <a:r>
              <a:rPr lang="es-ES" dirty="0"/>
              <a:t>información para el diseño y la evaluación de políticas públicas relacionadas con el </a:t>
            </a:r>
            <a:r>
              <a:rPr lang="es-ES" dirty="0" smtClean="0"/>
              <a:t>mercado </a:t>
            </a:r>
            <a:r>
              <a:rPr lang="es-ES" dirty="0"/>
              <a:t>de trabajo, las relaciones laborales, la legislación y la seguridad </a:t>
            </a:r>
            <a:r>
              <a:rPr lang="es-ES" dirty="0" smtClean="0"/>
              <a:t>social</a:t>
            </a:r>
            <a:r>
              <a:rPr lang="es-ES" dirty="0"/>
              <a:t>. </a:t>
            </a:r>
            <a:endParaRPr lang="es-ES" sz="2400" dirty="0">
              <a:latin typeface="TheSansCorrespondence" pitchFamily="34" charset="0"/>
            </a:endParaRPr>
          </a:p>
        </p:txBody>
      </p:sp>
      <p:sp>
        <p:nvSpPr>
          <p:cNvPr id="14" name="AutoShape 25"/>
          <p:cNvSpPr>
            <a:spLocks noChangeArrowheads="1"/>
          </p:cNvSpPr>
          <p:nvPr/>
        </p:nvSpPr>
        <p:spPr bwMode="auto">
          <a:xfrm>
            <a:off x="217488" y="1899039"/>
            <a:ext cx="1630363" cy="1590675"/>
          </a:xfrm>
          <a:prstGeom prst="homePlate">
            <a:avLst>
              <a:gd name="adj" fmla="val 13386"/>
            </a:avLst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lIns="0" tIns="0" rIns="0" bIns="0" anchor="ctr"/>
          <a:lstStyle/>
          <a:p>
            <a:pPr eaLnBrk="1" hangingPunct="1">
              <a:defRPr/>
            </a:pPr>
            <a:endParaRPr lang="es-ES" b="1">
              <a:latin typeface="TheSansCorrespondence" pitchFamily="34" charset="0"/>
            </a:endParaRPr>
          </a:p>
        </p:txBody>
      </p:sp>
      <p:sp>
        <p:nvSpPr>
          <p:cNvPr id="11278" name="Rectangle 26"/>
          <p:cNvSpPr>
            <a:spLocks noChangeArrowheads="1"/>
          </p:cNvSpPr>
          <p:nvPr/>
        </p:nvSpPr>
        <p:spPr bwMode="auto">
          <a:xfrm>
            <a:off x="179388" y="2222500"/>
            <a:ext cx="1338262" cy="706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defTabSz="912813" eaLnBrk="1" hangingPunct="1">
              <a:buClr>
                <a:schemeClr val="tx2"/>
              </a:buClr>
            </a:pPr>
            <a:r>
              <a:rPr lang="es-ES" sz="2000" b="1" dirty="0">
                <a:solidFill>
                  <a:schemeClr val="bg1"/>
                </a:solidFill>
              </a:rPr>
              <a:t>Objetivo </a:t>
            </a:r>
          </a:p>
          <a:p>
            <a:pPr defTabSz="912813" eaLnBrk="1" hangingPunct="1">
              <a:buClr>
                <a:schemeClr val="tx2"/>
              </a:buClr>
            </a:pPr>
            <a:r>
              <a:rPr lang="es-AR" sz="2000" b="1" dirty="0">
                <a:solidFill>
                  <a:schemeClr val="bg1"/>
                </a:solidFill>
              </a:rPr>
              <a:t>principal</a:t>
            </a:r>
            <a:endParaRPr lang="es-ES" sz="2000" b="1" dirty="0">
              <a:solidFill>
                <a:schemeClr val="bg1"/>
              </a:solidFill>
            </a:endParaRPr>
          </a:p>
        </p:txBody>
      </p:sp>
      <p:sp>
        <p:nvSpPr>
          <p:cNvPr id="11279" name="Text Box 19"/>
          <p:cNvSpPr txBox="1">
            <a:spLocks noChangeArrowheads="1"/>
          </p:cNvSpPr>
          <p:nvPr/>
        </p:nvSpPr>
        <p:spPr bwMode="auto">
          <a:xfrm>
            <a:off x="2062163" y="4216400"/>
            <a:ext cx="6621462" cy="2169825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7800" indent="-177800" algn="l" eaLnBrk="1" hangingPunct="1">
              <a:spcBef>
                <a:spcPct val="50000"/>
              </a:spcBef>
              <a:buFontTx/>
              <a:buChar char="•"/>
            </a:pPr>
            <a:r>
              <a:rPr lang="es-ES" dirty="0" smtClean="0"/>
              <a:t>Elaborar estudios </a:t>
            </a:r>
            <a:r>
              <a:rPr lang="es-ES" dirty="0"/>
              <a:t>e investigaciones.</a:t>
            </a:r>
          </a:p>
          <a:p>
            <a:pPr marL="177800" indent="-177800" algn="l" eaLnBrk="1" hangingPunct="1">
              <a:spcBef>
                <a:spcPct val="50000"/>
              </a:spcBef>
              <a:buFontTx/>
              <a:buChar char="•"/>
            </a:pPr>
            <a:r>
              <a:rPr lang="es-ES" dirty="0"/>
              <a:t>Desarrollar fuentes de </a:t>
            </a:r>
            <a:r>
              <a:rPr lang="es-ES" dirty="0" smtClean="0"/>
              <a:t>información para la elaboración de indicadores socio-laborales.</a:t>
            </a:r>
            <a:endParaRPr lang="es-ES" dirty="0"/>
          </a:p>
          <a:p>
            <a:pPr marL="177800" indent="-177800" algn="l" eaLnBrk="1" hangingPunct="1">
              <a:spcBef>
                <a:spcPct val="50000"/>
              </a:spcBef>
              <a:buFontTx/>
              <a:buChar char="•"/>
            </a:pPr>
            <a:r>
              <a:rPr lang="es-ES" dirty="0"/>
              <a:t>Difundir resultados.</a:t>
            </a:r>
          </a:p>
          <a:p>
            <a:pPr marL="177800" indent="-177800" algn="l" eaLnBrk="1" hangingPunct="1">
              <a:spcBef>
                <a:spcPct val="50000"/>
              </a:spcBef>
              <a:buFontTx/>
              <a:buChar char="•"/>
            </a:pPr>
            <a:r>
              <a:rPr lang="es-ES" dirty="0"/>
              <a:t>Consolidar la presencia del MTEySS en el debate socio laboral (en medios académicos y de comunicación).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 bwMode="auto">
          <a:xfrm>
            <a:off x="3143240" y="80963"/>
            <a:ext cx="5929323" cy="1331912"/>
          </a:xfrm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r>
              <a:rPr lang="es-MX" sz="3600" smtClean="0"/>
              <a:t>Principales temáticas</a:t>
            </a:r>
            <a:endParaRPr lang="es-ES" sz="3600" smtClean="0"/>
          </a:p>
        </p:txBody>
      </p:sp>
      <p:sp>
        <p:nvSpPr>
          <p:cNvPr id="14339" name="Rectangle 3"/>
          <p:cNvSpPr>
            <a:spLocks noGrp="1"/>
          </p:cNvSpPr>
          <p:nvPr>
            <p:ph type="body" idx="1"/>
          </p:nvPr>
        </p:nvSpPr>
        <p:spPr>
          <a:xfrm>
            <a:off x="71469" y="1571612"/>
            <a:ext cx="9001125" cy="4873645"/>
          </a:xfrm>
        </p:spPr>
        <p:txBody>
          <a:bodyPr/>
          <a:lstStyle/>
          <a:p>
            <a:r>
              <a:rPr lang="es-MX" sz="2000" dirty="0" smtClean="0"/>
              <a:t>Situación ocupacional de la población </a:t>
            </a:r>
          </a:p>
          <a:p>
            <a:pPr lvl="2"/>
            <a:r>
              <a:rPr lang="es-MX" sz="1800" i="1" dirty="0" smtClean="0"/>
              <a:t>Empleo formal e informal</a:t>
            </a:r>
          </a:p>
          <a:p>
            <a:pPr lvl="2"/>
            <a:r>
              <a:rPr lang="es-MX" sz="1800" i="1" dirty="0" smtClean="0"/>
              <a:t>Desempleo</a:t>
            </a:r>
          </a:p>
          <a:p>
            <a:pPr lvl="2"/>
            <a:r>
              <a:rPr lang="es-MX" sz="1800" i="1" dirty="0" smtClean="0"/>
              <a:t>Remuneraciones normativas y efectivamente pagadas</a:t>
            </a:r>
          </a:p>
          <a:p>
            <a:pPr lvl="2"/>
            <a:r>
              <a:rPr lang="es-MX" sz="1800" i="1" dirty="0" smtClean="0"/>
              <a:t>Distribución del ingreso, pobreza y equidad</a:t>
            </a:r>
          </a:p>
          <a:p>
            <a:r>
              <a:rPr lang="es-MX" sz="2000" dirty="0" smtClean="0"/>
              <a:t>Empleo y empresas registradas</a:t>
            </a:r>
          </a:p>
          <a:p>
            <a:r>
              <a:rPr lang="es-MX" sz="2000" dirty="0" smtClean="0"/>
              <a:t>Negociación colectiva</a:t>
            </a:r>
          </a:p>
          <a:p>
            <a:r>
              <a:rPr lang="es-MX" sz="2000" dirty="0" smtClean="0"/>
              <a:t>Conflictividad Laboral</a:t>
            </a:r>
          </a:p>
          <a:p>
            <a:r>
              <a:rPr lang="es-MX" sz="2000" dirty="0" smtClean="0"/>
              <a:t>Trabajo infantil</a:t>
            </a:r>
          </a:p>
          <a:p>
            <a:r>
              <a:rPr lang="es-MX" sz="2000" dirty="0" smtClean="0"/>
              <a:t>Evaluación de políticas públicas</a:t>
            </a:r>
          </a:p>
          <a:p>
            <a:r>
              <a:rPr lang="es-MX" sz="2000" dirty="0" smtClean="0"/>
              <a:t>Migraciones laborales</a:t>
            </a:r>
          </a:p>
          <a:p>
            <a:r>
              <a:rPr lang="es-MX" sz="2000" dirty="0" smtClean="0"/>
              <a:t>Alcance y cobertura del sistema de protección social</a:t>
            </a:r>
          </a:p>
          <a:p>
            <a:r>
              <a:rPr lang="es-MX" sz="2000" dirty="0" smtClean="0"/>
              <a:t>Interrelación entre los comportamientos macro y microeconómicos y el empleo</a:t>
            </a:r>
            <a:endParaRPr lang="es-E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Organigrama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71438" y="1484313"/>
          <a:ext cx="9001125" cy="4897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s-MX" sz="2700" dirty="0" smtClean="0"/>
              <a:t>Dirección General de Estudios y Estadísticas Laborales</a:t>
            </a:r>
            <a:r>
              <a:rPr lang="es-MX" sz="2800" dirty="0" smtClean="0"/>
              <a:t/>
            </a:r>
            <a:br>
              <a:rPr lang="es-MX" sz="2800" dirty="0" smtClean="0"/>
            </a:br>
            <a:r>
              <a:rPr lang="es-MX" sz="1800" dirty="0" smtClean="0"/>
              <a:t>Área: Estudios sobre el mercado de trabajo</a:t>
            </a:r>
            <a:endParaRPr lang="es-AR" sz="2800" dirty="0" smtClean="0"/>
          </a:p>
        </p:txBody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>
          <a:xfrm>
            <a:off x="142875" y="1412875"/>
            <a:ext cx="8715405" cy="4945084"/>
          </a:xfrm>
        </p:spPr>
        <p:txBody>
          <a:bodyPr/>
          <a:lstStyle/>
          <a:p>
            <a:pPr marL="360000" indent="-360000" algn="just"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r>
              <a:rPr lang="es-AR" sz="2400" b="1" dirty="0" smtClean="0"/>
              <a:t>Objetivo: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r>
              <a:rPr lang="es-AR" sz="2000" dirty="0" smtClean="0"/>
              <a:t>Seguimiento y análisis de la situación del mercado de trabajo, buscando optimizar la tarea del Ministerio de Trabajo para la toma de decisiones sobre programas y políticas de empleo</a:t>
            </a:r>
            <a:r>
              <a:rPr lang="es-ES_tradnl" sz="2000" dirty="0" smtClean="0"/>
              <a:t>.</a:t>
            </a:r>
            <a:endParaRPr lang="es-AR" sz="2000" dirty="0" smtClean="0"/>
          </a:p>
          <a:p>
            <a:pPr marL="360000" indent="-360000" algn="just"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r>
              <a:rPr lang="es-AR" sz="2400" b="1" dirty="0" smtClean="0"/>
              <a:t>Principales desarrollos:</a:t>
            </a:r>
          </a:p>
          <a:p>
            <a:pPr marL="360000" indent="-360000" algn="just">
              <a:spcBef>
                <a:spcPts val="600"/>
              </a:spcBef>
              <a:spcAft>
                <a:spcPts val="600"/>
              </a:spcAft>
            </a:pPr>
            <a:r>
              <a:rPr lang="es-AR" sz="2000" dirty="0" smtClean="0"/>
              <a:t>Informes trimestrales sobre la evolución coyuntural del mercado de trabajo en base a la EPH (tasas generales del mercado de trabajo, análisis de las tasas y las poblaciones a nivel regional y, condiciones de empleo, asalarización y registración). A nivel nacional y provincial.</a:t>
            </a:r>
          </a:p>
          <a:p>
            <a:pPr marL="360000" indent="-360000" algn="just">
              <a:spcBef>
                <a:spcPts val="600"/>
              </a:spcBef>
              <a:spcAft>
                <a:spcPts val="600"/>
              </a:spcAft>
            </a:pPr>
            <a:r>
              <a:rPr lang="es-AR" sz="2000" dirty="0" smtClean="0"/>
              <a:t>D</a:t>
            </a:r>
            <a:r>
              <a:rPr lang="es-MX" sz="2000" dirty="0" err="1" smtClean="0"/>
              <a:t>esarrollo</a:t>
            </a:r>
            <a:r>
              <a:rPr lang="es-MX" sz="2000" dirty="0" smtClean="0"/>
              <a:t> de boletines estadísticos: Boletín de estadísticas laborales (BEL), anexo estadístico de la Revista de Trabajo.</a:t>
            </a:r>
          </a:p>
          <a:p>
            <a:pPr marL="360000" indent="-360000" algn="just">
              <a:spcBef>
                <a:spcPts val="600"/>
              </a:spcBef>
              <a:spcAft>
                <a:spcPts val="600"/>
              </a:spcAft>
            </a:pPr>
            <a:r>
              <a:rPr lang="es-AR" sz="2000" dirty="0" smtClean="0"/>
              <a:t>Desarrollo y seguimiento de los indicadores de los Objetivos del Milenio referidos al Trabajo Decente.</a:t>
            </a:r>
          </a:p>
          <a:p>
            <a:pPr marL="360000" indent="-360000" algn="just">
              <a:spcBef>
                <a:spcPts val="600"/>
              </a:spcBef>
              <a:spcAft>
                <a:spcPts val="600"/>
              </a:spcAft>
            </a:pPr>
            <a:endParaRPr lang="es-AR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700" dirty="0" smtClean="0"/>
              <a:t>Dirección General de Estudios y Estadísticas Laborales </a:t>
            </a:r>
            <a:r>
              <a:rPr lang="es-MX" sz="4000" dirty="0" smtClean="0"/>
              <a:t/>
            </a:r>
            <a:br>
              <a:rPr lang="es-MX" sz="4000" dirty="0" smtClean="0"/>
            </a:br>
            <a:r>
              <a:rPr lang="es-MX" sz="1800" dirty="0" smtClean="0"/>
              <a:t>Área: Estudios sobre el mercado de trabajo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438" y="1555751"/>
            <a:ext cx="9001125" cy="5016521"/>
          </a:xfrm>
        </p:spPr>
        <p:txBody>
          <a:bodyPr/>
          <a:lstStyle/>
          <a:p>
            <a:pPr marL="360000" indent="-360000" algn="just">
              <a:spcBef>
                <a:spcPts val="600"/>
              </a:spcBef>
              <a:spcAft>
                <a:spcPts val="600"/>
              </a:spcAft>
            </a:pPr>
            <a:r>
              <a:rPr lang="es-AR" sz="2000" dirty="0" smtClean="0"/>
              <a:t>Diseño de encuestas a empresas, a hogares y a beneficiarios de programas del MTEySS que aborden diversas temáticas laborales y de protección social. Consistencia y análisis de los datos obtenidos.</a:t>
            </a:r>
            <a:endParaRPr lang="es-AR" sz="1800" dirty="0" smtClean="0"/>
          </a:p>
          <a:p>
            <a:pPr marL="360000" indent="-360000" algn="just">
              <a:spcBef>
                <a:spcPts val="600"/>
              </a:spcBef>
              <a:spcAft>
                <a:spcPts val="600"/>
              </a:spcAft>
            </a:pPr>
            <a:r>
              <a:rPr lang="es-AR" sz="2000" dirty="0" smtClean="0"/>
              <a:t>Estudios sobre problemáticas específicas del mercado de trabajo como ser: trabajo decente, empleo no registrado, informalidad laboral, desempleo, inserción laboral de beneficiarios de planes de empleo, el trabajo por cuenta propia y otros.</a:t>
            </a:r>
            <a:endParaRPr lang="es-ES" sz="2000" dirty="0" smtClean="0"/>
          </a:p>
          <a:p>
            <a:pPr marL="360000" indent="-36000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AR" sz="2000" dirty="0" smtClean="0"/>
              <a:t>Informes sobre la evolución del mercado de trabajo integrando otros indicadores económicos y sociales (PBI, indicadores de actividad sectorial, distribución funcional del ingreso, etcétera).</a:t>
            </a:r>
          </a:p>
          <a:p>
            <a:pPr marL="360000" indent="-36000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2000" dirty="0" smtClean="0"/>
              <a:t>Asistencia a otras áreas del MTE y realización de estudios sobre el impacto y evaluación de las políticas (ej. asignaciones familiares, eliminación doble indemnización, SMVM, planes de empleo, seguro de capacitación y empleo, regularización del servicio doméstico, PNRT, inserción laboral de beneficiarios de planes de capacitación,  evaluación del </a:t>
            </a:r>
            <a:r>
              <a:rPr lang="es-MX" sz="2000" dirty="0" err="1" smtClean="0"/>
              <a:t>PJMyMT</a:t>
            </a:r>
            <a:r>
              <a:rPr lang="es-MX" sz="2000" dirty="0" smtClean="0"/>
              <a:t> y otros).</a:t>
            </a:r>
          </a:p>
          <a:p>
            <a:pPr algn="just">
              <a:lnSpc>
                <a:spcPct val="80000"/>
              </a:lnSpc>
            </a:pPr>
            <a:endParaRPr lang="es-ES" sz="2000" dirty="0" smtClean="0"/>
          </a:p>
          <a:p>
            <a:pPr algn="just">
              <a:lnSpc>
                <a:spcPct val="80000"/>
              </a:lnSpc>
            </a:pPr>
            <a:endParaRPr lang="es-ES" sz="2000" dirty="0" smtClean="0"/>
          </a:p>
          <a:p>
            <a:pPr algn="just"/>
            <a:endParaRPr lang="es-E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r>
              <a:rPr lang="es-ES" sz="2400" dirty="0" smtClean="0"/>
              <a:t>Dirección General de Estudios y Estadísticas Laborales </a:t>
            </a:r>
            <a:r>
              <a:rPr lang="es-MX" sz="2800" dirty="0" smtClean="0"/>
              <a:t/>
            </a:r>
            <a:br>
              <a:rPr lang="es-MX" sz="2800" dirty="0" smtClean="0"/>
            </a:br>
            <a:r>
              <a:rPr lang="es-MX" sz="2000" dirty="0" smtClean="0"/>
              <a:t>Área: </a:t>
            </a:r>
            <a:r>
              <a:rPr lang="es-AR" sz="2000" dirty="0" smtClean="0"/>
              <a:t>Observatorio del Mercado de Trabajo del MERCOSUR</a:t>
            </a:r>
            <a:endParaRPr lang="es-ES" sz="2000" dirty="0" smtClean="0"/>
          </a:p>
        </p:txBody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>
          <a:xfrm>
            <a:off x="71438" y="1643050"/>
            <a:ext cx="9001125" cy="4738700"/>
          </a:xfrm>
        </p:spPr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s-ES_tradnl" sz="2400" b="1" dirty="0" smtClean="0"/>
              <a:t>Objetivos</a:t>
            </a:r>
            <a:endParaRPr lang="es-ES_tradnl" sz="2800" b="1" dirty="0" smtClean="0"/>
          </a:p>
          <a:p>
            <a:pPr>
              <a:lnSpc>
                <a:spcPct val="80000"/>
              </a:lnSpc>
            </a:pPr>
            <a:r>
              <a:rPr lang="es-ES_tradnl" sz="2000" dirty="0" smtClean="0"/>
              <a:t>Producir, recolectar, analizar y difundir información sobre el mercado de trabajo de los países miembro del MERCOSUR.</a:t>
            </a:r>
          </a:p>
          <a:p>
            <a:pPr>
              <a:lnSpc>
                <a:spcPct val="80000"/>
              </a:lnSpc>
            </a:pPr>
            <a:r>
              <a:rPr lang="es-AR" sz="2000" dirty="0" smtClean="0"/>
              <a:t>Analizar los problemas socio laborales desde una perspectiva regional.</a:t>
            </a:r>
          </a:p>
          <a:p>
            <a:pPr>
              <a:lnSpc>
                <a:spcPct val="80000"/>
              </a:lnSpc>
            </a:pPr>
            <a:r>
              <a:rPr lang="es-ES" sz="2000" dirty="0" smtClean="0"/>
              <a:t>Difundir de manera comparable y sistemática la situación de los mercados de trabajo del MERCOSUR.</a:t>
            </a:r>
          </a:p>
          <a:p>
            <a:pPr>
              <a:lnSpc>
                <a:spcPct val="80000"/>
              </a:lnSpc>
            </a:pPr>
            <a:r>
              <a:rPr lang="es-ES" sz="2000" dirty="0" smtClean="0"/>
              <a:t>Brindar asistencia técnica sobre temas laborales para optimizar la toma de decisiones en la región.</a:t>
            </a:r>
            <a:endParaRPr lang="es-AR" sz="2000" dirty="0" smtClean="0"/>
          </a:p>
          <a:p>
            <a:pPr>
              <a:lnSpc>
                <a:spcPct val="80000"/>
              </a:lnSpc>
            </a:pPr>
            <a:endParaRPr lang="es-AR" sz="1800" dirty="0" smtClean="0"/>
          </a:p>
          <a:p>
            <a:pPr>
              <a:lnSpc>
                <a:spcPct val="80000"/>
              </a:lnSpc>
              <a:buNone/>
            </a:pPr>
            <a:r>
              <a:rPr lang="es-AR" sz="2400" b="1" dirty="0" smtClean="0"/>
              <a:t>Principales desarrollos</a:t>
            </a:r>
          </a:p>
          <a:p>
            <a:pPr>
              <a:lnSpc>
                <a:spcPct val="80000"/>
              </a:lnSpc>
            </a:pPr>
            <a:r>
              <a:rPr lang="es-AR" sz="2000" dirty="0" smtClean="0"/>
              <a:t>Actualización permanente de estadísticas del MERCOSUR.</a:t>
            </a:r>
          </a:p>
          <a:p>
            <a:pPr>
              <a:lnSpc>
                <a:spcPct val="80000"/>
              </a:lnSpc>
            </a:pPr>
            <a:r>
              <a:rPr lang="es-AR" sz="2000" dirty="0" smtClean="0"/>
              <a:t>Elaboración de estudios sobre la situación laboral de los migrantes.</a:t>
            </a:r>
            <a:endParaRPr lang="es-E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s-ES" sz="2700" dirty="0" smtClean="0"/>
              <a:t>Dirección General de Estudios y Estadísticas Laborales </a:t>
            </a:r>
            <a:r>
              <a:rPr lang="es-MX" sz="2800" dirty="0" smtClean="0"/>
              <a:t/>
            </a:r>
            <a:br>
              <a:rPr lang="es-MX" sz="2800" dirty="0" smtClean="0"/>
            </a:br>
            <a:r>
              <a:rPr lang="es-MX" sz="2000" dirty="0" smtClean="0"/>
              <a:t>Área: </a:t>
            </a:r>
            <a:r>
              <a:rPr lang="es-AR" sz="2000" dirty="0" smtClean="0"/>
              <a:t>Encuesta de Indicadores Laborales (EIL)</a:t>
            </a:r>
            <a:endParaRPr lang="es-ES" sz="2000" dirty="0" smtClean="0"/>
          </a:p>
        </p:txBody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>
          <a:xfrm>
            <a:off x="214282" y="1643050"/>
            <a:ext cx="8858281" cy="4643470"/>
          </a:xfrm>
        </p:spPr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s-AR" sz="2000" b="1" dirty="0" smtClean="0">
                <a:solidFill>
                  <a:srgbClr val="003D6E"/>
                </a:solidFill>
              </a:rPr>
              <a:t>Objetivos</a:t>
            </a:r>
            <a:endParaRPr lang="es-AR" sz="2000" dirty="0" smtClean="0">
              <a:solidFill>
                <a:srgbClr val="003D6E"/>
              </a:solidFill>
            </a:endParaRPr>
          </a:p>
          <a:p>
            <a:pPr>
              <a:lnSpc>
                <a:spcPct val="80000"/>
              </a:lnSpc>
            </a:pPr>
            <a:r>
              <a:rPr lang="es-AR" sz="2000" dirty="0" smtClean="0">
                <a:solidFill>
                  <a:srgbClr val="003D6E"/>
                </a:solidFill>
              </a:rPr>
              <a:t>Contar con información propia de la evolución del empleo privado formal en la coyuntura.</a:t>
            </a:r>
          </a:p>
          <a:p>
            <a:pPr>
              <a:lnSpc>
                <a:spcPct val="80000"/>
              </a:lnSpc>
            </a:pPr>
            <a:r>
              <a:rPr lang="es-ES" sz="2000" dirty="0" smtClean="0">
                <a:solidFill>
                  <a:srgbClr val="003D6E"/>
                </a:solidFill>
              </a:rPr>
              <a:t>Conocer las características del empleo formal privado en cuanto a su nivel, evolución y estructura.</a:t>
            </a:r>
          </a:p>
          <a:p>
            <a:pPr>
              <a:lnSpc>
                <a:spcPct val="80000"/>
              </a:lnSpc>
            </a:pPr>
            <a:r>
              <a:rPr lang="es-ES" sz="2000" dirty="0" smtClean="0">
                <a:solidFill>
                  <a:srgbClr val="003D6E"/>
                </a:solidFill>
              </a:rPr>
              <a:t>Obtener información sobre las necesidades de formación profesional.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s-AR" sz="2000" dirty="0" smtClean="0">
              <a:solidFill>
                <a:srgbClr val="003D6E"/>
              </a:solidFill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s-AR" sz="2000" b="1" dirty="0" smtClean="0">
                <a:solidFill>
                  <a:srgbClr val="003D6E"/>
                </a:solidFill>
              </a:rPr>
              <a:t>Relevamientos permanentes</a:t>
            </a:r>
            <a:endParaRPr lang="es-ES" sz="2000" dirty="0" smtClean="0">
              <a:solidFill>
                <a:srgbClr val="003D6E"/>
              </a:solidFill>
            </a:endParaRPr>
          </a:p>
          <a:p>
            <a:pPr>
              <a:lnSpc>
                <a:spcPct val="80000"/>
              </a:lnSpc>
            </a:pPr>
            <a:r>
              <a:rPr lang="es-AR" sz="2000" dirty="0" smtClean="0"/>
              <a:t>EIL, relevamiento mensual en 8 aglomerados.</a:t>
            </a:r>
          </a:p>
          <a:p>
            <a:pPr>
              <a:lnSpc>
                <a:spcPct val="80000"/>
              </a:lnSpc>
            </a:pPr>
            <a:r>
              <a:rPr lang="es-AR" sz="2000" dirty="0" smtClean="0"/>
              <a:t>Encuesta de remuneraciones y salarios, relevamiento trimestral.</a:t>
            </a:r>
          </a:p>
          <a:p>
            <a:pPr>
              <a:lnSpc>
                <a:spcPct val="80000"/>
              </a:lnSpc>
              <a:buNone/>
            </a:pPr>
            <a:r>
              <a:rPr lang="es-AR" sz="2000" b="1" dirty="0" smtClean="0">
                <a:solidFill>
                  <a:srgbClr val="003D6E"/>
                </a:solidFill>
              </a:rPr>
              <a:t>Relevamientos especiales o módulos</a:t>
            </a:r>
          </a:p>
          <a:p>
            <a:pPr>
              <a:lnSpc>
                <a:spcPct val="80000"/>
              </a:lnSpc>
            </a:pPr>
            <a:r>
              <a:rPr lang="es-AR" sz="2000" dirty="0" smtClean="0"/>
              <a:t>Encuesta a trabajadores 2005 - 2009</a:t>
            </a:r>
          </a:p>
          <a:p>
            <a:pPr>
              <a:lnSpc>
                <a:spcPct val="80000"/>
              </a:lnSpc>
            </a:pPr>
            <a:r>
              <a:rPr lang="es-AR" sz="2000" dirty="0" smtClean="0"/>
              <a:t>Relaciones Laborales 2005 – 2006 – 2008.</a:t>
            </a:r>
          </a:p>
          <a:p>
            <a:pPr>
              <a:lnSpc>
                <a:spcPct val="80000"/>
              </a:lnSpc>
            </a:pPr>
            <a:r>
              <a:rPr lang="es-AR" sz="2000" dirty="0" smtClean="0"/>
              <a:t>Capacitación de RRHH 2005 – 2008.</a:t>
            </a:r>
          </a:p>
          <a:p>
            <a:pPr>
              <a:lnSpc>
                <a:spcPct val="80000"/>
              </a:lnSpc>
            </a:pPr>
            <a:r>
              <a:rPr lang="es-AR" sz="2000" dirty="0" smtClean="0"/>
              <a:t>Búsqueda de personal y Puestos Vacantes 2005 y 2006.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Tema de Office">
  <a:themeElements>
    <a:clrScheme name="2_Tema de Office 1">
      <a:dk1>
        <a:srgbClr val="003D6E"/>
      </a:dk1>
      <a:lt1>
        <a:srgbClr val="F2F5F8"/>
      </a:lt1>
      <a:dk2>
        <a:srgbClr val="33648B"/>
      </a:dk2>
      <a:lt2>
        <a:srgbClr val="E5ECF0"/>
      </a:lt2>
      <a:accent1>
        <a:srgbClr val="668BA8"/>
      </a:accent1>
      <a:accent2>
        <a:srgbClr val="9BBB59"/>
      </a:accent2>
      <a:accent3>
        <a:srgbClr val="F7F9FB"/>
      </a:accent3>
      <a:accent4>
        <a:srgbClr val="00335D"/>
      </a:accent4>
      <a:accent5>
        <a:srgbClr val="B8C4D1"/>
      </a:accent5>
      <a:accent6>
        <a:srgbClr val="8CA950"/>
      </a:accent6>
      <a:hlink>
        <a:srgbClr val="0000FF"/>
      </a:hlink>
      <a:folHlink>
        <a:srgbClr val="800080"/>
      </a:folHlink>
    </a:clrScheme>
    <a:fontScheme name="2_Tema de Offic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Tema de Office 1">
        <a:dk1>
          <a:srgbClr val="003D6E"/>
        </a:dk1>
        <a:lt1>
          <a:srgbClr val="F2F5F8"/>
        </a:lt1>
        <a:dk2>
          <a:srgbClr val="33648B"/>
        </a:dk2>
        <a:lt2>
          <a:srgbClr val="E5ECF0"/>
        </a:lt2>
        <a:accent1>
          <a:srgbClr val="668BA8"/>
        </a:accent1>
        <a:accent2>
          <a:srgbClr val="9BBB59"/>
        </a:accent2>
        <a:accent3>
          <a:srgbClr val="F7F9FB"/>
        </a:accent3>
        <a:accent4>
          <a:srgbClr val="00335D"/>
        </a:accent4>
        <a:accent5>
          <a:srgbClr val="B8C4D1"/>
        </a:accent5>
        <a:accent6>
          <a:srgbClr val="8CA950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abSocial">
    <a:dk1>
      <a:srgbClr val="003D6E"/>
    </a:dk1>
    <a:lt1>
      <a:srgbClr val="F2F5F8"/>
    </a:lt1>
    <a:dk2>
      <a:srgbClr val="33648B"/>
    </a:dk2>
    <a:lt2>
      <a:srgbClr val="E5ECF0"/>
    </a:lt2>
    <a:accent1>
      <a:srgbClr val="668BA8"/>
    </a:accent1>
    <a:accent2>
      <a:srgbClr val="9BBB59"/>
    </a:accent2>
    <a:accent3>
      <a:srgbClr val="D99694"/>
    </a:accent3>
    <a:accent4>
      <a:srgbClr val="FAC08F"/>
    </a:accent4>
    <a:accent5>
      <a:srgbClr val="B2A2C7"/>
    </a:accent5>
    <a:accent6>
      <a:srgbClr val="92CDDC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2_Tema de Office 1">
    <a:dk1>
      <a:srgbClr val="003D6E"/>
    </a:dk1>
    <a:lt1>
      <a:srgbClr val="F2F5F8"/>
    </a:lt1>
    <a:dk2>
      <a:srgbClr val="33648B"/>
    </a:dk2>
    <a:lt2>
      <a:srgbClr val="E5ECF0"/>
    </a:lt2>
    <a:accent1>
      <a:srgbClr val="668BA8"/>
    </a:accent1>
    <a:accent2>
      <a:srgbClr val="9BBB59"/>
    </a:accent2>
    <a:accent3>
      <a:srgbClr val="F7F9FB"/>
    </a:accent3>
    <a:accent4>
      <a:srgbClr val="00335D"/>
    </a:accent4>
    <a:accent5>
      <a:srgbClr val="B8C4D1"/>
    </a:accent5>
    <a:accent6>
      <a:srgbClr val="8CA950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2600</TotalTime>
  <Words>1778</Words>
  <Application>Microsoft Office PowerPoint</Application>
  <PresentationFormat>Presentación en pantalla (4:3)</PresentationFormat>
  <Paragraphs>174</Paragraphs>
  <Slides>17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Bookman Old Style</vt:lpstr>
      <vt:lpstr>TheSansCorrespondence</vt:lpstr>
      <vt:lpstr>Trebuchet MS</vt:lpstr>
      <vt:lpstr>2_Tema de Office</vt:lpstr>
      <vt:lpstr> Subsecretaría de Programación Técnica y Estudios laborales   AREA DE INVESTIGACION Y ELABORACION DE  ESTUDIOS Y ESTADISTICAS LABORALES    Ministerio de Trabajo, Empleo y  Seguridad Social de Argentina       </vt:lpstr>
      <vt:lpstr>Presentación de PowerPoint</vt:lpstr>
      <vt:lpstr>Objetivos</vt:lpstr>
      <vt:lpstr>Principales temáticas</vt:lpstr>
      <vt:lpstr>Organigrama</vt:lpstr>
      <vt:lpstr>Dirección General de Estudios y Estadísticas Laborales Área: Estudios sobre el mercado de trabajo</vt:lpstr>
      <vt:lpstr>Dirección General de Estudios y Estadísticas Laborales  Área: Estudios sobre el mercado de trabajo</vt:lpstr>
      <vt:lpstr>Dirección General de Estudios y Estadísticas Laborales  Área: Observatorio del Mercado de Trabajo del MERCOSUR</vt:lpstr>
      <vt:lpstr>Dirección General de Estudios y Estadísticas Laborales  Área: Encuesta de Indicadores Laborales (EIL)</vt:lpstr>
      <vt:lpstr>Dirección General de Estudios y Estadísticas Laborales  Área: Observatorio de Empresas y Dinámica del Empleo (OEDE)</vt:lpstr>
      <vt:lpstr>Dirección General de Estudios y Estadísticas Laborales  Área: Observatorio de Trabajo Infantil y Adolescente (OTIA)</vt:lpstr>
      <vt:lpstr>Dirección de Estudios y Coordinación Macroeconómica</vt:lpstr>
      <vt:lpstr>Dirección de Estudios y Coordinación Macroeconómica</vt:lpstr>
      <vt:lpstr>Dirección de Estudios y Coordinación Macroeconómica</vt:lpstr>
      <vt:lpstr>Dirección de Estudios de Relaciones del Trabajo Área: Negociación Colectiva</vt:lpstr>
      <vt:lpstr>Dirección de Estudios de Relaciones del Trabajo Área: Conflictos Laborales</vt:lpstr>
      <vt:lpstr>¿Dónde encontrar los desarrollos?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sistema de estadísticas laborales en Argentina</dc:title>
  <dc:creator>juanrotondo</dc:creator>
  <cp:lastModifiedBy>Romina Maria Di Filippo</cp:lastModifiedBy>
  <cp:revision>124</cp:revision>
  <dcterms:created xsi:type="dcterms:W3CDTF">2008-11-13T13:05:17Z</dcterms:created>
  <dcterms:modified xsi:type="dcterms:W3CDTF">2015-05-20T12:10:04Z</dcterms:modified>
</cp:coreProperties>
</file>