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79" r:id="rId5"/>
    <p:sldId id="280" r:id="rId6"/>
    <p:sldId id="285" r:id="rId7"/>
    <p:sldId id="258" r:id="rId8"/>
    <p:sldId id="259" r:id="rId9"/>
    <p:sldId id="263" r:id="rId10"/>
    <p:sldId id="260" r:id="rId11"/>
    <p:sldId id="264" r:id="rId12"/>
    <p:sldId id="265" r:id="rId13"/>
    <p:sldId id="261" r:id="rId14"/>
    <p:sldId id="262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273" r:id="rId23"/>
    <p:sldId id="274" r:id="rId24"/>
    <p:sldId id="287" r:id="rId25"/>
    <p:sldId id="288" r:id="rId26"/>
    <p:sldId id="290" r:id="rId27"/>
    <p:sldId id="275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19AC-4387-477C-8CD3-8B2641F1A1D2}" type="datetimeFigureOut">
              <a:rPr lang="es-AR" smtClean="0"/>
              <a:pPr/>
              <a:t>18/04/2015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65AF-9452-482A-B635-D9A8590DFB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Carrera Individual del Emprendedor Público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>
                <a:solidFill>
                  <a:schemeClr val="tx2">
                    <a:lumMod val="75000"/>
                  </a:schemeClr>
                </a:solidFill>
              </a:rPr>
              <a:t>C.I.N.E.P.</a:t>
            </a:r>
            <a:endParaRPr lang="es-AR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Comienzo de la partida por el Nivel 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AR" dirty="0" smtClean="0"/>
              <a:t>Debe acreditar secundario técnico superior a 5 años</a:t>
            </a:r>
          </a:p>
          <a:p>
            <a:pPr>
              <a:buNone/>
            </a:pPr>
            <a:endParaRPr lang="es-AR" sz="2600" dirty="0" smtClean="0"/>
          </a:p>
          <a:p>
            <a:pPr>
              <a:buNone/>
            </a:pPr>
            <a:r>
              <a:rPr lang="es-AR" sz="2600" dirty="0" smtClean="0"/>
              <a:t>ó</a:t>
            </a:r>
          </a:p>
          <a:p>
            <a:pPr>
              <a:buNone/>
            </a:pPr>
            <a:r>
              <a:rPr lang="es-AR" dirty="0" smtClean="0"/>
              <a:t>Debe acreditar secundario completo más</a:t>
            </a:r>
          </a:p>
          <a:p>
            <a:pPr>
              <a:buNone/>
            </a:pPr>
            <a:r>
              <a:rPr lang="es-AR" dirty="0" smtClean="0"/>
              <a:t>capacitación específica o experiencia no inferior a 6 meses. 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sz="2800" dirty="0" smtClean="0"/>
              <a:t>Procedimiento: Arrojar 2 dados.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Ingreso al Nivel E (simple)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Con secundario técnico superior a 5 años</a:t>
            </a:r>
          </a:p>
          <a:p>
            <a:pPr>
              <a:buNone/>
            </a:pPr>
            <a:r>
              <a:rPr lang="es-AR" dirty="0" smtClean="0"/>
              <a:t>(suma de los dados igual o mayor a “6”)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3306724"/>
            <a:ext cx="2438400" cy="18764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5848" y="3306724"/>
            <a:ext cx="2438400" cy="187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Ingreso al Nivel E (complejo)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s-AR" dirty="0" smtClean="0"/>
              <a:t>Con secundario completo 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Arroja el dado CINEP y debe dar SI 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O arroja nuevamente los 2 dados y </a:t>
            </a:r>
          </a:p>
          <a:p>
            <a:pPr>
              <a:buNone/>
            </a:pPr>
            <a:r>
              <a:rPr lang="es-AR" dirty="0" smtClean="0"/>
              <a:t>deben sumar “6” o más </a:t>
            </a:r>
            <a:endParaRPr lang="es-AR" dirty="0"/>
          </a:p>
        </p:txBody>
      </p:sp>
      <p:pic>
        <p:nvPicPr>
          <p:cNvPr id="5" name="4 Imagen" descr="S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6" y="2928934"/>
            <a:ext cx="1547843" cy="1600221"/>
          </a:xfrm>
          <a:prstGeom prst="rect">
            <a:avLst/>
          </a:prstGeom>
        </p:spPr>
      </p:pic>
      <p:pic>
        <p:nvPicPr>
          <p:cNvPr id="11" name="10 Imagen" descr="tr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5000636"/>
            <a:ext cx="1143008" cy="1000132"/>
          </a:xfrm>
          <a:prstGeom prst="rect">
            <a:avLst/>
          </a:prstGeom>
        </p:spPr>
      </p:pic>
      <p:pic>
        <p:nvPicPr>
          <p:cNvPr id="12" name="11 Imagen" descr="tr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5000636"/>
            <a:ext cx="1143008" cy="1000132"/>
          </a:xfrm>
          <a:prstGeom prst="rect">
            <a:avLst/>
          </a:prstGeom>
        </p:spPr>
      </p:pic>
      <p:pic>
        <p:nvPicPr>
          <p:cNvPr id="9" name="8 Imagen" descr="fi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1571612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Comienzo de la partida por el Nivel 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Debe tener título terciario o universitario de carreras de duración no inferior a 2 años. </a:t>
            </a:r>
          </a:p>
          <a:p>
            <a:pPr>
              <a:buNone/>
            </a:pPr>
            <a:r>
              <a:rPr lang="es-AR" sz="2600" dirty="0" smtClean="0"/>
              <a:t>ó</a:t>
            </a:r>
          </a:p>
          <a:p>
            <a:r>
              <a:rPr lang="es-AR" dirty="0" smtClean="0"/>
              <a:t>Debe tener secundario completo </a:t>
            </a:r>
            <a:r>
              <a:rPr lang="es-AR" sz="2600" dirty="0" smtClean="0"/>
              <a:t>(la suma de ambos dados debe dar 5 o más)</a:t>
            </a:r>
            <a:r>
              <a:rPr lang="es-AR" dirty="0" smtClean="0"/>
              <a:t> más experiencia de 3 años posterior al título </a:t>
            </a:r>
            <a:r>
              <a:rPr lang="es-AR" sz="2600" dirty="0" smtClean="0"/>
              <a:t>(vuelve a tirar y la suma de ambos dados debe dar al menos 8)</a:t>
            </a:r>
            <a:r>
              <a:rPr lang="es-AR" dirty="0" smtClean="0"/>
              <a:t> o de 6 años en total  </a:t>
            </a:r>
            <a:r>
              <a:rPr lang="es-AR" sz="2600" dirty="0" smtClean="0"/>
              <a:t>(la suma de ambos dados debe dar al menos 6)</a:t>
            </a:r>
          </a:p>
          <a:p>
            <a:r>
              <a:rPr lang="es-AR" dirty="0" smtClean="0"/>
              <a:t>Si posee capacitación específica </a:t>
            </a:r>
            <a:r>
              <a:rPr lang="es-AR" sz="2600" dirty="0" smtClean="0"/>
              <a:t>(arroja el dado CINEP por Sí o por No)</a:t>
            </a:r>
            <a:r>
              <a:rPr lang="es-AR" dirty="0" smtClean="0"/>
              <a:t> o 1 año de antigüedad </a:t>
            </a:r>
            <a:r>
              <a:rPr lang="es-AR" sz="2600" dirty="0" smtClean="0"/>
              <a:t>(arroja 3 dados y deben sumar al menos 12) , </a:t>
            </a:r>
            <a:r>
              <a:rPr lang="es-AR" dirty="0" smtClean="0"/>
              <a:t>puede llevar a cabo acciones de jefatura o supervisión.</a:t>
            </a:r>
          </a:p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Procedimiento: Se arrojan dos dados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Ingreso al Nivel D (simple)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Título universitario o terciario de carrera no inferior a 2 años </a:t>
            </a:r>
          </a:p>
          <a:p>
            <a:pPr>
              <a:buNone/>
            </a:pPr>
            <a:r>
              <a:rPr lang="es-AR" dirty="0" smtClean="0"/>
              <a:t>(Debe obtener un “5” más al menos un “2”)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6" name="5 Imagen" descr="tw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315" y="3714751"/>
            <a:ext cx="2000264" cy="1714513"/>
          </a:xfrm>
          <a:prstGeom prst="rect">
            <a:avLst/>
          </a:prstGeom>
        </p:spPr>
      </p:pic>
      <p:pic>
        <p:nvPicPr>
          <p:cNvPr id="7" name="6 Imagen" descr="fi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0232" y="3857628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Ingreso al Nivel D (complejo)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Secundario completo más </a:t>
            </a:r>
          </a:p>
          <a:p>
            <a:pPr>
              <a:buNone/>
            </a:pPr>
            <a:r>
              <a:rPr lang="es-AR" dirty="0" smtClean="0"/>
              <a:t>Experiencia de 3 años posterior al título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Ó Experiencia de 6 años en total</a:t>
            </a:r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Si posee capacitación específica (arroja el dado CINEP por Sí o por No) o 1 año de antigüedad (arroja 3 dados y deben sumar al menos 12) , puede llevar a cabo acciones de jefatura o supervisión.</a:t>
            </a:r>
          </a:p>
          <a:p>
            <a:endParaRPr lang="es-AR" dirty="0"/>
          </a:p>
        </p:txBody>
      </p:sp>
      <p:pic>
        <p:nvPicPr>
          <p:cNvPr id="6" name="5 Imagen" descr="T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2060848"/>
            <a:ext cx="1071570" cy="1152128"/>
          </a:xfrm>
          <a:prstGeom prst="rect">
            <a:avLst/>
          </a:prstGeom>
        </p:spPr>
      </p:pic>
      <p:pic>
        <p:nvPicPr>
          <p:cNvPr id="10" name="9 Imagen" descr="tr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3714752"/>
            <a:ext cx="1143008" cy="1155432"/>
          </a:xfrm>
          <a:prstGeom prst="rect">
            <a:avLst/>
          </a:prstGeom>
        </p:spPr>
      </p:pic>
      <p:pic>
        <p:nvPicPr>
          <p:cNvPr id="11" name="10 Imagen" descr="tr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3714752"/>
            <a:ext cx="1143008" cy="1155432"/>
          </a:xfrm>
          <a:prstGeom prst="rect">
            <a:avLst/>
          </a:prstGeom>
        </p:spPr>
      </p:pic>
      <p:pic>
        <p:nvPicPr>
          <p:cNvPr id="8" name="7 Imagen" descr="fi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2143116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Comienzo de la partida por el Nivel C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5286412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Título universitario de grado correspondiente a carrera de duración no inferior a CUATRO (4) años o título universitario, </a:t>
            </a:r>
          </a:p>
          <a:p>
            <a:pPr>
              <a:buNone/>
            </a:pPr>
            <a:r>
              <a:rPr lang="es-AR" dirty="0" smtClean="0"/>
              <a:t>ó </a:t>
            </a:r>
          </a:p>
          <a:p>
            <a:r>
              <a:rPr lang="es-AR" dirty="0" smtClean="0"/>
              <a:t>terciario de carreras de duración no inferior a TRES (3) años, correspondiente a la función o puesto a desarrollar.</a:t>
            </a:r>
          </a:p>
          <a:p>
            <a:pPr>
              <a:buNone/>
            </a:pPr>
            <a:r>
              <a:rPr lang="es-AR" dirty="0" smtClean="0"/>
              <a:t>Más</a:t>
            </a:r>
          </a:p>
          <a:p>
            <a:r>
              <a:rPr lang="es-AR" dirty="0" smtClean="0"/>
              <a:t>experiencia laboral pertinente por un término no inferior a TRES (3) años después de la titulación, o, de SEIS (6) en total.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ó (para el Agrupamiento General)</a:t>
            </a:r>
          </a:p>
          <a:p>
            <a:pPr>
              <a:buNone/>
            </a:pPr>
            <a:r>
              <a:rPr lang="es-AR" dirty="0" smtClean="0"/>
              <a:t> secundario completo, se deberá acreditar experiencia laboral concreta para la función que corresponda al cargo atinente por un término no inferior a DIEZ (10) años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Con Experiencia no inferior a 2 años o con capacitación específica CINEP, puede acceder al ejercicio de función ejecutiva o de jefatura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Procedimiento: Arroje 2 dados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Ingreso a Nivel C (simple)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s-AR" dirty="0" smtClean="0"/>
              <a:t>Título carrera superior a 4 años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5" name="4 Imagen" descr="fo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3052762"/>
            <a:ext cx="1785950" cy="2019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Ingreso al Nivel C (complejo)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7242" y="1214422"/>
            <a:ext cx="8229600" cy="5429288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Terciario de carrera no inferior a 3 años</a:t>
            </a:r>
          </a:p>
          <a:p>
            <a:pPr>
              <a:buNone/>
            </a:pPr>
            <a:r>
              <a:rPr lang="es-AR" dirty="0" smtClean="0"/>
              <a:t>más 3 años de experiencia posterior al</a:t>
            </a:r>
          </a:p>
          <a:p>
            <a:pPr>
              <a:buNone/>
            </a:pPr>
            <a:r>
              <a:rPr lang="es-AR" dirty="0" smtClean="0"/>
              <a:t>Título </a:t>
            </a:r>
          </a:p>
          <a:p>
            <a:pPr>
              <a:buNone/>
            </a:pPr>
            <a:r>
              <a:rPr lang="es-AR" dirty="0" smtClean="0"/>
              <a:t>o  6 años de experiencia en total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Para el Agrupamiento General: </a:t>
            </a:r>
          </a:p>
          <a:p>
            <a:pPr>
              <a:buNone/>
            </a:pPr>
            <a:r>
              <a:rPr lang="es-AR" dirty="0" smtClean="0"/>
              <a:t>10 años de Experiencia 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sz="2600" dirty="0" smtClean="0"/>
          </a:p>
          <a:p>
            <a:pPr>
              <a:buNone/>
            </a:pPr>
            <a:endParaRPr lang="es-AR" sz="2600" dirty="0" smtClean="0"/>
          </a:p>
          <a:p>
            <a:pPr>
              <a:buNone/>
            </a:pPr>
            <a:r>
              <a:rPr lang="es-AR" sz="2600" dirty="0" smtClean="0"/>
              <a:t>Para funciones de jefatura: 2 años de experiencia o acreditación de capacitación CINEP</a:t>
            </a:r>
            <a:endParaRPr lang="es-AR" sz="2600" dirty="0"/>
          </a:p>
        </p:txBody>
      </p:sp>
      <p:pic>
        <p:nvPicPr>
          <p:cNvPr id="7" name="6 Imagen" descr="CINCO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7687" y="4071942"/>
            <a:ext cx="2214578" cy="1428760"/>
          </a:xfrm>
          <a:prstGeom prst="rect">
            <a:avLst/>
          </a:prstGeom>
        </p:spPr>
      </p:pic>
      <p:pic>
        <p:nvPicPr>
          <p:cNvPr id="8" name="7 Imagen" descr="CINCO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4071942"/>
            <a:ext cx="2214578" cy="1428759"/>
          </a:xfrm>
          <a:prstGeom prst="rect">
            <a:avLst/>
          </a:prstGeom>
        </p:spPr>
      </p:pic>
      <p:pic>
        <p:nvPicPr>
          <p:cNvPr id="9" name="8 Imagen" descr="thr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3" y="1714488"/>
            <a:ext cx="1071571" cy="1109665"/>
          </a:xfrm>
          <a:prstGeom prst="rect">
            <a:avLst/>
          </a:prstGeom>
        </p:spPr>
      </p:pic>
      <p:pic>
        <p:nvPicPr>
          <p:cNvPr id="11" name="10 Imagen" descr="T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96" y="1714488"/>
            <a:ext cx="1357322" cy="1204084"/>
          </a:xfrm>
          <a:prstGeom prst="rect">
            <a:avLst/>
          </a:prstGeom>
        </p:spPr>
      </p:pic>
      <p:pic>
        <p:nvPicPr>
          <p:cNvPr id="12" name="11 Imagen" descr="tre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1802" y="2786058"/>
            <a:ext cx="857256" cy="866574"/>
          </a:xfrm>
          <a:prstGeom prst="rect">
            <a:avLst/>
          </a:prstGeom>
        </p:spPr>
      </p:pic>
      <p:pic>
        <p:nvPicPr>
          <p:cNvPr id="13" name="12 Imagen" descr="tre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48" y="2786058"/>
            <a:ext cx="847732" cy="856946"/>
          </a:xfrm>
          <a:prstGeom prst="rect">
            <a:avLst/>
          </a:prstGeom>
        </p:spPr>
      </p:pic>
      <p:pic>
        <p:nvPicPr>
          <p:cNvPr id="10" name="9 Imagen" descr="uno más un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9058" y="5871111"/>
            <a:ext cx="1285884" cy="1007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Comienzo de la partida por el Nivel B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357850"/>
          </a:xfrm>
        </p:spPr>
        <p:txBody>
          <a:bodyPr>
            <a:noAutofit/>
          </a:bodyPr>
          <a:lstStyle/>
          <a:p>
            <a:r>
              <a:rPr lang="es-AR" sz="2200" dirty="0" smtClean="0"/>
              <a:t>Título universitario de 4 años atinente a la función o puesto a desarrollar más Experiencia laboral en la especialidad atinente a la función o puesto de 3 años después de la titulación más Especialización en los campos profesionales correspondientes a la función o puesto a desarrollar, acreditable mediante estudios o publicaciones.</a:t>
            </a:r>
          </a:p>
          <a:p>
            <a:endParaRPr lang="es-AR" sz="2200" dirty="0" smtClean="0"/>
          </a:p>
          <a:p>
            <a:r>
              <a:rPr lang="es-AR" sz="2200" dirty="0" smtClean="0"/>
              <a:t>(Para el Agrupamiento General) Título atinente de nivel universitario o terciario de carreras de TRES años y una experiencia laboral correspondiente a la función o puesto no inferior a SEIS años.</a:t>
            </a:r>
          </a:p>
          <a:p>
            <a:endParaRPr lang="es-AR" sz="2200" dirty="0" smtClean="0"/>
          </a:p>
          <a:p>
            <a:pPr>
              <a:buNone/>
            </a:pPr>
            <a:r>
              <a:rPr lang="es-AR" sz="2000" dirty="0" smtClean="0"/>
              <a:t>Experiencia laboral en dirección de equipos de trabajo por un término no inferior a DOS años, para funciones ejecutivas o de jefatura.</a:t>
            </a:r>
          </a:p>
          <a:p>
            <a:pPr>
              <a:buNone/>
            </a:pPr>
            <a:r>
              <a:rPr lang="es-AR" sz="2000" dirty="0" smtClean="0"/>
              <a:t>Procedimiento: Arrojar 3 dados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620688"/>
            <a:ext cx="7772400" cy="2063759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Objetivo:</a:t>
            </a:r>
            <a:br>
              <a:rPr lang="es-AR" dirty="0" smtClean="0"/>
            </a:br>
            <a:r>
              <a:rPr lang="es-AR" dirty="0" smtClean="0"/>
              <a:t>Alcanzar la meta</a:t>
            </a: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714512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4" name="3 Imagen" descr="o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3339313" y="2141408"/>
            <a:ext cx="2643209" cy="4786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Ingreso al Nivel B (sólo hay complejo)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s-AR" dirty="0" smtClean="0"/>
              <a:t>Título de 4 años</a:t>
            </a:r>
          </a:p>
          <a:p>
            <a:r>
              <a:rPr lang="es-AR" dirty="0" smtClean="0"/>
              <a:t>Más Experiencia de 3 años después del título</a:t>
            </a:r>
          </a:p>
          <a:p>
            <a:r>
              <a:rPr lang="es-AR" dirty="0" smtClean="0"/>
              <a:t>Más Especialización</a:t>
            </a:r>
            <a:endParaRPr lang="es-AR" dirty="0"/>
          </a:p>
        </p:txBody>
      </p:sp>
      <p:pic>
        <p:nvPicPr>
          <p:cNvPr id="5" name="4 Imagen" descr="T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4214818"/>
            <a:ext cx="1771650" cy="1638300"/>
          </a:xfrm>
          <a:prstGeom prst="rect">
            <a:avLst/>
          </a:prstGeom>
        </p:spPr>
      </p:pic>
      <p:pic>
        <p:nvPicPr>
          <p:cNvPr id="6" name="5 Imagen" descr="S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884" y="4071942"/>
            <a:ext cx="1762125" cy="2028825"/>
          </a:xfrm>
          <a:prstGeom prst="rect">
            <a:avLst/>
          </a:prstGeom>
        </p:spPr>
      </p:pic>
      <p:pic>
        <p:nvPicPr>
          <p:cNvPr id="8" name="7 Imagen" descr="fou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4286256"/>
            <a:ext cx="1643074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Ingreso a Nivel B (Agrupamiento o General)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Título de 3 años más experiencia en el puesto o función de 6 años.</a:t>
            </a:r>
          </a:p>
          <a:p>
            <a:endParaRPr lang="es-AR" dirty="0"/>
          </a:p>
        </p:txBody>
      </p:sp>
      <p:pic>
        <p:nvPicPr>
          <p:cNvPr id="5" name="4 Imagen" descr="se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929066"/>
            <a:ext cx="2143125" cy="1857373"/>
          </a:xfrm>
          <a:prstGeom prst="rect">
            <a:avLst/>
          </a:prstGeom>
        </p:spPr>
      </p:pic>
      <p:pic>
        <p:nvPicPr>
          <p:cNvPr id="6" name="5 Imagen" descr="thr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3929066"/>
            <a:ext cx="1928826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Comienzo de la partida por el Nivel 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Título universitario de grado  de 4 años atinente a la función o puesto</a:t>
            </a:r>
            <a:r>
              <a:rPr lang="es-AR" dirty="0"/>
              <a:t> </a:t>
            </a:r>
            <a:r>
              <a:rPr lang="es-AR" dirty="0" smtClean="0"/>
              <a:t>más estudios de postgrado, más Experiencia en la función por 6 años después de la titulación.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Y cuando importe función de jefatura, 3 años de experiencia en dirección de equipos.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 </a:t>
            </a:r>
          </a:p>
          <a:p>
            <a:pPr marL="0" indent="0">
              <a:buNone/>
            </a:pPr>
            <a:r>
              <a:rPr lang="es-AR" dirty="0" smtClean="0"/>
              <a:t>Procedimiento: Arroja 3 dados</a:t>
            </a:r>
            <a:br>
              <a:rPr lang="es-AR" dirty="0" smtClean="0"/>
            </a:b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Ingreso al Nivel A (sólo hay complejo)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Título de 4 años más al menos 1 posgrado más 6 años de experiencia después del título.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Y para Jefatura: 3 años en dirección de equipos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8" name="7 Imagen" descr="fo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643182"/>
            <a:ext cx="1038227" cy="1071570"/>
          </a:xfrm>
          <a:prstGeom prst="rect">
            <a:avLst/>
          </a:prstGeom>
        </p:spPr>
      </p:pic>
      <p:pic>
        <p:nvPicPr>
          <p:cNvPr id="9" name="8 Imagen" descr="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9832" y="2786058"/>
            <a:ext cx="1071570" cy="1071570"/>
          </a:xfrm>
          <a:prstGeom prst="rect">
            <a:avLst/>
          </a:prstGeom>
        </p:spPr>
      </p:pic>
      <p:pic>
        <p:nvPicPr>
          <p:cNvPr id="10" name="9 Imagen" descr="tre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2" y="4857760"/>
            <a:ext cx="1130718" cy="1143008"/>
          </a:xfrm>
          <a:prstGeom prst="rect">
            <a:avLst/>
          </a:prstGeom>
        </p:spPr>
      </p:pic>
      <p:pic>
        <p:nvPicPr>
          <p:cNvPr id="11" name="10 Imagen" descr="si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5873" y="2714620"/>
            <a:ext cx="1524011" cy="10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75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Carrera de Funciones Ejecutivas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Hay CUATRO NIVELES</a:t>
            </a:r>
          </a:p>
          <a:p>
            <a:endParaRPr lang="es-AR" dirty="0" smtClean="0"/>
          </a:p>
          <a:p>
            <a:pPr lvl="7"/>
            <a:r>
              <a:rPr lang="es-AR" sz="3200" dirty="0" smtClean="0"/>
              <a:t>I Dirección Nacional (Nivel A)</a:t>
            </a:r>
          </a:p>
          <a:p>
            <a:pPr lvl="5"/>
            <a:r>
              <a:rPr lang="es-AR" sz="3200" dirty="0" smtClean="0"/>
              <a:t>II Dirección de Primera Apertura (Nivel A)</a:t>
            </a:r>
          </a:p>
          <a:p>
            <a:pPr lvl="2"/>
            <a:r>
              <a:rPr lang="es-AR" sz="3200" dirty="0" smtClean="0"/>
              <a:t>III Dirección de Segunda Apertura (Nivel B) </a:t>
            </a:r>
          </a:p>
          <a:p>
            <a:r>
              <a:rPr lang="es-AR" dirty="0" smtClean="0"/>
              <a:t>IV Coordinación General, Regional o Temática (Nivel C o +)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Sólo se accede por Sistema de Selección Abierto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Carrera de Funciones de Jefatura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03341"/>
            <a:ext cx="8229600" cy="4840303"/>
          </a:xfrm>
        </p:spPr>
        <p:txBody>
          <a:bodyPr>
            <a:normAutofit fontScale="92500" lnSpcReduction="10000"/>
          </a:bodyPr>
          <a:lstStyle/>
          <a:p>
            <a:r>
              <a:rPr lang="es-AR" sz="2800" dirty="0" smtClean="0"/>
              <a:t>Hay TRES Niveles</a:t>
            </a:r>
          </a:p>
          <a:p>
            <a:endParaRPr lang="es-AR" sz="2800" dirty="0" smtClean="0"/>
          </a:p>
          <a:p>
            <a:pPr lvl="5"/>
            <a:r>
              <a:rPr lang="es-AR" sz="2800" dirty="0" smtClean="0"/>
              <a:t>Nivel I – Jefatura de Departamento, Coordinación Programática o de Proyecto Especial (Nivel C o +)</a:t>
            </a:r>
          </a:p>
          <a:p>
            <a:pPr lvl="2"/>
            <a:r>
              <a:rPr lang="es-AR" sz="2800" dirty="0" smtClean="0"/>
              <a:t>Nivel II – Jefatura de División (Nivel D o +)</a:t>
            </a:r>
          </a:p>
          <a:p>
            <a:r>
              <a:rPr lang="es-AR" sz="2800" dirty="0" smtClean="0"/>
              <a:t>Nivel III – Supervisión (Nivel E o +)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pPr>
              <a:buNone/>
            </a:pPr>
            <a:r>
              <a:rPr lang="es-AR" sz="2800" dirty="0" smtClean="0"/>
              <a:t>Se accede por Sistema de Selección General, sólo para los Tramos Intermedios</a:t>
            </a:r>
            <a:endParaRPr lang="es-A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Invitación del Artículo 130 </a:t>
            </a:r>
            <a:br>
              <a:rPr lang="es-AR" dirty="0" smtClean="0"/>
            </a:br>
            <a:r>
              <a:rPr lang="es-AR" sz="3100" dirty="0" smtClean="0"/>
              <a:t>(</a:t>
            </a:r>
            <a:r>
              <a:rPr lang="es-AR" sz="3100" dirty="0" err="1" smtClean="0"/>
              <a:t>Dec</a:t>
            </a:r>
            <a:r>
              <a:rPr lang="es-AR" sz="3100" dirty="0" smtClean="0"/>
              <a:t>. 274/13 prorrogado por </a:t>
            </a:r>
            <a:r>
              <a:rPr lang="es-AR" sz="3100" dirty="0" err="1" smtClean="0"/>
              <a:t>Dec</a:t>
            </a:r>
            <a:r>
              <a:rPr lang="es-AR" sz="3100" dirty="0" smtClean="0"/>
              <a:t>. 515/14) 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“Por esta única vez y hasta el 31 de diciembre de 2015, podrán postularse para la cobertura de cargos vacantes del Agrupamiento General quienes acreditando título exigible acreditaran experiencia laboral atinente a las funciones o puestos a desempeñar por al menos el 50 % de los términos exigidos”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DESARROLLO DEL JUEGO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 smtClean="0"/>
              <a:t>Existen DIEZ GRADOS y TRES TRAMOS</a:t>
            </a:r>
          </a:p>
          <a:p>
            <a:r>
              <a:rPr lang="es-ES_tradnl" dirty="0" smtClean="0"/>
              <a:t>Se avanza 1 grado cada 3 calificaciones de BUENO, o cada 2 superiores.</a:t>
            </a:r>
          </a:p>
          <a:p>
            <a:r>
              <a:rPr lang="es-ES_tradnl" dirty="0" smtClean="0"/>
              <a:t>Se avanza un tramo cada 4 grados más el desarrollo de las actividades de capacitación.</a:t>
            </a:r>
          </a:p>
          <a:p>
            <a:r>
              <a:rPr lang="es-ES_tradnl" dirty="0" smtClean="0"/>
              <a:t>Se puede ascender 1 nivel perdiendo la mitad de los grados , o 2 niveles perdiendo  2/3 de los grados.</a:t>
            </a:r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Procedimiento: Se arroja un dado común con el dado CINEP Destacado/Bueno/Regular/Deficiente</a:t>
            </a:r>
          </a:p>
          <a:p>
            <a:pPr marL="0" indent="0">
              <a:buNone/>
            </a:pPr>
            <a:r>
              <a:rPr lang="es-ES_tradnl" dirty="0" smtClean="0"/>
              <a:t>    y el dado CINEP SI/NO de acuerdo a si cumple / no cumple con la capacitación exigida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72077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Materiales Necesarios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484784"/>
            <a:ext cx="2181225" cy="20955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1484784"/>
            <a:ext cx="1876425" cy="24384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1689571"/>
            <a:ext cx="1762125" cy="20288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8560" y="4221088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160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s-ES_tradnl" sz="4000" dirty="0" smtClean="0"/>
              <a:t>¿Y quién gana?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s-ES_tradnl" sz="2800" dirty="0" smtClean="0"/>
              <a:t>Aquel que haya hecho posible a lo largo de toda su carrera, la generación, profundización y diversificación de los derechos del ciudadano.</a:t>
            </a:r>
          </a:p>
          <a:p>
            <a:endParaRPr lang="es-ES_tradnl" sz="2800" dirty="0"/>
          </a:p>
          <a:p>
            <a:endParaRPr lang="es-ES_tradnl" dirty="0" smtClean="0"/>
          </a:p>
          <a:p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La función pública está FUERA DEL TABLERO</a:t>
            </a:r>
          </a:p>
          <a:p>
            <a:r>
              <a:rPr lang="es-ES_tradnl" dirty="0" smtClean="0"/>
              <a:t>Más allá de las normas y más acá de la acción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2357430"/>
            <a:ext cx="7344816" cy="2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6636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COMIENZA LA CARRERA</a:t>
            </a:r>
            <a:endParaRPr lang="es-AR" dirty="0"/>
          </a:p>
        </p:txBody>
      </p:sp>
      <p:pic>
        <p:nvPicPr>
          <p:cNvPr id="4" name="3 Marcador de contenido" descr="carrer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488" y="1857364"/>
            <a:ext cx="3643338" cy="3214710"/>
          </a:xfr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S.I.N.E.P.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SISTEMA NACIONAL DE EMPLEO PÚBLICO</a:t>
            </a:r>
          </a:p>
          <a:p>
            <a:pPr marL="0" indent="0" algn="ctr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dirty="0" smtClean="0"/>
              <a:t>Servicio Nacional de Empleo Público</a:t>
            </a:r>
          </a:p>
          <a:p>
            <a:pPr marL="0" indent="0" algn="ctr">
              <a:buNone/>
            </a:pPr>
            <a:endParaRPr lang="es-ES_tradnl" dirty="0"/>
          </a:p>
          <a:p>
            <a:pPr marL="0" indent="0" algn="ctr">
              <a:buNone/>
            </a:pPr>
            <a:endParaRPr lang="es-ES_tradnl" dirty="0" smtClean="0"/>
          </a:p>
          <a:p>
            <a:pPr marL="0" indent="0" algn="ctr">
              <a:buNone/>
            </a:pPr>
            <a:endParaRPr lang="es-ES_tradnl" dirty="0" smtClean="0"/>
          </a:p>
          <a:p>
            <a:pPr marL="0" indent="0" algn="ctr">
              <a:buNone/>
            </a:pPr>
            <a:endParaRPr lang="es-ES_tradnl" dirty="0"/>
          </a:p>
          <a:p>
            <a:pPr marL="0" indent="0" algn="r">
              <a:buNone/>
            </a:pPr>
            <a:r>
              <a:rPr lang="es-ES_tradnl" sz="2000" dirty="0" smtClean="0"/>
              <a:t>23 </a:t>
            </a:r>
            <a:r>
              <a:rPr lang="es-ES_tradnl" sz="2000" dirty="0" smtClean="0"/>
              <a:t>de abril de 2015</a:t>
            </a:r>
          </a:p>
          <a:p>
            <a:pPr marL="0" indent="0" algn="ctr">
              <a:buNone/>
            </a:pPr>
            <a:endParaRPr lang="es-ES_tradnl" dirty="0" smtClean="0"/>
          </a:p>
          <a:p>
            <a:pPr marL="0" indent="0" algn="ctr">
              <a:buNone/>
            </a:pPr>
            <a:endParaRPr lang="es-ES_tradnl" dirty="0"/>
          </a:p>
          <a:p>
            <a:pPr marL="0" indent="0" algn="ctr">
              <a:buNone/>
            </a:pPr>
            <a:endParaRPr lang="es-ES_tradnl" dirty="0" smtClean="0"/>
          </a:p>
          <a:p>
            <a:pPr marL="0" indent="0" algn="ctr">
              <a:buNone/>
            </a:pPr>
            <a:endParaRPr lang="es-ES_tradnl" dirty="0"/>
          </a:p>
          <a:p>
            <a:pPr marL="0" indent="0" algn="ctr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6812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Carrera de Agrupamientos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Existen CUATRO AGRUPAMIENTOS:</a:t>
            </a:r>
          </a:p>
          <a:p>
            <a:pPr lvl="2"/>
            <a:endParaRPr lang="es-ES_tradnl" sz="2800" dirty="0" smtClean="0"/>
          </a:p>
          <a:p>
            <a:pPr lvl="8"/>
            <a:r>
              <a:rPr lang="es-ES_tradnl" sz="2800" dirty="0" smtClean="0"/>
              <a:t>Especializado (Nivel B a A)</a:t>
            </a:r>
            <a:endParaRPr lang="es-ES_tradnl" sz="2800" dirty="0"/>
          </a:p>
          <a:p>
            <a:pPr lvl="5"/>
            <a:r>
              <a:rPr lang="es-ES_tradnl" sz="2800" dirty="0" smtClean="0"/>
              <a:t>Científico Técnico (Nivel D a A)</a:t>
            </a:r>
          </a:p>
          <a:p>
            <a:pPr lvl="2"/>
            <a:r>
              <a:rPr lang="es-ES_tradnl" sz="2800" dirty="0" smtClean="0"/>
              <a:t>Profesional (Nivel D a A)</a:t>
            </a:r>
          </a:p>
          <a:p>
            <a:r>
              <a:rPr lang="es-ES_tradnl" sz="2800" dirty="0" smtClean="0"/>
              <a:t>General (Nivel F a B)</a:t>
            </a:r>
          </a:p>
        </p:txBody>
      </p:sp>
    </p:spTree>
    <p:extLst>
      <p:ext uri="{BB962C8B-B14F-4D97-AF65-F5344CB8AC3E}">
        <p14:creationId xmlns:p14="http://schemas.microsoft.com/office/powerpoint/2010/main" xmlns="" val="4065398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Carrera de TRAMOS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Existen TRES TRAMOS</a:t>
            </a:r>
            <a:endParaRPr lang="es-ES_tradnl" dirty="0"/>
          </a:p>
          <a:p>
            <a:pPr lvl="4"/>
            <a:r>
              <a:rPr lang="es-ES_tradnl" sz="2800" dirty="0" smtClean="0"/>
              <a:t>AVANZADO (a partir del Grado 8) </a:t>
            </a:r>
          </a:p>
          <a:p>
            <a:pPr lvl="2"/>
            <a:r>
              <a:rPr lang="es-ES_tradnl" sz="2800" dirty="0" smtClean="0"/>
              <a:t>INTERMEDIO (a partir del Grado 4)</a:t>
            </a:r>
          </a:p>
          <a:p>
            <a:r>
              <a:rPr lang="es-ES_tradnl" sz="2800" dirty="0" smtClean="0"/>
              <a:t>GENERAL (del Grado 1)</a:t>
            </a:r>
          </a:p>
          <a:p>
            <a:pPr>
              <a:buNone/>
            </a:pPr>
            <a:r>
              <a:rPr lang="es-ES_tradnl" sz="2800" dirty="0" smtClean="0"/>
              <a:t>Se promueve con calificación y capacitación</a:t>
            </a:r>
          </a:p>
          <a:p>
            <a:pPr>
              <a:buNone/>
            </a:pPr>
            <a:endParaRPr lang="es-ES_tradnl" sz="2800" dirty="0" smtClean="0"/>
          </a:p>
          <a:p>
            <a:endParaRPr lang="es-AR" sz="2800" dirty="0"/>
          </a:p>
        </p:txBody>
      </p:sp>
      <p:pic>
        <p:nvPicPr>
          <p:cNvPr id="4" name="3 Imagen" descr="dado CINEP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4357694"/>
            <a:ext cx="2181225" cy="2095500"/>
          </a:xfrm>
          <a:prstGeom prst="rect">
            <a:avLst/>
          </a:prstGeom>
        </p:spPr>
      </p:pic>
      <p:pic>
        <p:nvPicPr>
          <p:cNvPr id="5" name="4 Imagen" descr="S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4429132"/>
            <a:ext cx="1762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3820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Carrera de Grados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Hay DIEZ Grados más Grados Adicionales.</a:t>
            </a:r>
          </a:p>
          <a:p>
            <a:endParaRPr lang="es-AR" dirty="0" smtClean="0"/>
          </a:p>
          <a:p>
            <a:r>
              <a:rPr lang="es-AR" dirty="0" smtClean="0"/>
              <a:t>Se promueve con calificación y capacitación</a:t>
            </a:r>
            <a:endParaRPr lang="es-AR" dirty="0"/>
          </a:p>
        </p:txBody>
      </p:sp>
      <p:pic>
        <p:nvPicPr>
          <p:cNvPr id="4" name="3 Imagen" descr="dado CINEP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429000"/>
            <a:ext cx="2181225" cy="2095500"/>
          </a:xfrm>
          <a:prstGeom prst="rect">
            <a:avLst/>
          </a:prstGeom>
        </p:spPr>
      </p:pic>
      <p:pic>
        <p:nvPicPr>
          <p:cNvPr id="5" name="4 Imagen" descr="S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80" y="3429000"/>
            <a:ext cx="1762125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Carrera de Nivel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s-AR" dirty="0" smtClean="0"/>
              <a:t>Existen 6 NIVELES desde la </a:t>
            </a:r>
            <a:r>
              <a:rPr lang="es-AR" sz="40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s-AR" dirty="0" smtClean="0"/>
              <a:t> a la </a:t>
            </a:r>
            <a:r>
              <a:rPr lang="es-AR" sz="40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  <a:p>
            <a:endParaRPr lang="es-AR" sz="40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s-AR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3 Imagen" descr="dado_letras_abcde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060848"/>
            <a:ext cx="5328592" cy="4176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Comienzo de la partida por el Nivel F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3800" dirty="0" smtClean="0"/>
              <a:t>Debe tener aprobado el secundario (puede haber alcanzado sólo el ciclo básico en el supuesto de ser de 16 años).</a:t>
            </a:r>
          </a:p>
          <a:p>
            <a:r>
              <a:rPr lang="es-AR" sz="3800" dirty="0" smtClean="0"/>
              <a:t>Debe acreditar conocimientos y capacidades básicas para las tareas mediante capacitación específica o experiencia laboral afín.</a:t>
            </a:r>
          </a:p>
          <a:p>
            <a:endParaRPr lang="es-AR" dirty="0" smtClean="0"/>
          </a:p>
          <a:p>
            <a:r>
              <a:rPr lang="es-AR" sz="3100" dirty="0" smtClean="0"/>
              <a:t>Procedimiento: Arrojar 4 dados. </a:t>
            </a:r>
            <a:endParaRPr lang="es-AR" sz="31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Ingreso al Nivel F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Con Secundario Completo: </a:t>
            </a:r>
          </a:p>
          <a:p>
            <a:pPr>
              <a:buNone/>
            </a:pPr>
            <a:r>
              <a:rPr lang="es-AR" dirty="0" smtClean="0"/>
              <a:t>(al menos 5 años de estudios)</a:t>
            </a:r>
          </a:p>
          <a:p>
            <a:endParaRPr lang="es-AR" dirty="0" smtClean="0"/>
          </a:p>
          <a:p>
            <a:r>
              <a:rPr lang="es-AR" dirty="0" smtClean="0"/>
              <a:t>Con ciclo básico</a:t>
            </a:r>
          </a:p>
          <a:p>
            <a:pPr>
              <a:buNone/>
            </a:pPr>
            <a:r>
              <a:rPr lang="es-AR" dirty="0" smtClean="0"/>
              <a:t>(al menos con 3 años)</a:t>
            </a:r>
          </a:p>
          <a:p>
            <a:pPr>
              <a:buNone/>
            </a:pPr>
            <a:r>
              <a:rPr lang="es-AR" dirty="0" smtClean="0"/>
              <a:t>                                        </a:t>
            </a:r>
          </a:p>
          <a:p>
            <a:pPr>
              <a:buNone/>
            </a:pPr>
            <a:r>
              <a:rPr lang="es-AR" dirty="0" smtClean="0"/>
              <a:t>Y siempre que la suma de todos los dados lanzados </a:t>
            </a:r>
            <a:r>
              <a:rPr lang="es-AR" dirty="0" smtClean="0"/>
              <a:t>dé </a:t>
            </a:r>
            <a:r>
              <a:rPr lang="es-AR" dirty="0" smtClean="0"/>
              <a:t>al menos “</a:t>
            </a:r>
            <a:r>
              <a:rPr lang="es-AR" sz="4000" dirty="0" smtClean="0"/>
              <a:t>16</a:t>
            </a:r>
            <a:r>
              <a:rPr lang="es-AR" dirty="0" smtClean="0"/>
              <a:t>”.</a:t>
            </a:r>
            <a:endParaRPr lang="es-AR" dirty="0"/>
          </a:p>
        </p:txBody>
      </p:sp>
      <p:pic>
        <p:nvPicPr>
          <p:cNvPr id="5" name="4 Imagen" descr="cinco o seis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1285860"/>
            <a:ext cx="2105025" cy="2071702"/>
          </a:xfrm>
          <a:prstGeom prst="rect">
            <a:avLst/>
          </a:prstGeom>
        </p:spPr>
      </p:pic>
      <p:pic>
        <p:nvPicPr>
          <p:cNvPr id="6" name="5 Imagen" descr="uno más d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3286124"/>
            <a:ext cx="1357322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510</TotalTime>
  <Words>1337</Words>
  <Application>Microsoft Office PowerPoint</Application>
  <PresentationFormat>Presentación en pantalla (4:3)</PresentationFormat>
  <Paragraphs>187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Carrera Individual del Emprendedor Público</vt:lpstr>
      <vt:lpstr>Objetivo: Alcanzar la meta</vt:lpstr>
      <vt:lpstr>COMIENZA LA CARRERA</vt:lpstr>
      <vt:lpstr>Carrera de Agrupamientos</vt:lpstr>
      <vt:lpstr>Carrera de TRAMOS</vt:lpstr>
      <vt:lpstr>Carrera de Grados</vt:lpstr>
      <vt:lpstr>Carrera de Nivel</vt:lpstr>
      <vt:lpstr>Comienzo de la partida por el Nivel F</vt:lpstr>
      <vt:lpstr>Ingreso al Nivel F</vt:lpstr>
      <vt:lpstr>Comienzo de la partida por el Nivel E</vt:lpstr>
      <vt:lpstr>Ingreso al Nivel E (simple)</vt:lpstr>
      <vt:lpstr>Ingreso al Nivel E (complejo)</vt:lpstr>
      <vt:lpstr>Comienzo de la partida por el Nivel D</vt:lpstr>
      <vt:lpstr>Ingreso al Nivel D (simple)</vt:lpstr>
      <vt:lpstr>Ingreso al Nivel D (complejo)</vt:lpstr>
      <vt:lpstr>Comienzo de la partida por el Nivel C</vt:lpstr>
      <vt:lpstr>Ingreso a Nivel C (simple)</vt:lpstr>
      <vt:lpstr>Ingreso al Nivel C (complejo)</vt:lpstr>
      <vt:lpstr>Comienzo de la partida por el Nivel B</vt:lpstr>
      <vt:lpstr>Ingreso al Nivel B (sólo hay complejo)</vt:lpstr>
      <vt:lpstr>Ingreso a Nivel B (Agrupamiento o General)</vt:lpstr>
      <vt:lpstr>Comienzo de la partida por el Nivel A</vt:lpstr>
      <vt:lpstr>Ingreso al Nivel A (sólo hay complejo)</vt:lpstr>
      <vt:lpstr>Carrera de Funciones Ejecutivas</vt:lpstr>
      <vt:lpstr>Carrera de Funciones de Jefatura</vt:lpstr>
      <vt:lpstr>Invitación del Artículo 130  (Dec. 274/13 prorrogado por Dec. 515/14) </vt:lpstr>
      <vt:lpstr>DESARROLLO DEL JUEGO</vt:lpstr>
      <vt:lpstr>Materiales Necesarios</vt:lpstr>
      <vt:lpstr>¿Y quién gana?</vt:lpstr>
      <vt:lpstr>S.I.N.E.P.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Carrera Individual del Emprendedor Público</dc:title>
  <dc:creator>PC</dc:creator>
  <cp:lastModifiedBy>Raul</cp:lastModifiedBy>
  <cp:revision>50</cp:revision>
  <dcterms:created xsi:type="dcterms:W3CDTF">2013-05-25T03:16:20Z</dcterms:created>
  <dcterms:modified xsi:type="dcterms:W3CDTF">2015-04-19T00:17:24Z</dcterms:modified>
</cp:coreProperties>
</file>