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8" r:id="rId22"/>
    <p:sldId id="279" r:id="rId23"/>
    <p:sldId id="280" r:id="rId24"/>
    <p:sldId id="273" r:id="rId25"/>
    <p:sldId id="281" r:id="rId26"/>
    <p:sldId id="290" r:id="rId27"/>
    <p:sldId id="282" r:id="rId28"/>
    <p:sldId id="283" r:id="rId29"/>
    <p:sldId id="284" r:id="rId30"/>
    <p:sldId id="285" r:id="rId31"/>
    <p:sldId id="286" r:id="rId32"/>
    <p:sldId id="291" r:id="rId33"/>
    <p:sldId id="292" r:id="rId34"/>
    <p:sldId id="272" r:id="rId35"/>
    <p:sldId id="287" r:id="rId36"/>
    <p:sldId id="288" r:id="rId37"/>
    <p:sldId id="299" r:id="rId38"/>
    <p:sldId id="295" r:id="rId39"/>
    <p:sldId id="298" r:id="rId40"/>
    <p:sldId id="297" r:id="rId4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4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80" autoAdjust="0"/>
  </p:normalViewPr>
  <p:slideViewPr>
    <p:cSldViewPr>
      <p:cViewPr varScale="1">
        <p:scale>
          <a:sx n="79" d="100"/>
          <a:sy n="79" d="100"/>
        </p:scale>
        <p:origin x="-1584" y="-90"/>
      </p:cViewPr>
      <p:guideLst>
        <p:guide orient="horz" pos="2160"/>
        <p:guide pos="2880"/>
      </p:guideLst>
    </p:cSldViewPr>
  </p:slideViewPr>
  <p:outlineViewPr>
    <p:cViewPr>
      <p:scale>
        <a:sx n="33" d="100"/>
        <a:sy n="33" d="100"/>
      </p:scale>
      <p:origin x="0" y="242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891D0-ABBA-40AB-9097-95606E82506B}" type="datetimeFigureOut">
              <a:rPr lang="es-AR" smtClean="0"/>
              <a:pPr/>
              <a:t>27/04/2015</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991B2A-EDD9-44A8-A0F5-0500449D893D}" type="slidenum">
              <a:rPr lang="es-AR" smtClean="0"/>
              <a:pPr/>
              <a:t>‹Nº›</a:t>
            </a:fld>
            <a:endParaRPr lang="es-AR"/>
          </a:p>
        </p:txBody>
      </p:sp>
    </p:spTree>
    <p:extLst>
      <p:ext uri="{BB962C8B-B14F-4D97-AF65-F5344CB8AC3E}">
        <p14:creationId xmlns:p14="http://schemas.microsoft.com/office/powerpoint/2010/main" val="13091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6C991B2A-EDD9-44A8-A0F5-0500449D893D}" type="slidenum">
              <a:rPr lang="es-AR" smtClean="0"/>
              <a:pPr/>
              <a:t>18</a:t>
            </a:fld>
            <a:endParaRPr lang="es-AR"/>
          </a:p>
        </p:txBody>
      </p:sp>
    </p:spTree>
    <p:extLst>
      <p:ext uri="{BB962C8B-B14F-4D97-AF65-F5344CB8AC3E}">
        <p14:creationId xmlns:p14="http://schemas.microsoft.com/office/powerpoint/2010/main" val="377694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16" name="15 Marcador de número de diapositiva"/>
          <p:cNvSpPr>
            <a:spLocks noGrp="1"/>
          </p:cNvSpPr>
          <p:nvPr>
            <p:ph type="sldNum" sz="quarter" idx="11"/>
          </p:nvPr>
        </p:nvSpPr>
        <p:spPr/>
        <p:txBody>
          <a:bodyPr/>
          <a:lstStyle/>
          <a:p>
            <a:fld id="{3511C197-1744-4944-9794-B25E56C38A1F}" type="slidenum">
              <a:rPr lang="es-AR" smtClean="0"/>
              <a:pPr/>
              <a:t>‹Nº›</a:t>
            </a:fld>
            <a:endParaRPr lang="es-AR"/>
          </a:p>
        </p:txBody>
      </p:sp>
      <p:sp>
        <p:nvSpPr>
          <p:cNvPr id="17" name="16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D6EE4558-0F6E-4407-813E-526489680450}" type="datetimeFigureOut">
              <a:rPr lang="es-AR" smtClean="0"/>
              <a:pPr/>
              <a:t>27/04/2015</a:t>
            </a:fld>
            <a:endParaRPr lang="es-AR"/>
          </a:p>
        </p:txBody>
      </p:sp>
      <p:sp>
        <p:nvSpPr>
          <p:cNvPr id="15" name="14 Marcador de número de diapositiva"/>
          <p:cNvSpPr>
            <a:spLocks noGrp="1"/>
          </p:cNvSpPr>
          <p:nvPr>
            <p:ph type="sldNum" sz="quarter" idx="15"/>
          </p:nvPr>
        </p:nvSpPr>
        <p:spPr/>
        <p:txBody>
          <a:bodyPr/>
          <a:lstStyle>
            <a:lvl1pPr algn="ctr">
              <a:defRPr/>
            </a:lvl1pPr>
          </a:lstStyle>
          <a:p>
            <a:fld id="{3511C197-1744-4944-9794-B25E56C38A1F}" type="slidenum">
              <a:rPr lang="es-AR" smtClean="0"/>
              <a:pPr/>
              <a:t>‹Nº›</a:t>
            </a:fld>
            <a:endParaRPr lang="es-AR"/>
          </a:p>
        </p:txBody>
      </p:sp>
      <p:sp>
        <p:nvSpPr>
          <p:cNvPr id="16" name="15 Marcador de pie de página"/>
          <p:cNvSpPr>
            <a:spLocks noGrp="1"/>
          </p:cNvSpPr>
          <p:nvPr>
            <p:ph type="ftr" sz="quarter" idx="16"/>
          </p:nvPr>
        </p:nvSpPr>
        <p:spPr/>
        <p:txBody>
          <a:bodyPr/>
          <a:lstStyle/>
          <a:p>
            <a:endParaRPr lang="es-AR"/>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8" name="7 Marcador de pie de página"/>
          <p:cNvSpPr>
            <a:spLocks noGrp="1"/>
          </p:cNvSpPr>
          <p:nvPr>
            <p:ph type="ftr" sz="quarter" idx="11"/>
          </p:nvPr>
        </p:nvSpPr>
        <p:spPr/>
        <p:txBody>
          <a:bodyPr/>
          <a:lstStyle/>
          <a:p>
            <a:endParaRPr lang="es-AR"/>
          </a:p>
        </p:txBody>
      </p:sp>
      <p:sp>
        <p:nvSpPr>
          <p:cNvPr id="7" name="6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D6EE4558-0F6E-4407-813E-526489680450}" type="datetimeFigureOut">
              <a:rPr lang="es-AR" smtClean="0"/>
              <a:pPr/>
              <a:t>27/04/2015</a:t>
            </a:fld>
            <a:endParaRPr lang="es-AR"/>
          </a:p>
        </p:txBody>
      </p:sp>
      <p:sp>
        <p:nvSpPr>
          <p:cNvPr id="9" name="8 Marcador de número de diapositiva"/>
          <p:cNvSpPr>
            <a:spLocks noGrp="1"/>
          </p:cNvSpPr>
          <p:nvPr>
            <p:ph type="sldNum" sz="quarter" idx="15"/>
          </p:nvPr>
        </p:nvSpPr>
        <p:spPr/>
        <p:txBody>
          <a:bodyPr/>
          <a:lstStyle/>
          <a:p>
            <a:fld id="{3511C197-1744-4944-9794-B25E56C38A1F}" type="slidenum">
              <a:rPr lang="es-AR" smtClean="0"/>
              <a:pPr/>
              <a:t>‹Nº›</a:t>
            </a:fld>
            <a:endParaRPr lang="es-AR"/>
          </a:p>
        </p:txBody>
      </p:sp>
      <p:sp>
        <p:nvSpPr>
          <p:cNvPr id="10" name="9 Marcador de pie de página"/>
          <p:cNvSpPr>
            <a:spLocks noGrp="1"/>
          </p:cNvSpPr>
          <p:nvPr>
            <p:ph type="ftr" sz="quarter" idx="16"/>
          </p:nvPr>
        </p:nvSpPr>
        <p:spPr/>
        <p:txBody>
          <a:bodyPr/>
          <a:lstStyle/>
          <a:p>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D6EE4558-0F6E-4407-813E-526489680450}" type="datetimeFigureOut">
              <a:rPr lang="es-AR" smtClean="0"/>
              <a:pPr/>
              <a:t>27/04/2015</a:t>
            </a:fld>
            <a:endParaRPr lang="es-AR"/>
          </a:p>
        </p:txBody>
      </p:sp>
      <p:sp>
        <p:nvSpPr>
          <p:cNvPr id="9" name="8 Marcador de número de diapositiva"/>
          <p:cNvSpPr>
            <a:spLocks noGrp="1"/>
          </p:cNvSpPr>
          <p:nvPr>
            <p:ph type="sldNum" sz="quarter" idx="11"/>
          </p:nvPr>
        </p:nvSpPr>
        <p:spPr/>
        <p:txBody>
          <a:bodyPr/>
          <a:lstStyle/>
          <a:p>
            <a:fld id="{3511C197-1744-4944-9794-B25E56C38A1F}" type="slidenum">
              <a:rPr lang="es-AR" smtClean="0"/>
              <a:pPr/>
              <a:t>‹Nº›</a:t>
            </a:fld>
            <a:endParaRPr lang="es-AR"/>
          </a:p>
        </p:txBody>
      </p:sp>
      <p:sp>
        <p:nvSpPr>
          <p:cNvPr id="10" name="9 Marcador de pie de página"/>
          <p:cNvSpPr>
            <a:spLocks noGrp="1"/>
          </p:cNvSpPr>
          <p:nvPr>
            <p:ph type="ftr" sz="quarter" idx="12"/>
          </p:nvPr>
        </p:nvSpPr>
        <p:spPr/>
        <p:txBody>
          <a:bodyPr/>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6EE4558-0F6E-4407-813E-526489680450}" type="datetimeFigureOut">
              <a:rPr lang="es-AR" smtClean="0"/>
              <a:pPr/>
              <a:t>27/04/2015</a:t>
            </a:fld>
            <a:endParaRPr lang="es-AR"/>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AR"/>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511C197-1744-4944-9794-B25E56C38A1F}" type="slidenum">
              <a:rPr lang="es-AR" smtClean="0"/>
              <a:pPr/>
              <a:t>‹Nº›</a:t>
            </a:fld>
            <a:endParaRPr lang="es-AR"/>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buNone/>
            </a:pPr>
            <a:endParaRPr lang="es-AR" dirty="0" smtClean="0"/>
          </a:p>
          <a:p>
            <a:pPr>
              <a:buNone/>
            </a:pPr>
            <a:endParaRPr lang="es-AR" dirty="0" smtClean="0"/>
          </a:p>
          <a:p>
            <a:pPr>
              <a:buNone/>
            </a:pPr>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pPr lvl="7"/>
            <a:endParaRPr lang="es-AR" dirty="0" smtClean="0"/>
          </a:p>
          <a:p>
            <a:pPr lvl="7"/>
            <a:endParaRPr lang="es-AR" dirty="0" smtClean="0"/>
          </a:p>
          <a:p>
            <a:pPr lvl="8" algn="r"/>
            <a:r>
              <a:rPr lang="es-AR" sz="2400" dirty="0" smtClean="0"/>
              <a:t>23 de abril de 2015</a:t>
            </a:r>
            <a:endParaRPr lang="es-AR" sz="2400" dirty="0"/>
          </a:p>
        </p:txBody>
      </p:sp>
      <p:sp>
        <p:nvSpPr>
          <p:cNvPr id="3" name="2 Título"/>
          <p:cNvSpPr>
            <a:spLocks noGrp="1"/>
          </p:cNvSpPr>
          <p:nvPr>
            <p:ph type="title"/>
          </p:nvPr>
        </p:nvSpPr>
        <p:spPr>
          <a:xfrm>
            <a:off x="467544" y="980728"/>
            <a:ext cx="8229600" cy="3096344"/>
          </a:xfrm>
        </p:spPr>
        <p:txBody>
          <a:bodyPr>
            <a:normAutofit/>
          </a:bodyPr>
          <a:lstStyle/>
          <a:p>
            <a:pPr algn="ctr"/>
            <a:r>
              <a:rPr lang="es-AR" sz="6600" dirty="0" smtClean="0"/>
              <a:t>Empleo Público </a:t>
            </a:r>
            <a:r>
              <a:rPr lang="es-AR" dirty="0" smtClean="0"/>
              <a:t/>
            </a:r>
            <a:br>
              <a:rPr lang="es-AR" dirty="0" smtClean="0"/>
            </a:br>
            <a:r>
              <a:rPr lang="es-AR" dirty="0" smtClean="0"/>
              <a:t/>
            </a:r>
            <a:br>
              <a:rPr lang="es-AR" dirty="0" smtClean="0"/>
            </a:br>
            <a:r>
              <a:rPr lang="es-AR" sz="3600" dirty="0" smtClean="0"/>
              <a:t>– de la Exaltación a la Resistencia -</a:t>
            </a:r>
            <a:endParaRPr lang="es-AR" sz="3600" dirty="0"/>
          </a:p>
        </p:txBody>
      </p:sp>
    </p:spTree>
    <p:extLst>
      <p:ext uri="{BB962C8B-B14F-4D97-AF65-F5344CB8AC3E}">
        <p14:creationId xmlns:p14="http://schemas.microsoft.com/office/powerpoint/2010/main" val="4062184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no ocultará nada</a:t>
            </a:r>
            <a:endParaRPr lang="es-AR" dirty="0"/>
          </a:p>
        </p:txBody>
      </p:sp>
      <p:sp>
        <p:nvSpPr>
          <p:cNvPr id="4" name="3 Título"/>
          <p:cNvSpPr>
            <a:spLocks noGrp="1"/>
          </p:cNvSpPr>
          <p:nvPr>
            <p:ph type="ctrTitle"/>
          </p:nvPr>
        </p:nvSpPr>
        <p:spPr/>
        <p:txBody>
          <a:bodyPr/>
          <a:lstStyle/>
          <a:p>
            <a:r>
              <a:rPr lang="es-AR" dirty="0" smtClean="0"/>
              <a:t>TRANSPARENCIA</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Subtítulo"/>
          <p:cNvSpPr>
            <a:spLocks noGrp="1"/>
          </p:cNvSpPr>
          <p:nvPr>
            <p:ph type="subTitle" idx="1"/>
          </p:nvPr>
        </p:nvSpPr>
        <p:spPr/>
        <p:txBody>
          <a:bodyPr/>
          <a:lstStyle/>
          <a:p>
            <a:r>
              <a:rPr lang="es-AR" dirty="0" smtClean="0"/>
              <a:t>El empleado público aceptará y cumplirá las instrucciones dentro del ámbito de su competencia</a:t>
            </a:r>
            <a:endParaRPr lang="es-AR" dirty="0"/>
          </a:p>
        </p:txBody>
      </p:sp>
      <p:sp>
        <p:nvSpPr>
          <p:cNvPr id="6" name="5 Título"/>
          <p:cNvSpPr>
            <a:spLocks noGrp="1"/>
          </p:cNvSpPr>
          <p:nvPr>
            <p:ph type="ctrTitle"/>
          </p:nvPr>
        </p:nvSpPr>
        <p:spPr/>
        <p:txBody>
          <a:bodyPr/>
          <a:lstStyle/>
          <a:p>
            <a:r>
              <a:rPr lang="es-AR" dirty="0" smtClean="0"/>
              <a:t>OBEDIENCIA</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conservará sus convicciones, y se manejará con criterio propio</a:t>
            </a:r>
            <a:endParaRPr lang="es-AR" dirty="0"/>
          </a:p>
        </p:txBody>
      </p:sp>
      <p:sp>
        <p:nvSpPr>
          <p:cNvPr id="2" name="1 Título"/>
          <p:cNvSpPr>
            <a:spLocks noGrp="1"/>
          </p:cNvSpPr>
          <p:nvPr>
            <p:ph type="ctrTitle"/>
          </p:nvPr>
        </p:nvSpPr>
        <p:spPr/>
        <p:txBody>
          <a:bodyPr/>
          <a:lstStyle/>
          <a:p>
            <a:r>
              <a:rPr lang="es-AR" dirty="0" smtClean="0"/>
              <a:t>INDEPENDENCIA</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 prestará para las tareas que le soliciten</a:t>
            </a:r>
            <a:endParaRPr lang="es-AR" dirty="0"/>
          </a:p>
        </p:txBody>
      </p:sp>
      <p:sp>
        <p:nvSpPr>
          <p:cNvPr id="2" name="1 Título"/>
          <p:cNvSpPr>
            <a:spLocks noGrp="1"/>
          </p:cNvSpPr>
          <p:nvPr>
            <p:ph type="ctrTitle"/>
          </p:nvPr>
        </p:nvSpPr>
        <p:spPr/>
        <p:txBody>
          <a:bodyPr/>
          <a:lstStyle/>
          <a:p>
            <a:r>
              <a:rPr lang="es-AR" dirty="0" smtClean="0"/>
              <a:t>COLABORACIÓN</a:t>
            </a:r>
            <a:endParaRPr lang="es-A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conservará su buen nombre y honor</a:t>
            </a:r>
            <a:endParaRPr lang="es-AR" dirty="0"/>
          </a:p>
        </p:txBody>
      </p:sp>
      <p:sp>
        <p:nvSpPr>
          <p:cNvPr id="4" name="3 Título"/>
          <p:cNvSpPr>
            <a:spLocks noGrp="1"/>
          </p:cNvSpPr>
          <p:nvPr>
            <p:ph type="ctrTitle"/>
          </p:nvPr>
        </p:nvSpPr>
        <p:spPr/>
        <p:txBody>
          <a:bodyPr/>
          <a:lstStyle/>
          <a:p>
            <a:r>
              <a:rPr lang="es-AR" dirty="0" smtClean="0"/>
              <a:t>DIGNIDAD</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será pulcro, limpio y correcto en sus modales y forma de vestir</a:t>
            </a:r>
            <a:endParaRPr lang="es-AR" dirty="0"/>
          </a:p>
        </p:txBody>
      </p:sp>
      <p:sp>
        <p:nvSpPr>
          <p:cNvPr id="2" name="1 Título"/>
          <p:cNvSpPr>
            <a:spLocks noGrp="1"/>
          </p:cNvSpPr>
          <p:nvPr>
            <p:ph type="ctrTitle"/>
          </p:nvPr>
        </p:nvSpPr>
        <p:spPr/>
        <p:txBody>
          <a:bodyPr/>
          <a:lstStyle/>
          <a:p>
            <a:r>
              <a:rPr lang="es-AR" dirty="0" smtClean="0"/>
              <a:t>DECORO</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no se irritará</a:t>
            </a:r>
            <a:endParaRPr lang="es-AR" dirty="0"/>
          </a:p>
        </p:txBody>
      </p:sp>
      <p:sp>
        <p:nvSpPr>
          <p:cNvPr id="2" name="1 Título"/>
          <p:cNvSpPr>
            <a:spLocks noGrp="1"/>
          </p:cNvSpPr>
          <p:nvPr>
            <p:ph type="ctrTitle"/>
          </p:nvPr>
        </p:nvSpPr>
        <p:spPr/>
        <p:txBody>
          <a:bodyPr/>
          <a:lstStyle/>
          <a:p>
            <a:r>
              <a:rPr lang="es-AR" dirty="0" smtClean="0"/>
              <a:t>TOLERANCIA</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 mantendrá en su centro emocional, psíquico y físico, frente a cualquier inconveniente.</a:t>
            </a:r>
            <a:endParaRPr lang="es-AR" dirty="0"/>
          </a:p>
        </p:txBody>
      </p:sp>
      <p:sp>
        <p:nvSpPr>
          <p:cNvPr id="2" name="1 Título"/>
          <p:cNvSpPr>
            <a:spLocks noGrp="1"/>
          </p:cNvSpPr>
          <p:nvPr>
            <p:ph type="ctrTitle"/>
          </p:nvPr>
        </p:nvSpPr>
        <p:spPr/>
        <p:txBody>
          <a:bodyPr/>
          <a:lstStyle/>
          <a:p>
            <a:r>
              <a:rPr lang="es-AR" dirty="0" smtClean="0"/>
              <a:t>EQUILIBRIO</a:t>
            </a:r>
            <a:endParaRPr lang="es-AR" dirty="0"/>
          </a:p>
        </p:txBody>
      </p:sp>
    </p:spTree>
  </p:cSld>
  <p:clrMapOvr>
    <a:masterClrMapping/>
  </p:clrMapOvr>
  <p:transition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AR" dirty="0" smtClean="0"/>
              <a:t>EMPLEADOS PÚBLICOS</a:t>
            </a:r>
            <a:endParaRPr lang="es-AR" dirty="0"/>
          </a:p>
        </p:txBody>
      </p:sp>
      <p:pic>
        <p:nvPicPr>
          <p:cNvPr id="1026" name="Picture 2" descr="http://todointeresante.files.wordpress.com/2008/05/marvel-character-composit.jpg"/>
          <p:cNvPicPr>
            <a:picLocks noGrp="1" noChangeAspect="1" noChangeArrowheads="1"/>
          </p:cNvPicPr>
          <p:nvPr>
            <p:ph idx="1"/>
          </p:nvPr>
        </p:nvPicPr>
        <p:blipFill>
          <a:blip r:embed="rId4" cstate="print"/>
          <a:srcRect/>
          <a:stretch>
            <a:fillRect/>
          </a:stretch>
        </p:blipFill>
        <p:spPr bwMode="auto">
          <a:xfrm>
            <a:off x="584790" y="1524000"/>
            <a:ext cx="7974419" cy="4572000"/>
          </a:xfrm>
          <a:prstGeom prst="rect">
            <a:avLst/>
          </a:prstGeom>
          <a:noFill/>
        </p:spPr>
      </p:pic>
    </p:spTree>
  </p:cSld>
  <p:clrMapOvr>
    <a:masterClrMapping/>
  </p:clrMapOvr>
  <p:transition spd="slow">
    <p:zoom/>
    <p:sndAc>
      <p:stSnd>
        <p:snd r:embed="rId3" name="drumroll.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Si eres argentino, tienes más de 16 años y aún no has alcanzado la edad jubilatoria, eres idóneo y estás preparado física y psíquicamente para ello, y…</a:t>
            </a:r>
          </a:p>
        </p:txBody>
      </p:sp>
      <p:sp>
        <p:nvSpPr>
          <p:cNvPr id="3" name="2 Título"/>
          <p:cNvSpPr>
            <a:spLocks noGrp="1"/>
          </p:cNvSpPr>
          <p:nvPr>
            <p:ph type="title"/>
          </p:nvPr>
        </p:nvSpPr>
        <p:spPr/>
        <p:txBody>
          <a:bodyPr/>
          <a:lstStyle/>
          <a:p>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sz="2400" dirty="0" smtClean="0"/>
              <a:t>El empleado público será íntegro e inflexible</a:t>
            </a:r>
            <a:r>
              <a:rPr lang="es-AR" sz="2000" dirty="0" smtClean="0"/>
              <a:t>. </a:t>
            </a:r>
            <a:endParaRPr lang="es-AR" sz="2000" dirty="0"/>
          </a:p>
        </p:txBody>
      </p:sp>
      <p:sp>
        <p:nvSpPr>
          <p:cNvPr id="2" name="1 Título"/>
          <p:cNvSpPr>
            <a:spLocks noGrp="1"/>
          </p:cNvSpPr>
          <p:nvPr>
            <p:ph type="ctrTitle"/>
          </p:nvPr>
        </p:nvSpPr>
        <p:spPr/>
        <p:txBody>
          <a:bodyPr/>
          <a:lstStyle/>
          <a:p>
            <a:r>
              <a:rPr lang="es-AR" dirty="0" smtClean="0"/>
              <a:t>PROBIDAD</a:t>
            </a: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AR" dirty="0" smtClean="0"/>
              <a:t>No hace más de 3 años que has estado vinculado a entidades controladas, fiscalizadas o regulada por el organismo en el que pretendes ingresar,</a:t>
            </a:r>
          </a:p>
          <a:p>
            <a:r>
              <a:rPr lang="es-AR" dirty="0" smtClean="0"/>
              <a:t>No has sido cesanteado ni exonerado,</a:t>
            </a:r>
          </a:p>
          <a:p>
            <a:r>
              <a:rPr lang="es-AR" dirty="0" smtClean="0"/>
              <a:t>No has renunciado pendiente un sumario administrativo, del que hubiera resultado tu sanción,</a:t>
            </a:r>
          </a:p>
          <a:p>
            <a:r>
              <a:rPr lang="es-AR" dirty="0" smtClean="0"/>
              <a:t>No eres deudor moroso del Estado, </a:t>
            </a:r>
          </a:p>
          <a:p>
            <a:r>
              <a:rPr lang="es-AR" dirty="0" smtClean="0"/>
              <a:t>No estás en infracción a la ley electoral o la del servicio militar obligatorio,</a:t>
            </a:r>
          </a:p>
          <a:p>
            <a:r>
              <a:rPr lang="es-AR" dirty="0" smtClean="0"/>
              <a:t>No estás inhabilitado para desempeñarte en la Administración Pública,</a:t>
            </a:r>
          </a:p>
          <a:p>
            <a:r>
              <a:rPr lang="es-AR" dirty="0" smtClean="0"/>
              <a:t>No has sido condenado ni procesado por delitos dolosos,</a:t>
            </a:r>
          </a:p>
          <a:p>
            <a:r>
              <a:rPr lang="es-AR" dirty="0" smtClean="0"/>
              <a:t>No has sido condenado ni procesado por delitos contra la Administración Pública,</a:t>
            </a:r>
          </a:p>
          <a:p>
            <a:r>
              <a:rPr lang="es-AR" dirty="0" smtClean="0"/>
              <a:t>No atentaste contra el orden institucional o el sistema democrático, y… </a:t>
            </a:r>
            <a:endParaRPr lang="es-AR" dirty="0"/>
          </a:p>
        </p:txBody>
      </p:sp>
      <p:sp>
        <p:nvSpPr>
          <p:cNvPr id="3" name="2 Título"/>
          <p:cNvSpPr>
            <a:spLocks noGrp="1"/>
          </p:cNvSpPr>
          <p:nvPr>
            <p:ph type="title"/>
          </p:nvPr>
        </p:nvSpPr>
        <p:spPr/>
        <p:txBody>
          <a:bodyPr/>
          <a:lstStyle/>
          <a:p>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pic>
        <p:nvPicPr>
          <p:cNvPr id="5" name="4 Marcador de contenido" descr="daliorig.jpg"/>
          <p:cNvPicPr>
            <a:picLocks noGrp="1" noChangeAspect="1"/>
          </p:cNvPicPr>
          <p:nvPr>
            <p:ph sz="half" idx="1"/>
          </p:nvPr>
        </p:nvPicPr>
        <p:blipFill>
          <a:blip r:embed="rId2" cstate="print"/>
          <a:stretch>
            <a:fillRect/>
          </a:stretch>
        </p:blipFill>
        <p:spPr>
          <a:xfrm>
            <a:off x="457200" y="1357298"/>
            <a:ext cx="4257676" cy="5072098"/>
          </a:xfrm>
        </p:spPr>
      </p:pic>
      <p:sp>
        <p:nvSpPr>
          <p:cNvPr id="4" name="3 Marcador de contenido"/>
          <p:cNvSpPr>
            <a:spLocks noGrp="1"/>
          </p:cNvSpPr>
          <p:nvPr>
            <p:ph sz="half" idx="2"/>
          </p:nvPr>
        </p:nvSpPr>
        <p:spPr/>
        <p:txBody>
          <a:bodyPr/>
          <a:lstStyle/>
          <a:p>
            <a:r>
              <a:rPr lang="es-AR" dirty="0" smtClean="0"/>
              <a:t>Y tienes mucho tiempo para encarar un proceso de concursos que puede llevarte tres años…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43182"/>
            <a:ext cx="8229600" cy="1000132"/>
          </a:xfrm>
        </p:spPr>
        <p:txBody>
          <a:bodyPr>
            <a:normAutofit/>
          </a:bodyPr>
          <a:lstStyle/>
          <a:p>
            <a:pPr algn="ctr"/>
            <a:r>
              <a:rPr lang="es-AR" dirty="0" smtClean="0"/>
              <a:t>Enlístate.</a:t>
            </a:r>
            <a:endParaRPr lang="es-A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AR" dirty="0" smtClean="0"/>
              <a:t>Ley 25.164</a:t>
            </a:r>
            <a:endParaRPr lang="es-AR" dirty="0"/>
          </a:p>
        </p:txBody>
      </p:sp>
      <p:sp>
        <p:nvSpPr>
          <p:cNvPr id="3" name="2 Marcador de contenido"/>
          <p:cNvSpPr>
            <a:spLocks noGrp="1"/>
          </p:cNvSpPr>
          <p:nvPr>
            <p:ph sz="half" idx="2"/>
          </p:nvPr>
        </p:nvSpPr>
        <p:spPr/>
        <p:txBody>
          <a:bodyPr>
            <a:normAutofit fontScale="55000" lnSpcReduction="20000"/>
          </a:bodyPr>
          <a:lstStyle/>
          <a:p>
            <a:r>
              <a:rPr lang="es-AR" dirty="0" smtClean="0"/>
              <a:t>Estabilidad</a:t>
            </a:r>
          </a:p>
          <a:p>
            <a:r>
              <a:rPr lang="es-AR" dirty="0" smtClean="0"/>
              <a:t>Retribución justa por sus servicios, con más los adicionales que correspondan</a:t>
            </a:r>
          </a:p>
          <a:p>
            <a:r>
              <a:rPr lang="es-AR" dirty="0" smtClean="0"/>
              <a:t>Igualdad de oportunidades en la carrera</a:t>
            </a:r>
          </a:p>
          <a:p>
            <a:r>
              <a:rPr lang="es-AR" dirty="0" smtClean="0"/>
              <a:t>Capacitación Permanente</a:t>
            </a:r>
          </a:p>
          <a:p>
            <a:r>
              <a:rPr lang="es-AR" dirty="0" smtClean="0"/>
              <a:t>Libre afiliación sindical y negociación colectiva</a:t>
            </a:r>
          </a:p>
          <a:p>
            <a:r>
              <a:rPr lang="es-AR" dirty="0" smtClean="0"/>
              <a:t>Licencias, justificaciones y franquicias</a:t>
            </a:r>
          </a:p>
          <a:p>
            <a:r>
              <a:rPr lang="es-AR" dirty="0" smtClean="0"/>
              <a:t>Compensaciones, indemnizaciones y subsidios</a:t>
            </a:r>
          </a:p>
          <a:p>
            <a:r>
              <a:rPr lang="es-AR" dirty="0" smtClean="0"/>
              <a:t>Asistencia social para sí y su familia</a:t>
            </a:r>
          </a:p>
          <a:p>
            <a:r>
              <a:rPr lang="es-AR" dirty="0" smtClean="0"/>
              <a:t>Interposición de recursos</a:t>
            </a:r>
          </a:p>
          <a:p>
            <a:r>
              <a:rPr lang="es-AR" dirty="0" smtClean="0"/>
              <a:t>Jubilación o retiro</a:t>
            </a:r>
          </a:p>
          <a:p>
            <a:r>
              <a:rPr lang="es-AR" dirty="0" smtClean="0"/>
              <a:t>Renuncia</a:t>
            </a:r>
          </a:p>
          <a:p>
            <a:r>
              <a:rPr lang="es-AR" dirty="0" smtClean="0"/>
              <a:t>Higiene y seguridad en el trabajo</a:t>
            </a:r>
          </a:p>
          <a:p>
            <a:r>
              <a:rPr lang="es-AR" dirty="0" smtClean="0"/>
              <a:t>Participación sindical en los procesos de calificación y disciplinarios</a:t>
            </a:r>
          </a:p>
          <a:p>
            <a:endParaRPr lang="es-AR" dirty="0"/>
          </a:p>
        </p:txBody>
      </p:sp>
      <p:sp>
        <p:nvSpPr>
          <p:cNvPr id="4" name="3 Marcador de contenido"/>
          <p:cNvSpPr>
            <a:spLocks noGrp="1"/>
          </p:cNvSpPr>
          <p:nvPr>
            <p:ph sz="quarter" idx="4"/>
          </p:nvPr>
        </p:nvSpPr>
        <p:spPr>
          <a:xfrm>
            <a:off x="4649788" y="2201896"/>
            <a:ext cx="4038600" cy="4370376"/>
          </a:xfrm>
        </p:spPr>
        <p:txBody>
          <a:bodyPr>
            <a:normAutofit fontScale="47500" lnSpcReduction="20000"/>
          </a:bodyPr>
          <a:lstStyle/>
          <a:p>
            <a:r>
              <a:rPr lang="es-AR" dirty="0" smtClean="0"/>
              <a:t>Estabilidad en el empleo y en el nivel y grado alcanzados</a:t>
            </a:r>
          </a:p>
          <a:p>
            <a:r>
              <a:rPr lang="es-AR" dirty="0" smtClean="0"/>
              <a:t>Retribución por sus servicios, con más los adicionales, suplementos y bonificaciones</a:t>
            </a:r>
          </a:p>
          <a:p>
            <a:r>
              <a:rPr lang="es-AR" dirty="0" smtClean="0"/>
              <a:t>Igualdad de oportunidades en la carrera</a:t>
            </a:r>
          </a:p>
          <a:p>
            <a:r>
              <a:rPr lang="es-AR" dirty="0" smtClean="0"/>
              <a:t>Capacitación Permanente</a:t>
            </a:r>
          </a:p>
          <a:p>
            <a:r>
              <a:rPr lang="es-AR" dirty="0" smtClean="0"/>
              <a:t>Libre agremiación y negociación colectiva</a:t>
            </a:r>
          </a:p>
          <a:p>
            <a:r>
              <a:rPr lang="es-AR" dirty="0" smtClean="0"/>
              <a:t>Licencias, justificaciones y franquicias</a:t>
            </a:r>
          </a:p>
          <a:p>
            <a:r>
              <a:rPr lang="es-AR" dirty="0" smtClean="0"/>
              <a:t>Compensaciones, indemnizaciones y subsidios</a:t>
            </a:r>
          </a:p>
          <a:p>
            <a:r>
              <a:rPr lang="es-AR" dirty="0" smtClean="0"/>
              <a:t>Asistencia familiar para sí y su núcleo familiar</a:t>
            </a:r>
          </a:p>
          <a:p>
            <a:r>
              <a:rPr lang="es-AR" dirty="0" smtClean="0"/>
              <a:t>Interposición de recursos</a:t>
            </a:r>
          </a:p>
          <a:p>
            <a:r>
              <a:rPr lang="es-AR" dirty="0" smtClean="0"/>
              <a:t>Renuncia</a:t>
            </a:r>
          </a:p>
          <a:p>
            <a:r>
              <a:rPr lang="es-AR" dirty="0" smtClean="0"/>
              <a:t>Jubilación o retiro</a:t>
            </a:r>
          </a:p>
          <a:p>
            <a:r>
              <a:rPr lang="es-AR" dirty="0" smtClean="0"/>
              <a:t>Condiciones y medio ambiente de trabajo dignos, libres de violencia</a:t>
            </a:r>
          </a:p>
          <a:p>
            <a:r>
              <a:rPr lang="es-AR" dirty="0" smtClean="0"/>
              <a:t>Participación sindical en los procesos de calificación y disciplinarios</a:t>
            </a:r>
          </a:p>
          <a:p>
            <a:r>
              <a:rPr lang="es-AR" dirty="0" smtClean="0"/>
              <a:t>Derecho a la información (</a:t>
            </a:r>
            <a:r>
              <a:rPr lang="es-AR" dirty="0" err="1" smtClean="0"/>
              <a:t>Rec</a:t>
            </a:r>
            <a:r>
              <a:rPr lang="es-AR" dirty="0" smtClean="0"/>
              <a:t>. OIT 163)</a:t>
            </a:r>
          </a:p>
          <a:p>
            <a:r>
              <a:rPr lang="es-AR" dirty="0" smtClean="0"/>
              <a:t>No discriminación</a:t>
            </a:r>
          </a:p>
          <a:p>
            <a:pPr>
              <a:buNone/>
            </a:pPr>
            <a:endParaRPr lang="es-AR" dirty="0" smtClean="0"/>
          </a:p>
          <a:p>
            <a:pPr>
              <a:buNone/>
            </a:pPr>
            <a:endParaRPr lang="es-AR" dirty="0" smtClean="0"/>
          </a:p>
          <a:p>
            <a:endParaRPr lang="es-AR" dirty="0" smtClean="0"/>
          </a:p>
          <a:p>
            <a:endParaRPr lang="es-AR" dirty="0"/>
          </a:p>
        </p:txBody>
      </p:sp>
      <p:sp>
        <p:nvSpPr>
          <p:cNvPr id="5" name="4 Título"/>
          <p:cNvSpPr>
            <a:spLocks noGrp="1"/>
          </p:cNvSpPr>
          <p:nvPr>
            <p:ph type="title"/>
          </p:nvPr>
        </p:nvSpPr>
        <p:spPr/>
        <p:txBody>
          <a:bodyPr/>
          <a:lstStyle/>
          <a:p>
            <a:r>
              <a:rPr lang="es-AR" dirty="0" smtClean="0"/>
              <a:t>Tendrás acceso a estos derechos</a:t>
            </a:r>
            <a:endParaRPr lang="es-AR" dirty="0"/>
          </a:p>
        </p:txBody>
      </p:sp>
      <p:sp>
        <p:nvSpPr>
          <p:cNvPr id="6" name="5 Marcador de texto"/>
          <p:cNvSpPr>
            <a:spLocks noGrp="1"/>
          </p:cNvSpPr>
          <p:nvPr>
            <p:ph type="body" idx="3"/>
          </p:nvPr>
        </p:nvSpPr>
        <p:spPr/>
        <p:txBody>
          <a:bodyPr/>
          <a:lstStyle/>
          <a:p>
            <a:r>
              <a:rPr lang="es-AR" dirty="0" smtClean="0"/>
              <a:t>Decreto 214/06</a:t>
            </a:r>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Vidalita del contratado</a:t>
            </a:r>
            <a:endParaRPr lang="es-AR" dirty="0"/>
          </a:p>
        </p:txBody>
      </p:sp>
      <p:sp>
        <p:nvSpPr>
          <p:cNvPr id="2" name="1 Marcador de contenido"/>
          <p:cNvSpPr>
            <a:spLocks noGrp="1"/>
          </p:cNvSpPr>
          <p:nvPr>
            <p:ph sz="half" idx="1"/>
          </p:nvPr>
        </p:nvSpPr>
        <p:spPr>
          <a:xfrm>
            <a:off x="1285852" y="1524000"/>
            <a:ext cx="3231284" cy="4572000"/>
          </a:xfrm>
        </p:spPr>
        <p:txBody>
          <a:bodyPr anchor="ctr">
            <a:normAutofit fontScale="47500" lnSpcReduction="20000"/>
          </a:bodyPr>
          <a:lstStyle/>
          <a:p>
            <a:pPr algn="ctr">
              <a:buNone/>
            </a:pPr>
            <a:r>
              <a:rPr lang="es-AR" dirty="0" smtClean="0"/>
              <a:t>Soy un contratado</a:t>
            </a:r>
          </a:p>
          <a:p>
            <a:pPr algn="ctr">
              <a:buNone/>
            </a:pPr>
            <a:r>
              <a:rPr lang="es-AR" dirty="0" smtClean="0"/>
              <a:t>Vidalita</a:t>
            </a:r>
          </a:p>
          <a:p>
            <a:pPr algn="ctr">
              <a:buNone/>
            </a:pPr>
            <a:r>
              <a:rPr lang="es-AR" dirty="0" smtClean="0"/>
              <a:t>Solo y arrumbado.</a:t>
            </a:r>
          </a:p>
          <a:p>
            <a:pPr algn="ctr">
              <a:buNone/>
            </a:pPr>
            <a:r>
              <a:rPr lang="es-AR" dirty="0" smtClean="0"/>
              <a:t>No tengo carrera</a:t>
            </a:r>
          </a:p>
          <a:p>
            <a:pPr algn="ctr">
              <a:buNone/>
            </a:pPr>
            <a:r>
              <a:rPr lang="es-AR" dirty="0" smtClean="0"/>
              <a:t>Ni estabilidad</a:t>
            </a:r>
          </a:p>
          <a:p>
            <a:pPr algn="ctr">
              <a:buNone/>
            </a:pPr>
            <a:r>
              <a:rPr lang="es-AR" dirty="0" smtClean="0"/>
              <a:t>Mi sueldo es un saldo.</a:t>
            </a:r>
          </a:p>
          <a:p>
            <a:pPr algn="ctr">
              <a:buNone/>
            </a:pPr>
            <a:r>
              <a:rPr lang="es-AR" dirty="0" smtClean="0"/>
              <a:t> </a:t>
            </a:r>
          </a:p>
          <a:p>
            <a:pPr algn="ctr">
              <a:buNone/>
            </a:pPr>
            <a:r>
              <a:rPr lang="es-AR" dirty="0" smtClean="0"/>
              <a:t>Sólo era un reflejo.</a:t>
            </a:r>
          </a:p>
          <a:p>
            <a:pPr algn="ctr">
              <a:buNone/>
            </a:pPr>
            <a:r>
              <a:rPr lang="es-AR" dirty="0" smtClean="0"/>
              <a:t>Sin identidad,</a:t>
            </a:r>
          </a:p>
          <a:p>
            <a:pPr algn="ctr">
              <a:buNone/>
            </a:pPr>
            <a:r>
              <a:rPr lang="es-AR" dirty="0" smtClean="0"/>
              <a:t>Era “equiparado”.</a:t>
            </a:r>
          </a:p>
          <a:p>
            <a:pPr algn="ctr">
              <a:buNone/>
            </a:pPr>
            <a:r>
              <a:rPr lang="es-AR" dirty="0" smtClean="0"/>
              <a:t>El nivel y grado </a:t>
            </a:r>
          </a:p>
          <a:p>
            <a:pPr algn="ctr">
              <a:buNone/>
            </a:pPr>
            <a:r>
              <a:rPr lang="es-AR" dirty="0" smtClean="0"/>
              <a:t>Tan sólo y nada más,</a:t>
            </a:r>
          </a:p>
          <a:p>
            <a:pPr algn="ctr">
              <a:buNone/>
            </a:pPr>
            <a:r>
              <a:rPr lang="es-AR" dirty="0" smtClean="0"/>
              <a:t>Era mi salario.</a:t>
            </a:r>
          </a:p>
          <a:p>
            <a:pPr algn="ctr"/>
            <a:endParaRPr lang="es-AR" dirty="0" smtClean="0"/>
          </a:p>
          <a:p>
            <a:pPr algn="ctr">
              <a:buNone/>
            </a:pPr>
            <a:r>
              <a:rPr lang="es-AR" dirty="0" smtClean="0"/>
              <a:t>Pero por Convenio</a:t>
            </a:r>
          </a:p>
          <a:p>
            <a:pPr algn="ctr">
              <a:buNone/>
            </a:pPr>
            <a:r>
              <a:rPr lang="es-AR" dirty="0" smtClean="0"/>
              <a:t>Y por solidaridad</a:t>
            </a:r>
          </a:p>
          <a:p>
            <a:pPr algn="ctr">
              <a:buNone/>
            </a:pPr>
            <a:r>
              <a:rPr lang="es-AR" dirty="0" smtClean="0"/>
              <a:t>Obtuvimos algo</a:t>
            </a:r>
          </a:p>
          <a:p>
            <a:pPr algn="ctr">
              <a:buNone/>
            </a:pPr>
            <a:r>
              <a:rPr lang="es-AR" dirty="0" smtClean="0"/>
              <a:t>Tres compensaciones</a:t>
            </a:r>
          </a:p>
          <a:p>
            <a:pPr algn="ctr">
              <a:buNone/>
            </a:pPr>
            <a:r>
              <a:rPr lang="es-AR" dirty="0" err="1" smtClean="0"/>
              <a:t>Vidalitá</a:t>
            </a:r>
            <a:r>
              <a:rPr lang="es-AR" dirty="0" smtClean="0"/>
              <a:t>,</a:t>
            </a:r>
          </a:p>
          <a:p>
            <a:pPr algn="ctr">
              <a:buNone/>
            </a:pPr>
            <a:r>
              <a:rPr lang="es-AR" dirty="0" smtClean="0"/>
              <a:t>Para contratados</a:t>
            </a:r>
            <a:endParaRPr lang="es-AR" dirty="0"/>
          </a:p>
        </p:txBody>
      </p:sp>
      <p:sp>
        <p:nvSpPr>
          <p:cNvPr id="4" name="3 Marcador de contenido"/>
          <p:cNvSpPr>
            <a:spLocks noGrp="1"/>
          </p:cNvSpPr>
          <p:nvPr>
            <p:ph sz="half" idx="2"/>
          </p:nvPr>
        </p:nvSpPr>
        <p:spPr/>
        <p:txBody>
          <a:bodyPr>
            <a:normAutofit fontScale="47500" lnSpcReduction="20000"/>
          </a:bodyPr>
          <a:lstStyle/>
          <a:p>
            <a:pPr algn="ctr">
              <a:buNone/>
            </a:pPr>
            <a:endParaRPr lang="es-AR" dirty="0" smtClean="0"/>
          </a:p>
          <a:p>
            <a:pPr algn="ctr">
              <a:buNone/>
            </a:pPr>
            <a:endParaRPr lang="es-AR" dirty="0" smtClean="0"/>
          </a:p>
          <a:p>
            <a:pPr algn="ctr">
              <a:buNone/>
            </a:pPr>
            <a:endParaRPr lang="es-AR" dirty="0" smtClean="0"/>
          </a:p>
          <a:p>
            <a:pPr algn="ctr">
              <a:buNone/>
            </a:pPr>
            <a:r>
              <a:rPr lang="es-AR" dirty="0" smtClean="0"/>
              <a:t>Las tres transitorias</a:t>
            </a:r>
          </a:p>
          <a:p>
            <a:pPr algn="ctr">
              <a:buNone/>
            </a:pPr>
            <a:r>
              <a:rPr lang="es-AR" dirty="0" smtClean="0"/>
              <a:t>Vidalita</a:t>
            </a:r>
          </a:p>
          <a:p>
            <a:pPr algn="ctr">
              <a:buNone/>
            </a:pPr>
            <a:r>
              <a:rPr lang="es-AR" dirty="0" smtClean="0"/>
              <a:t>Pero algo es algo</a:t>
            </a:r>
          </a:p>
          <a:p>
            <a:pPr algn="ctr">
              <a:buNone/>
            </a:pPr>
            <a:r>
              <a:rPr lang="es-AR" dirty="0" smtClean="0"/>
              <a:t>Eran transitorias</a:t>
            </a:r>
          </a:p>
          <a:p>
            <a:pPr algn="ctr">
              <a:buNone/>
            </a:pPr>
            <a:r>
              <a:rPr lang="es-AR" dirty="0" smtClean="0"/>
              <a:t>Pero hay que</a:t>
            </a:r>
            <a:r>
              <a:rPr lang="es-AR" baseline="0" dirty="0" smtClean="0"/>
              <a:t> hacer</a:t>
            </a:r>
            <a:r>
              <a:rPr lang="es-AR" dirty="0" smtClean="0"/>
              <a:t> notar</a:t>
            </a:r>
          </a:p>
          <a:p>
            <a:pPr algn="ctr">
              <a:buNone/>
            </a:pPr>
            <a:r>
              <a:rPr lang="es-AR" dirty="0" smtClean="0"/>
              <a:t>Que ya se quedaron:</a:t>
            </a:r>
          </a:p>
          <a:p>
            <a:pPr algn="ctr">
              <a:buNone/>
            </a:pPr>
            <a:r>
              <a:rPr lang="es-AR" dirty="0" smtClean="0"/>
              <a:t> </a:t>
            </a:r>
          </a:p>
          <a:p>
            <a:pPr algn="ctr">
              <a:buNone/>
            </a:pPr>
            <a:r>
              <a:rPr lang="es-AR" dirty="0" smtClean="0"/>
              <a:t>Por zona geográfica,</a:t>
            </a:r>
          </a:p>
          <a:p>
            <a:pPr algn="ctr">
              <a:buNone/>
            </a:pPr>
            <a:r>
              <a:rPr lang="es-AR" dirty="0" smtClean="0"/>
              <a:t>Por la Universidad</a:t>
            </a:r>
          </a:p>
          <a:p>
            <a:pPr algn="ctr">
              <a:buNone/>
            </a:pPr>
            <a:r>
              <a:rPr lang="es-AR" dirty="0" smtClean="0"/>
              <a:t>O por ser terciario.</a:t>
            </a:r>
          </a:p>
          <a:p>
            <a:pPr algn="ctr">
              <a:buNone/>
            </a:pPr>
            <a:r>
              <a:rPr lang="es-AR" dirty="0" smtClean="0"/>
              <a:t>Y por el concepto </a:t>
            </a:r>
          </a:p>
          <a:p>
            <a:pPr algn="ctr">
              <a:buNone/>
            </a:pPr>
            <a:r>
              <a:rPr lang="es-AR" dirty="0" smtClean="0"/>
              <a:t>De operatividad</a:t>
            </a:r>
          </a:p>
          <a:p>
            <a:pPr algn="ctr">
              <a:buNone/>
            </a:pPr>
            <a:r>
              <a:rPr lang="es-AR" dirty="0" smtClean="0"/>
              <a:t>Apenas largamos.</a:t>
            </a:r>
          </a:p>
          <a:p>
            <a:endParaRPr lang="es-A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714380"/>
          </a:xfrm>
        </p:spPr>
        <p:txBody>
          <a:bodyPr>
            <a:normAutofit/>
          </a:bodyPr>
          <a:lstStyle/>
          <a:p>
            <a:pPr algn="ctr"/>
            <a:r>
              <a:rPr lang="es-AR" sz="3200" dirty="0" smtClean="0"/>
              <a:t>Milonga de la Remuneración</a:t>
            </a:r>
            <a:endParaRPr lang="es-AR" sz="3200" dirty="0"/>
          </a:p>
        </p:txBody>
      </p:sp>
      <p:sp>
        <p:nvSpPr>
          <p:cNvPr id="3" name="2 Marcador de contenido"/>
          <p:cNvSpPr>
            <a:spLocks noGrp="1"/>
          </p:cNvSpPr>
          <p:nvPr>
            <p:ph sz="half" idx="1"/>
          </p:nvPr>
        </p:nvSpPr>
        <p:spPr>
          <a:xfrm>
            <a:off x="457200" y="1000108"/>
            <a:ext cx="4059936" cy="5572164"/>
          </a:xfrm>
        </p:spPr>
        <p:txBody>
          <a:bodyPr>
            <a:noAutofit/>
          </a:bodyPr>
          <a:lstStyle/>
          <a:p>
            <a:pPr algn="ctr">
              <a:buNone/>
            </a:pPr>
            <a:r>
              <a:rPr lang="es-AR" sz="2200" dirty="0" smtClean="0">
                <a:latin typeface="+mj-lt"/>
                <a:cs typeface="Arial" pitchFamily="34" charset="0"/>
              </a:rPr>
              <a:t>Cobramos montones de cosas</a:t>
            </a:r>
          </a:p>
          <a:p>
            <a:pPr algn="ctr">
              <a:buNone/>
            </a:pPr>
            <a:r>
              <a:rPr lang="es-AR" sz="2200" dirty="0" smtClean="0">
                <a:latin typeface="+mj-lt"/>
                <a:cs typeface="Arial" pitchFamily="34" charset="0"/>
              </a:rPr>
              <a:t>Menos dinero contante</a:t>
            </a:r>
          </a:p>
          <a:p>
            <a:pPr algn="ctr">
              <a:buNone/>
            </a:pPr>
            <a:r>
              <a:rPr lang="es-AR" sz="2200" dirty="0" smtClean="0">
                <a:latin typeface="+mj-lt"/>
                <a:cs typeface="Arial" pitchFamily="34" charset="0"/>
              </a:rPr>
              <a:t>Cobramos asignaciones,</a:t>
            </a:r>
          </a:p>
          <a:p>
            <a:pPr algn="ctr">
              <a:buNone/>
            </a:pPr>
            <a:r>
              <a:rPr lang="es-AR" sz="2200" dirty="0" smtClean="0">
                <a:latin typeface="+mj-lt"/>
                <a:cs typeface="Arial" pitchFamily="34" charset="0"/>
              </a:rPr>
              <a:t>Suplementos y adicionales.</a:t>
            </a:r>
          </a:p>
          <a:p>
            <a:pPr algn="ctr">
              <a:buNone/>
            </a:pPr>
            <a:r>
              <a:rPr lang="es-AR" sz="2200" dirty="0" smtClean="0">
                <a:latin typeface="+mj-lt"/>
                <a:cs typeface="Arial" pitchFamily="34" charset="0"/>
              </a:rPr>
              <a:t> </a:t>
            </a:r>
          </a:p>
          <a:p>
            <a:pPr algn="ctr">
              <a:buNone/>
            </a:pPr>
            <a:r>
              <a:rPr lang="es-AR" sz="2200" dirty="0" smtClean="0">
                <a:latin typeface="+mj-lt"/>
                <a:cs typeface="Arial" pitchFamily="34" charset="0"/>
              </a:rPr>
              <a:t>También bonificaciones</a:t>
            </a:r>
          </a:p>
          <a:p>
            <a:pPr algn="ctr">
              <a:buNone/>
            </a:pPr>
            <a:r>
              <a:rPr lang="es-AR" sz="2200" dirty="0" smtClean="0">
                <a:latin typeface="+mj-lt"/>
                <a:cs typeface="Arial" pitchFamily="34" charset="0"/>
              </a:rPr>
              <a:t>Y quizás los incentivos</a:t>
            </a:r>
          </a:p>
          <a:p>
            <a:pPr algn="ctr">
              <a:buNone/>
            </a:pPr>
            <a:r>
              <a:rPr lang="es-AR" sz="2200" dirty="0" smtClean="0">
                <a:latin typeface="+mj-lt"/>
                <a:cs typeface="Arial" pitchFamily="34" charset="0"/>
              </a:rPr>
              <a:t>Además de compensaciones</a:t>
            </a:r>
          </a:p>
          <a:p>
            <a:pPr algn="ctr">
              <a:buNone/>
            </a:pPr>
            <a:r>
              <a:rPr lang="es-AR" sz="2200" dirty="0" smtClean="0">
                <a:latin typeface="+mj-lt"/>
                <a:cs typeface="Arial" pitchFamily="34" charset="0"/>
              </a:rPr>
              <a:t>Por los servicios cumplidos.</a:t>
            </a:r>
          </a:p>
          <a:p>
            <a:pPr algn="ctr">
              <a:buNone/>
            </a:pPr>
            <a:r>
              <a:rPr lang="es-AR" sz="1000" dirty="0" smtClean="0">
                <a:latin typeface="Arial" pitchFamily="34" charset="0"/>
                <a:cs typeface="Arial" pitchFamily="34" charset="0"/>
              </a:rPr>
              <a:t> </a:t>
            </a:r>
          </a:p>
          <a:p>
            <a:pPr algn="ctr">
              <a:buNone/>
            </a:pPr>
            <a:endParaRPr lang="es-AR" sz="1000" dirty="0" smtClean="0">
              <a:latin typeface="Arial" pitchFamily="34" charset="0"/>
              <a:cs typeface="Arial" pitchFamily="34" charset="0"/>
            </a:endParaRPr>
          </a:p>
        </p:txBody>
      </p:sp>
      <p:sp>
        <p:nvSpPr>
          <p:cNvPr id="4" name="3 Marcador de contenido"/>
          <p:cNvSpPr>
            <a:spLocks noGrp="1"/>
          </p:cNvSpPr>
          <p:nvPr>
            <p:ph sz="half" idx="2"/>
          </p:nvPr>
        </p:nvSpPr>
        <p:spPr>
          <a:xfrm>
            <a:off x="4648200" y="1000108"/>
            <a:ext cx="4059936" cy="5095892"/>
          </a:xfrm>
        </p:spPr>
        <p:txBody>
          <a:bodyPr>
            <a:normAutofit fontScale="77500" lnSpcReduction="20000"/>
          </a:bodyPr>
          <a:lstStyle/>
          <a:p>
            <a:pPr algn="ctr">
              <a:buNone/>
            </a:pPr>
            <a:r>
              <a:rPr lang="es-AR" sz="2800" dirty="0" smtClean="0">
                <a:cs typeface="Arial" pitchFamily="34" charset="0"/>
              </a:rPr>
              <a:t>La asignación básica luego</a:t>
            </a:r>
          </a:p>
          <a:p>
            <a:pPr algn="ctr">
              <a:buNone/>
            </a:pPr>
            <a:r>
              <a:rPr lang="es-AR" sz="2800" dirty="0" smtClean="0">
                <a:cs typeface="Arial" pitchFamily="34" charset="0"/>
              </a:rPr>
              <a:t>se compone de esta manera:</a:t>
            </a:r>
          </a:p>
          <a:p>
            <a:pPr algn="ctr">
              <a:buNone/>
            </a:pPr>
            <a:r>
              <a:rPr lang="es-AR" sz="2800" dirty="0" smtClean="0">
                <a:cs typeface="Arial" pitchFamily="34" charset="0"/>
              </a:rPr>
              <a:t>Cuarenta por ciento de sueldo</a:t>
            </a:r>
          </a:p>
          <a:p>
            <a:pPr algn="ctr">
              <a:buNone/>
            </a:pPr>
            <a:r>
              <a:rPr lang="es-AR" sz="2800" dirty="0" smtClean="0">
                <a:cs typeface="Arial" pitchFamily="34" charset="0"/>
              </a:rPr>
              <a:t>Dedicación funcional, sesenta.</a:t>
            </a:r>
          </a:p>
          <a:p>
            <a:pPr algn="ctr">
              <a:buNone/>
            </a:pPr>
            <a:r>
              <a:rPr lang="es-AR" sz="2800" dirty="0" smtClean="0">
                <a:cs typeface="Arial" pitchFamily="34" charset="0"/>
              </a:rPr>
              <a:t> </a:t>
            </a:r>
          </a:p>
          <a:p>
            <a:pPr algn="ctr">
              <a:buNone/>
            </a:pPr>
            <a:r>
              <a:rPr lang="es-AR" sz="2800" dirty="0" smtClean="0">
                <a:cs typeface="Arial" pitchFamily="34" charset="0"/>
              </a:rPr>
              <a:t>Adicionales hay dos:</a:t>
            </a:r>
          </a:p>
          <a:p>
            <a:pPr algn="ctr">
              <a:buNone/>
            </a:pPr>
            <a:r>
              <a:rPr lang="es-AR" sz="2800" dirty="0" smtClean="0">
                <a:cs typeface="Arial" pitchFamily="34" charset="0"/>
              </a:rPr>
              <a:t>El de grado y el de tramo</a:t>
            </a:r>
          </a:p>
          <a:p>
            <a:pPr algn="ctr">
              <a:buNone/>
            </a:pPr>
            <a:r>
              <a:rPr lang="es-AR" sz="2800" dirty="0" smtClean="0">
                <a:cs typeface="Arial" pitchFamily="34" charset="0"/>
              </a:rPr>
              <a:t>Por el de grado </a:t>
            </a:r>
            <a:r>
              <a:rPr lang="es-AR" sz="2800" dirty="0" err="1" smtClean="0">
                <a:cs typeface="Arial" pitchFamily="34" charset="0"/>
              </a:rPr>
              <a:t>avanzás</a:t>
            </a:r>
            <a:r>
              <a:rPr lang="es-AR" sz="2800" dirty="0" smtClean="0">
                <a:cs typeface="Arial" pitchFamily="34" charset="0"/>
              </a:rPr>
              <a:t> vos </a:t>
            </a:r>
          </a:p>
          <a:p>
            <a:pPr algn="ctr">
              <a:buNone/>
            </a:pPr>
            <a:r>
              <a:rPr lang="es-AR" sz="2800" dirty="0" smtClean="0">
                <a:cs typeface="Arial" pitchFamily="34" charset="0"/>
              </a:rPr>
              <a:t>cada dos o por tres años,</a:t>
            </a:r>
          </a:p>
          <a:p>
            <a:pPr algn="ctr">
              <a:buNone/>
            </a:pPr>
            <a:r>
              <a:rPr lang="es-AR" sz="2800" dirty="0" smtClean="0">
                <a:cs typeface="Arial" pitchFamily="34" charset="0"/>
              </a:rPr>
              <a:t>según tu calificación</a:t>
            </a:r>
          </a:p>
          <a:p>
            <a:pPr algn="ctr">
              <a:buNone/>
            </a:pPr>
            <a:r>
              <a:rPr lang="es-AR" sz="2800" dirty="0" smtClean="0">
                <a:cs typeface="Arial" pitchFamily="34" charset="0"/>
              </a:rPr>
              <a:t>menor o mayor a bueno,</a:t>
            </a:r>
          </a:p>
          <a:p>
            <a:pPr algn="ctr">
              <a:buNone/>
            </a:pPr>
            <a:r>
              <a:rPr lang="es-AR" sz="2800" dirty="0" smtClean="0">
                <a:cs typeface="Arial" pitchFamily="34" charset="0"/>
              </a:rPr>
              <a:t>pero el tramo no lo </a:t>
            </a:r>
            <a:r>
              <a:rPr lang="es-AR" sz="2800" dirty="0" err="1" smtClean="0">
                <a:cs typeface="Arial" pitchFamily="34" charset="0"/>
              </a:rPr>
              <a:t>cobrás</a:t>
            </a:r>
            <a:endParaRPr lang="es-AR" sz="2800" dirty="0" smtClean="0">
              <a:cs typeface="Arial" pitchFamily="34" charset="0"/>
            </a:endParaRPr>
          </a:p>
          <a:p>
            <a:pPr algn="ctr">
              <a:buNone/>
            </a:pPr>
            <a:r>
              <a:rPr lang="es-AR" sz="2800" dirty="0" smtClean="0">
                <a:cs typeface="Arial" pitchFamily="34" charset="0"/>
              </a:rPr>
              <a:t>hasta llegar al intermedio.</a:t>
            </a:r>
          </a:p>
          <a:p>
            <a:pPr algn="ctr"/>
            <a:endParaRPr lang="es-A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847708"/>
          </a:xfrm>
        </p:spPr>
        <p:txBody>
          <a:bodyPr/>
          <a:lstStyle/>
          <a:p>
            <a:pPr algn="ctr"/>
            <a:r>
              <a:rPr lang="es-AR" dirty="0" smtClean="0"/>
              <a:t>Milonga de la Remuneración (cont.)</a:t>
            </a:r>
            <a:endParaRPr lang="es-AR" dirty="0"/>
          </a:p>
        </p:txBody>
      </p:sp>
      <p:sp>
        <p:nvSpPr>
          <p:cNvPr id="3" name="2 Marcador de contenido"/>
          <p:cNvSpPr>
            <a:spLocks noGrp="1"/>
          </p:cNvSpPr>
          <p:nvPr>
            <p:ph sz="half" idx="1"/>
          </p:nvPr>
        </p:nvSpPr>
        <p:spPr>
          <a:xfrm>
            <a:off x="457200" y="1214422"/>
            <a:ext cx="4059936" cy="4881578"/>
          </a:xfrm>
        </p:spPr>
        <p:txBody>
          <a:bodyPr>
            <a:normAutofit fontScale="47500" lnSpcReduction="20000"/>
          </a:bodyPr>
          <a:lstStyle/>
          <a:p>
            <a:pPr algn="ctr">
              <a:buNone/>
            </a:pPr>
            <a:r>
              <a:rPr lang="es-AR" sz="2800" dirty="0" err="1" smtClean="0">
                <a:cs typeface="Arial" pitchFamily="34" charset="0"/>
              </a:rPr>
              <a:t>Tenés</a:t>
            </a:r>
            <a:r>
              <a:rPr lang="es-AR" sz="2800" dirty="0" smtClean="0">
                <a:cs typeface="Arial" pitchFamily="34" charset="0"/>
              </a:rPr>
              <a:t> cinco suplementos</a:t>
            </a:r>
          </a:p>
          <a:p>
            <a:pPr algn="ctr">
              <a:buNone/>
            </a:pPr>
            <a:r>
              <a:rPr lang="es-AR" sz="2800" dirty="0" smtClean="0">
                <a:cs typeface="Arial" pitchFamily="34" charset="0"/>
              </a:rPr>
              <a:t>Que te paso a enumerar:</a:t>
            </a:r>
          </a:p>
          <a:p>
            <a:pPr algn="ctr">
              <a:buNone/>
            </a:pPr>
            <a:r>
              <a:rPr lang="es-AR" sz="2800" dirty="0" smtClean="0">
                <a:cs typeface="Arial" pitchFamily="34" charset="0"/>
              </a:rPr>
              <a:t>Primero los agrupamientos,</a:t>
            </a:r>
          </a:p>
          <a:p>
            <a:pPr algn="ctr">
              <a:buNone/>
            </a:pPr>
            <a:r>
              <a:rPr lang="es-AR" sz="2800" dirty="0" smtClean="0">
                <a:cs typeface="Arial" pitchFamily="34" charset="0"/>
              </a:rPr>
              <a:t>Que desde luego son cuatro</a:t>
            </a:r>
          </a:p>
          <a:p>
            <a:pPr algn="ctr">
              <a:buNone/>
            </a:pPr>
            <a:r>
              <a:rPr lang="es-AR" sz="2800" dirty="0" smtClean="0">
                <a:cs typeface="Arial" pitchFamily="34" charset="0"/>
              </a:rPr>
              <a:t>General, Profesional </a:t>
            </a:r>
          </a:p>
          <a:p>
            <a:pPr algn="ctr">
              <a:buNone/>
            </a:pPr>
            <a:r>
              <a:rPr lang="es-AR" sz="2800" dirty="0" smtClean="0">
                <a:cs typeface="Arial" pitchFamily="34" charset="0"/>
              </a:rPr>
              <a:t>el científico – técnico, claro</a:t>
            </a:r>
          </a:p>
          <a:p>
            <a:pPr algn="ctr">
              <a:buNone/>
            </a:pPr>
            <a:r>
              <a:rPr lang="es-AR" sz="2800" dirty="0" smtClean="0">
                <a:cs typeface="Arial" pitchFamily="34" charset="0"/>
              </a:rPr>
              <a:t>Sin dejar de mencionar</a:t>
            </a:r>
          </a:p>
          <a:p>
            <a:pPr algn="ctr">
              <a:buNone/>
            </a:pPr>
            <a:r>
              <a:rPr lang="es-AR" sz="2800" dirty="0" smtClean="0">
                <a:cs typeface="Arial" pitchFamily="34" charset="0"/>
              </a:rPr>
              <a:t>Hasta el especializado</a:t>
            </a:r>
          </a:p>
          <a:p>
            <a:pPr algn="ctr">
              <a:buNone/>
            </a:pPr>
            <a:endParaRPr lang="es-AR" sz="2800" dirty="0" smtClean="0">
              <a:cs typeface="Arial" pitchFamily="34" charset="0"/>
            </a:endParaRPr>
          </a:p>
          <a:p>
            <a:pPr algn="ctr">
              <a:buNone/>
            </a:pPr>
            <a:r>
              <a:rPr lang="es-AR" sz="2800" dirty="0" smtClean="0">
                <a:cs typeface="Arial" pitchFamily="34" charset="0"/>
              </a:rPr>
              <a:t>Por función son tres las vías</a:t>
            </a:r>
          </a:p>
          <a:p>
            <a:pPr algn="ctr">
              <a:buNone/>
            </a:pPr>
            <a:r>
              <a:rPr lang="es-AR" sz="2800" dirty="0" smtClean="0">
                <a:cs typeface="Arial" pitchFamily="34" charset="0"/>
              </a:rPr>
              <a:t>Que un suplemento aseguran:</a:t>
            </a:r>
          </a:p>
          <a:p>
            <a:pPr algn="ctr">
              <a:buNone/>
            </a:pPr>
            <a:r>
              <a:rPr lang="es-AR" sz="2800" dirty="0" smtClean="0">
                <a:cs typeface="Arial" pitchFamily="34" charset="0"/>
              </a:rPr>
              <a:t>Específica, ejecutiva</a:t>
            </a:r>
          </a:p>
          <a:p>
            <a:pPr algn="ctr">
              <a:buNone/>
            </a:pPr>
            <a:r>
              <a:rPr lang="es-AR" sz="2800" dirty="0" smtClean="0">
                <a:cs typeface="Arial" pitchFamily="34" charset="0"/>
              </a:rPr>
              <a:t>O por función de jefatura</a:t>
            </a:r>
          </a:p>
          <a:p>
            <a:pPr algn="ctr">
              <a:buNone/>
            </a:pPr>
            <a:endParaRPr lang="es-AR" sz="2800" dirty="0" smtClean="0">
              <a:cs typeface="Arial" pitchFamily="34" charset="0"/>
            </a:endParaRPr>
          </a:p>
          <a:p>
            <a:pPr algn="ctr">
              <a:buNone/>
            </a:pPr>
            <a:r>
              <a:rPr lang="es-AR" sz="2800" dirty="0" smtClean="0">
                <a:cs typeface="Arial" pitchFamily="34" charset="0"/>
              </a:rPr>
              <a:t>Y aún queda un suplemento más</a:t>
            </a:r>
          </a:p>
          <a:p>
            <a:pPr algn="ctr">
              <a:buNone/>
            </a:pPr>
            <a:r>
              <a:rPr lang="es-AR" sz="2800" dirty="0" smtClean="0">
                <a:cs typeface="Arial" pitchFamily="34" charset="0"/>
              </a:rPr>
              <a:t>De vigencia necesaria</a:t>
            </a:r>
          </a:p>
          <a:p>
            <a:pPr algn="ctr">
              <a:buNone/>
            </a:pPr>
            <a:r>
              <a:rPr lang="es-AR" sz="2800" dirty="0" smtClean="0">
                <a:cs typeface="Arial" pitchFamily="34" charset="0"/>
              </a:rPr>
              <a:t>Es aquel que a vos te dan</a:t>
            </a:r>
          </a:p>
          <a:p>
            <a:pPr algn="ctr">
              <a:buNone/>
            </a:pPr>
            <a:r>
              <a:rPr lang="es-AR" sz="2800" dirty="0" smtClean="0">
                <a:cs typeface="Arial" pitchFamily="34" charset="0"/>
              </a:rPr>
              <a:t>Por </a:t>
            </a:r>
            <a:r>
              <a:rPr lang="es-AR" sz="2800" smtClean="0">
                <a:cs typeface="Arial" pitchFamily="34" charset="0"/>
              </a:rPr>
              <a:t>capacitación terciaria.</a:t>
            </a:r>
            <a:endParaRPr lang="es-AR" sz="2800" dirty="0" smtClean="0">
              <a:cs typeface="Arial" pitchFamily="34" charset="0"/>
            </a:endParaRPr>
          </a:p>
          <a:p>
            <a:pPr algn="ctr">
              <a:buNone/>
            </a:pPr>
            <a:r>
              <a:rPr lang="es-AR" sz="2800" dirty="0" smtClean="0">
                <a:cs typeface="Arial" pitchFamily="34" charset="0"/>
              </a:rPr>
              <a:t> </a:t>
            </a:r>
          </a:p>
          <a:p>
            <a:endParaRPr lang="es-AR" dirty="0"/>
          </a:p>
        </p:txBody>
      </p:sp>
      <p:sp>
        <p:nvSpPr>
          <p:cNvPr id="4" name="3 Marcador de contenido"/>
          <p:cNvSpPr>
            <a:spLocks noGrp="1"/>
          </p:cNvSpPr>
          <p:nvPr>
            <p:ph sz="half" idx="2"/>
          </p:nvPr>
        </p:nvSpPr>
        <p:spPr>
          <a:xfrm>
            <a:off x="4648200" y="1142984"/>
            <a:ext cx="4059936" cy="4953016"/>
          </a:xfrm>
        </p:spPr>
        <p:txBody>
          <a:bodyPr>
            <a:normAutofit fontScale="47500" lnSpcReduction="20000"/>
          </a:bodyPr>
          <a:lstStyle/>
          <a:p>
            <a:pPr algn="ctr">
              <a:buNone/>
            </a:pPr>
            <a:r>
              <a:rPr lang="es-AR" sz="2800" dirty="0" smtClean="0">
                <a:cs typeface="Arial" pitchFamily="34" charset="0"/>
              </a:rPr>
              <a:t>Dos bonificaciones tenemos</a:t>
            </a:r>
          </a:p>
          <a:p>
            <a:pPr algn="ctr">
              <a:buNone/>
            </a:pPr>
            <a:r>
              <a:rPr lang="es-AR" sz="2800" dirty="0" smtClean="0">
                <a:cs typeface="Arial" pitchFamily="34" charset="0"/>
              </a:rPr>
              <a:t>Que también las voy sumando</a:t>
            </a:r>
          </a:p>
          <a:p>
            <a:pPr algn="ctr">
              <a:buNone/>
            </a:pPr>
            <a:r>
              <a:rPr lang="es-AR" sz="2800" dirty="0" smtClean="0">
                <a:cs typeface="Arial" pitchFamily="34" charset="0"/>
              </a:rPr>
              <a:t>Por desempeño destacado</a:t>
            </a:r>
          </a:p>
          <a:p>
            <a:pPr algn="ctr">
              <a:buNone/>
            </a:pPr>
            <a:r>
              <a:rPr lang="es-AR" sz="2800" dirty="0" smtClean="0">
                <a:cs typeface="Arial" pitchFamily="34" charset="0"/>
              </a:rPr>
              <a:t>Y por servicio a terceros.</a:t>
            </a:r>
          </a:p>
          <a:p>
            <a:pPr algn="ctr">
              <a:buNone/>
            </a:pPr>
            <a:endParaRPr lang="es-AR" sz="2800" dirty="0" smtClean="0">
              <a:cs typeface="Arial" pitchFamily="34" charset="0"/>
            </a:endParaRPr>
          </a:p>
          <a:p>
            <a:pPr algn="ctr">
              <a:buNone/>
            </a:pPr>
            <a:r>
              <a:rPr lang="es-AR" sz="2800" dirty="0" smtClean="0">
                <a:cs typeface="Arial" pitchFamily="34" charset="0"/>
              </a:rPr>
              <a:t>Luego hay dos incentivos </a:t>
            </a:r>
          </a:p>
          <a:p>
            <a:pPr algn="ctr">
              <a:buNone/>
            </a:pPr>
            <a:r>
              <a:rPr lang="es-AR" sz="2800" dirty="0" smtClean="0">
                <a:cs typeface="Arial" pitchFamily="34" charset="0"/>
              </a:rPr>
              <a:t>Que no están reglamentados</a:t>
            </a:r>
          </a:p>
          <a:p>
            <a:pPr algn="ctr">
              <a:buNone/>
            </a:pPr>
            <a:r>
              <a:rPr lang="es-AR" sz="2800" dirty="0" smtClean="0">
                <a:cs typeface="Arial" pitchFamily="34" charset="0"/>
              </a:rPr>
              <a:t>Y no podemos cobrar</a:t>
            </a:r>
          </a:p>
          <a:p>
            <a:pPr algn="ctr">
              <a:buNone/>
            </a:pPr>
            <a:r>
              <a:rPr lang="es-AR" sz="2800" dirty="0" smtClean="0">
                <a:cs typeface="Arial" pitchFamily="34" charset="0"/>
              </a:rPr>
              <a:t>Hasta su implementación</a:t>
            </a:r>
          </a:p>
          <a:p>
            <a:pPr algn="ctr">
              <a:buNone/>
            </a:pPr>
            <a:r>
              <a:rPr lang="es-AR" sz="2800" dirty="0" smtClean="0">
                <a:cs typeface="Arial" pitchFamily="34" charset="0"/>
              </a:rPr>
              <a:t>El de productividad</a:t>
            </a:r>
          </a:p>
          <a:p>
            <a:pPr algn="ctr">
              <a:buNone/>
            </a:pPr>
            <a:r>
              <a:rPr lang="es-AR" sz="2800" dirty="0" smtClean="0">
                <a:cs typeface="Arial" pitchFamily="34" charset="0"/>
              </a:rPr>
              <a:t>Y de mejoras e innovación.</a:t>
            </a:r>
          </a:p>
          <a:p>
            <a:pPr algn="ctr">
              <a:buNone/>
            </a:pPr>
            <a:r>
              <a:rPr lang="es-AR" sz="2800" dirty="0" smtClean="0">
                <a:cs typeface="Arial" pitchFamily="34" charset="0"/>
              </a:rPr>
              <a:t> </a:t>
            </a:r>
          </a:p>
          <a:p>
            <a:pPr algn="ctr">
              <a:buNone/>
            </a:pPr>
            <a:r>
              <a:rPr lang="es-AR" sz="2800" dirty="0" smtClean="0">
                <a:cs typeface="Arial" pitchFamily="34" charset="0"/>
              </a:rPr>
              <a:t>Finalmente hay compensación</a:t>
            </a:r>
          </a:p>
          <a:p>
            <a:pPr algn="ctr">
              <a:buNone/>
            </a:pPr>
            <a:r>
              <a:rPr lang="es-AR" sz="2800" dirty="0" smtClean="0">
                <a:cs typeface="Arial" pitchFamily="34" charset="0"/>
              </a:rPr>
              <a:t>Por los servicios cumplidos</a:t>
            </a:r>
          </a:p>
          <a:p>
            <a:pPr algn="ctr">
              <a:buNone/>
            </a:pPr>
            <a:r>
              <a:rPr lang="es-AR" sz="2800" dirty="0" smtClean="0">
                <a:cs typeface="Arial" pitchFamily="34" charset="0"/>
              </a:rPr>
              <a:t>Cinco sueldos van servidos</a:t>
            </a:r>
          </a:p>
          <a:p>
            <a:pPr algn="ctr">
              <a:buNone/>
            </a:pPr>
            <a:r>
              <a:rPr lang="es-AR" sz="2800" dirty="0" smtClean="0">
                <a:cs typeface="Arial" pitchFamily="34" charset="0"/>
              </a:rPr>
              <a:t>Cuando ya te </a:t>
            </a:r>
            <a:r>
              <a:rPr lang="es-AR" sz="2800" dirty="0" err="1" smtClean="0">
                <a:cs typeface="Arial" pitchFamily="34" charset="0"/>
              </a:rPr>
              <a:t>jubilés</a:t>
            </a:r>
            <a:endParaRPr lang="es-AR" sz="2800" dirty="0" smtClean="0">
              <a:cs typeface="Arial" pitchFamily="34" charset="0"/>
            </a:endParaRPr>
          </a:p>
          <a:p>
            <a:pPr algn="ctr">
              <a:buNone/>
            </a:pPr>
            <a:r>
              <a:rPr lang="es-AR" sz="2800" dirty="0" smtClean="0">
                <a:cs typeface="Arial" pitchFamily="34" charset="0"/>
              </a:rPr>
              <a:t>Si veinte años </a:t>
            </a:r>
            <a:r>
              <a:rPr lang="es-AR" sz="2800" dirty="0" err="1" smtClean="0">
                <a:cs typeface="Arial" pitchFamily="34" charset="0"/>
              </a:rPr>
              <a:t>tenés</a:t>
            </a:r>
            <a:endParaRPr lang="es-AR" sz="2800" dirty="0" smtClean="0">
              <a:cs typeface="Arial" pitchFamily="34" charset="0"/>
            </a:endParaRPr>
          </a:p>
          <a:p>
            <a:pPr algn="ctr">
              <a:buNone/>
            </a:pPr>
            <a:r>
              <a:rPr lang="es-AR" sz="2800" dirty="0" smtClean="0">
                <a:cs typeface="Arial" pitchFamily="34" charset="0"/>
              </a:rPr>
              <a:t>En esta </a:t>
            </a:r>
            <a:r>
              <a:rPr lang="es-AR" sz="2800" dirty="0" err="1" smtClean="0">
                <a:cs typeface="Arial" pitchFamily="34" charset="0"/>
              </a:rPr>
              <a:t>Adminstración</a:t>
            </a:r>
            <a:r>
              <a:rPr lang="es-AR" sz="2800" dirty="0" smtClean="0">
                <a:cs typeface="Arial" pitchFamily="34" charset="0"/>
              </a:rPr>
              <a:t>.</a:t>
            </a:r>
          </a:p>
          <a:p>
            <a:endParaRPr lang="es-A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rmAutofit fontScale="85000" lnSpcReduction="20000"/>
          </a:bodyPr>
          <a:lstStyle/>
          <a:p>
            <a:r>
              <a:rPr lang="es-AR" dirty="0" smtClean="0"/>
              <a:t>Licencia anual ordinaria: Va de 5 en 5. Desde 5 en antigüedad; y desde 20 en días corridos. Los radiólogos tienen siempre 35 días.</a:t>
            </a:r>
          </a:p>
          <a:p>
            <a:r>
              <a:rPr lang="es-AR" dirty="0" smtClean="0"/>
              <a:t>Afecciones de corto tratamiento: hasta 45 días</a:t>
            </a:r>
          </a:p>
          <a:p>
            <a:r>
              <a:rPr lang="es-AR" dirty="0" smtClean="0"/>
              <a:t>Afecciones de largo tratamiento o accidentes de trabajo: 2 años con goce de haberes, 1 a medio sueldo y 1 más sin goce.</a:t>
            </a:r>
          </a:p>
          <a:p>
            <a:r>
              <a:rPr lang="es-AR" dirty="0" smtClean="0"/>
              <a:t>Parto o adopción: 100 días. Se suman 10 días por cada alumbramiento posterior o por cada nueva criatura después de la segunda. (En caso de parto al padre sólo le corresponden 5 días)</a:t>
            </a:r>
          </a:p>
          <a:p>
            <a:pPr marL="0" indent="0">
              <a:buNone/>
            </a:pPr>
            <a:r>
              <a:rPr lang="es-AR" dirty="0" smtClean="0"/>
              <a:t>Excedencia: A elección de la madre:</a:t>
            </a:r>
          </a:p>
          <a:p>
            <a:pPr lvl="1"/>
            <a:r>
              <a:rPr lang="es-AR" dirty="0" smtClean="0"/>
              <a:t>Rescindir percibiendo el 25 % del sueldo.</a:t>
            </a:r>
          </a:p>
          <a:p>
            <a:pPr lvl="1"/>
            <a:r>
              <a:rPr lang="es-AR" dirty="0" smtClean="0"/>
              <a:t>Quedar en excedencia por el plazo de 3 a 6 meses sin percepción de sueldo.</a:t>
            </a:r>
          </a:p>
          <a:p>
            <a:r>
              <a:rPr lang="es-AR" dirty="0" smtClean="0"/>
              <a:t>Tenencia de hijos menores: 30 días por fallecimiento del otro padre o madre.</a:t>
            </a:r>
          </a:p>
          <a:p>
            <a:endParaRPr lang="es-AR" dirty="0" smtClean="0"/>
          </a:p>
          <a:p>
            <a:endParaRPr lang="es-AR" dirty="0" smtClean="0"/>
          </a:p>
          <a:p>
            <a:endParaRPr lang="es-AR" dirty="0" smtClean="0"/>
          </a:p>
          <a:p>
            <a:endParaRPr lang="es-AR" dirty="0" smtClean="0"/>
          </a:p>
          <a:p>
            <a:pPr>
              <a:buNone/>
            </a:pPr>
            <a:endParaRPr lang="es-AR" dirty="0" smtClean="0"/>
          </a:p>
          <a:p>
            <a:endParaRPr lang="es-AR" dirty="0" smtClean="0"/>
          </a:p>
          <a:p>
            <a:endParaRPr lang="es-AR" dirty="0" smtClean="0"/>
          </a:p>
          <a:p>
            <a:endParaRPr lang="es-AR" dirty="0"/>
          </a:p>
        </p:txBody>
      </p:sp>
      <p:sp>
        <p:nvSpPr>
          <p:cNvPr id="5" name="4 Título"/>
          <p:cNvSpPr>
            <a:spLocks noGrp="1"/>
          </p:cNvSpPr>
          <p:nvPr>
            <p:ph type="title"/>
          </p:nvPr>
        </p:nvSpPr>
        <p:spPr/>
        <p:txBody>
          <a:bodyPr>
            <a:normAutofit/>
          </a:bodyPr>
          <a:lstStyle/>
          <a:p>
            <a:r>
              <a:rPr lang="es-AR" dirty="0" smtClean="0"/>
              <a:t>Licencias</a:t>
            </a:r>
            <a:endParaRPr lang="es-A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AR" dirty="0" smtClean="0"/>
              <a:t>Matrimonio propio: 10 días</a:t>
            </a:r>
          </a:p>
          <a:p>
            <a:r>
              <a:rPr lang="es-AR" dirty="0" smtClean="0"/>
              <a:t>Matrimonio de hijo/a: 3 días.</a:t>
            </a:r>
          </a:p>
          <a:p>
            <a:r>
              <a:rPr lang="es-AR" dirty="0" smtClean="0"/>
              <a:t>Para funciones gremiales : hasta 20 días.</a:t>
            </a:r>
          </a:p>
          <a:p>
            <a:r>
              <a:rPr lang="es-AR" dirty="0" smtClean="0"/>
              <a:t>Exámenes universitarios: 28 días en total, 6 por examen.</a:t>
            </a:r>
          </a:p>
          <a:p>
            <a:r>
              <a:rPr lang="es-AR" dirty="0" smtClean="0"/>
              <a:t>Exámenes secundarios: 12 días en total, 3 por examen.</a:t>
            </a:r>
          </a:p>
          <a:p>
            <a:r>
              <a:rPr lang="es-AR" dirty="0" smtClean="0"/>
              <a:t>Para realizar investigaciones atinentes al organismo: hasta 2 años.</a:t>
            </a:r>
          </a:p>
          <a:p>
            <a:r>
              <a:rPr lang="es-AR" dirty="0" smtClean="0"/>
              <a:t>Actividades deportivas no rentadas</a:t>
            </a:r>
          </a:p>
          <a:p>
            <a:r>
              <a:rPr lang="es-AR" dirty="0" smtClean="0"/>
              <a:t>Servicio militar, reservistas, Escuela de Defensa Nacional.</a:t>
            </a:r>
          </a:p>
          <a:p>
            <a:endParaRPr lang="es-AR" dirty="0"/>
          </a:p>
        </p:txBody>
      </p:sp>
      <p:sp>
        <p:nvSpPr>
          <p:cNvPr id="3" name="2 Título"/>
          <p:cNvSpPr>
            <a:spLocks noGrp="1"/>
          </p:cNvSpPr>
          <p:nvPr>
            <p:ph type="title"/>
          </p:nvPr>
        </p:nvSpPr>
        <p:spPr/>
        <p:txBody>
          <a:bodyPr>
            <a:normAutofit/>
          </a:bodyPr>
          <a:lstStyle/>
          <a:p>
            <a:r>
              <a:rPr lang="es-AR" dirty="0" smtClean="0"/>
              <a:t>Licencias (cont.)</a:t>
            </a:r>
            <a:endParaRPr lang="es-A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Ejercicio transitorio de otros cargos superiores.</a:t>
            </a:r>
          </a:p>
          <a:p>
            <a:r>
              <a:rPr lang="es-AR" dirty="0" smtClean="0"/>
              <a:t>Razones particulares, hasta 6 meses cada 10 años.</a:t>
            </a:r>
          </a:p>
          <a:p>
            <a:r>
              <a:rPr lang="es-AR" dirty="0" smtClean="0"/>
              <a:t>Razones de estudio: hasta 1 año cada 10.</a:t>
            </a:r>
          </a:p>
          <a:p>
            <a:r>
              <a:rPr lang="es-AR" dirty="0" smtClean="0"/>
              <a:t>Para acompañar al/ a la cónyuge.</a:t>
            </a:r>
          </a:p>
          <a:p>
            <a:r>
              <a:rPr lang="es-AR" dirty="0" smtClean="0"/>
              <a:t>Cargo de mayor jerarquía.</a:t>
            </a:r>
          </a:p>
        </p:txBody>
      </p:sp>
      <p:sp>
        <p:nvSpPr>
          <p:cNvPr id="3" name="2 Título"/>
          <p:cNvSpPr>
            <a:spLocks noGrp="1"/>
          </p:cNvSpPr>
          <p:nvPr>
            <p:ph type="title"/>
          </p:nvPr>
        </p:nvSpPr>
        <p:spPr/>
        <p:txBody>
          <a:bodyPr/>
          <a:lstStyle/>
          <a:p>
            <a:r>
              <a:rPr lang="es-AR" dirty="0" smtClean="0"/>
              <a:t>Licencias sin goce de sueldo</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sz="2400" dirty="0" smtClean="0"/>
              <a:t>El empleado público será cauto y previsor. </a:t>
            </a:r>
            <a:endParaRPr lang="es-AR" sz="2400" dirty="0"/>
          </a:p>
        </p:txBody>
      </p:sp>
      <p:sp>
        <p:nvSpPr>
          <p:cNvPr id="4" name="3 Título"/>
          <p:cNvSpPr>
            <a:spLocks noGrp="1"/>
          </p:cNvSpPr>
          <p:nvPr>
            <p:ph type="ctrTitle"/>
          </p:nvPr>
        </p:nvSpPr>
        <p:spPr/>
        <p:txBody>
          <a:bodyPr/>
          <a:lstStyle/>
          <a:p>
            <a:r>
              <a:rPr lang="es-AR" dirty="0" smtClean="0"/>
              <a:t>PRUDENCIA</a:t>
            </a:r>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Fallecimiento cónyuge o consanguíneo 1° grado: 5 días.</a:t>
            </a:r>
          </a:p>
          <a:p>
            <a:r>
              <a:rPr lang="es-AR" dirty="0" smtClean="0"/>
              <a:t>Fallecimiento consanguíneo 2° grado o afines hasta el 2° grado: 3 días.</a:t>
            </a:r>
          </a:p>
          <a:p>
            <a:r>
              <a:rPr lang="es-AR" dirty="0" smtClean="0"/>
              <a:t>Razones especiales: Fuerza mayor comprobada</a:t>
            </a:r>
          </a:p>
          <a:p>
            <a:r>
              <a:rPr lang="es-AR" dirty="0" smtClean="0"/>
              <a:t>Donación de sangre</a:t>
            </a:r>
          </a:p>
          <a:p>
            <a:r>
              <a:rPr lang="es-AR" dirty="0" smtClean="0"/>
              <a:t>Razones particulares: 2 por mes, 6 por año</a:t>
            </a:r>
          </a:p>
          <a:p>
            <a:r>
              <a:rPr lang="es-AR" dirty="0" smtClean="0"/>
              <a:t>Para constituir mesa examinadora: 12 días por año.</a:t>
            </a:r>
          </a:p>
          <a:p>
            <a:r>
              <a:rPr lang="es-AR" dirty="0" smtClean="0"/>
              <a:t>Revisación médica para el servicio militar</a:t>
            </a:r>
            <a:endParaRPr lang="es-AR" dirty="0"/>
          </a:p>
        </p:txBody>
      </p:sp>
      <p:sp>
        <p:nvSpPr>
          <p:cNvPr id="3" name="2 Título"/>
          <p:cNvSpPr>
            <a:spLocks noGrp="1"/>
          </p:cNvSpPr>
          <p:nvPr>
            <p:ph type="title"/>
          </p:nvPr>
        </p:nvSpPr>
        <p:spPr/>
        <p:txBody>
          <a:bodyPr/>
          <a:lstStyle/>
          <a:p>
            <a:r>
              <a:rPr lang="es-AR" dirty="0" smtClean="0"/>
              <a:t>Justificaciones</a:t>
            </a:r>
            <a:endParaRPr lang="es-A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Estudiantes: Para cursar en horario de trabajo, hasta dos horas diarias</a:t>
            </a:r>
          </a:p>
          <a:p>
            <a:r>
              <a:rPr lang="es-AR" dirty="0" smtClean="0"/>
              <a:t>Madres de lactantes: hasta dos horas diarias</a:t>
            </a:r>
          </a:p>
          <a:p>
            <a:r>
              <a:rPr lang="es-AR" dirty="0" smtClean="0"/>
              <a:t>Asistencia a congresos</a:t>
            </a:r>
            <a:endParaRPr lang="es-AR" dirty="0"/>
          </a:p>
        </p:txBody>
      </p:sp>
      <p:sp>
        <p:nvSpPr>
          <p:cNvPr id="3" name="2 Título"/>
          <p:cNvSpPr>
            <a:spLocks noGrp="1"/>
          </p:cNvSpPr>
          <p:nvPr>
            <p:ph type="title"/>
          </p:nvPr>
        </p:nvSpPr>
        <p:spPr/>
        <p:txBody>
          <a:bodyPr/>
          <a:lstStyle/>
          <a:p>
            <a:r>
              <a:rPr lang="es-AR" dirty="0" smtClean="0"/>
              <a:t>Franquicias</a:t>
            </a:r>
            <a:endParaRPr lang="es-A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1214422"/>
            <a:ext cx="8229600" cy="4857752"/>
          </a:xfrm>
        </p:spPr>
        <p:txBody>
          <a:bodyPr>
            <a:normAutofit fontScale="85000" lnSpcReduction="20000"/>
          </a:bodyPr>
          <a:lstStyle/>
          <a:p>
            <a:pPr>
              <a:buNone/>
            </a:pPr>
            <a:r>
              <a:rPr lang="es-AR" dirty="0" smtClean="0"/>
              <a:t>En el Convenio General: </a:t>
            </a:r>
          </a:p>
          <a:p>
            <a:pPr algn="ctr"/>
            <a:r>
              <a:rPr lang="es-AR" dirty="0" smtClean="0"/>
              <a:t>Comisión Permanente de Aplicación y Relaciones Laborales (</a:t>
            </a:r>
            <a:r>
              <a:rPr lang="es-AR" dirty="0" err="1" smtClean="0"/>
              <a:t>CoPAR</a:t>
            </a:r>
            <a:r>
              <a:rPr lang="es-AR" dirty="0" smtClean="0"/>
              <a:t>) </a:t>
            </a:r>
          </a:p>
          <a:p>
            <a:pPr algn="ctr">
              <a:buNone/>
            </a:pPr>
            <a:r>
              <a:rPr lang="es-AR" sz="2400" dirty="0" smtClean="0"/>
              <a:t>- 3 representantes de cada parte-</a:t>
            </a:r>
          </a:p>
          <a:p>
            <a:pPr algn="ctr"/>
            <a:r>
              <a:rPr lang="es-AR" dirty="0" smtClean="0"/>
              <a:t>Comisión de Condiciones y Medio Ambiente de Trabajo (</a:t>
            </a:r>
            <a:r>
              <a:rPr lang="es-AR" dirty="0" err="1" smtClean="0"/>
              <a:t>CyMAT</a:t>
            </a:r>
            <a:r>
              <a:rPr lang="es-AR" dirty="0" smtClean="0"/>
              <a:t>) </a:t>
            </a:r>
          </a:p>
          <a:p>
            <a:pPr algn="ctr">
              <a:buNone/>
            </a:pPr>
            <a:r>
              <a:rPr lang="es-AR" sz="2200" dirty="0" smtClean="0"/>
              <a:t>– 3 representantes de cada parte -</a:t>
            </a:r>
          </a:p>
          <a:p>
            <a:pPr algn="ctr"/>
            <a:r>
              <a:rPr lang="es-AR" dirty="0" smtClean="0"/>
              <a:t>Comisión de Igualdad de Oportunidades y de Trato </a:t>
            </a:r>
          </a:p>
          <a:p>
            <a:pPr algn="ctr">
              <a:buNone/>
            </a:pPr>
            <a:r>
              <a:rPr lang="es-AR" sz="2200" dirty="0" smtClean="0"/>
              <a:t>– 3 representantes de cada parte -</a:t>
            </a:r>
          </a:p>
          <a:p>
            <a:pPr algn="ctr"/>
            <a:r>
              <a:rPr lang="es-AR" dirty="0" smtClean="0"/>
              <a:t>Comisión Permanente de Administración del Fondo Permanente de Capacitación y Recalificación Laboral </a:t>
            </a:r>
          </a:p>
          <a:p>
            <a:pPr algn="ctr">
              <a:buNone/>
            </a:pPr>
            <a:r>
              <a:rPr lang="es-AR" sz="2400" dirty="0" smtClean="0"/>
              <a:t>– 5 representantes de cada parte -</a:t>
            </a:r>
          </a:p>
          <a:p>
            <a:pPr>
              <a:buNone/>
            </a:pPr>
            <a:r>
              <a:rPr lang="es-AR" dirty="0" smtClean="0"/>
              <a:t>En el Convenio SINEP:  </a:t>
            </a:r>
          </a:p>
          <a:p>
            <a:pPr>
              <a:buNone/>
            </a:pPr>
            <a:r>
              <a:rPr lang="es-AR" dirty="0" smtClean="0"/>
              <a:t>* Comisión Permanente de Interpretación y Carrera – </a:t>
            </a:r>
            <a:r>
              <a:rPr lang="es-AR" dirty="0" err="1" smtClean="0"/>
              <a:t>CoPIC</a:t>
            </a:r>
            <a:r>
              <a:rPr lang="es-AR" dirty="0" smtClean="0"/>
              <a:t>) </a:t>
            </a:r>
          </a:p>
          <a:p>
            <a:pPr algn="ctr">
              <a:buNone/>
            </a:pPr>
            <a:r>
              <a:rPr lang="es-AR" dirty="0" smtClean="0"/>
              <a:t>- 3 representantes de cada parte -</a:t>
            </a:r>
          </a:p>
        </p:txBody>
      </p:sp>
      <p:sp>
        <p:nvSpPr>
          <p:cNvPr id="3" name="2 Título"/>
          <p:cNvSpPr>
            <a:spLocks noGrp="1"/>
          </p:cNvSpPr>
          <p:nvPr>
            <p:ph type="title"/>
          </p:nvPr>
        </p:nvSpPr>
        <p:spPr>
          <a:xfrm>
            <a:off x="457200" y="152400"/>
            <a:ext cx="8229600" cy="1062022"/>
          </a:xfrm>
        </p:spPr>
        <p:txBody>
          <a:bodyPr/>
          <a:lstStyle/>
          <a:p>
            <a:r>
              <a:rPr lang="es-AR" dirty="0" smtClean="0"/>
              <a:t>Comisiones paritarias</a:t>
            </a:r>
            <a:endParaRPr lang="es-A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Autocomposición del conflicto en el seno de la </a:t>
            </a:r>
            <a:r>
              <a:rPr lang="es-AR" dirty="0" err="1" smtClean="0"/>
              <a:t>CoPAR</a:t>
            </a:r>
            <a:endParaRPr lang="es-AR" dirty="0" smtClean="0"/>
          </a:p>
          <a:p>
            <a:r>
              <a:rPr lang="es-AR" dirty="0" smtClean="0"/>
              <a:t>Mediación  </a:t>
            </a:r>
          </a:p>
          <a:p>
            <a:r>
              <a:rPr lang="es-AR" dirty="0" smtClean="0"/>
              <a:t>Arbitraje</a:t>
            </a:r>
            <a:endParaRPr lang="es-AR" dirty="0"/>
          </a:p>
        </p:txBody>
      </p:sp>
      <p:sp>
        <p:nvSpPr>
          <p:cNvPr id="3" name="2 Título"/>
          <p:cNvSpPr>
            <a:spLocks noGrp="1"/>
          </p:cNvSpPr>
          <p:nvPr>
            <p:ph type="title"/>
          </p:nvPr>
        </p:nvSpPr>
        <p:spPr/>
        <p:txBody>
          <a:bodyPr/>
          <a:lstStyle/>
          <a:p>
            <a:r>
              <a:rPr lang="es-AR" dirty="0" smtClean="0"/>
              <a:t>Resolución de conflictos</a:t>
            </a:r>
            <a:endParaRPr lang="es-A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p:cNvPicPr>
            <a:picLocks noGrp="1" noChangeAspect="1"/>
          </p:cNvPicPr>
          <p:nvPr>
            <p:ph idx="1"/>
          </p:nvPr>
        </p:nvPicPr>
        <p:blipFill rotWithShape="1">
          <a:blip r:embed="rId2" cstate="print"/>
          <a:srcRect l="-25837" t="-16065" r="25837" b="8743"/>
          <a:stretch/>
        </p:blipFill>
        <p:spPr>
          <a:xfrm>
            <a:off x="-180528" y="404664"/>
            <a:ext cx="7272561" cy="5904656"/>
          </a:xfrm>
          <a:prstGeom prst="rect">
            <a:avLst/>
          </a:prstGeom>
        </p:spPr>
      </p:pic>
      <p:sp>
        <p:nvSpPr>
          <p:cNvPr id="3" name="Título 2"/>
          <p:cNvSpPr>
            <a:spLocks noGrp="1"/>
          </p:cNvSpPr>
          <p:nvPr>
            <p:ph type="title"/>
          </p:nvPr>
        </p:nvSpPr>
        <p:spPr>
          <a:xfrm>
            <a:off x="457200" y="152400"/>
            <a:ext cx="8229600" cy="972344"/>
          </a:xfrm>
        </p:spPr>
        <p:txBody>
          <a:bodyPr/>
          <a:lstStyle/>
          <a:p>
            <a:r>
              <a:rPr lang="es-AR" dirty="0" smtClean="0"/>
              <a:t>Medidas de “ficción directa”</a:t>
            </a:r>
            <a:endParaRPr lang="es-AR" dirty="0"/>
          </a:p>
        </p:txBody>
      </p:sp>
      <p:pic>
        <p:nvPicPr>
          <p:cNvPr id="1025" name="Picture 1" descr="Archiv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80975" cy="161925"/>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p:cNvSpPr/>
          <p:nvPr/>
        </p:nvSpPr>
        <p:spPr>
          <a:xfrm>
            <a:off x="3198552" y="4725144"/>
            <a:ext cx="180020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19598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847708"/>
          </a:xfrm>
        </p:spPr>
        <p:txBody>
          <a:bodyPr>
            <a:normAutofit fontScale="90000"/>
          </a:bodyPr>
          <a:lstStyle/>
          <a:p>
            <a:r>
              <a:rPr lang="es-AR" dirty="0" smtClean="0"/>
              <a:t>Milonga de las sanciones disciplinarias</a:t>
            </a:r>
            <a:endParaRPr lang="es-AR" dirty="0"/>
          </a:p>
        </p:txBody>
      </p:sp>
      <p:sp>
        <p:nvSpPr>
          <p:cNvPr id="3" name="2 Marcador de contenido"/>
          <p:cNvSpPr>
            <a:spLocks noGrp="1"/>
          </p:cNvSpPr>
          <p:nvPr>
            <p:ph sz="half" idx="1"/>
          </p:nvPr>
        </p:nvSpPr>
        <p:spPr>
          <a:xfrm>
            <a:off x="457200" y="1142984"/>
            <a:ext cx="4059936" cy="5286412"/>
          </a:xfrm>
        </p:spPr>
        <p:txBody>
          <a:bodyPr>
            <a:normAutofit fontScale="85000" lnSpcReduction="20000"/>
          </a:bodyPr>
          <a:lstStyle/>
          <a:p>
            <a:pPr algn="ctr">
              <a:buNone/>
            </a:pPr>
            <a:r>
              <a:rPr lang="es-AR" dirty="0" smtClean="0"/>
              <a:t>Si un delito he cometido</a:t>
            </a:r>
          </a:p>
          <a:p>
            <a:pPr algn="ctr">
              <a:buNone/>
            </a:pPr>
            <a:r>
              <a:rPr lang="es-AR" dirty="0" smtClean="0"/>
              <a:t>Contra la Administración</a:t>
            </a:r>
          </a:p>
          <a:p>
            <a:pPr algn="ctr">
              <a:buNone/>
            </a:pPr>
            <a:r>
              <a:rPr lang="es-AR" dirty="0" smtClean="0"/>
              <a:t>con daño grave la herido</a:t>
            </a:r>
          </a:p>
          <a:p>
            <a:pPr algn="ctr">
              <a:buNone/>
            </a:pPr>
            <a:r>
              <a:rPr lang="es-AR" dirty="0" smtClean="0"/>
              <a:t>Sin su justificación,</a:t>
            </a:r>
          </a:p>
          <a:p>
            <a:pPr algn="ctr">
              <a:buNone/>
            </a:pPr>
            <a:r>
              <a:rPr lang="es-AR" dirty="0" smtClean="0"/>
              <a:t>La ciudadanía he perdido</a:t>
            </a:r>
          </a:p>
          <a:p>
            <a:pPr algn="ctr">
              <a:buNone/>
            </a:pPr>
            <a:r>
              <a:rPr lang="es-AR" dirty="0" smtClean="0"/>
              <a:t>O violé una prohibición,</a:t>
            </a:r>
          </a:p>
          <a:p>
            <a:pPr algn="ctr">
              <a:buNone/>
            </a:pPr>
            <a:r>
              <a:rPr lang="es-AR" dirty="0" smtClean="0"/>
              <a:t>Me </a:t>
            </a:r>
            <a:r>
              <a:rPr lang="es-AR" dirty="0" smtClean="0">
                <a:cs typeface="Arial" pitchFamily="34" charset="0"/>
              </a:rPr>
              <a:t>corresponde</a:t>
            </a:r>
            <a:r>
              <a:rPr lang="es-AR" dirty="0" smtClean="0"/>
              <a:t> el destino</a:t>
            </a:r>
          </a:p>
          <a:p>
            <a:pPr algn="ctr">
              <a:buNone/>
            </a:pPr>
            <a:r>
              <a:rPr lang="es-AR" dirty="0" smtClean="0"/>
              <a:t>De la exoneración.</a:t>
            </a:r>
            <a:endParaRPr lang="es-AR" dirty="0"/>
          </a:p>
        </p:txBody>
      </p:sp>
      <p:sp>
        <p:nvSpPr>
          <p:cNvPr id="4" name="3 Marcador de contenido"/>
          <p:cNvSpPr>
            <a:spLocks noGrp="1"/>
          </p:cNvSpPr>
          <p:nvPr>
            <p:ph sz="half" idx="2"/>
          </p:nvPr>
        </p:nvSpPr>
        <p:spPr>
          <a:xfrm>
            <a:off x="4648200" y="1142984"/>
            <a:ext cx="4059936" cy="5357850"/>
          </a:xfrm>
        </p:spPr>
        <p:txBody>
          <a:bodyPr>
            <a:normAutofit fontScale="85000" lnSpcReduction="20000"/>
          </a:bodyPr>
          <a:lstStyle/>
          <a:p>
            <a:pPr algn="ctr">
              <a:buNone/>
            </a:pPr>
            <a:r>
              <a:rPr lang="es-AR" dirty="0" smtClean="0"/>
              <a:t>Si causara otro delito,</a:t>
            </a:r>
          </a:p>
          <a:p>
            <a:pPr algn="ctr">
              <a:buNone/>
            </a:pPr>
            <a:r>
              <a:rPr lang="es-AR" dirty="0" smtClean="0"/>
              <a:t>O falté más de diez días,</a:t>
            </a:r>
          </a:p>
          <a:p>
            <a:pPr algn="ctr">
              <a:buNone/>
            </a:pPr>
            <a:r>
              <a:rPr lang="es-AR" dirty="0" smtClean="0"/>
              <a:t>O abandoné el servicio</a:t>
            </a:r>
          </a:p>
          <a:p>
            <a:pPr algn="ctr">
              <a:buNone/>
            </a:pPr>
            <a:r>
              <a:rPr lang="es-AR" dirty="0" smtClean="0"/>
              <a:t>Con 5 faltas continuas,</a:t>
            </a:r>
          </a:p>
          <a:p>
            <a:pPr algn="ctr">
              <a:buNone/>
            </a:pPr>
            <a:r>
              <a:rPr lang="es-AR" dirty="0" smtClean="0"/>
              <a:t>Los deberes he incumplido,</a:t>
            </a:r>
          </a:p>
          <a:p>
            <a:pPr algn="ctr">
              <a:buNone/>
            </a:pPr>
            <a:r>
              <a:rPr lang="es-AR" dirty="0" smtClean="0"/>
              <a:t>En quiebra o concurso entré,</a:t>
            </a:r>
          </a:p>
          <a:p>
            <a:pPr algn="ctr">
              <a:buNone/>
            </a:pPr>
            <a:r>
              <a:rPr lang="es-AR" dirty="0" smtClean="0"/>
              <a:t>En </a:t>
            </a:r>
            <a:r>
              <a:rPr lang="es-AR" dirty="0" smtClean="0">
                <a:latin typeface="Arial" pitchFamily="34" charset="0"/>
                <a:cs typeface="Arial" pitchFamily="34" charset="0"/>
              </a:rPr>
              <a:t>los</a:t>
            </a:r>
            <a:r>
              <a:rPr lang="es-AR" dirty="0" smtClean="0"/>
              <a:t> últimos diez periodos</a:t>
            </a:r>
          </a:p>
          <a:p>
            <a:pPr algn="ctr">
              <a:buNone/>
            </a:pPr>
            <a:r>
              <a:rPr lang="es-AR" dirty="0" smtClean="0"/>
              <a:t>La evaluación no pasé</a:t>
            </a:r>
          </a:p>
          <a:p>
            <a:pPr algn="ctr">
              <a:buNone/>
            </a:pPr>
            <a:r>
              <a:rPr lang="es-AR" dirty="0" smtClean="0"/>
              <a:t>Alternadas por cuatro años</a:t>
            </a:r>
          </a:p>
          <a:p>
            <a:pPr algn="ctr">
              <a:buNone/>
            </a:pPr>
            <a:r>
              <a:rPr lang="es-AR" dirty="0" smtClean="0"/>
              <a:t>O por tres años continuas,</a:t>
            </a:r>
          </a:p>
          <a:p>
            <a:pPr algn="ctr">
              <a:buNone/>
            </a:pPr>
            <a:r>
              <a:rPr lang="es-AR" dirty="0" smtClean="0"/>
              <a:t>O por otras faltas mías</a:t>
            </a:r>
          </a:p>
          <a:p>
            <a:pPr algn="ctr">
              <a:buNone/>
            </a:pPr>
            <a:r>
              <a:rPr lang="es-AR" dirty="0" smtClean="0"/>
              <a:t>Me suspendieron por más de un mes</a:t>
            </a:r>
          </a:p>
          <a:p>
            <a:pPr algn="ctr">
              <a:buNone/>
            </a:pPr>
            <a:r>
              <a:rPr lang="es-AR" dirty="0" smtClean="0"/>
              <a:t>Me corresponde padecer</a:t>
            </a:r>
          </a:p>
          <a:p>
            <a:pPr algn="ctr">
              <a:buNone/>
            </a:pPr>
            <a:r>
              <a:rPr lang="es-AR" dirty="0" smtClean="0"/>
              <a:t>La sanción de cesantía.</a:t>
            </a:r>
          </a:p>
          <a:p>
            <a:endParaRPr lang="es-A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algn="ctr">
              <a:buNone/>
            </a:pPr>
            <a:r>
              <a:rPr lang="es-AR" dirty="0" smtClean="0"/>
              <a:t>Y si en más leves incumplimientos</a:t>
            </a:r>
          </a:p>
          <a:p>
            <a:pPr algn="ctr">
              <a:buNone/>
            </a:pPr>
            <a:r>
              <a:rPr lang="es-AR" dirty="0" smtClean="0"/>
              <a:t>Me hallare la jerarquía,</a:t>
            </a:r>
          </a:p>
          <a:p>
            <a:pPr algn="ctr">
              <a:buNone/>
            </a:pPr>
            <a:r>
              <a:rPr lang="es-AR" dirty="0" smtClean="0"/>
              <a:t>O si en diez días alternos</a:t>
            </a:r>
          </a:p>
          <a:p>
            <a:pPr algn="ctr">
              <a:buNone/>
            </a:pPr>
            <a:r>
              <a:rPr lang="es-AR" dirty="0" smtClean="0"/>
              <a:t>De treinta faltara yo,</a:t>
            </a:r>
          </a:p>
          <a:p>
            <a:pPr algn="ctr">
              <a:buNone/>
            </a:pPr>
            <a:r>
              <a:rPr lang="es-AR" dirty="0" smtClean="0"/>
              <a:t>Corresponde apercibimiento</a:t>
            </a:r>
          </a:p>
          <a:p>
            <a:pPr algn="ctr">
              <a:buNone/>
            </a:pPr>
            <a:r>
              <a:rPr lang="es-AR" dirty="0" smtClean="0"/>
              <a:t>O suspensión de hasta treinta días.</a:t>
            </a:r>
          </a:p>
          <a:p>
            <a:pPr algn="ctr">
              <a:buNone/>
            </a:pPr>
            <a:r>
              <a:rPr lang="es-AR" dirty="0" smtClean="0"/>
              <a:t> </a:t>
            </a:r>
          </a:p>
          <a:p>
            <a:pPr algn="ctr">
              <a:buNone/>
            </a:pPr>
            <a:r>
              <a:rPr lang="es-AR" dirty="0" smtClean="0"/>
              <a:t>Pero hace falta que un sumario</a:t>
            </a:r>
          </a:p>
          <a:p>
            <a:pPr algn="ctr">
              <a:buNone/>
            </a:pPr>
            <a:r>
              <a:rPr lang="es-AR" dirty="0" smtClean="0"/>
              <a:t>Concluya en sanción fundada,</a:t>
            </a:r>
          </a:p>
          <a:p>
            <a:pPr algn="ctr">
              <a:buNone/>
            </a:pPr>
            <a:r>
              <a:rPr lang="es-AR" dirty="0" smtClean="0"/>
              <a:t>Para aplicar una suspensión</a:t>
            </a:r>
          </a:p>
          <a:p>
            <a:pPr algn="ctr">
              <a:buNone/>
            </a:pPr>
            <a:r>
              <a:rPr lang="es-AR" dirty="0" smtClean="0"/>
              <a:t>De más de cinco jornadas</a:t>
            </a:r>
          </a:p>
          <a:p>
            <a:pPr algn="ctr">
              <a:buNone/>
            </a:pPr>
            <a:endParaRPr lang="es-AR" dirty="0"/>
          </a:p>
        </p:txBody>
      </p:sp>
      <p:sp>
        <p:nvSpPr>
          <p:cNvPr id="3" name="2 Título"/>
          <p:cNvSpPr>
            <a:spLocks noGrp="1"/>
          </p:cNvSpPr>
          <p:nvPr>
            <p:ph type="title"/>
          </p:nvPr>
        </p:nvSpPr>
        <p:spPr/>
        <p:txBody>
          <a:bodyPr>
            <a:normAutofit fontScale="90000"/>
          </a:bodyPr>
          <a:lstStyle/>
          <a:p>
            <a:pPr algn="ctr"/>
            <a:r>
              <a:rPr lang="es-AR" dirty="0" smtClean="0"/>
              <a:t>Milonga de las sanciones disciplinarias (cont.)</a:t>
            </a:r>
            <a:endParaRPr lang="es-A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ctr">
              <a:buNone/>
            </a:pPr>
            <a:r>
              <a:rPr lang="es-AR" dirty="0" smtClean="0"/>
              <a:t>Pero no hay sanción más penosa</a:t>
            </a:r>
          </a:p>
          <a:p>
            <a:pPr algn="ctr">
              <a:buNone/>
            </a:pPr>
            <a:r>
              <a:rPr lang="es-AR" dirty="0" smtClean="0"/>
              <a:t>Que te declaren prescindible.</a:t>
            </a:r>
          </a:p>
          <a:p>
            <a:pPr algn="ctr">
              <a:buNone/>
            </a:pPr>
            <a:r>
              <a:rPr lang="es-AR" dirty="0" smtClean="0"/>
              <a:t>Y la forma más enojosa</a:t>
            </a:r>
          </a:p>
          <a:p>
            <a:pPr algn="ctr">
              <a:buNone/>
            </a:pPr>
            <a:r>
              <a:rPr lang="es-AR" dirty="0" smtClean="0"/>
              <a:t>Es no dejarte trabajar</a:t>
            </a:r>
          </a:p>
          <a:p>
            <a:pPr algn="ctr">
              <a:buNone/>
            </a:pPr>
            <a:r>
              <a:rPr lang="es-AR" dirty="0" smtClean="0"/>
              <a:t>O no poder participar</a:t>
            </a:r>
          </a:p>
          <a:p>
            <a:pPr algn="ctr">
              <a:buNone/>
            </a:pPr>
            <a:r>
              <a:rPr lang="es-AR" dirty="0" smtClean="0"/>
              <a:t>Acerca de lo posible</a:t>
            </a:r>
          </a:p>
          <a:p>
            <a:pPr algn="ctr">
              <a:buNone/>
            </a:pPr>
            <a:endParaRPr lang="es-AR" dirty="0" smtClean="0"/>
          </a:p>
          <a:p>
            <a:pPr algn="ctr">
              <a:buNone/>
            </a:pPr>
            <a:endParaRPr lang="es-AR" dirty="0" smtClean="0"/>
          </a:p>
          <a:p>
            <a:pPr algn="ctr">
              <a:buNone/>
            </a:pPr>
            <a:r>
              <a:rPr lang="es-AR" dirty="0" smtClean="0"/>
              <a:t> </a:t>
            </a:r>
          </a:p>
          <a:p>
            <a:pPr algn="ctr">
              <a:buNone/>
            </a:pPr>
            <a:endParaRPr lang="es-AR" dirty="0" smtClean="0"/>
          </a:p>
          <a:p>
            <a:pPr algn="ctr">
              <a:buNone/>
            </a:pPr>
            <a:endParaRPr lang="es-AR" dirty="0" smtClean="0"/>
          </a:p>
          <a:p>
            <a:pPr algn="ctr">
              <a:buNone/>
            </a:pPr>
            <a:endParaRPr lang="es-AR" dirty="0" smtClean="0"/>
          </a:p>
        </p:txBody>
      </p:sp>
      <p:sp>
        <p:nvSpPr>
          <p:cNvPr id="3" name="2 Título"/>
          <p:cNvSpPr>
            <a:spLocks noGrp="1"/>
          </p:cNvSpPr>
          <p:nvPr>
            <p:ph type="title"/>
          </p:nvPr>
        </p:nvSpPr>
        <p:spPr/>
        <p:txBody>
          <a:bodyPr>
            <a:normAutofit fontScale="90000"/>
          </a:bodyPr>
          <a:lstStyle/>
          <a:p>
            <a:pPr algn="ctr"/>
            <a:r>
              <a:rPr lang="es-AR" dirty="0" smtClean="0"/>
              <a:t>Milonga de las sanciones disciplinarias (fin)</a:t>
            </a:r>
            <a:endParaRPr lang="es-A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57298"/>
            <a:ext cx="8229600" cy="5072098"/>
          </a:xfrm>
        </p:spPr>
        <p:txBody>
          <a:bodyPr>
            <a:normAutofit fontScale="92500" lnSpcReduction="10000"/>
          </a:bodyPr>
          <a:lstStyle/>
          <a:p>
            <a:r>
              <a:rPr lang="es-AR" dirty="0" smtClean="0"/>
              <a:t>La relación de empleo del agente con la Administración Pública Nacional concluye por las siguientes causas:</a:t>
            </a:r>
          </a:p>
          <a:p>
            <a:r>
              <a:rPr lang="es-AR" dirty="0" smtClean="0"/>
              <a:t>Cancelación de la designación del personal sin estabilidad (periodo de prueba)</a:t>
            </a:r>
          </a:p>
          <a:p>
            <a:r>
              <a:rPr lang="es-AR" dirty="0" smtClean="0"/>
              <a:t>Renuncia aceptada o vencimiento del plazo de 30 días, sin sumario pendiente.</a:t>
            </a:r>
          </a:p>
          <a:p>
            <a:r>
              <a:rPr lang="es-AR" dirty="0" smtClean="0"/>
              <a:t>Conclusión o rescisión del contrato</a:t>
            </a:r>
          </a:p>
          <a:p>
            <a:r>
              <a:rPr lang="es-AR" dirty="0" smtClean="0"/>
              <a:t>Vencimiento del plazo de disponibilidad</a:t>
            </a:r>
          </a:p>
          <a:p>
            <a:r>
              <a:rPr lang="es-AR" dirty="0" smtClean="0"/>
              <a:t>Razones de salud que lo imposibiliten</a:t>
            </a:r>
          </a:p>
          <a:p>
            <a:r>
              <a:rPr lang="es-AR" dirty="0" smtClean="0"/>
              <a:t>Cesantía o exoneración</a:t>
            </a:r>
          </a:p>
          <a:p>
            <a:r>
              <a:rPr lang="es-AR" dirty="0" smtClean="0"/>
              <a:t>Jubilación, retiro o vencimiento de la intimación a ello.</a:t>
            </a:r>
          </a:p>
          <a:p>
            <a:r>
              <a:rPr lang="es-AR" dirty="0" smtClean="0"/>
              <a:t>Fallecimiento.</a:t>
            </a:r>
            <a:endParaRPr lang="es-AR" dirty="0"/>
          </a:p>
        </p:txBody>
      </p:sp>
      <p:sp>
        <p:nvSpPr>
          <p:cNvPr id="3" name="2 Título"/>
          <p:cNvSpPr>
            <a:spLocks noGrp="1"/>
          </p:cNvSpPr>
          <p:nvPr>
            <p:ph type="title"/>
          </p:nvPr>
        </p:nvSpPr>
        <p:spPr>
          <a:xfrm>
            <a:off x="457200" y="152400"/>
            <a:ext cx="8229600" cy="990584"/>
          </a:xfrm>
        </p:spPr>
        <p:txBody>
          <a:bodyPr/>
          <a:lstStyle/>
          <a:p>
            <a:r>
              <a:rPr lang="es-AR" dirty="0" smtClean="0"/>
              <a:t>Fin de la relación de empleo público</a:t>
            </a:r>
            <a:endParaRPr lang="es-A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AR" dirty="0" smtClean="0"/>
              <a:t>Ley 21.274: permitió dar de baja al personal por razones de servicio. Indicaba que no tenían siquiera derecho a indemnización,  entre otros, “Los designados sin información previa favorable por la Secretaría de Informaciones de Estado y la Policía Federal y/o que resultaran con antecedentes desfavorables al momento de dar cumplimiento a tales disposiciones”, y los que “constituyan un factor real o potencial de perturbación del normal funcionamiento del organismo al cual pertenecen.”</a:t>
            </a:r>
          </a:p>
          <a:p>
            <a:r>
              <a:rPr lang="es-AR" dirty="0" smtClean="0"/>
              <a:t>Ley 23.696: llamada Ley de Reforma del Estado, prevé que los interventores de los entes estatales (no necesariamente empresas del Estado) pueden dar de baja al personal de conducción ejecutiva mediante una indemnización idéntica a la prevista en los arts. 232 y 245 de la ley de contrato de trabajo.</a:t>
            </a:r>
          </a:p>
          <a:p>
            <a:endParaRPr lang="es-AR" dirty="0"/>
          </a:p>
        </p:txBody>
      </p:sp>
      <p:sp>
        <p:nvSpPr>
          <p:cNvPr id="3" name="2 Título"/>
          <p:cNvSpPr>
            <a:spLocks noGrp="1"/>
          </p:cNvSpPr>
          <p:nvPr>
            <p:ph type="title"/>
          </p:nvPr>
        </p:nvSpPr>
        <p:spPr/>
        <p:txBody>
          <a:bodyPr/>
          <a:lstStyle/>
          <a:p>
            <a:r>
              <a:rPr lang="es-AR" dirty="0" smtClean="0"/>
              <a:t>Pero además…</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sz="2400" dirty="0" smtClean="0"/>
              <a:t>El empleado público se regirá por el deber.</a:t>
            </a:r>
            <a:endParaRPr lang="es-AR" sz="2400" dirty="0"/>
          </a:p>
        </p:txBody>
      </p:sp>
      <p:sp>
        <p:nvSpPr>
          <p:cNvPr id="4" name="3 Título"/>
          <p:cNvSpPr>
            <a:spLocks noGrp="1"/>
          </p:cNvSpPr>
          <p:nvPr>
            <p:ph type="ctrTitle"/>
          </p:nvPr>
        </p:nvSpPr>
        <p:spPr/>
        <p:txBody>
          <a:bodyPr/>
          <a:lstStyle/>
          <a:p>
            <a:r>
              <a:rPr lang="es-AR" dirty="0" smtClean="0"/>
              <a:t>JUSTICIA</a:t>
            </a:r>
            <a:endParaRPr lang="es-A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57158" y="428604"/>
            <a:ext cx="8229600" cy="1219200"/>
          </a:xfrm>
        </p:spPr>
        <p:txBody>
          <a:bodyPr>
            <a:normAutofit fontScale="90000"/>
          </a:bodyPr>
          <a:lstStyle/>
          <a:p>
            <a:pPr algn="ctr"/>
            <a:r>
              <a:rPr lang="es-AR" dirty="0" smtClean="0"/>
              <a:t>¿Para qué sirve entonces el empleo público?</a:t>
            </a:r>
            <a:endParaRPr lang="es-AR" dirty="0"/>
          </a:p>
        </p:txBody>
      </p:sp>
      <p:pic>
        <p:nvPicPr>
          <p:cNvPr id="4" name="3 Marcador de contenido" descr="quino_crisis_mundial.jpg"/>
          <p:cNvPicPr>
            <a:picLocks noGrp="1" noChangeAspect="1"/>
          </p:cNvPicPr>
          <p:nvPr>
            <p:ph sz="half" idx="1"/>
          </p:nvPr>
        </p:nvPicPr>
        <p:blipFill>
          <a:blip r:embed="rId2" cstate="print"/>
          <a:stretch>
            <a:fillRect/>
          </a:stretch>
        </p:blipFill>
        <p:spPr>
          <a:xfrm>
            <a:off x="1142976" y="1928802"/>
            <a:ext cx="7286676" cy="3071834"/>
          </a:xfrm>
        </p:spPr>
      </p:pic>
      <p:sp>
        <p:nvSpPr>
          <p:cNvPr id="5" name="4 Marcador de contenido"/>
          <p:cNvSpPr>
            <a:spLocks noGrp="1"/>
          </p:cNvSpPr>
          <p:nvPr>
            <p:ph sz="half" idx="2"/>
          </p:nvPr>
        </p:nvSpPr>
        <p:spPr>
          <a:xfrm>
            <a:off x="1428728" y="5143512"/>
            <a:ext cx="6643734" cy="904868"/>
          </a:xfrm>
        </p:spPr>
        <p:txBody>
          <a:bodyPr>
            <a:normAutofit lnSpcReduction="10000"/>
          </a:bodyPr>
          <a:lstStyle/>
          <a:p>
            <a:r>
              <a:rPr lang="es-AR" dirty="0" smtClean="0"/>
              <a:t>Entre otras, cosas, para</a:t>
            </a:r>
          </a:p>
          <a:p>
            <a:pPr>
              <a:buNone/>
            </a:pPr>
            <a:r>
              <a:rPr lang="es-AR" dirty="0" smtClean="0"/>
              <a:t>desnaturalizar las violencias.</a:t>
            </a:r>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ubtítulo"/>
          <p:cNvSpPr>
            <a:spLocks noGrp="1"/>
          </p:cNvSpPr>
          <p:nvPr>
            <p:ph type="subTitle" idx="1"/>
          </p:nvPr>
        </p:nvSpPr>
        <p:spPr/>
        <p:txBody>
          <a:bodyPr/>
          <a:lstStyle/>
          <a:p>
            <a:r>
              <a:rPr lang="es-AR" sz="2000" dirty="0" smtClean="0"/>
              <a:t>El empleado público será inconmovible</a:t>
            </a:r>
            <a:endParaRPr lang="es-AR" sz="2000" dirty="0"/>
          </a:p>
        </p:txBody>
      </p:sp>
      <p:sp>
        <p:nvSpPr>
          <p:cNvPr id="4" name="3 Título"/>
          <p:cNvSpPr>
            <a:spLocks noGrp="1"/>
          </p:cNvSpPr>
          <p:nvPr>
            <p:ph type="ctrTitle"/>
          </p:nvPr>
        </p:nvSpPr>
        <p:spPr/>
        <p:txBody>
          <a:bodyPr/>
          <a:lstStyle/>
          <a:p>
            <a:r>
              <a:rPr lang="es-AR" dirty="0" smtClean="0"/>
              <a:t>TEMPLANZA</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será capaz de responder ante cualquier situación vinculada con su labor</a:t>
            </a:r>
            <a:endParaRPr lang="es-AR" dirty="0"/>
          </a:p>
        </p:txBody>
      </p:sp>
      <p:sp>
        <p:nvSpPr>
          <p:cNvPr id="4" name="3 Título"/>
          <p:cNvSpPr>
            <a:spLocks noGrp="1"/>
          </p:cNvSpPr>
          <p:nvPr>
            <p:ph type="ctrTitle"/>
          </p:nvPr>
        </p:nvSpPr>
        <p:spPr/>
        <p:txBody>
          <a:bodyPr/>
          <a:lstStyle/>
          <a:p>
            <a:r>
              <a:rPr lang="es-AR" dirty="0" smtClean="0"/>
              <a:t>IDONEIDAD</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 hará cargo de sus obras</a:t>
            </a:r>
            <a:endParaRPr lang="es-AR" dirty="0"/>
          </a:p>
        </p:txBody>
      </p:sp>
      <p:sp>
        <p:nvSpPr>
          <p:cNvPr id="4" name="3 Título"/>
          <p:cNvSpPr>
            <a:spLocks noGrp="1"/>
          </p:cNvSpPr>
          <p:nvPr>
            <p:ph type="ctrTitle"/>
          </p:nvPr>
        </p:nvSpPr>
        <p:spPr/>
        <p:txBody>
          <a:bodyPr/>
          <a:lstStyle/>
          <a:p>
            <a:r>
              <a:rPr lang="es-AR" dirty="0" smtClean="0"/>
              <a:t>RESPONSABILIDAD</a:t>
            </a:r>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 guiará por la verdad, o por la búsqueda de la verdad</a:t>
            </a:r>
          </a:p>
        </p:txBody>
      </p:sp>
      <p:sp>
        <p:nvSpPr>
          <p:cNvPr id="4" name="3 Título"/>
          <p:cNvSpPr>
            <a:spLocks noGrp="1"/>
          </p:cNvSpPr>
          <p:nvPr>
            <p:ph type="ctrTitle"/>
          </p:nvPr>
        </p:nvSpPr>
        <p:spPr/>
        <p:txBody>
          <a:bodyPr/>
          <a:lstStyle/>
          <a:p>
            <a:r>
              <a:rPr lang="es-AR" dirty="0" smtClean="0"/>
              <a:t>VERACIDAD</a:t>
            </a:r>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preservará la distancia respecto de la vida privada de los otros</a:t>
            </a:r>
            <a:endParaRPr lang="es-AR" dirty="0"/>
          </a:p>
        </p:txBody>
      </p:sp>
      <p:sp>
        <p:nvSpPr>
          <p:cNvPr id="4" name="3 Título"/>
          <p:cNvSpPr>
            <a:spLocks noGrp="1"/>
          </p:cNvSpPr>
          <p:nvPr>
            <p:ph type="ctrTitle"/>
          </p:nvPr>
        </p:nvSpPr>
        <p:spPr/>
        <p:txBody>
          <a:bodyPr/>
          <a:lstStyle/>
          <a:p>
            <a:r>
              <a:rPr lang="es-AR" dirty="0" smtClean="0"/>
              <a:t>DISCRECIÓN</a:t>
            </a:r>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545</TotalTime>
  <Words>1637</Words>
  <Application>Microsoft Office PowerPoint</Application>
  <PresentationFormat>Presentación en pantalla (4:3)</PresentationFormat>
  <Paragraphs>314</Paragraphs>
  <Slides>40</Slides>
  <Notes>1</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Papel</vt:lpstr>
      <vt:lpstr>Empleo Público   – de la Exaltación a la Resistencia -</vt:lpstr>
      <vt:lpstr>PROBIDAD</vt:lpstr>
      <vt:lpstr>PRUDENCIA</vt:lpstr>
      <vt:lpstr>JUSTICIA</vt:lpstr>
      <vt:lpstr>TEMPLANZA</vt:lpstr>
      <vt:lpstr>IDONEIDAD</vt:lpstr>
      <vt:lpstr>RESPONSABILIDAD</vt:lpstr>
      <vt:lpstr>VERACIDAD</vt:lpstr>
      <vt:lpstr>DISCRECIÓN</vt:lpstr>
      <vt:lpstr>TRANSPARENCIA</vt:lpstr>
      <vt:lpstr>OBEDIENCIA</vt:lpstr>
      <vt:lpstr>INDEPENDENCIA</vt:lpstr>
      <vt:lpstr>COLABORACIÓN</vt:lpstr>
      <vt:lpstr>DIGNIDAD</vt:lpstr>
      <vt:lpstr>DECORO</vt:lpstr>
      <vt:lpstr>TOLERANCIA</vt:lpstr>
      <vt:lpstr>EQUILIBRIO</vt:lpstr>
      <vt:lpstr>EMPLEADOS PÚBLICOS</vt:lpstr>
      <vt:lpstr>Presentación de PowerPoint</vt:lpstr>
      <vt:lpstr>Presentación de PowerPoint</vt:lpstr>
      <vt:lpstr>Presentación de PowerPoint</vt:lpstr>
      <vt:lpstr>Enlístate.</vt:lpstr>
      <vt:lpstr>Tendrás acceso a estos derechos</vt:lpstr>
      <vt:lpstr>Vidalita del contratado</vt:lpstr>
      <vt:lpstr>Milonga de la Remuneración</vt:lpstr>
      <vt:lpstr>Milonga de la Remuneración (cont.)</vt:lpstr>
      <vt:lpstr>Licencias</vt:lpstr>
      <vt:lpstr>Licencias (cont.)</vt:lpstr>
      <vt:lpstr>Licencias sin goce de sueldo</vt:lpstr>
      <vt:lpstr>Justificaciones</vt:lpstr>
      <vt:lpstr>Franquicias</vt:lpstr>
      <vt:lpstr>Comisiones paritarias</vt:lpstr>
      <vt:lpstr>Resolución de conflictos</vt:lpstr>
      <vt:lpstr>Medidas de “ficción directa”</vt:lpstr>
      <vt:lpstr>Milonga de las sanciones disciplinarias</vt:lpstr>
      <vt:lpstr>Milonga de las sanciones disciplinarias (cont.)</vt:lpstr>
      <vt:lpstr>Milonga de las sanciones disciplinarias (fin)</vt:lpstr>
      <vt:lpstr>Fin de la relación de empleo público</vt:lpstr>
      <vt:lpstr>Pero además…</vt:lpstr>
      <vt:lpstr>¿Para qué sirve entonces el empleo público?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PROBIDAD</dc:title>
  <dc:creator>Raul</dc:creator>
  <cp:lastModifiedBy>Leandro Esteban Daniel Gatti</cp:lastModifiedBy>
  <cp:revision>67</cp:revision>
  <dcterms:created xsi:type="dcterms:W3CDTF">2015-04-06T03:31:48Z</dcterms:created>
  <dcterms:modified xsi:type="dcterms:W3CDTF">2015-04-27T22:16:53Z</dcterms:modified>
</cp:coreProperties>
</file>