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20"/>
  </p:notesMasterIdLst>
  <p:sldIdLst>
    <p:sldId id="299" r:id="rId2"/>
    <p:sldId id="256" r:id="rId3"/>
    <p:sldId id="289" r:id="rId4"/>
    <p:sldId id="297" r:id="rId5"/>
    <p:sldId id="257" r:id="rId6"/>
    <p:sldId id="291" r:id="rId7"/>
    <p:sldId id="261" r:id="rId8"/>
    <p:sldId id="262" r:id="rId9"/>
    <p:sldId id="285" r:id="rId10"/>
    <p:sldId id="298" r:id="rId11"/>
    <p:sldId id="295" r:id="rId12"/>
    <p:sldId id="267" r:id="rId13"/>
    <p:sldId id="294" r:id="rId14"/>
    <p:sldId id="288" r:id="rId15"/>
    <p:sldId id="279" r:id="rId16"/>
    <p:sldId id="293" r:id="rId17"/>
    <p:sldId id="292" r:id="rId18"/>
    <p:sldId id="300" r:id="rId19"/>
  </p:sldIdLst>
  <p:sldSz cx="9144000" cy="6858000" type="screen4x3"/>
  <p:notesSz cx="99187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E78409-9C22-694B-A75B-0BF10F3BAFCB}" name="Sharafi, Zahra" initials="ZS" userId="S::z.sharafi@fs.de::1fd870ba-6ab7-47d1-95f3-1d3be6361206" providerId="AD"/>
  <p188:author id="{BB15D3C2-68CC-5561-DB72-3D69F446D891}" name="Arko Banerjee" initials="AB" userId="b082cf166b8bd1b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/>
    <p:restoredTop sz="94694"/>
  </p:normalViewPr>
  <p:slideViewPr>
    <p:cSldViewPr snapToGrid="0" snapToObjects="1">
      <p:cViewPr varScale="1">
        <p:scale>
          <a:sx n="89" d="100"/>
          <a:sy n="89" d="100"/>
        </p:scale>
        <p:origin x="132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BEF11DC-DBD4-4B72-8EBC-788A392B04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618160" y="6453360"/>
            <a:ext cx="4297320" cy="33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56D6D8-26A8-42B0-963D-B3C3592C5CB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992160" y="3227400"/>
            <a:ext cx="7932600" cy="3055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618160" y="6453360"/>
            <a:ext cx="4297320" cy="33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8963A1-0153-4DE3-AE05-9AF2F3166B1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992160" y="3227400"/>
            <a:ext cx="7932600" cy="3055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618160" y="6453360"/>
            <a:ext cx="4297320" cy="33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98963A1-0153-4DE3-AE05-9AF2F3166B1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992160" y="3227400"/>
            <a:ext cx="7932600" cy="3055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748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D6A4-A1F9-98B6-2DF6-F283F6735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FC645-FFCB-5178-3C49-0B862A08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9798-9907-8108-B977-F31BA6D2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4401-C86D-1F2C-0C8C-D5D740CB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D6CE0-5F74-10A5-C581-6ED4BAA6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35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2C5F-6DF6-7D00-EE8E-3E23CB2B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B853C-B5FF-F614-5E56-1DF2E1C9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042A-2104-1C39-7A4B-B684B9C2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CB7D-7421-ECB2-4B0C-F607BE18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0C5F-4581-6902-F69A-24DDB2A7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3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40108-FB9B-8F86-6DD9-FA6C66BBA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54CB2-4538-331A-3605-814203D6E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225B-7994-92DE-F373-370253AB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EAF6-EDBF-BFB7-9EFE-D4158066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15FAF-A440-3335-638F-2B850E1A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62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>
            <a:spLocks noGrp="1"/>
          </p:cNvSpPr>
          <p:nvPr userDrawn="1"/>
        </p:nvSpPr>
        <p:spPr>
          <a:xfrm>
            <a:off x="990541" y="2694828"/>
            <a:ext cx="2558546" cy="7589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ts val="4875"/>
              </a:lnSpc>
            </a:pPr>
            <a:r>
              <a:rPr lang="de-DE" sz="1800" b="1" kern="1200" dirty="0">
                <a:latin typeface="+mn-lt"/>
              </a:rPr>
              <a:t>VISION &amp; MISSINZ</a:t>
            </a:r>
          </a:p>
        </p:txBody>
      </p:sp>
      <p:sp>
        <p:nvSpPr>
          <p:cNvPr id="20" name="Titel 1"/>
          <p:cNvSpPr>
            <a:spLocks noGrp="1"/>
          </p:cNvSpPr>
          <p:nvPr userDrawn="1"/>
        </p:nvSpPr>
        <p:spPr>
          <a:xfrm>
            <a:off x="5604376" y="2692173"/>
            <a:ext cx="2558546" cy="7589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ts val="4875"/>
              </a:lnSpc>
            </a:pPr>
            <a:r>
              <a:rPr lang="de-DE" sz="1800" b="1" kern="1200" dirty="0">
                <a:latin typeface="+mn-lt"/>
              </a:rPr>
              <a:t>FACTS &amp; FIGURES</a:t>
            </a:r>
          </a:p>
        </p:txBody>
      </p:sp>
      <p:sp>
        <p:nvSpPr>
          <p:cNvPr id="3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3701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7CEC-1062-86D8-9843-7F06C907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ptos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8831-6090-AFF3-315C-5D8CFDF0A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3584-BFE4-5AEF-9531-22A2A3A5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8454-E75D-FA25-8D1E-4380C25D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EA60-38D1-9E5E-04A0-17B3DEBD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5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58F2-1A56-5B46-B9F8-4D39CD85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C04A5-C7D3-3061-E7C9-50520FAF4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3AFC-35BE-05CB-26B6-26F7516D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4965-81EC-09CE-A3FF-2334D960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56450-0306-E8D4-7E13-4472D7B8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6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8482-E113-136E-3E77-2BCF1F2A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E13C-6439-A561-59CD-3E61CB065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D22D-9ECF-70A1-6442-6DD60F1A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CB1F-19D0-537F-67D8-91E31C3D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1423-8C1D-62CF-427B-F7A70297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9AD46-9E9A-79DE-AABE-FB1C5A26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32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D531-88C4-C7E6-0086-B2357750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A5FE-347B-BC54-D148-B470B691C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3D91-92FD-3380-7D9D-FC3D4C161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9E534-BCFE-728B-A883-94BFAAD33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6E83B-5725-92ED-7DCF-41392BF71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79748-8B63-3338-E40E-CEB08DEB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8B60E-1F01-AF38-66FB-90D07FFF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7725F-140F-F1DA-56B3-C9DFD8D1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55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8A77-59A5-688B-C3A3-61B7292D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4B6B8-C28D-0CCA-D727-1F5EB08B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98A68-4B91-D36B-6D40-C975074C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F5F03-78A9-3F99-DE19-1C1783A9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02C9F-821F-8D1A-2AC9-5E2A693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C29F4-D137-96F3-7F3D-193FE468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BADFB-FE82-2DCC-9F54-76DFF8C2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93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8E1D-4F12-14C1-9A86-E5FC028B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2998-0DEC-5A66-0610-1A420E4B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C5E8-B05C-7E34-DF7E-847FEB77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26C3B-A18D-C0D6-5A2F-EF7D884B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74C06-E5D5-6476-7101-D93CC0EE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5944-3D30-D832-4A8A-657686FC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07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968D-E300-7BF1-D6BF-DD0E02B4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E5143-C669-53B7-430E-15B4634DA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4142F-74E6-32E0-8A0D-C0032558C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41F93-F79E-9FE7-A88A-F1C4FC4D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5BE3E-8BBE-1895-5636-4F1794E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3F46E-9B3F-FD91-08B7-2C4D3A96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5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BA1CB-3A3F-6B4F-3128-ED1E9A54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CA925-867E-BE64-0F25-EA313530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F8F1-E6AB-4CC0-08DD-F89360EA9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C96D9-853C-10E8-40D6-94FFDAB3C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9C8A-2F70-DCBC-2F5D-EC6F1149E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6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bors-data-analysis/da_case_studie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zahrasharafi/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fa.sasanm.de/ws22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/>
        </p:nvSpPr>
        <p:spPr>
          <a:xfrm>
            <a:off x="399918" y="4197606"/>
            <a:ext cx="7307168" cy="1427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ts val="4875"/>
              </a:lnSpc>
            </a:pPr>
            <a:r>
              <a:rPr lang="de-DE" sz="5250" b="1">
                <a:latin typeface="+mn-lt"/>
              </a:rPr>
              <a:t>WELCOME TO  </a:t>
            </a:r>
            <a:r>
              <a:rPr lang="de-DE" sz="5250" b="1" dirty="0">
                <a:latin typeface="+mn-lt"/>
              </a:rPr>
              <a:t>FRANKFURT SCHOOL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502906" y="4045018"/>
            <a:ext cx="5729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Bild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3286" y="1195773"/>
            <a:ext cx="1327433" cy="8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91116" y="269942"/>
            <a:ext cx="7815324" cy="8296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Estimated Roadmap </a:t>
            </a:r>
            <a:r>
              <a:rPr lang="en-US" sz="3200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(subject to changes)</a:t>
            </a:r>
          </a:p>
        </p:txBody>
      </p:sp>
      <p:sp>
        <p:nvSpPr>
          <p:cNvPr id="195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7BC7D2F9-134A-499A-8B73-2D960923245D}" type="slidenum">
              <a:rPr lang="en-US" sz="1000" spc="-1">
                <a:solidFill>
                  <a:srgbClr val="004F8F"/>
                </a:solidFill>
                <a:latin typeface="Arial Narrow"/>
                <a:ea typeface="Arial Narrow"/>
              </a:rPr>
              <a:t>10</a:t>
            </a:fld>
            <a:endParaRPr lang="en-US" sz="1000" spc="-1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F0CA0-AD2F-418B-16F5-89AC4BB9C0B4}"/>
              </a:ext>
            </a:extLst>
          </p:cNvPr>
          <p:cNvSpPr txBox="1"/>
          <p:nvPr/>
        </p:nvSpPr>
        <p:spPr>
          <a:xfrm>
            <a:off x="941441" y="1386630"/>
            <a:ext cx="75071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Intro to Python: review of basics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science toolkit (Pandas, </a:t>
            </a:r>
            <a:r>
              <a:rPr lang="en-IN" dirty="0" err="1"/>
              <a:t>Numpy</a:t>
            </a:r>
            <a:r>
              <a:rPr lang="en-IN" dirty="0"/>
              <a:t>, Matplotlib,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Case Study 1 (18</a:t>
            </a:r>
            <a:r>
              <a:rPr lang="en-IN" baseline="30000" dirty="0"/>
              <a:t>th</a:t>
            </a:r>
            <a:r>
              <a:rPr lang="en-IN" dirty="0"/>
              <a:t> September, submission deadline: Oct 2</a:t>
            </a:r>
            <a:r>
              <a:rPr lang="en-IN" baseline="30000" dirty="0"/>
              <a:t>nd</a:t>
            </a:r>
            <a:r>
              <a:rPr lang="en-I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Statistics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Data acquisition: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(a) APIs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(b) Website scraping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Case Study 2 (25</a:t>
            </a:r>
            <a:r>
              <a:rPr lang="en-IN" baseline="30000" dirty="0"/>
              <a:t>th</a:t>
            </a:r>
            <a:r>
              <a:rPr lang="en-IN" dirty="0"/>
              <a:t> September, submission deadline: Oct 16</a:t>
            </a:r>
            <a:r>
              <a:rPr lang="en-IN" baseline="30000" dirty="0"/>
              <a:t>th</a:t>
            </a:r>
            <a:r>
              <a:rPr lang="en-IN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Textual analysis: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Sentiment Analysis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Topic Modelling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Case Study 3 (2</a:t>
            </a:r>
            <a:r>
              <a:rPr lang="en-IN" baseline="30000" dirty="0"/>
              <a:t>nd</a:t>
            </a:r>
            <a:r>
              <a:rPr lang="en-IN" dirty="0"/>
              <a:t> of October, submission deadline: Oct 23</a:t>
            </a:r>
            <a:r>
              <a:rPr lang="en-IN" baseline="30000" dirty="0"/>
              <a:t>rd</a:t>
            </a:r>
            <a:r>
              <a:rPr lang="en-IN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Presentations: October 2</a:t>
            </a:r>
            <a:r>
              <a:rPr lang="en-IN" baseline="30000" dirty="0"/>
              <a:t>nd</a:t>
            </a:r>
            <a:r>
              <a:rPr lang="en-IN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Managing big data: SQL and Python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Machine Learning: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Concepts: bias/variance trade-off, how good is good?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IN" dirty="0"/>
              <a:t>Regressions: Lasso, Ridge, Trees</a:t>
            </a:r>
          </a:p>
        </p:txBody>
      </p:sp>
    </p:spTree>
    <p:extLst>
      <p:ext uri="{BB962C8B-B14F-4D97-AF65-F5344CB8AC3E}">
        <p14:creationId xmlns:p14="http://schemas.microsoft.com/office/powerpoint/2010/main" val="304144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37560" y="228282"/>
            <a:ext cx="6597000" cy="7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Grading</a:t>
            </a:r>
          </a:p>
        </p:txBody>
      </p:sp>
      <p:sp>
        <p:nvSpPr>
          <p:cNvPr id="177" name="CustomShape 2"/>
          <p:cNvSpPr/>
          <p:nvPr/>
        </p:nvSpPr>
        <p:spPr>
          <a:xfrm>
            <a:off x="734503" y="1200738"/>
            <a:ext cx="7867239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masis MT Pro" panose="02040504050005020304" pitchFamily="18" charset="77"/>
              </a:rPr>
              <a:t>75% based on </a:t>
            </a:r>
            <a:r>
              <a:rPr lang="en-GB" sz="2400" b="1" dirty="0">
                <a:latin typeface="Amasis MT Pro" panose="02040504050005020304" pitchFamily="18" charset="77"/>
              </a:rPr>
              <a:t>3 written assignments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Should be prepared as a </a:t>
            </a:r>
            <a:r>
              <a:rPr lang="en-GB" dirty="0" err="1">
                <a:latin typeface="Amasis MT Pro" panose="02040504050005020304" pitchFamily="18" charset="77"/>
              </a:rPr>
              <a:t>Jupyter</a:t>
            </a:r>
            <a:r>
              <a:rPr lang="en-GB" dirty="0">
                <a:latin typeface="Amasis MT Pro" panose="02040504050005020304" pitchFamily="18" charset="77"/>
              </a:rPr>
              <a:t> notebook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2-3 weeks of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Main points are related to the economic interpretations of your analysis (less important is your coding skills)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masis MT Pro" panose="02040504050005020304" pitchFamily="18" charset="77"/>
              </a:rPr>
              <a:t>The contributions of every single individual in a group should be explicitly mentioned</a:t>
            </a:r>
            <a:r>
              <a:rPr lang="en-GB" dirty="0">
                <a:latin typeface="Amasis MT Pro" panose="02040504050005020304" pitchFamily="18" charset="77"/>
              </a:rPr>
              <a:t> in a cover letter (or at the beginning of the notebook) for each case study. </a:t>
            </a:r>
          </a:p>
          <a:p>
            <a:pPr lvl="2"/>
            <a:r>
              <a:rPr lang="en-GB" dirty="0">
                <a:latin typeface="Amasis MT Pro" panose="02040504050005020304" pitchFamily="18" charset="77"/>
              </a:rPr>
              <a:t>For example: Person one contributed to …, the share of contribution (all equally, or otherwise mention the percentage of the team members)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Including the contribution of LLMs (very important!)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latin typeface="Amasis MT Pro" panose="02040504050005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masis MT Pro" panose="02040504050005020304" pitchFamily="18" charset="77"/>
              </a:rPr>
              <a:t>25% based on presentations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You will lecture on a topic for around 30 minutes.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A list of possible topics will be announced by the 2</a:t>
            </a:r>
            <a:r>
              <a:rPr lang="en-GB" baseline="30000" dirty="0">
                <a:latin typeface="Amasis MT Pro" panose="02040504050005020304" pitchFamily="18" charset="77"/>
              </a:rPr>
              <a:t>nd</a:t>
            </a:r>
            <a:r>
              <a:rPr lang="en-GB" dirty="0">
                <a:latin typeface="Amasis MT Pro" panose="02040504050005020304" pitchFamily="18" charset="77"/>
              </a:rPr>
              <a:t> week of the 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Topics include introduction of programming tools/packages…</a:t>
            </a:r>
            <a:endParaRPr lang="en-GB" sz="2400" dirty="0">
              <a:latin typeface="Amasis MT Pro" panose="02040504050005020304" pitchFamily="18" charset="77"/>
            </a:endParaRPr>
          </a:p>
          <a:p>
            <a:pPr lvl="1"/>
            <a:endParaRPr lang="en-GB" sz="2400" dirty="0">
              <a:latin typeface="Amasis MT Pro" panose="02040504050005020304" pitchFamily="18" charset="77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0B507186-650D-4B0E-BBCB-97FDD814377E}" type="slidenum">
              <a:rPr lang="en-US" sz="1000" spc="-1">
                <a:solidFill>
                  <a:srgbClr val="004F8F"/>
                </a:solidFill>
                <a:latin typeface="Arial Narrow"/>
                <a:ea typeface="Arial Narrow"/>
              </a:rPr>
              <a:t>11</a:t>
            </a:fld>
            <a:endParaRPr lang="en-US" sz="1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90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62123" y="285794"/>
            <a:ext cx="7597357" cy="7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Case Solutions &amp; Case Gradings</a:t>
            </a:r>
          </a:p>
        </p:txBody>
      </p:sp>
      <p:sp>
        <p:nvSpPr>
          <p:cNvPr id="194" name="CustomShape 2"/>
          <p:cNvSpPr/>
          <p:nvPr/>
        </p:nvSpPr>
        <p:spPr>
          <a:xfrm>
            <a:off x="732953" y="1380341"/>
            <a:ext cx="8034849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71680" indent="-56988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masis MT Pro" panose="02040504050005020304" pitchFamily="18" charset="77"/>
              </a:rPr>
              <a:t>Discussion of case solutions only in class</a:t>
            </a:r>
          </a:p>
          <a:p>
            <a:pPr marL="911225" lvl="1" indent="-342900">
              <a:buClr>
                <a:srgbClr val="000000"/>
              </a:buClr>
              <a:buFont typeface="Amasis MT Pro" panose="02040504050005020304" pitchFamily="18" charset="0"/>
              <a:buChar char="–"/>
            </a:pPr>
            <a:r>
              <a:rPr lang="en-US" sz="2000" dirty="0">
                <a:solidFill>
                  <a:srgbClr val="000000"/>
                </a:solidFill>
                <a:latin typeface="Amasis MT Pro" panose="02040504050005020304" pitchFamily="18" charset="77"/>
              </a:rPr>
              <a:t>Your solution will not be discussed privately with you </a:t>
            </a:r>
          </a:p>
          <a:p>
            <a:pPr marL="571680" indent="-56988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masis MT Pro" panose="02040504050005020304" pitchFamily="18" charset="77"/>
              </a:rPr>
              <a:t>Grading only at the end of the course</a:t>
            </a:r>
          </a:p>
          <a:p>
            <a:pPr marL="571680" indent="-56988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masis MT Pro" panose="02040504050005020304" pitchFamily="18" charset="77"/>
              </a:rPr>
              <a:t>No “bargaining” &amp; “negotiations” of grades, if you do well, you’ll be fine! </a:t>
            </a:r>
            <a:r>
              <a:rPr lang="en-US" sz="2000" dirty="0">
                <a:solidFill>
                  <a:srgbClr val="000000"/>
                </a:solidFill>
                <a:latin typeface="Amasis MT Pro" panose="02040504050005020304" pitchFamily="18" charset="77"/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rgbClr val="000000"/>
              </a:solidFill>
              <a:latin typeface="Amasis MT Pro" panose="02040504050005020304" pitchFamily="18" charset="77"/>
            </a:endParaRPr>
          </a:p>
          <a:p>
            <a:pPr marL="571680" indent="-56988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masis MT Pro" panose="02040504050005020304" pitchFamily="18" charset="77"/>
            </a:endParaRPr>
          </a:p>
          <a:p>
            <a:pPr marL="571680" indent="-56988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masis MT Pro" panose="02040504050005020304" pitchFamily="18" charset="77"/>
              </a:rPr>
              <a:t>Are we allowed to work in teams (on cases)?</a:t>
            </a:r>
          </a:p>
          <a:p>
            <a:pPr marL="971550" lvl="2" indent="-403225">
              <a:buClr>
                <a:srgbClr val="000000"/>
              </a:buClr>
              <a:buFont typeface="Amasis MT Pro" panose="02040504050005020304" pitchFamily="18" charset="0"/>
              <a:buChar char="–"/>
            </a:pPr>
            <a:r>
              <a:rPr lang="en-US" sz="2000" dirty="0">
                <a:solidFill>
                  <a:srgbClr val="000000"/>
                </a:solidFill>
                <a:latin typeface="Amasis MT Pro" panose="02040504050005020304" pitchFamily="18" charset="77"/>
              </a:rPr>
              <a:t>Yes</a:t>
            </a:r>
          </a:p>
          <a:p>
            <a:pPr marL="971550" lvl="2" indent="-403225">
              <a:buClr>
                <a:srgbClr val="000000"/>
              </a:buClr>
              <a:buFont typeface="Amasis MT Pro" panose="02040504050005020304" pitchFamily="18" charset="0"/>
              <a:buChar char="–"/>
            </a:pPr>
            <a:r>
              <a:rPr lang="en-US" sz="2000" dirty="0">
                <a:solidFill>
                  <a:srgbClr val="000000"/>
                </a:solidFill>
                <a:latin typeface="Amasis MT Pro" panose="02040504050005020304" pitchFamily="18" charset="77"/>
              </a:rPr>
              <a:t>There should be a clear statement of who did what in the case</a:t>
            </a:r>
          </a:p>
          <a:p>
            <a:pPr marL="971550" lvl="2" indent="-403225">
              <a:buClr>
                <a:srgbClr val="000000"/>
              </a:buClr>
              <a:buFont typeface="Amasis MT Pro" panose="02040504050005020304" pitchFamily="18" charset="0"/>
              <a:buChar char="–"/>
            </a:pPr>
            <a:r>
              <a:rPr lang="en-US" sz="2000" dirty="0">
                <a:solidFill>
                  <a:srgbClr val="000000"/>
                </a:solidFill>
                <a:latin typeface="Amasis MT Pro" panose="02040504050005020304" pitchFamily="18" charset="77"/>
              </a:rPr>
              <a:t> Number of members depends on the class size (max. 4 members)</a:t>
            </a:r>
          </a:p>
          <a:p>
            <a:pPr marL="571680" indent="-56988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masis MT Pro" panose="02040504050005020304" pitchFamily="18" charset="77"/>
              </a:rPr>
              <a:t>Plagiarism policy...?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masis MT Pro" panose="02040504050005020304" pitchFamily="18" charset="77"/>
              </a:rPr>
              <a:t>Plagiarism would be punished with 5.0</a:t>
            </a:r>
          </a:p>
        </p:txBody>
      </p:sp>
      <p:sp>
        <p:nvSpPr>
          <p:cNvPr id="195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7BC7D2F9-134A-499A-8B73-2D960923245D}" type="slidenum">
              <a:rPr lang="en-US" sz="1000" spc="-1">
                <a:solidFill>
                  <a:srgbClr val="004F8F"/>
                </a:solidFill>
                <a:latin typeface="Arial Narrow"/>
                <a:ea typeface="Arial Narrow"/>
              </a:rPr>
              <a:t>12</a:t>
            </a:fld>
            <a:endParaRPr lang="en-US" sz="1000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00346" y="132589"/>
            <a:ext cx="6597000" cy="866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Presentations</a:t>
            </a:r>
          </a:p>
        </p:txBody>
      </p:sp>
      <p:sp>
        <p:nvSpPr>
          <p:cNvPr id="177" name="CustomShape 2"/>
          <p:cNvSpPr/>
          <p:nvPr/>
        </p:nvSpPr>
        <p:spPr>
          <a:xfrm>
            <a:off x="356192" y="1179473"/>
            <a:ext cx="8341243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68325" lvl="1" indent="-338138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Produced in teams (</a:t>
            </a:r>
            <a:r>
              <a:rPr lang="en-US" sz="2400" spc="-1" dirty="0" err="1">
                <a:latin typeface="Amasis MT Pro" panose="02040504050005020304" pitchFamily="18" charset="77"/>
                <a:cs typeface="Amasis MT Pro" panose="020F0502020204030204" pitchFamily="34" charset="0"/>
              </a:rPr>
              <a:t>tbd</a:t>
            </a:r>
            <a:r>
              <a:rPr lang="en-US" sz="24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, depending on class size)</a:t>
            </a:r>
          </a:p>
          <a:p>
            <a:pPr marL="568325" lvl="1" indent="-338138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Range of topics (libraries, websites, data science topics)</a:t>
            </a:r>
          </a:p>
          <a:p>
            <a:pPr marL="1025525" lvl="2" indent="-338138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We will suggest a list of topics at the end of today</a:t>
            </a:r>
          </a:p>
          <a:p>
            <a:pPr marL="568325" lvl="1" indent="-338138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spc="-1" dirty="0">
              <a:latin typeface="Amasis MT Pro" panose="02040504050005020304" pitchFamily="18" charset="77"/>
              <a:cs typeface="Amasis MT Pro" panose="020F0502020204030204" pitchFamily="34" charset="0"/>
            </a:endParaRPr>
          </a:p>
          <a:p>
            <a:pPr marL="568325" lvl="1" indent="-338138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Students give a lecture (produce videos) in the class, depending on the topics</a:t>
            </a:r>
          </a:p>
          <a:p>
            <a:pPr marL="568325" lvl="1" indent="-338138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You will love it because:</a:t>
            </a:r>
          </a:p>
          <a:p>
            <a:pPr marL="1486080" lvl="2" indent="-569880">
              <a:buClr>
                <a:srgbClr val="000000"/>
              </a:buClr>
              <a:buFont typeface="Amasis MT Pro" panose="02040504050005020304" pitchFamily="18" charset="0"/>
              <a:buChar char="–"/>
            </a:pPr>
            <a:r>
              <a:rPr lang="en-US" sz="24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It is required for grading </a:t>
            </a:r>
            <a:r>
              <a:rPr lang="en-US" sz="2400" spc="-1" dirty="0">
                <a:latin typeface="Amasis MT Pro" panose="02040504050005020304" pitchFamily="18" charset="77"/>
                <a:cs typeface="Amasis MT Pro" panose="020F0502020204030204" pitchFamily="34" charset="0"/>
                <a:sym typeface="Wingdings" pitchFamily="2" charset="2"/>
              </a:rPr>
              <a:t></a:t>
            </a:r>
            <a:endParaRPr lang="en-US" sz="2400" spc="-1" dirty="0">
              <a:latin typeface="Amasis MT Pro" panose="02040504050005020304" pitchFamily="18" charset="77"/>
              <a:cs typeface="Amasis MT Pro" panose="020F0502020204030204" pitchFamily="34" charset="0"/>
            </a:endParaRPr>
          </a:p>
          <a:p>
            <a:pPr marL="1486080" lvl="2" indent="-569880">
              <a:buClr>
                <a:srgbClr val="000000"/>
              </a:buClr>
              <a:buFont typeface="Amasis MT Pro" panose="02040504050005020304" pitchFamily="18" charset="0"/>
              <a:buChar char="–"/>
            </a:pPr>
            <a:r>
              <a:rPr lang="en-US" sz="24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Other students learn from you</a:t>
            </a:r>
          </a:p>
          <a:p>
            <a:pPr marL="1486080" lvl="2" indent="-569880">
              <a:buClr>
                <a:srgbClr val="000000"/>
              </a:buClr>
              <a:buFont typeface="Amasis MT Pro" panose="02040504050005020304" pitchFamily="18" charset="0"/>
              <a:buChar char="–"/>
            </a:pPr>
            <a:r>
              <a:rPr lang="en-US" sz="24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Introduce all students to important topics that cannot be covered deeply within the course </a:t>
            </a:r>
          </a:p>
        </p:txBody>
      </p:sp>
      <p:sp>
        <p:nvSpPr>
          <p:cNvPr id="178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50000"/>
              </a:lnSpc>
            </a:pPr>
            <a:fld id="{0B507186-650D-4B0E-BBCB-97FDD814377E}" type="slidenum">
              <a:rPr lang="en-US" sz="1000" spc="-1">
                <a:solidFill>
                  <a:srgbClr val="004F8F"/>
                </a:solidFill>
                <a:latin typeface="Arial Narrow"/>
                <a:ea typeface="Arial Narrow"/>
              </a:rPr>
              <a:pPr algn="r">
                <a:lnSpc>
                  <a:spcPct val="150000"/>
                </a:lnSpc>
              </a:pPr>
              <a:t>13</a:t>
            </a:fld>
            <a:endParaRPr lang="en-US" sz="1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05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37560" y="116640"/>
            <a:ext cx="6597000" cy="7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Resources</a:t>
            </a:r>
          </a:p>
        </p:txBody>
      </p:sp>
      <p:sp>
        <p:nvSpPr>
          <p:cNvPr id="195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7BC7D2F9-134A-499A-8B73-2D960923245D}" type="slidenum">
              <a:rPr lang="en-US" sz="1000" spc="-1">
                <a:solidFill>
                  <a:srgbClr val="004F8F"/>
                </a:solidFill>
                <a:latin typeface="Arial Narrow"/>
                <a:ea typeface="Arial Narrow"/>
              </a:rPr>
              <a:t>14</a:t>
            </a:fld>
            <a:endParaRPr lang="en-US" sz="1000" spc="-1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BAFCD-688C-0C4B-9369-5293A01E4D36}"/>
              </a:ext>
            </a:extLst>
          </p:cNvPr>
          <p:cNvSpPr/>
          <p:nvPr/>
        </p:nvSpPr>
        <p:spPr>
          <a:xfrm>
            <a:off x="753471" y="1305341"/>
            <a:ext cx="729263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“Data Analysis for Business, Economics, and Policy” (Gabor </a:t>
            </a:r>
            <a:r>
              <a:rPr lang="en-GB" dirty="0" err="1">
                <a:latin typeface="Amasis MT Pro" panose="02040504050005020304" pitchFamily="18" charset="77"/>
              </a:rPr>
              <a:t>Bekes</a:t>
            </a:r>
            <a:r>
              <a:rPr lang="en-GB" dirty="0">
                <a:latin typeface="Amasis MT Pro" panose="02040504050005020304" pitchFamily="18" charset="77"/>
              </a:rPr>
              <a:t> , Gabor </a:t>
            </a:r>
            <a:r>
              <a:rPr lang="en-GB" dirty="0" err="1">
                <a:latin typeface="Amasis MT Pro" panose="02040504050005020304" pitchFamily="18" charset="77"/>
              </a:rPr>
              <a:t>Kezdi</a:t>
            </a:r>
            <a:r>
              <a:rPr lang="en-GB" dirty="0">
                <a:latin typeface="Amasis MT Pro" panose="02040504050005020304" pitchFamily="18" charset="77"/>
              </a:rPr>
              <a:t>) Cambridge University Press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Codes: </a:t>
            </a:r>
            <a:r>
              <a:rPr lang="en-GB" dirty="0">
                <a:latin typeface="Amasis MT Pro" panose="02040504050005020304" pitchFamily="18" charset="77"/>
                <a:hlinkClick r:id="rId2"/>
              </a:rPr>
              <a:t>https://github.com/gabors-data-analysis/da_case_studies</a:t>
            </a:r>
            <a:endParaRPr lang="en-GB" dirty="0">
              <a:latin typeface="Amasis MT Pro" panose="02040504050005020304" pitchFamily="18" charset="77"/>
            </a:endParaRPr>
          </a:p>
          <a:p>
            <a:endParaRPr lang="en-GB" dirty="0">
              <a:latin typeface="Amasis MT Pro" panose="02040504050005020304" pitchFamily="18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“Python for Finance: Mastering Data-Driven Finance [2nd ed.]” (Yves </a:t>
            </a:r>
            <a:r>
              <a:rPr lang="en-GB" dirty="0" err="1">
                <a:latin typeface="Amasis MT Pro" panose="02040504050005020304" pitchFamily="18" charset="77"/>
              </a:rPr>
              <a:t>Hilpisch</a:t>
            </a:r>
            <a:r>
              <a:rPr lang="en-GB" dirty="0">
                <a:latin typeface="Amasis MT Pro" panose="02040504050005020304" pitchFamily="18" charset="77"/>
              </a:rPr>
              <a:t>) - O’Reilly Media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Amasis MT Pro" panose="02040504050005020304" pitchFamily="18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“Web Scraping with Python: Collecting Data from the Modern Web” (Ryan Mitchell) - O’Reilly Media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Amasis MT Pro" panose="02040504050005020304" pitchFamily="18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“Applied Text Analysis with Python” (Benjamin Bengfort, Rebecca </a:t>
            </a:r>
            <a:r>
              <a:rPr lang="en-GB" dirty="0" err="1">
                <a:latin typeface="Amasis MT Pro" panose="02040504050005020304" pitchFamily="18" charset="77"/>
              </a:rPr>
              <a:t>Bilbro</a:t>
            </a:r>
            <a:r>
              <a:rPr lang="en-GB" dirty="0">
                <a:latin typeface="Amasis MT Pro" panose="02040504050005020304" pitchFamily="18" charset="77"/>
              </a:rPr>
              <a:t>, Tony Ojeda) - O’Reilly Media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Amasis MT Pro" panose="02040504050005020304" pitchFamily="18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A course taught at Goethe University: “</a:t>
            </a:r>
            <a:r>
              <a:rPr lang="en-US" dirty="0">
                <a:latin typeface="Amasis MT Pro" panose="02040504050005020304" pitchFamily="18" charset="77"/>
              </a:rPr>
              <a:t>Data Analytics in Finance &amp;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77"/>
              </a:rPr>
              <a:t>Accounting</a:t>
            </a:r>
            <a:r>
              <a:rPr lang="en-GB" dirty="0">
                <a:latin typeface="Amasis MT Pro" panose="02040504050005020304" pitchFamily="18" charset="77"/>
              </a:rPr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An online course: https://github.com/pytopia/Data-Processing-for-ML/tree/main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157215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09480" y="0"/>
            <a:ext cx="66276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Our Goal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609480" y="1371600"/>
            <a:ext cx="8156520" cy="517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Amasis MT Pro" panose="02040504050005020304" pitchFamily="18" charset="77"/>
                <a:ea typeface="Arial Narrow"/>
              </a:rPr>
              <a:t>After this course</a:t>
            </a:r>
          </a:p>
          <a:p>
            <a:pPr marL="800280" lvl="1" indent="-34128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masis MT Pro" panose="02040504050005020304" pitchFamily="18" charset="77"/>
              </a:rPr>
              <a:t>Life would be much easier!</a:t>
            </a:r>
          </a:p>
          <a:p>
            <a:pPr marL="800280" lvl="1" indent="-34128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masis MT Pro" panose="02040504050005020304" pitchFamily="18" charset="77"/>
              </a:rPr>
              <a:t>You will be able to find genius solutions with a little more Google!</a:t>
            </a:r>
          </a:p>
          <a:p>
            <a:pPr marL="800280" lvl="1" indent="-34128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masis MT Pro" panose="02040504050005020304" pitchFamily="18" charset="77"/>
              </a:rPr>
              <a:t>You will be more patient:</a:t>
            </a:r>
            <a:endParaRPr lang="en-US" sz="2000" spc="-1" dirty="0">
              <a:latin typeface="Amasis MT Pro" panose="02040504050005020304" pitchFamily="18" charset="77"/>
            </a:endParaRPr>
          </a:p>
          <a:p>
            <a:pPr marL="343080" indent="-188640"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1E70AB6-F689-43ED-A485-75D0032912A9}" type="slidenum">
              <a:rPr lang="en-US" sz="1000" spc="-1">
                <a:solidFill>
                  <a:srgbClr val="004F8F"/>
                </a:solidFill>
                <a:latin typeface="Arial Narrow"/>
                <a:ea typeface="Arial Narrow"/>
              </a:rPr>
              <a:t>15</a:t>
            </a:fld>
            <a:endParaRPr lang="en-US" sz="1000" spc="-1">
              <a:latin typeface="Arial"/>
            </a:endParaRPr>
          </a:p>
        </p:txBody>
      </p:sp>
      <p:pic>
        <p:nvPicPr>
          <p:cNvPr id="1026" name="Picture 2" descr="i hate programming sticker&amp;quot; Sticker by iAmrKhaled | Redbubble">
            <a:extLst>
              <a:ext uri="{FF2B5EF4-FFF2-40B4-BE49-F238E27FC236}">
                <a16:creationId xmlns:a16="http://schemas.microsoft.com/office/drawing/2014/main" id="{7218039F-AD0F-A24D-A013-3F0BCEED4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23327" r="9384" b="23484"/>
          <a:stretch/>
        </p:blipFill>
        <p:spPr bwMode="auto">
          <a:xfrm>
            <a:off x="2602603" y="3250423"/>
            <a:ext cx="3453275" cy="223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09480" y="0"/>
            <a:ext cx="66276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004F8F"/>
                </a:solidFill>
                <a:latin typeface="Arial Narrow"/>
                <a:ea typeface="Arial Narrow"/>
              </a:rPr>
              <a:t>Questions?</a:t>
            </a:r>
            <a:endParaRPr lang="en-US" sz="2800" spc="-1" dirty="0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09480" y="1371600"/>
            <a:ext cx="8156520" cy="517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tabLst>
                <a:tab pos="0" algn="l"/>
              </a:tabLst>
            </a:pPr>
            <a:endParaRPr lang="en-US" sz="2400" spc="-1" dirty="0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1E70AB6-F689-43ED-A485-75D0032912A9}" type="slidenum">
              <a:rPr lang="en-US" sz="1000" spc="-1">
                <a:solidFill>
                  <a:srgbClr val="004F8F"/>
                </a:solidFill>
                <a:latin typeface="Arial Narrow"/>
                <a:ea typeface="Arial Narrow"/>
              </a:rPr>
              <a:t>16</a:t>
            </a:fld>
            <a:endParaRPr lang="en-US" sz="1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173F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4" name="Titel 1"/>
          <p:cNvSpPr>
            <a:spLocks noGrp="1"/>
          </p:cNvSpPr>
          <p:nvPr/>
        </p:nvSpPr>
        <p:spPr>
          <a:xfrm>
            <a:off x="399920" y="4197606"/>
            <a:ext cx="7753077" cy="14273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lIns="68580" tIns="34290" rIns="68580" bIns="3429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/>
                </a:solidFill>
                <a:latin typeface="Frutiger LT 87 ExtraBlackCn" panose="020B0906030504030204" pitchFamily="34" charset="0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ts val="4875"/>
              </a:lnSpc>
            </a:pPr>
            <a:r>
              <a:rPr lang="de-DE" sz="5250" b="1" dirty="0">
                <a:latin typeface="+mn-lt"/>
              </a:rPr>
              <a:t>THANKS</a:t>
            </a:r>
          </a:p>
          <a:p>
            <a:pPr>
              <a:lnSpc>
                <a:spcPts val="4875"/>
              </a:lnSpc>
            </a:pPr>
            <a:r>
              <a:rPr lang="de-DE" sz="5250" b="1" dirty="0">
                <a:latin typeface="+mn-lt"/>
              </a:rPr>
              <a:t>FOR YOUR</a:t>
            </a:r>
          </a:p>
          <a:p>
            <a:pPr>
              <a:lnSpc>
                <a:spcPts val="4875"/>
              </a:lnSpc>
            </a:pPr>
            <a:r>
              <a:rPr lang="de-DE" sz="5250" b="1" dirty="0">
                <a:latin typeface="+mn-lt"/>
              </a:rPr>
              <a:t>ATTENTION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459131" y="3453590"/>
            <a:ext cx="57294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Bild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395" y="5624962"/>
            <a:ext cx="194427" cy="22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3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3237" y="1028700"/>
            <a:ext cx="8797528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6" name="Textfeld 5"/>
          <p:cNvSpPr txBox="1"/>
          <p:nvPr/>
        </p:nvSpPr>
        <p:spPr>
          <a:xfrm>
            <a:off x="621507" y="1489475"/>
            <a:ext cx="4018360" cy="2079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1" dirty="0">
                <a:latin typeface="+mj-lt"/>
                <a:ea typeface="Frutiger LT 57 Cn" charset="0"/>
                <a:cs typeface="Frutiger LT 57 Cn" charset="0"/>
              </a:rPr>
              <a:t>Frankfurt School </a:t>
            </a:r>
            <a:r>
              <a:rPr lang="de-DE" sz="900" b="1" dirty="0" err="1">
                <a:latin typeface="+mj-lt"/>
                <a:ea typeface="Frutiger LT 57 Cn" charset="0"/>
                <a:cs typeface="Frutiger LT 57 Cn" charset="0"/>
              </a:rPr>
              <a:t>of</a:t>
            </a:r>
            <a:r>
              <a:rPr lang="de-DE" sz="900" b="1" dirty="0">
                <a:latin typeface="+mj-lt"/>
                <a:ea typeface="Frutiger LT 57 Cn" charset="0"/>
                <a:cs typeface="Frutiger LT 57 Cn" charset="0"/>
              </a:rPr>
              <a:t> </a:t>
            </a:r>
            <a:r>
              <a:rPr lang="de-DE" sz="900" b="1" dirty="0" err="1">
                <a:latin typeface="+mj-lt"/>
                <a:ea typeface="Frutiger LT 57 Cn" charset="0"/>
                <a:cs typeface="Frutiger LT 57 Cn" charset="0"/>
              </a:rPr>
              <a:t>Finance</a:t>
            </a:r>
            <a:r>
              <a:rPr lang="de-DE" sz="900" b="1" dirty="0">
                <a:latin typeface="+mj-lt"/>
                <a:ea typeface="Frutiger LT 57 Cn" charset="0"/>
                <a:cs typeface="Frutiger LT 57 Cn" charset="0"/>
              </a:rPr>
              <a:t> </a:t>
            </a:r>
            <a:r>
              <a:rPr lang="de-DE" sz="900" b="1" dirty="0" err="1">
                <a:latin typeface="+mj-lt"/>
                <a:ea typeface="Frutiger LT 57 Cn" charset="0"/>
                <a:cs typeface="Frutiger LT 57 Cn" charset="0"/>
              </a:rPr>
              <a:t>and</a:t>
            </a:r>
            <a:r>
              <a:rPr lang="de-DE" sz="900" b="1" dirty="0">
                <a:latin typeface="+mj-lt"/>
                <a:ea typeface="Frutiger LT 57 Cn" charset="0"/>
                <a:cs typeface="Frutiger LT 57 Cn" charset="0"/>
              </a:rPr>
              <a:t> Management gGmbH</a:t>
            </a:r>
          </a:p>
          <a:p>
            <a:pPr>
              <a:lnSpc>
                <a:spcPct val="150000"/>
              </a:lnSpc>
            </a:pPr>
            <a:r>
              <a:rPr lang="de-DE" sz="900" dirty="0" err="1">
                <a:latin typeface="+mj-lt"/>
                <a:ea typeface="Frutiger LT 47 LightCn" charset="0"/>
                <a:cs typeface="Frutiger LT 47 LightCn" charset="0"/>
              </a:rPr>
              <a:t>Adickesallee</a:t>
            </a:r>
            <a:r>
              <a:rPr lang="de-DE" sz="900" dirty="0">
                <a:latin typeface="+mj-lt"/>
                <a:ea typeface="Frutiger LT 47 LightCn" charset="0"/>
                <a:cs typeface="Frutiger LT 47 LightCn" charset="0"/>
              </a:rPr>
              <a:t> 32-34</a:t>
            </a:r>
            <a:br>
              <a:rPr lang="de-DE" sz="900" dirty="0">
                <a:latin typeface="+mj-lt"/>
                <a:ea typeface="Frutiger LT 47 LightCn" charset="0"/>
                <a:cs typeface="Frutiger LT 47 LightCn" charset="0"/>
              </a:rPr>
            </a:br>
            <a:r>
              <a:rPr lang="de-DE" sz="900" dirty="0">
                <a:latin typeface="+mj-lt"/>
                <a:ea typeface="Frutiger LT 47 LightCn" charset="0"/>
                <a:cs typeface="Frutiger LT 47 LightCn" charset="0"/>
              </a:rPr>
              <a:t>60322 Frankfurt am Main</a:t>
            </a:r>
          </a:p>
          <a:p>
            <a:pPr>
              <a:lnSpc>
                <a:spcPct val="150000"/>
              </a:lnSpc>
            </a:pPr>
            <a:endParaRPr lang="de-DE" sz="900" dirty="0">
              <a:latin typeface="+mj-lt"/>
              <a:ea typeface="Frutiger LT 47 LightCn" charset="0"/>
              <a:cs typeface="Frutiger LT 47 LightCn" charset="0"/>
            </a:endParaRPr>
          </a:p>
          <a:p>
            <a:pPr>
              <a:lnSpc>
                <a:spcPct val="150000"/>
              </a:lnSpc>
            </a:pPr>
            <a:r>
              <a:rPr lang="de-DE" sz="900" b="1" dirty="0">
                <a:latin typeface="+mj-lt"/>
                <a:ea typeface="Frutiger LT 47 LightCn" charset="0"/>
                <a:cs typeface="Frutiger LT 47 LightCn" charset="0"/>
              </a:rPr>
              <a:t>Vorname Nachname</a:t>
            </a:r>
          </a:p>
          <a:p>
            <a:pPr>
              <a:lnSpc>
                <a:spcPct val="150000"/>
              </a:lnSpc>
            </a:pPr>
            <a:r>
              <a:rPr lang="de-DE" sz="900" dirty="0">
                <a:latin typeface="+mj-lt"/>
                <a:ea typeface="Frutiger LT 47 LightCn" charset="0"/>
                <a:cs typeface="Frutiger LT 47 LightCn" charset="0"/>
              </a:rPr>
              <a:t>Position</a:t>
            </a:r>
          </a:p>
          <a:p>
            <a:pPr>
              <a:lnSpc>
                <a:spcPct val="150000"/>
              </a:lnSpc>
            </a:pPr>
            <a:r>
              <a:rPr lang="it-IT" sz="900" dirty="0" err="1">
                <a:latin typeface="+mj-lt"/>
                <a:ea typeface="Frutiger LT 47 LightCn" charset="0"/>
                <a:cs typeface="Frutiger LT 47 LightCn" charset="0"/>
              </a:rPr>
              <a:t>Telefon</a:t>
            </a:r>
            <a:r>
              <a:rPr lang="it-IT" sz="900" dirty="0">
                <a:latin typeface="+mj-lt"/>
                <a:ea typeface="Frutiger LT 47 LightCn" charset="0"/>
                <a:cs typeface="Frutiger LT 47 LightCn" charset="0"/>
              </a:rPr>
              <a:t>:   +49 69 154008-0</a:t>
            </a:r>
          </a:p>
          <a:p>
            <a:pPr>
              <a:lnSpc>
                <a:spcPct val="150000"/>
              </a:lnSpc>
            </a:pPr>
            <a:r>
              <a:rPr lang="it-IT" sz="900" dirty="0">
                <a:latin typeface="+mj-lt"/>
                <a:ea typeface="Frutiger LT 47 LightCn" charset="0"/>
                <a:cs typeface="Frutiger LT 47 LightCn" charset="0"/>
              </a:rPr>
              <a:t>Fax:         +49 69 154008-650</a:t>
            </a:r>
          </a:p>
          <a:p>
            <a:pPr>
              <a:lnSpc>
                <a:spcPct val="150000"/>
              </a:lnSpc>
            </a:pPr>
            <a:r>
              <a:rPr lang="it-IT" sz="900" dirty="0">
                <a:latin typeface="+mj-lt"/>
                <a:ea typeface="Frutiger LT 47 LightCn" charset="0"/>
                <a:cs typeface="Frutiger LT 47 LightCn" charset="0"/>
              </a:rPr>
              <a:t>E-Mail:    info@fs.de</a:t>
            </a:r>
          </a:p>
          <a:p>
            <a:pPr>
              <a:lnSpc>
                <a:spcPct val="150000"/>
              </a:lnSpc>
            </a:pPr>
            <a:r>
              <a:rPr lang="it-IT" sz="900" dirty="0">
                <a:latin typeface="+mj-lt"/>
                <a:ea typeface="Frutiger LT 47 LightCn" charset="0"/>
                <a:cs typeface="Frutiger LT 47 LightCn" charset="0"/>
              </a:rPr>
              <a:t>www.frankfurt-school.de</a:t>
            </a:r>
            <a:endParaRPr lang="de-DE" sz="900" dirty="0">
              <a:latin typeface="+mj-lt"/>
              <a:ea typeface="Frutiger LT 47 LightCn" charset="0"/>
              <a:cs typeface="Frutiger LT 47 LightCn" charset="0"/>
            </a:endParaRPr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54" y="4435353"/>
            <a:ext cx="232913" cy="232913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54" y="5317400"/>
            <a:ext cx="232913" cy="232913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54" y="5023384"/>
            <a:ext cx="232913" cy="23291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54" y="4143778"/>
            <a:ext cx="232913" cy="232913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54" y="4729368"/>
            <a:ext cx="232913" cy="23291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020038" y="4101357"/>
            <a:ext cx="4204770" cy="143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900" dirty="0">
                <a:latin typeface="Frutiger LT 47 LightCn" charset="0"/>
                <a:ea typeface="Frutiger LT 47 LightCn" charset="0"/>
                <a:cs typeface="Frutiger LT 47 LightCn" charset="0"/>
              </a:rPr>
              <a:t>@</a:t>
            </a:r>
            <a:r>
              <a:rPr lang="de-DE" sz="900" dirty="0" err="1">
                <a:latin typeface="Frutiger LT 47 LightCn" charset="0"/>
                <a:ea typeface="Frutiger LT 47 LightCn" charset="0"/>
                <a:cs typeface="Frutiger LT 47 LightCn" charset="0"/>
              </a:rPr>
              <a:t>frankfurtschool</a:t>
            </a:r>
            <a:endParaRPr lang="de-DE" sz="900" dirty="0">
              <a:latin typeface="Frutiger LT 47 LightCn" charset="0"/>
              <a:ea typeface="Frutiger LT 47 LightCn" charset="0"/>
              <a:cs typeface="Frutiger LT 47 LightCn" charset="0"/>
            </a:endParaRPr>
          </a:p>
          <a:p>
            <a:pPr>
              <a:lnSpc>
                <a:spcPct val="200000"/>
              </a:lnSpc>
            </a:pPr>
            <a:r>
              <a:rPr lang="de-DE" sz="900" dirty="0" err="1">
                <a:latin typeface="Frutiger LT 47 LightCn" charset="0"/>
                <a:ea typeface="Frutiger LT 47 LightCn" charset="0"/>
                <a:cs typeface="Frutiger LT 47 LightCn" charset="0"/>
              </a:rPr>
              <a:t>facebook.com</a:t>
            </a:r>
            <a:r>
              <a:rPr lang="de-DE" sz="900" dirty="0">
                <a:latin typeface="Frutiger LT 47 LightCn" charset="0"/>
                <a:ea typeface="Frutiger LT 47 LightCn" charset="0"/>
                <a:cs typeface="Frutiger LT 47 LightCn" charset="0"/>
              </a:rPr>
              <a:t>/</a:t>
            </a:r>
            <a:r>
              <a:rPr lang="de-DE" sz="900" dirty="0" err="1">
                <a:latin typeface="Frutiger LT 47 LightCn" charset="0"/>
                <a:ea typeface="Frutiger LT 47 LightCn" charset="0"/>
                <a:cs typeface="Frutiger LT 47 LightCn" charset="0"/>
              </a:rPr>
              <a:t>FrankfurtSchool</a:t>
            </a:r>
            <a:endParaRPr lang="de-DE" sz="900" dirty="0">
              <a:latin typeface="Frutiger LT 47 LightCn" charset="0"/>
              <a:ea typeface="Frutiger LT 47 LightCn" charset="0"/>
              <a:cs typeface="Frutiger LT 47 LightCn" charset="0"/>
            </a:endParaRPr>
          </a:p>
          <a:p>
            <a:pPr>
              <a:lnSpc>
                <a:spcPct val="200000"/>
              </a:lnSpc>
            </a:pPr>
            <a:r>
              <a:rPr lang="de-DE" sz="900" dirty="0" err="1">
                <a:latin typeface="Frutiger LT 47 LightCn" charset="0"/>
                <a:ea typeface="Frutiger LT 47 LightCn" charset="0"/>
                <a:cs typeface="Frutiger LT 47 LightCn" charset="0"/>
              </a:rPr>
              <a:t>youtube.com</a:t>
            </a:r>
            <a:r>
              <a:rPr lang="de-DE" sz="900" dirty="0">
                <a:latin typeface="Frutiger LT 47 LightCn" charset="0"/>
                <a:ea typeface="Frutiger LT 47 LightCn" charset="0"/>
                <a:cs typeface="Frutiger LT 47 LightCn" charset="0"/>
              </a:rPr>
              <a:t>/</a:t>
            </a:r>
            <a:r>
              <a:rPr lang="de-DE" sz="900" dirty="0" err="1">
                <a:latin typeface="Frutiger LT 47 LightCn" charset="0"/>
                <a:ea typeface="Frutiger LT 47 LightCn" charset="0"/>
                <a:cs typeface="Frutiger LT 47 LightCn" charset="0"/>
              </a:rPr>
              <a:t>FrankfurtSchoolLive</a:t>
            </a:r>
            <a:endParaRPr lang="de-DE" sz="900" dirty="0">
              <a:latin typeface="Frutiger LT 47 LightCn" charset="0"/>
              <a:ea typeface="Frutiger LT 47 LightCn" charset="0"/>
              <a:cs typeface="Frutiger LT 47 LightCn" charset="0"/>
            </a:endParaRPr>
          </a:p>
          <a:p>
            <a:pPr>
              <a:lnSpc>
                <a:spcPct val="200000"/>
              </a:lnSpc>
            </a:pPr>
            <a:r>
              <a:rPr lang="de-DE" sz="900" dirty="0" err="1">
                <a:latin typeface="Frutiger LT 47 LightCn" charset="0"/>
                <a:ea typeface="Frutiger LT 47 LightCn" charset="0"/>
                <a:cs typeface="Frutiger LT 47 LightCn" charset="0"/>
              </a:rPr>
              <a:t>linkedin.com</a:t>
            </a:r>
            <a:r>
              <a:rPr lang="de-DE" sz="900" dirty="0">
                <a:latin typeface="Frutiger LT 47 LightCn" charset="0"/>
                <a:ea typeface="Frutiger LT 47 LightCn" charset="0"/>
                <a:cs typeface="Frutiger LT 47 LightCn" charset="0"/>
              </a:rPr>
              <a:t>/</a:t>
            </a:r>
            <a:r>
              <a:rPr lang="de-DE" sz="900" dirty="0" err="1">
                <a:latin typeface="Frutiger LT 47 LightCn" charset="0"/>
                <a:ea typeface="Frutiger LT 47 LightCn" charset="0"/>
                <a:cs typeface="Frutiger LT 47 LightCn" charset="0"/>
              </a:rPr>
              <a:t>company</a:t>
            </a:r>
            <a:r>
              <a:rPr lang="de-DE" sz="900" dirty="0">
                <a:latin typeface="Frutiger LT 47 LightCn" charset="0"/>
                <a:ea typeface="Frutiger LT 47 LightCn" charset="0"/>
                <a:cs typeface="Frutiger LT 47 LightCn" charset="0"/>
              </a:rPr>
              <a:t>/</a:t>
            </a:r>
            <a:r>
              <a:rPr lang="de-DE" sz="900" dirty="0" err="1">
                <a:latin typeface="Frutiger LT 47 LightCn" charset="0"/>
                <a:ea typeface="Frutiger LT 47 LightCn" charset="0"/>
                <a:cs typeface="Frutiger LT 47 LightCn" charset="0"/>
              </a:rPr>
              <a:t>frankfurtschool</a:t>
            </a:r>
            <a:endParaRPr lang="de-DE" sz="900" dirty="0">
              <a:latin typeface="Frutiger LT 47 LightCn" charset="0"/>
              <a:ea typeface="Frutiger LT 47 LightCn" charset="0"/>
              <a:cs typeface="Frutiger LT 47 LightCn" charset="0"/>
            </a:endParaRPr>
          </a:p>
          <a:p>
            <a:pPr>
              <a:lnSpc>
                <a:spcPct val="200000"/>
              </a:lnSpc>
            </a:pPr>
            <a:r>
              <a:rPr lang="de-DE" sz="900" dirty="0" err="1">
                <a:latin typeface="Frutiger LT 47 LightCn" charset="0"/>
                <a:ea typeface="Frutiger LT 47 LightCn" charset="0"/>
                <a:cs typeface="Frutiger LT 47 LightCn" charset="0"/>
              </a:rPr>
              <a:t>instagram.com</a:t>
            </a:r>
            <a:r>
              <a:rPr lang="de-DE" sz="900" dirty="0">
                <a:latin typeface="Frutiger LT 47 LightCn" charset="0"/>
                <a:ea typeface="Frutiger LT 47 LightCn" charset="0"/>
                <a:cs typeface="Frutiger LT 47 LightCn" charset="0"/>
              </a:rPr>
              <a:t>/</a:t>
            </a:r>
            <a:r>
              <a:rPr lang="de-DE" sz="900" dirty="0" err="1">
                <a:latin typeface="Frutiger LT 47 LightCn" charset="0"/>
                <a:ea typeface="Frutiger LT 47 LightCn" charset="0"/>
                <a:cs typeface="Frutiger LT 47 LightCn" charset="0"/>
              </a:rPr>
              <a:t>frankfurtschool</a:t>
            </a:r>
            <a:endParaRPr lang="de-DE" sz="900" dirty="0">
              <a:latin typeface="Frutiger LT 47 LightCn" charset="0"/>
              <a:ea typeface="Frutiger LT 47 LightCn" charset="0"/>
              <a:cs typeface="Frutiger LT 47 LightCn" charset="0"/>
            </a:endParaRPr>
          </a:p>
        </p:txBody>
      </p:sp>
      <p:pic>
        <p:nvPicPr>
          <p:cNvPr id="13" name="Grafik 8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809991" y="5296061"/>
            <a:ext cx="230500" cy="32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d 1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5362" y="5296059"/>
            <a:ext cx="455181" cy="328454"/>
          </a:xfrm>
          <a:prstGeom prst="rect">
            <a:avLst/>
          </a:prstGeom>
        </p:spPr>
      </p:pic>
      <p:pic>
        <p:nvPicPr>
          <p:cNvPr id="15" name="Bild 1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5410" y="5331870"/>
            <a:ext cx="974628" cy="285605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9584" y="1246011"/>
            <a:ext cx="770454" cy="4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4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9480" y="1295280"/>
            <a:ext cx="8532720" cy="138318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Data Science Techniques and Real-</a:t>
            </a:r>
          </a:p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World Applications</a:t>
            </a: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endParaRPr lang="en-US" sz="32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r>
              <a:rPr lang="en-US" sz="32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Intro to the course &amp; organizational coordination</a:t>
            </a:r>
            <a:endParaRPr lang="en-US" sz="3200" spc="-1" dirty="0">
              <a:latin typeface="Amasis MT Pro" panose="02040504050005020304" pitchFamily="18" charset="77"/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r>
              <a:rPr lang="en-US" sz="28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Dr. Zahra Sharafi</a:t>
            </a:r>
            <a:endParaRPr lang="en-US" sz="24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  <a:hlinkClick r:id="rId3"/>
              </a:rPr>
              <a:t>https://sites.google.com/view/zahrasharafi/home</a:t>
            </a:r>
            <a:endParaRPr lang="en-US" sz="20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Email: </a:t>
            </a:r>
            <a:r>
              <a:rPr lang="nn-NO" sz="20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z.sharafi@fs.de</a:t>
            </a:r>
            <a:endParaRPr lang="en-US" sz="20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FA40484E-038F-4A62-A2EA-BEA6C46342C6}" type="slidenum">
              <a:rPr lang="en-US" sz="1000" spc="-1">
                <a:solidFill>
                  <a:srgbClr val="004F8F"/>
                </a:solidFill>
                <a:latin typeface="Arial Narrow"/>
                <a:ea typeface="Arial Narrow"/>
              </a:rPr>
              <a:t>2</a:t>
            </a:fld>
            <a:endParaRPr lang="en-US" sz="1000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37560" y="102960"/>
            <a:ext cx="6597000" cy="96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Most</a:t>
            </a: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 important notes:</a:t>
            </a:r>
            <a:endParaRPr lang="en-US" sz="4000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37562" y="1083781"/>
            <a:ext cx="8222661" cy="54011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Canvas: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Slides, resources, and assignments</a:t>
            </a:r>
            <a:endParaRPr lang="en-US" sz="24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  <a:hlinkClick r:id="rId2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Dropbox Link: for data files, other supporting materials</a:t>
            </a:r>
          </a:p>
          <a:p>
            <a:pPr marL="1800">
              <a:tabLst>
                <a:tab pos="0" algn="l"/>
              </a:tabLst>
            </a:pPr>
            <a:endParaRPr lang="en-US" sz="2400" b="1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Course calendar: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Session 1: 11.09.2025 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Session 2: 18.09.2025 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Session 3: 25.09.2025 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Session 4: 02.10.2025 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Session 5: 09.10.2025 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Session 6: 16.10.2025 </a:t>
            </a:r>
          </a:p>
          <a:p>
            <a:pPr marL="459000" lvl="1"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We start from </a:t>
            </a:r>
            <a:r>
              <a:rPr lang="en-US" sz="2400" b="1" spc="-1" dirty="0">
                <a:latin typeface="Amasis MT Pro" panose="02040504050005020304" pitchFamily="18" charset="77"/>
              </a:rPr>
              <a:t>9:30 </a:t>
            </a:r>
            <a:r>
              <a:rPr lang="en-US" sz="2400" spc="-1" dirty="0">
                <a:latin typeface="Amasis MT Pro" panose="02040504050005020304" pitchFamily="18" charset="77"/>
              </a:rPr>
              <a:t>to</a:t>
            </a:r>
            <a:r>
              <a:rPr lang="en-US" sz="2400" b="1" spc="-1" dirty="0">
                <a:latin typeface="Amasis MT Pro" panose="02040504050005020304" pitchFamily="18" charset="77"/>
              </a:rPr>
              <a:t> 17:15 </a:t>
            </a:r>
            <a:r>
              <a:rPr lang="en-US" sz="2400" spc="-1" dirty="0">
                <a:latin typeface="Amasis MT Pro" panose="02040504050005020304" pitchFamily="18" charset="77"/>
              </a:rPr>
              <a:t>every Thursday</a:t>
            </a: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Bring your laptops!</a:t>
            </a: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3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4519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37560" y="102960"/>
            <a:ext cx="6597000" cy="96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What is Data Analytics?</a:t>
            </a:r>
          </a:p>
        </p:txBody>
      </p:sp>
      <p:sp>
        <p:nvSpPr>
          <p:cNvPr id="161" name="CustomShape 2"/>
          <p:cNvSpPr/>
          <p:nvPr/>
        </p:nvSpPr>
        <p:spPr>
          <a:xfrm>
            <a:off x="637560" y="1441905"/>
            <a:ext cx="891360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What is Data?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Data table (e.g. CSV files)</a:t>
            </a:r>
          </a:p>
          <a:p>
            <a:pPr marL="1373400" lvl="2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Observations</a:t>
            </a:r>
          </a:p>
          <a:p>
            <a:pPr marL="1373400" lvl="2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Variables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Dataset</a:t>
            </a:r>
          </a:p>
          <a:p>
            <a:pPr marL="1800"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Data analytics: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Collection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Structuring 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Cleaning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Visualization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Inference</a:t>
            </a: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4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33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41867" y="120893"/>
            <a:ext cx="6597000" cy="96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This course…</a:t>
            </a:r>
            <a:endParaRPr lang="en-US" sz="4000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37562" y="1326495"/>
            <a:ext cx="8128513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Amasis MT Pro" panose="02040504050005020304" pitchFamily="18" charset="77"/>
                <a:ea typeface="Arial Narrow"/>
              </a:rPr>
              <a:t>This course is for </a:t>
            </a:r>
            <a:r>
              <a:rPr lang="en-US" sz="1600" b="1" spc="-1" dirty="0">
                <a:solidFill>
                  <a:srgbClr val="000000"/>
                </a:solidFill>
                <a:latin typeface="Amasis MT Pro" panose="02040504050005020304" pitchFamily="18" charset="77"/>
                <a:ea typeface="Arial Narrow"/>
              </a:rPr>
              <a:t>Bachelor's students</a:t>
            </a:r>
            <a:r>
              <a:rPr lang="en-US" sz="1600" spc="-1" dirty="0">
                <a:solidFill>
                  <a:srgbClr val="000000"/>
                </a:solidFill>
                <a:latin typeface="Amasis MT Pro" panose="02040504050005020304" pitchFamily="18" charset="77"/>
                <a:ea typeface="Arial Narrow"/>
              </a:rPr>
              <a:t>:</a:t>
            </a:r>
            <a:endParaRPr lang="en-US" sz="1600" spc="-1" dirty="0">
              <a:latin typeface="Amasis MT Pro" panose="02040504050005020304" pitchFamily="18" charset="77"/>
            </a:endParaRP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Amasis MT Pro" panose="02040504050005020304" pitchFamily="18" charset="77"/>
                <a:ea typeface="Arial Narrow"/>
              </a:rPr>
              <a:t>Basic Understanding of programming</a:t>
            </a:r>
            <a:endParaRPr lang="en-US" sz="1600" spc="-1" dirty="0">
              <a:latin typeface="Amasis MT Pro" panose="02040504050005020304" pitchFamily="18" charset="77"/>
            </a:endParaRP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Amasis MT Pro" panose="02040504050005020304" pitchFamily="18" charset="77"/>
                <a:ea typeface="Arial Narrow"/>
              </a:rPr>
              <a:t>Pre-knowledge in Business and Management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solidFill>
                  <a:srgbClr val="000000"/>
                </a:solidFill>
                <a:latin typeface="Amasis MT Pro" panose="02040504050005020304" pitchFamily="18" charset="77"/>
              </a:rPr>
              <a:t>Open to learn!</a:t>
            </a:r>
            <a:endParaRPr lang="en-US" sz="1600" spc="-1" dirty="0">
              <a:latin typeface="Amasis MT Pro" panose="02040504050005020304" pitchFamily="18" charset="77"/>
            </a:endParaRPr>
          </a:p>
          <a:p>
            <a:pPr marL="343080" indent="-341280">
              <a:tabLst>
                <a:tab pos="0" algn="l"/>
              </a:tabLst>
            </a:pPr>
            <a:endParaRPr lang="en-US" sz="1600" spc="-1" dirty="0">
              <a:latin typeface="Amasis MT Pro" panose="02040504050005020304" pitchFamily="18" charset="77"/>
            </a:endParaRPr>
          </a:p>
          <a:p>
            <a:pPr marL="343080" indent="-341280">
              <a:tabLst>
                <a:tab pos="0" algn="l"/>
              </a:tabLst>
            </a:pPr>
            <a:r>
              <a:rPr lang="en-US" sz="1600" spc="-1" dirty="0">
                <a:latin typeface="Amasis MT Pro" panose="02040504050005020304" pitchFamily="18" charset="77"/>
              </a:rPr>
              <a:t>Teaching materials are in Python (</a:t>
            </a:r>
            <a:r>
              <a:rPr lang="en-US" sz="1600" spc="-1" dirty="0" err="1">
                <a:latin typeface="Amasis MT Pro" panose="02040504050005020304" pitchFamily="18" charset="77"/>
              </a:rPr>
              <a:t>Jupyter</a:t>
            </a:r>
            <a:r>
              <a:rPr lang="en-US" sz="1600" spc="-1" dirty="0">
                <a:latin typeface="Amasis MT Pro" panose="02040504050005020304" pitchFamily="18" charset="77"/>
              </a:rPr>
              <a:t> notebooks)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latin typeface="Amasis MT Pro" panose="02040504050005020304" pitchFamily="18" charset="77"/>
              </a:rPr>
              <a:t>Open source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latin typeface="Amasis MT Pro" panose="02040504050005020304" pitchFamily="18" charset="77"/>
              </a:rPr>
              <a:t>Similarity to the natural language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latin typeface="Amasis MT Pro" panose="02040504050005020304" pitchFamily="18" charset="77"/>
              </a:rPr>
              <a:t>Multiplatform (Windows, Mac, Linux, Raspberry Pi, </a:t>
            </a:r>
            <a:r>
              <a:rPr lang="en-US" sz="1600" spc="-1" dirty="0" err="1">
                <a:latin typeface="Amasis MT Pro" panose="02040504050005020304" pitchFamily="18" charset="77"/>
              </a:rPr>
              <a:t>etc</a:t>
            </a:r>
            <a:r>
              <a:rPr lang="en-US" sz="1600" spc="-1" dirty="0">
                <a:latin typeface="Amasis MT Pro" panose="02040504050005020304" pitchFamily="18" charset="77"/>
              </a:rPr>
              <a:t>)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latin typeface="Amasis MT Pro" panose="02040504050005020304" pitchFamily="18" charset="77"/>
              </a:rPr>
              <a:t>Cloud computing integration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latin typeface="Amasis MT Pro" panose="02040504050005020304" pitchFamily="18" charset="77"/>
              </a:rPr>
              <a:t>Great community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latin typeface="Amasis MT Pro" panose="02040504050005020304" pitchFamily="18" charset="77"/>
              </a:rPr>
              <a:t>Various libraries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600" b="1" spc="-1" dirty="0">
              <a:latin typeface="Amasis MT Pro" panose="02040504050005020304" pitchFamily="18" charset="77"/>
            </a:endParaRPr>
          </a:p>
          <a:p>
            <a:pPr marL="1800">
              <a:tabLst>
                <a:tab pos="0" algn="l"/>
              </a:tabLst>
            </a:pPr>
            <a:r>
              <a:rPr lang="en-US" sz="1600" spc="-1" dirty="0">
                <a:latin typeface="Amasis MT Pro" panose="02040504050005020304" pitchFamily="18" charset="77"/>
              </a:rPr>
              <a:t>This course is </a:t>
            </a:r>
            <a:r>
              <a:rPr lang="en-US" sz="1600" b="1" spc="-1" dirty="0">
                <a:latin typeface="Amasis MT Pro" panose="02040504050005020304" pitchFamily="18" charset="77"/>
              </a:rPr>
              <a:t>not</a:t>
            </a:r>
            <a:r>
              <a:rPr lang="en-US" sz="1600" spc="-1" dirty="0">
                <a:latin typeface="Amasis MT Pro" panose="02040504050005020304" pitchFamily="18" charset="77"/>
              </a:rPr>
              <a:t>: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solidFill>
                  <a:schemeClr val="accent1">
                    <a:lumMod val="75000"/>
                  </a:schemeClr>
                </a:solidFill>
                <a:latin typeface="Amasis MT Pro" panose="02040504050005020304" pitchFamily="18" charset="77"/>
              </a:rPr>
              <a:t>A Programming Course!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spc="-1" dirty="0">
                <a:solidFill>
                  <a:schemeClr val="accent1">
                    <a:lumMod val="75000"/>
                  </a:schemeClr>
                </a:solidFill>
                <a:latin typeface="Amasis MT Pro" panose="02040504050005020304" pitchFamily="18" charset="77"/>
              </a:rPr>
              <a:t>A Machine Learning course!</a:t>
            </a:r>
          </a:p>
          <a:p>
            <a:pPr marL="1800">
              <a:tabLst>
                <a:tab pos="0" algn="l"/>
              </a:tabLst>
            </a:pPr>
            <a:r>
              <a:rPr lang="en-US" sz="1600" b="1" spc="-1" dirty="0">
                <a:latin typeface="Amasis MT Pro" panose="02040504050005020304" pitchFamily="18" charset="77"/>
              </a:rPr>
              <a:t>But</a:t>
            </a:r>
            <a:r>
              <a:rPr lang="en-US" sz="1600" b="1" spc="-1" dirty="0">
                <a:solidFill>
                  <a:schemeClr val="accent1">
                    <a:lumMod val="75000"/>
                  </a:schemeClr>
                </a:solidFill>
                <a:latin typeface="Amasis MT Pro" panose="02040504050005020304" pitchFamily="18" charset="77"/>
              </a:rPr>
              <a:t> </a:t>
            </a:r>
          </a:p>
          <a:p>
            <a:pPr marL="744750" lvl="1" indent="-28575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b="1" spc="-1" dirty="0">
                <a:solidFill>
                  <a:schemeClr val="accent1">
                    <a:lumMod val="75000"/>
                  </a:schemeClr>
                </a:solidFill>
                <a:latin typeface="Amasis MT Pro" panose="02040504050005020304" pitchFamily="18" charset="77"/>
              </a:rPr>
              <a:t>How to apply these tools in a structured and meaningful way to analyze data and uncover new insights.</a:t>
            </a: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5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25302" y="341906"/>
            <a:ext cx="7087240" cy="7187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A relatively new course</a:t>
            </a:r>
          </a:p>
        </p:txBody>
      </p:sp>
      <p:sp>
        <p:nvSpPr>
          <p:cNvPr id="161" name="CustomShape 2"/>
          <p:cNvSpPr/>
          <p:nvPr/>
        </p:nvSpPr>
        <p:spPr>
          <a:xfrm>
            <a:off x="425302" y="1592480"/>
            <a:ext cx="8523218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The first time I am offering this course at FS</a:t>
            </a: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Innovative in terms of content &amp; format</a:t>
            </a: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1800"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Students are expected to: </a:t>
            </a:r>
          </a:p>
          <a:p>
            <a:pPr marL="34470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Be patient with your own fails &amp; lecturer’s fails</a:t>
            </a:r>
          </a:p>
          <a:p>
            <a:pPr marL="34470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Improve their own ability to apply data analytics</a:t>
            </a:r>
          </a:p>
          <a:p>
            <a:pPr marL="34470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Help each other: contribute to the learning of fellow students</a:t>
            </a:r>
          </a:p>
          <a:p>
            <a:pPr marL="34470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Engage in a collaborative work environment: Share experiences &amp; learnings with others</a:t>
            </a:r>
          </a:p>
          <a:p>
            <a:pPr marL="34470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Make proposals to improve the course</a:t>
            </a: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6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476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637560" y="116640"/>
            <a:ext cx="6597000" cy="9413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This course is different…</a:t>
            </a:r>
          </a:p>
        </p:txBody>
      </p:sp>
      <p:sp>
        <p:nvSpPr>
          <p:cNvPr id="174" name="CustomShape 2"/>
          <p:cNvSpPr/>
          <p:nvPr/>
        </p:nvSpPr>
        <p:spPr>
          <a:xfrm>
            <a:off x="637562" y="1181882"/>
            <a:ext cx="8401337" cy="51138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700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masis MT Pro" panose="02040504050005020304" pitchFamily="18" charset="77"/>
                <a:ea typeface="Arial Narrow"/>
              </a:rPr>
              <a:t>No final exam</a:t>
            </a:r>
          </a:p>
          <a:p>
            <a:pPr marL="801900" lvl="1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masis MT Pro" panose="02040504050005020304" pitchFamily="18" charset="77"/>
                <a:ea typeface="Arial Narrow"/>
              </a:rPr>
              <a:t>Case assignments</a:t>
            </a:r>
          </a:p>
          <a:p>
            <a:pPr marL="344700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masis MT Pro" panose="02040504050005020304" pitchFamily="18" charset="77"/>
                <a:ea typeface="Arial Narrow"/>
              </a:rPr>
              <a:t>Lots of exercises &amp; collaboration</a:t>
            </a:r>
          </a:p>
          <a:p>
            <a:pPr marL="801900" lvl="1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Amasis MT Pro" panose="02040504050005020304" pitchFamily="18" charset="77"/>
                <a:ea typeface="Arial Narrow"/>
              </a:rPr>
              <a:t>You should discuss your solutions in class</a:t>
            </a:r>
          </a:p>
          <a:p>
            <a:pPr marL="801900" lvl="1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masis MT Pro" panose="02040504050005020304" pitchFamily="18" charset="77"/>
              </a:rPr>
              <a:t>Focus on Business applications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masis MT Pro" panose="02040504050005020304" pitchFamily="18" charset="77"/>
              </a:rPr>
              <a:t>Research oriented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masis MT Pro" panose="02040504050005020304" pitchFamily="18" charset="77"/>
              </a:rPr>
              <a:t>Perfect foundation for an empirical project (bachelor thesis)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masis MT Pro" panose="02040504050005020304" pitchFamily="18" charset="77"/>
              </a:rPr>
              <a:t>Build on other people’s work: public libraries &amp; GitHub…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0A01B94F-46B8-41DC-A284-35A850AD8993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7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10365" y="200520"/>
            <a:ext cx="6724197" cy="7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Your Workload </a:t>
            </a:r>
          </a:p>
        </p:txBody>
      </p:sp>
      <p:sp>
        <p:nvSpPr>
          <p:cNvPr id="177" name="CustomShape 2"/>
          <p:cNvSpPr/>
          <p:nvPr/>
        </p:nvSpPr>
        <p:spPr>
          <a:xfrm>
            <a:off x="637562" y="1484640"/>
            <a:ext cx="8256959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US" sz="2800" b="1" spc="-1" dirty="0">
                <a:latin typeface="Amasis MT Pro" panose="020F0502020204030204" pitchFamily="34" charset="0"/>
                <a:cs typeface="Amasis MT Pro" panose="020F0502020204030204" pitchFamily="34" charset="0"/>
              </a:rPr>
              <a:t>September</a:t>
            </a:r>
          </a:p>
          <a:p>
            <a:pPr marL="801900" lvl="1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masis MT Pro" panose="020F0502020204030204" pitchFamily="34" charset="0"/>
                <a:cs typeface="Amasis MT Pro" panose="020F0502020204030204" pitchFamily="34" charset="0"/>
              </a:rPr>
              <a:t>We focus on programming skills </a:t>
            </a:r>
          </a:p>
          <a:p>
            <a:pPr marL="801900" lvl="1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masis MT Pro" panose="020F0502020204030204" pitchFamily="34" charset="0"/>
                <a:cs typeface="Amasis MT Pro" panose="020F0502020204030204" pitchFamily="34" charset="0"/>
              </a:rPr>
              <a:t>Lots of exercises</a:t>
            </a:r>
          </a:p>
          <a:p>
            <a:pPr marL="801900" lvl="1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masis MT Pro" panose="020F0502020204030204" pitchFamily="34" charset="0"/>
                <a:cs typeface="Amasis MT Pro" panose="020F0502020204030204" pitchFamily="34" charset="0"/>
              </a:rPr>
              <a:t>Case studies</a:t>
            </a:r>
          </a:p>
          <a:p>
            <a:pPr marL="1800">
              <a:lnSpc>
                <a:spcPct val="150000"/>
              </a:lnSpc>
              <a:buClr>
                <a:srgbClr val="000000"/>
              </a:buClr>
            </a:pPr>
            <a:r>
              <a:rPr lang="en-US" sz="2800" b="1" spc="-1" dirty="0">
                <a:latin typeface="Amasis MT Pro" panose="020F0502020204030204" pitchFamily="34" charset="0"/>
                <a:cs typeface="Amasis MT Pro" panose="020F0502020204030204" pitchFamily="34" charset="0"/>
              </a:rPr>
              <a:t>October</a:t>
            </a:r>
          </a:p>
          <a:p>
            <a:pPr marL="1028880" lvl="1" indent="-56988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masis MT Pro" panose="020F0502020204030204" pitchFamily="34" charset="0"/>
                <a:cs typeface="Amasis MT Pro" panose="020F0502020204030204" pitchFamily="34" charset="0"/>
              </a:rPr>
              <a:t>Less exercises / more practice</a:t>
            </a:r>
          </a:p>
          <a:p>
            <a:pPr marL="1028880" lvl="1" indent="-56988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masis MT Pro" panose="020F0502020204030204" pitchFamily="34" charset="0"/>
                <a:cs typeface="Amasis MT Pro" panose="020F0502020204030204" pitchFamily="34" charset="0"/>
              </a:rPr>
              <a:t>Your presentations</a:t>
            </a:r>
          </a:p>
          <a:p>
            <a:pPr marL="1028880" lvl="1" indent="-56988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masis MT Pro" panose="020F0502020204030204" pitchFamily="34" charset="0"/>
                <a:cs typeface="Amasis MT Pro" panose="020F0502020204030204" pitchFamily="34" charset="0"/>
              </a:rPr>
              <a:t>Case studies</a:t>
            </a:r>
          </a:p>
          <a:p>
            <a:pPr marL="459000" lvl="1">
              <a:buClr>
                <a:srgbClr val="000000"/>
              </a:buClr>
            </a:pPr>
            <a:endParaRPr lang="en-US" sz="2400" spc="-1" dirty="0">
              <a:latin typeface="Amasis MT Pro" panose="020F0502020204030204" pitchFamily="34" charset="0"/>
              <a:cs typeface="Amasis MT Pro" panose="020F0502020204030204" pitchFamily="34" charset="0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0B507186-650D-4B0E-BBCB-97FDD814377E}" type="slidenum">
              <a:rPr lang="en-US" sz="1000" spc="-1">
                <a:solidFill>
                  <a:srgbClr val="004F8F"/>
                </a:solidFill>
                <a:latin typeface="Arial Narrow"/>
                <a:ea typeface="Arial Narrow"/>
              </a:rPr>
              <a:t>8</a:t>
            </a:fld>
            <a:endParaRPr lang="en-US" sz="1000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37560" y="116641"/>
            <a:ext cx="6597000" cy="8881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Grading Requirements</a:t>
            </a:r>
          </a:p>
        </p:txBody>
      </p:sp>
      <p:sp>
        <p:nvSpPr>
          <p:cNvPr id="177" name="CustomShape 2"/>
          <p:cNvSpPr/>
          <p:nvPr/>
        </p:nvSpPr>
        <p:spPr>
          <a:xfrm>
            <a:off x="372141" y="1168840"/>
            <a:ext cx="7926573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028880" lvl="1" indent="-56988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Submission of all the case studies (graded)</a:t>
            </a:r>
          </a:p>
          <a:p>
            <a:pPr marL="1028880" lvl="1" indent="-56988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Submission of at least 5 homework assignments (not graded).</a:t>
            </a:r>
          </a:p>
          <a:p>
            <a:pPr marL="1486080" lvl="2" indent="-569880">
              <a:lnSpc>
                <a:spcPct val="150000"/>
              </a:lnSpc>
              <a:buClr>
                <a:srgbClr val="000000"/>
              </a:buClr>
              <a:buFont typeface="Amasis MT Pro" panose="02040504050005020304" pitchFamily="18" charset="0"/>
              <a:buChar char="–"/>
            </a:pPr>
            <a:r>
              <a:rPr lang="en-US" sz="20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HWs are announced at the end of each session.</a:t>
            </a:r>
          </a:p>
          <a:p>
            <a:pPr marL="1486080" lvl="2" indent="-569880">
              <a:lnSpc>
                <a:spcPct val="150000"/>
              </a:lnSpc>
              <a:buClr>
                <a:srgbClr val="000000"/>
              </a:buClr>
              <a:buFont typeface="Amasis MT Pro" panose="02040504050005020304" pitchFamily="18" charset="0"/>
              <a:buChar char="–"/>
            </a:pPr>
            <a:r>
              <a:rPr lang="en-US" sz="20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Submission deadlines: Given on Canvas</a:t>
            </a:r>
          </a:p>
          <a:p>
            <a:pPr marL="1486080" lvl="2" indent="-569880">
              <a:lnSpc>
                <a:spcPct val="150000"/>
              </a:lnSpc>
              <a:buClr>
                <a:srgbClr val="000000"/>
              </a:buClr>
              <a:buFont typeface="Amasis MT Pro" panose="02040504050005020304" pitchFamily="18" charset="0"/>
              <a:buChar char="–"/>
            </a:pPr>
            <a:r>
              <a:rPr lang="en-US" sz="20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Should be uploaded to Canvas</a:t>
            </a:r>
          </a:p>
          <a:p>
            <a:pPr marL="1486080" lvl="2" indent="-569880">
              <a:lnSpc>
                <a:spcPct val="150000"/>
              </a:lnSpc>
              <a:buClr>
                <a:srgbClr val="000000"/>
              </a:buClr>
              <a:buFont typeface="Amasis MT Pro" panose="02040504050005020304" pitchFamily="18" charset="0"/>
              <a:buChar char="–"/>
            </a:pPr>
            <a:r>
              <a:rPr lang="en-US" sz="20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We will have in total around 7 HWs.</a:t>
            </a:r>
          </a:p>
          <a:p>
            <a:pPr marL="1486080" lvl="2" indent="-569880">
              <a:lnSpc>
                <a:spcPct val="150000"/>
              </a:lnSpc>
              <a:buClr>
                <a:srgbClr val="000000"/>
              </a:buClr>
              <a:buFont typeface="Amasis MT Pro" panose="02040504050005020304" pitchFamily="18" charset="0"/>
              <a:buChar char="–"/>
            </a:pPr>
            <a:r>
              <a:rPr lang="en-US" sz="2000" spc="-1" dirty="0">
                <a:latin typeface="Amasis MT Pro" panose="02040504050005020304" pitchFamily="18" charset="77"/>
                <a:cs typeface="Amasis MT Pro" panose="020F0502020204030204" pitchFamily="34" charset="0"/>
              </a:rPr>
              <a:t>Working in groups is recommended, but submitted individually</a:t>
            </a:r>
          </a:p>
        </p:txBody>
      </p:sp>
      <p:sp>
        <p:nvSpPr>
          <p:cNvPr id="178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0B507186-650D-4B0E-BBCB-97FDD814377E}" type="slidenum">
              <a:rPr lang="en-US" sz="1000" spc="-1">
                <a:solidFill>
                  <a:srgbClr val="004F8F"/>
                </a:solidFill>
                <a:latin typeface="Arial Narrow"/>
                <a:ea typeface="Arial Narrow"/>
              </a:rPr>
              <a:t>9</a:t>
            </a:fld>
            <a:endParaRPr lang="en-US" sz="1000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008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1130</Words>
  <Application>Microsoft Office PowerPoint</Application>
  <PresentationFormat>On-screen Show (4:3)</PresentationFormat>
  <Paragraphs>203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Amasis MT Pro</vt:lpstr>
      <vt:lpstr>Aptos</vt:lpstr>
      <vt:lpstr>Arial</vt:lpstr>
      <vt:lpstr>Arial Narrow</vt:lpstr>
      <vt:lpstr>Calibri</vt:lpstr>
      <vt:lpstr>Calibri Light</vt:lpstr>
      <vt:lpstr>Frutiger LT 47 LightCn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Mergers &amp; Acquisitions (MEAC)  Intro to the course  &amp; organizational issues  Prof. Dr. Mark Wahrenburg Jan Weidner Sasan Mansouri (TA) Sasan.Mansouri@hof.uni-frankfurt.de</dc:title>
  <dc:subject/>
  <dc:creator>Wahrenburg Mark</dc:creator>
  <dc:description/>
  <cp:lastModifiedBy>Sharafi, Zahra</cp:lastModifiedBy>
  <cp:revision>98</cp:revision>
  <dcterms:modified xsi:type="dcterms:W3CDTF">2025-09-08T12:40:53Z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9</vt:i4>
  </property>
  <property fmtid="{D5CDD505-2E9C-101B-9397-08002B2CF9AE}" pid="7" name="PresentationFormat">
    <vt:lpwstr>Bildschirmpräsentation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30</vt:i4>
  </property>
</Properties>
</file>