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22"/>
  </p:notesMasterIdLst>
  <p:sldIdLst>
    <p:sldId id="314" r:id="rId2"/>
    <p:sldId id="291" r:id="rId3"/>
    <p:sldId id="293" r:id="rId4"/>
    <p:sldId id="295" r:id="rId5"/>
    <p:sldId id="296" r:id="rId6"/>
    <p:sldId id="297" r:id="rId7"/>
    <p:sldId id="298" r:id="rId8"/>
    <p:sldId id="299" r:id="rId9"/>
    <p:sldId id="301" r:id="rId10"/>
    <p:sldId id="302" r:id="rId11"/>
    <p:sldId id="307" r:id="rId12"/>
    <p:sldId id="300" r:id="rId13"/>
    <p:sldId id="303" r:id="rId14"/>
    <p:sldId id="304" r:id="rId15"/>
    <p:sldId id="305" r:id="rId16"/>
    <p:sldId id="306" r:id="rId17"/>
    <p:sldId id="308" r:id="rId18"/>
    <p:sldId id="309" r:id="rId19"/>
    <p:sldId id="310" r:id="rId20"/>
    <p:sldId id="315" r:id="rId21"/>
  </p:sldIdLst>
  <p:sldSz cx="9144000" cy="6858000" type="screen4x3"/>
  <p:notesSz cx="9918700" cy="6794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94"/>
  </p:normalViewPr>
  <p:slideViewPr>
    <p:cSldViewPr snapToGrid="0" snapToObjects="1">
      <p:cViewPr varScale="1">
        <p:scale>
          <a:sx n="89" d="100"/>
          <a:sy n="89" d="100"/>
        </p:scale>
        <p:origin x="63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de-DE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15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155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156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157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/>
          <a:p>
            <a:pPr algn="r"/>
            <a:fld id="{9BEF11DC-DBD4-4B72-8EBC-788A392B04CF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CustomShape 1"/>
          <p:cNvSpPr/>
          <p:nvPr/>
        </p:nvSpPr>
        <p:spPr>
          <a:xfrm>
            <a:off x="5618160" y="6453360"/>
            <a:ext cx="4297320" cy="3380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algn="r">
              <a:lnSpc>
                <a:spcPct val="100000"/>
              </a:lnSpc>
            </a:pPr>
            <a:fld id="{0A56D6D8-26A8-42B0-963D-B3C3592C5CB6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Times New Roman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body"/>
          </p:nvPr>
        </p:nvSpPr>
        <p:spPr>
          <a:xfrm>
            <a:off x="992160" y="3227400"/>
            <a:ext cx="7932600" cy="305568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C2D4B-BF68-C680-0D67-0CBBA59B92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485765-4252-7DF0-7B0D-5034AA47E4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B0CE9A-6C8C-C806-F0CB-FC2A8CE5E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BB4260-36A8-8C97-27B9-23E94B849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E930E-128B-6B17-F772-7B5ECB6CC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2230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07803-992A-2DAB-972C-BCC5F04AF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2B8229-B05E-E96A-9C94-4E94474FE9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727710-5D84-4C1A-B2CB-A3AC2D077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571551-E4D4-1833-B641-06F0461FF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6B806-669C-C61A-833C-34AE57803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9029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D4FD00-4E01-256C-1FE7-ED4277BAB7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7CA1F5-E411-E75B-733B-4BDEFD3C7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A30F-9E0E-4108-7A0D-2353D36E7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F06B4F-C228-49EA-FA1B-EA2285092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77691-189D-FB5E-E77D-BDA6E2EF9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437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E9609-C6AE-67E2-0A7D-04DA00625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22286-A6D9-D673-8894-3BCB17F71B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2A82E-7F45-5D1A-35CB-91DB3E9E2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94B317-3087-F860-23F4-12D1DB6E8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E1382-9975-9443-B568-39A4014A0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0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E8164-1714-74A1-A746-44960152F4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1DC74-248A-CC58-563A-9838A0453B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5E55C-E35D-696D-925A-BE3FCC6EEB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E09E81-7B95-8F10-EEF4-2238CEDEC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6F051-E25E-05DD-B6AD-6B9F7A0F2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592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D73B-8966-FE8D-DCE3-A929A488EB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855650-7CC9-9CDD-1637-69274C23DC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A6662C-6508-67AF-161D-F178185587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B3B6D6-79DC-AD9C-537D-F8135A9FF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1B9E5-AAA7-725A-124E-43F98E67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FABF2C-CA84-C870-70E5-D88B2AAD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4881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A6AF2-A099-7186-6BB1-6A909D8BA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0B90BE-A68F-3207-F5BF-7B4562C56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8F1AC0-3415-2963-C6C6-A7CFF98D78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AD27C3-6F5A-EA67-666B-0A94296ED19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272F85-A44B-38F2-7E0F-0770D22BE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045615-1C1B-D759-DE5A-B65C96BDE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2F1A6-FDC2-002B-43D2-EEE1A3984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EE6232-7906-134F-EC37-FD23E022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37095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0F692-CD47-F80A-F963-C3C46F651E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DB170A-9A02-CC00-F461-8146BA05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CA41FA-F177-8ACB-39CE-6AF2BEB57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0C142-F147-CF15-2AFA-2C4604F3F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664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90C9416-239D-7D43-6E5C-2ED5866B1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00C799-E337-37FB-4108-588FA80E0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2EB6-127B-0D25-F1E6-9CF35F51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7428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5D108-74D6-AF54-2649-504B06328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26BCAA-6746-A316-44DC-AA00BE673F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63887D-FF41-1E0F-A913-6813D6A32E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CB8338-3E11-1713-3107-3A1BECF2F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C0C49-F2BC-D4CA-9A39-E66B6C31A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2D2C3-640D-7879-511B-7B567425E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0842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29520-0B9E-FEAF-F023-0CA8EF00B8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9446F6-7998-F3BF-E217-85AC943C26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61354A-A74A-35E4-CC5D-AADE639423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74FC1F-45E8-0B51-EF13-1A32A3B3E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F5BCFB-A5E9-432B-D9B0-BC8562270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ED13B-DA00-1ABC-D468-4C927D82A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3996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EB6B8C-E081-F793-F7B4-13A860E5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32423C-C01E-C76F-3D52-101AC4DF94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EA5EF-4D23-0445-2503-B7B2F9D038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E9748-44FB-42CC-B955-78FE181ACA52}" type="datetimeFigureOut">
              <a:rPr lang="en-IN" smtClean="0"/>
              <a:t>08-09-2025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D1F7-621C-7D5C-2712-BDB2538E24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A0622F-E12B-7BC2-DF77-F1DACA3FA5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5A8E7-F379-46F3-930C-E20B77B4DF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5934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view/zahrasharafi/hom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data.research.cornell.edu/content/readme" TargetMode="Externa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609480" y="1295280"/>
            <a:ext cx="8532720" cy="1383184"/>
          </a:xfrm>
          <a:prstGeom prst="rect">
            <a:avLst/>
          </a:pr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Data </a:t>
            </a:r>
            <a:r>
              <a:rPr lang="en-US" sz="3200" b="1" spc="-1">
                <a:solidFill>
                  <a:srgbClr val="004F8F"/>
                </a:solidFill>
                <a:latin typeface="Amasis MT Pro" panose="02040504050005020304" pitchFamily="18" charset="77"/>
              </a:rPr>
              <a:t>Science Techniques </a:t>
            </a: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and Real-</a:t>
            </a:r>
          </a:p>
          <a:p>
            <a:pPr>
              <a:lnSpc>
                <a:spcPct val="100000"/>
              </a:lnSpc>
            </a:pPr>
            <a:r>
              <a:rPr lang="en-US" sz="3200" b="1" spc="-1" dirty="0">
                <a:solidFill>
                  <a:srgbClr val="004F8F"/>
                </a:solidFill>
                <a:latin typeface="Amasis MT Pro" panose="02040504050005020304" pitchFamily="18" charset="77"/>
              </a:rPr>
              <a:t>World Applications</a:t>
            </a: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endParaRPr lang="en-US" sz="32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32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Data Wrangling (Munging)</a:t>
            </a:r>
            <a:endParaRPr lang="en-US" sz="3200" b="0" strike="noStrike" spc="-1" dirty="0">
              <a:latin typeface="Amasis MT Pro" panose="02040504050005020304" pitchFamily="18" charset="77"/>
            </a:endParaRPr>
          </a:p>
          <a:p>
            <a:pPr>
              <a:lnSpc>
                <a:spcPct val="100000"/>
              </a:lnSpc>
            </a:pPr>
            <a:endParaRPr lang="en-US" sz="32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r>
              <a:rPr lang="en-US" sz="28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Zahra Sharafi</a:t>
            </a: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  <a:hlinkClick r:id="rId3"/>
              </a:rPr>
              <a:t>https://sites.google.com/view/zahrasharafi/home</a:t>
            </a:r>
            <a:endParaRPr lang="en-US" sz="2000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Email: </a:t>
            </a:r>
            <a:r>
              <a:rPr lang="nn-NO" sz="2000" b="0" strike="noStrike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z.sharafi@fs.de</a:t>
            </a:r>
            <a:endParaRPr lang="en-US" sz="2000" b="0" strike="noStrike" spc="-1" dirty="0">
              <a:solidFill>
                <a:srgbClr val="004F8F"/>
              </a:solidFill>
              <a:latin typeface="Amasis MT Pro" panose="02040504050005020304" pitchFamily="18" charset="77"/>
              <a:ea typeface="Arial Narrow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FA40484E-038F-4A62-A2EA-BEA6C46342C6}" type="slidenum">
              <a:rPr lang="en-US" sz="1000" b="0" strike="noStrike" spc="-1">
                <a:solidFill>
                  <a:srgbClr val="004F8F"/>
                </a:solidFill>
                <a:latin typeface="Arial Narrow"/>
                <a:ea typeface="Arial Narrow"/>
              </a:rPr>
              <a:t>1</a:t>
            </a:fld>
            <a:endParaRPr lang="en-US" sz="1000" b="0" strike="noStrike" spc="-1">
              <a:latin typeface="Arial"/>
            </a:endParaRPr>
          </a:p>
        </p:txBody>
      </p:sp>
    </p:spTree>
  </p:cSld>
  <p:clrMapOvr>
    <a:masterClrMapping/>
  </p:clrMapOvr>
  <p:transition>
    <p:fade thruBlk="1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10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Merging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4098" name="Picture 2" descr="Join, Merge, SAS, One-to-One, One-to-Many, Many-to-Many">
            <a:extLst>
              <a:ext uri="{FF2B5EF4-FFF2-40B4-BE49-F238E27FC236}">
                <a16:creationId xmlns:a16="http://schemas.microsoft.com/office/drawing/2014/main" id="{967A7DF1-F6D7-BE41-ACFE-F95706C8E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1" r="32822"/>
          <a:stretch>
            <a:fillRect/>
          </a:stretch>
        </p:blipFill>
        <p:spPr bwMode="auto">
          <a:xfrm>
            <a:off x="237560" y="1578118"/>
            <a:ext cx="2832811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The Stata Project-Oriented Guide: Step #2 - Combine Multiple Datasets into  One">
            <a:extLst>
              <a:ext uri="{FF2B5EF4-FFF2-40B4-BE49-F238E27FC236}">
                <a16:creationId xmlns:a16="http://schemas.microsoft.com/office/drawing/2014/main" id="{E718A36C-4A42-FE4F-BA4D-AC6A36B6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7385" y="1432222"/>
            <a:ext cx="6376615" cy="4782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94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11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Merging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4098" name="Picture 2" descr="Join, Merge, SAS, One-to-One, One-to-Many, Many-to-Many">
            <a:extLst>
              <a:ext uri="{FF2B5EF4-FFF2-40B4-BE49-F238E27FC236}">
                <a16:creationId xmlns:a16="http://schemas.microsoft.com/office/drawing/2014/main" id="{967A7DF1-F6D7-BE41-ACFE-F95706C8E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5" r="64"/>
          <a:stretch/>
        </p:blipFill>
        <p:spPr bwMode="auto">
          <a:xfrm>
            <a:off x="234834" y="1578118"/>
            <a:ext cx="249358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>
            <a:extLst>
              <a:ext uri="{FF2B5EF4-FFF2-40B4-BE49-F238E27FC236}">
                <a16:creationId xmlns:a16="http://schemas.microsoft.com/office/drawing/2014/main" id="{023FB25B-38AD-5B46-85B5-1DF9FCD151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4959" y="663623"/>
            <a:ext cx="3307350" cy="2896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F7325E81-1E1A-9046-87C9-8E9B174D6539}"/>
              </a:ext>
            </a:extLst>
          </p:cNvPr>
          <p:cNvSpPr/>
          <p:nvPr/>
        </p:nvSpPr>
        <p:spPr>
          <a:xfrm>
            <a:off x="237560" y="2267795"/>
            <a:ext cx="853024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Be careful, m:m merging is rarely needed and results in an untidy data!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Try to formulate your questions in a way to be able to work in a series of m:1 matchings.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In case of tables with m &amp; n observations, be sure that your machine is capable of having m*n </a:t>
            </a:r>
            <a:r>
              <a:rPr lang="en-GB" sz="2000" dirty="0" err="1">
                <a:latin typeface="Amasis MT Pro" panose="02040504050005020304" pitchFamily="18" charset="77"/>
              </a:rPr>
              <a:t>obs</a:t>
            </a:r>
            <a:r>
              <a:rPr lang="en-GB" sz="2000" dirty="0">
                <a:latin typeface="Amasis MT Pro" panose="02040504050005020304" pitchFamily="18" charset="77"/>
              </a:rPr>
              <a:t> table in memory.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Always check your post merging data (in pandas: “Validate”) </a:t>
            </a:r>
          </a:p>
        </p:txBody>
      </p:sp>
    </p:spTree>
    <p:extLst>
      <p:ext uri="{BB962C8B-B14F-4D97-AF65-F5344CB8AC3E}">
        <p14:creationId xmlns:p14="http://schemas.microsoft.com/office/powerpoint/2010/main" val="6039128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12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Merging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4098" name="Picture 2" descr="Join, Merge, SAS, One-to-One, One-to-Many, Many-to-Many">
            <a:extLst>
              <a:ext uri="{FF2B5EF4-FFF2-40B4-BE49-F238E27FC236}">
                <a16:creationId xmlns:a16="http://schemas.microsoft.com/office/drawing/2014/main" id="{967A7DF1-F6D7-BE41-ACFE-F95706C8E50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475" r="64"/>
          <a:stretch/>
        </p:blipFill>
        <p:spPr bwMode="auto">
          <a:xfrm>
            <a:off x="234834" y="1578118"/>
            <a:ext cx="2493583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0F95B15-3F42-A048-B0F2-C931933E95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8800" y="1096987"/>
            <a:ext cx="2946400" cy="1816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D1A6D61-B7E7-A64F-B108-548D154E2C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0295" y="939800"/>
            <a:ext cx="1094648" cy="2489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01774E5-19D5-6440-BEE7-E5C4969D0DD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0487"/>
          <a:stretch/>
        </p:blipFill>
        <p:spPr>
          <a:xfrm>
            <a:off x="4510141" y="3790163"/>
            <a:ext cx="3070118" cy="2929363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24DBEDB-0B54-0E4C-ADFE-F469772405DC}"/>
              </a:ext>
            </a:extLst>
          </p:cNvPr>
          <p:cNvSpPr/>
          <p:nvPr/>
        </p:nvSpPr>
        <p:spPr>
          <a:xfrm>
            <a:off x="6045200" y="2994053"/>
            <a:ext cx="45719" cy="6908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934449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13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77"/>
              </a:rPr>
              <a:t>﻿When merging two data tables, be that 1:1, 1:m, m:1, or </a:t>
            </a:r>
            <a:r>
              <a:rPr lang="en-GB" sz="2000" dirty="0" err="1">
                <a:latin typeface="Amasis MT Pro" panose="02040504050005020304" pitchFamily="18" charset="77"/>
              </a:rPr>
              <a:t>m:m</a:t>
            </a:r>
            <a:r>
              <a:rPr lang="en-GB" sz="2000" dirty="0">
                <a:latin typeface="Amasis MT Pro" panose="02040504050005020304" pitchFamily="18" charset="77"/>
              </a:rPr>
              <a:t> matching, data analysts may be able to link all observations or only some of them.</a:t>
            </a:r>
          </a:p>
        </p:txBody>
      </p:sp>
      <p:pic>
        <p:nvPicPr>
          <p:cNvPr id="4" name="Picture 3" descr="Chart&#10;&#10;Description automatically generated">
            <a:extLst>
              <a:ext uri="{FF2B5EF4-FFF2-40B4-BE49-F238E27FC236}">
                <a16:creationId xmlns:a16="http://schemas.microsoft.com/office/drawing/2014/main" id="{5F340D35-04E6-6948-803E-5CFEE9AFBA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414" y="4144719"/>
            <a:ext cx="3465940" cy="2524281"/>
          </a:xfrm>
          <a:prstGeom prst="rect">
            <a:avLst/>
          </a:prstGeom>
        </p:spPr>
      </p:pic>
      <p:pic>
        <p:nvPicPr>
          <p:cNvPr id="6" name="Picture 5" descr="Chart, diagram&#10;&#10;Description automatically generated">
            <a:extLst>
              <a:ext uri="{FF2B5EF4-FFF2-40B4-BE49-F238E27FC236}">
                <a16:creationId xmlns:a16="http://schemas.microsoft.com/office/drawing/2014/main" id="{4DC9B6C5-D087-3A4F-A7D2-7AB462FE57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83" y="2136809"/>
            <a:ext cx="3299604" cy="2184245"/>
          </a:xfrm>
          <a:prstGeom prst="rect">
            <a:avLst/>
          </a:prstGeom>
        </p:spPr>
      </p:pic>
      <p:pic>
        <p:nvPicPr>
          <p:cNvPr id="8" name="Picture 7" descr="A picture containing diagram&#10;&#10;Description automatically generated">
            <a:extLst>
              <a:ext uri="{FF2B5EF4-FFF2-40B4-BE49-F238E27FC236}">
                <a16:creationId xmlns:a16="http://schemas.microsoft.com/office/drawing/2014/main" id="{155E5ADF-833F-164E-9B49-0C77629CF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4750" y="1969275"/>
            <a:ext cx="3259367" cy="2351779"/>
          </a:xfrm>
          <a:prstGeom prst="rect">
            <a:avLst/>
          </a:prstGeom>
        </p:spPr>
      </p:pic>
      <p:pic>
        <p:nvPicPr>
          <p:cNvPr id="10" name="Picture 9" descr="Diagram&#10;&#10;Description automatically generated">
            <a:extLst>
              <a:ext uri="{FF2B5EF4-FFF2-40B4-BE49-F238E27FC236}">
                <a16:creationId xmlns:a16="http://schemas.microsoft.com/office/drawing/2014/main" id="{B4C082D9-A08A-B744-A247-5122F016EF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7938" y="4280627"/>
            <a:ext cx="3097648" cy="2388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8622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14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77"/>
              </a:rPr>
              <a:t>Example of one-to-many, left merge: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DD4FAD61-78FA-5E40-804A-65DF5A9B5E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175" y="1587562"/>
            <a:ext cx="5743800" cy="5270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59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﻿Entity Resolution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15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77"/>
              </a:rPr>
              <a:t>Think deeply about the observation level of your data: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If you have </a:t>
            </a:r>
            <a:r>
              <a:rPr lang="en-GB" sz="2000" b="1" dirty="0">
                <a:latin typeface="Amasis MT Pro" panose="02040504050005020304" pitchFamily="18" charset="77"/>
              </a:rPr>
              <a:t>a cross-sectional</a:t>
            </a:r>
            <a:r>
              <a:rPr lang="en-GB" sz="2000" dirty="0">
                <a:latin typeface="Amasis MT Pro" panose="02040504050005020304" pitchFamily="18" charset="77"/>
              </a:rPr>
              <a:t> dataset,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e.g., on countries, each row should represent one country.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If you have </a:t>
            </a:r>
            <a:r>
              <a:rPr lang="en-GB" sz="2000" b="1" dirty="0">
                <a:latin typeface="Amasis MT Pro" panose="02040504050005020304" pitchFamily="18" charset="77"/>
              </a:rPr>
              <a:t>panel data,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e.g., annual revenue of several companies, your observation unit is firm-year.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masis MT Pro" panose="02040504050005020304" pitchFamily="18" charset="77"/>
              </a:rPr>
              <a:t>Check for duplicates at the observation level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Duplicates could occur during the data collection or data processing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Drop duplicates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Be careful, sometimes duplicates contain additional information:</a:t>
            </a:r>
          </a:p>
          <a:p>
            <a:pPr lvl="1"/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masis MT Pro" panose="02040504050005020304" pitchFamily="18" charset="77"/>
              </a:rPr>
              <a:t>Ambiguous identifications: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Avoid using names (</a:t>
            </a:r>
            <a:r>
              <a:rPr lang="en-GB" sz="2000" i="1" dirty="0">
                <a:latin typeface="Amasis MT Pro" panose="02040504050005020304" pitchFamily="18" charset="77"/>
              </a:rPr>
              <a:t>strings</a:t>
            </a:r>
            <a:r>
              <a:rPr lang="en-GB" sz="2000" dirty="0">
                <a:latin typeface="Amasis MT Pro" panose="02040504050005020304" pitchFamily="18" charset="77"/>
              </a:rPr>
              <a:t>) as identifiers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latin typeface="Amasis MT Pro" panose="02040504050005020304" pitchFamily="18" charset="77"/>
            </a:endParaRPr>
          </a:p>
        </p:txBody>
      </p:sp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33844B63-0870-3F43-B760-85BA2D164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814237"/>
              </p:ext>
            </p:extLst>
          </p:nvPr>
        </p:nvGraphicFramePr>
        <p:xfrm>
          <a:off x="1741134" y="4277570"/>
          <a:ext cx="3161288" cy="7658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0322">
                  <a:extLst>
                    <a:ext uri="{9D8B030D-6E8A-4147-A177-3AD203B41FA5}">
                      <a16:colId xmlns:a16="http://schemas.microsoft.com/office/drawing/2014/main" val="1356505733"/>
                    </a:ext>
                  </a:extLst>
                </a:gridCol>
                <a:gridCol w="790322">
                  <a:extLst>
                    <a:ext uri="{9D8B030D-6E8A-4147-A177-3AD203B41FA5}">
                      <a16:colId xmlns:a16="http://schemas.microsoft.com/office/drawing/2014/main" val="3205956222"/>
                    </a:ext>
                  </a:extLst>
                </a:gridCol>
                <a:gridCol w="790322">
                  <a:extLst>
                    <a:ext uri="{9D8B030D-6E8A-4147-A177-3AD203B41FA5}">
                      <a16:colId xmlns:a16="http://schemas.microsoft.com/office/drawing/2014/main" val="224020316"/>
                    </a:ext>
                  </a:extLst>
                </a:gridCol>
                <a:gridCol w="790322">
                  <a:extLst>
                    <a:ext uri="{9D8B030D-6E8A-4147-A177-3AD203B41FA5}">
                      <a16:colId xmlns:a16="http://schemas.microsoft.com/office/drawing/2014/main" val="2982799534"/>
                    </a:ext>
                  </a:extLst>
                </a:gridCol>
              </a:tblGrid>
              <a:tr h="255293">
                <a:tc>
                  <a:txBody>
                    <a:bodyPr/>
                    <a:lstStyle/>
                    <a:p>
                      <a:r>
                        <a:rPr lang="en-DE" sz="1000" dirty="0"/>
                        <a:t>Firm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0301603"/>
                  </a:ext>
                </a:extLst>
              </a:tr>
              <a:tr h="255293">
                <a:tc>
                  <a:txBody>
                    <a:bodyPr/>
                    <a:lstStyle/>
                    <a:p>
                      <a:r>
                        <a:rPr lang="en-DE" sz="1000" dirty="0"/>
                        <a:t>Apple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N/A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2012370"/>
                  </a:ext>
                </a:extLst>
              </a:tr>
              <a:tr h="255293">
                <a:tc>
                  <a:txBody>
                    <a:bodyPr/>
                    <a:lstStyle/>
                    <a:p>
                      <a:r>
                        <a:rPr lang="en-DE" sz="1000" dirty="0"/>
                        <a:t>Apple Inc.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59910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B3174267-1F86-2C4F-83B2-506F6FD3B0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2223" y="4944595"/>
            <a:ext cx="3212470" cy="17244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925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Missing Values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16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477794" y="1083781"/>
            <a:ext cx="8290005" cy="55399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>
                <a:latin typeface="Amasis MT Pro" panose="02040504050005020304" pitchFamily="18" charset="77"/>
              </a:rPr>
              <a:t>Why are missing values problematic?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masis MT Pro" panose="02040504050005020304" pitchFamily="18" charset="77"/>
              </a:rPr>
              <a:t>Difficult to identify: 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If they are replaced with zeros in quantitative variables…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In a column of </a:t>
            </a:r>
            <a:r>
              <a:rPr lang="en-GB" i="1" dirty="0">
                <a:latin typeface="Amasis MT Pro" panose="02040504050005020304" pitchFamily="18" charset="77"/>
              </a:rPr>
              <a:t>string</a:t>
            </a:r>
            <a:r>
              <a:rPr lang="en-GB" dirty="0">
                <a:latin typeface="Amasis MT Pro" panose="02040504050005020304" pitchFamily="18" charset="77"/>
              </a:rPr>
              <a:t> variables, the value is like “N/A….”</a:t>
            </a:r>
            <a:endParaRPr lang="en-US" dirty="0">
              <a:latin typeface="Amasis MT Pro" panose="02040504050005020304" pitchFamily="18" charset="77"/>
            </a:endParaRP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US" dirty="0"/>
              <a:t>The problem: your software (e.g., Pandas, R, SQL) won’t automatically recognize those as </a:t>
            </a:r>
            <a:r>
              <a:rPr lang="en-US" i="1" dirty="0"/>
              <a:t>missing</a:t>
            </a:r>
            <a:r>
              <a:rPr lang="en-US" dirty="0"/>
              <a:t>. It will treat them as </a:t>
            </a:r>
            <a:r>
              <a:rPr lang="en-US" i="1" dirty="0"/>
              <a:t>real values</a:t>
            </a:r>
            <a:r>
              <a:rPr lang="en-US" dirty="0"/>
              <a:t>.</a:t>
            </a:r>
          </a:p>
          <a:p>
            <a:pPr marL="1371600" lvl="2" indent="-457200">
              <a:buFont typeface="Calibri" panose="020F0502020204030204" pitchFamily="34" charset="0"/>
              <a:buChar char="→"/>
            </a:pPr>
            <a:r>
              <a:rPr lang="en-US" sz="1600" i="1" dirty="0"/>
              <a:t>That’s why in data cleaning, we try to explicitly convert all “fake missing indicators” (0, "N/A", "?", "None") into proper </a:t>
            </a:r>
            <a:r>
              <a:rPr lang="en-US" sz="1600" i="1" dirty="0" err="1"/>
              <a:t>NaN</a:t>
            </a:r>
            <a:r>
              <a:rPr lang="en-US" sz="1600" i="1" dirty="0"/>
              <a:t> values. Then they are easier to detect and handle.</a:t>
            </a:r>
            <a:endParaRPr lang="en-GB" sz="1600" i="1" dirty="0"/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dirty="0">
                <a:latin typeface="Amasis MT Pro" panose="02040504050005020304" pitchFamily="18" charset="77"/>
              </a:rPr>
              <a:t>Reduction in the number of observations.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GB" b="1" dirty="0">
                <a:latin typeface="Amasis MT Pro" panose="02040504050005020304" pitchFamily="18" charset="77"/>
              </a:rPr>
              <a:t>Sample selection bias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If the missing values are not happening randomly…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Check the severity of the issue with “</a:t>
            </a:r>
            <a:r>
              <a:rPr lang="en-GB" b="1" dirty="0">
                <a:latin typeface="Amasis MT Pro" panose="02040504050005020304" pitchFamily="18" charset="77"/>
              </a:rPr>
              <a:t>benchmarking</a:t>
            </a:r>
            <a:r>
              <a:rPr lang="en-GB" dirty="0">
                <a:latin typeface="Amasis MT Pro" panose="02040504050005020304" pitchFamily="18" charset="77"/>
              </a:rPr>
              <a:t>”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Use the distribution of other variables and compare them for the missing and non-missing observations</a:t>
            </a:r>
          </a:p>
          <a:p>
            <a:pPr marL="1828800" lvl="3" indent="-45720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How was the data born? Is it a survey?...</a:t>
            </a:r>
          </a:p>
        </p:txBody>
      </p:sp>
    </p:spTree>
    <p:extLst>
      <p:ext uri="{BB962C8B-B14F-4D97-AF65-F5344CB8AC3E}">
        <p14:creationId xmlns:p14="http://schemas.microsoft.com/office/powerpoint/2010/main" val="1361772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03839" y="147567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Missing Values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17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494270" y="1083781"/>
            <a:ext cx="8273530" cy="55781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>
                <a:latin typeface="Amasis MT Pro" panose="02040504050005020304" pitchFamily="18" charset="77"/>
              </a:rPr>
              <a:t>Handling missing values:</a:t>
            </a:r>
          </a:p>
          <a:p>
            <a:r>
              <a:rPr lang="en-GB" sz="2000" dirty="0">
                <a:latin typeface="Amasis MT Pro" panose="02040504050005020304" pitchFamily="18" charset="77"/>
              </a:rPr>
              <a:t>0.   Make sure that there is no alternative dataset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Check for non-ideal alternatives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Amasis MT Pro" panose="02040504050005020304" pitchFamily="18" charset="77"/>
              </a:rPr>
              <a:t>Ignore them (?)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Check for </a:t>
            </a:r>
            <a:r>
              <a:rPr lang="en-GB" sz="2000" b="1" dirty="0">
                <a:latin typeface="Amasis MT Pro" panose="02040504050005020304" pitchFamily="18" charset="77"/>
              </a:rPr>
              <a:t>sample selection bias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Missing values are not many</a:t>
            </a: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Or, only a subsample of data has most of the missing values &gt; drop that subsample in a </a:t>
            </a:r>
            <a:r>
              <a:rPr lang="en-GB" sz="2000" b="1" dirty="0">
                <a:latin typeface="Amasis MT Pro" panose="02040504050005020304" pitchFamily="18" charset="77"/>
              </a:rPr>
              <a:t>robustness check</a:t>
            </a:r>
            <a:r>
              <a:rPr lang="en-GB" sz="2000" dirty="0">
                <a:latin typeface="Amasis MT Pro" panose="02040504050005020304" pitchFamily="18" charset="77"/>
              </a:rPr>
              <a:t> </a:t>
            </a:r>
            <a:r>
              <a:rPr lang="en-GB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Amasis MT Pro" panose="02040504050005020304" pitchFamily="18" charset="77"/>
              </a:rPr>
              <a:t>(example: missing values for smaller companies)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GB" sz="2000" dirty="0">
                <a:latin typeface="Amasis MT Pro" panose="02040504050005020304" pitchFamily="18" charset="77"/>
              </a:rPr>
              <a:t>    Imputation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E.g., replace missing values with the mean, or higher degree </a:t>
            </a:r>
            <a:r>
              <a:rPr lang="en-GB" sz="2000" dirty="0" err="1">
                <a:latin typeface="Amasis MT Pro" panose="02040504050005020304" pitchFamily="18" charset="77"/>
              </a:rPr>
              <a:t>polyfits</a:t>
            </a:r>
            <a:endParaRPr lang="en-GB" sz="2000" dirty="0">
              <a:latin typeface="Amasis MT Pro" panose="02040504050005020304" pitchFamily="18" charset="77"/>
            </a:endParaRPr>
          </a:p>
          <a:p>
            <a:pPr marL="1371600" lvl="2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This doesn’t add information!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3EBDC461-DB83-0A4B-8840-44CFB0A6E5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32500" y="4620884"/>
            <a:ext cx="247882" cy="217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7187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Cleaning Data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18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E739907-39E1-7B46-B85E-09FAF5BFF8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32" y="1507267"/>
            <a:ext cx="8699188" cy="431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935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README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19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04847-1994-9242-B511-85CB22F0217D}"/>
              </a:ext>
            </a:extLst>
          </p:cNvPr>
          <p:cNvSpPr/>
          <p:nvPr/>
        </p:nvSpPr>
        <p:spPr>
          <a:xfrm>
            <a:off x="237560" y="1083781"/>
            <a:ext cx="8530240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No one can read your mind &gt;&gt; create a README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 .txt or .md file located in the root folder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Contents: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Title for the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Contact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Data origin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Folder structures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For each filename, a short description of what data it contains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Licences or restrictions placed on the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Description of methods used for data processing (describe how the data were generated from the raw or collected data)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Variable list, including full names and definitions (spell out abbreviated words) of column headings for tabular data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Definitions for codes or symbols used to record missing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>
              <a:latin typeface="Amasis MT Pro" panose="02040504050005020304" pitchFamily="18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>
                <a:latin typeface="Amasis MT Pro" panose="02040504050005020304" pitchFamily="18" charset="77"/>
              </a:rPr>
              <a:t>Use templates:  </a:t>
            </a:r>
            <a:r>
              <a:rPr lang="en-GB" sz="2000" dirty="0">
                <a:latin typeface="Amasis MT Pro" panose="02040504050005020304" pitchFamily="18" charset="77"/>
                <a:hlinkClick r:id="rId2"/>
              </a:rPr>
              <a:t>https://data.research.cornell.edu/content/readme</a:t>
            </a:r>
            <a:r>
              <a:rPr lang="en-GB" sz="2000" dirty="0">
                <a:latin typeface="Amasis MT Pro" panose="02040504050005020304" pitchFamily="18" charset="77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1D76B5-7DA0-8C43-87EA-535A4B20C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60" y="1926020"/>
            <a:ext cx="2044700" cy="173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352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2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1026" name="Picture 2" descr="Data Scientists spend up to 80% of time on &amp;quot;data cleaning&amp;quot; in preparation  for data analysis, statistical modeling, &amp;amp; machine learning. Post Credit:  Igor Korolev: datascience">
            <a:extLst>
              <a:ext uri="{FF2B5EF4-FFF2-40B4-BE49-F238E27FC236}">
                <a16:creationId xmlns:a16="http://schemas.microsoft.com/office/drawing/2014/main" id="{1794257B-3914-DF40-9B35-43E7AC5ABD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728" y="909860"/>
            <a:ext cx="6994544" cy="5420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769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3C9B2AD-D32D-F770-7E89-89817245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cs typeface="+mn-cs"/>
              </a:rPr>
              <a:t>Now to the code…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43B752-5FB8-5F36-3500-CA8544EED9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P3&amp;4 Data </a:t>
            </a:r>
            <a:r>
              <a:rPr lang="en-US" sz="2400" spc="-1" dirty="0" err="1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Wrangling.ipynb</a:t>
            </a:r>
            <a:endParaRPr lang="en-US" sz="2400" spc="-1" dirty="0">
              <a:solidFill>
                <a:schemeClr val="accent4">
                  <a:lumMod val="75000"/>
                </a:schemeClr>
              </a:solidFill>
              <a:latin typeface="Amasis MT Pro" panose="02040504050005020304" pitchFamily="18" charset="77"/>
            </a:endParaRPr>
          </a:p>
          <a:p>
            <a:pPr marL="0" indent="0">
              <a:buNone/>
            </a:pPr>
            <a:endParaRPr lang="en-US" sz="2400" spc="-1" dirty="0">
              <a:solidFill>
                <a:schemeClr val="accent4">
                  <a:lumMod val="75000"/>
                </a:schemeClr>
              </a:solidFill>
              <a:latin typeface="Amasis MT Pro" panose="02040504050005020304" pitchFamily="18" charset="77"/>
            </a:endParaRPr>
          </a:p>
          <a:p>
            <a:pPr marL="0" indent="0">
              <a:buNone/>
            </a:pPr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And</a:t>
            </a:r>
          </a:p>
          <a:p>
            <a:pPr marL="0" indent="0">
              <a:buNone/>
            </a:pPr>
            <a:endParaRPr lang="en-US" sz="2400" spc="-1" dirty="0">
              <a:solidFill>
                <a:schemeClr val="accent4">
                  <a:lumMod val="75000"/>
                </a:schemeClr>
              </a:solidFill>
              <a:latin typeface="Amasis MT Pro" panose="02040504050005020304" pitchFamily="18" charset="77"/>
            </a:endParaRPr>
          </a:p>
          <a:p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 </a:t>
            </a:r>
            <a:r>
              <a:rPr lang="en-US" sz="2400" spc="-1" dirty="0" err="1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Homeworks</a:t>
            </a:r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 1, 2, and 3. </a:t>
            </a:r>
          </a:p>
          <a:p>
            <a:r>
              <a:rPr lang="en-US" sz="2400" spc="-1" dirty="0">
                <a:solidFill>
                  <a:schemeClr val="accent4">
                    <a:lumMod val="75000"/>
                  </a:schemeClr>
                </a:solidFill>
                <a:latin typeface="Amasis MT Pro" panose="02040504050005020304" pitchFamily="18" charset="77"/>
              </a:rPr>
              <a:t>Submission delivery: Wednesday before the next session.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224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Agenda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5924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459000" indent="-457200">
              <a:lnSpc>
                <a:spcPct val="100000"/>
              </a:lnSpc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Data Wrangling </a:t>
            </a:r>
            <a:r>
              <a:rPr lang="en-US" sz="1100" spc="-1" dirty="0">
                <a:latin typeface="Amasis MT Pro" panose="02040504050005020304" pitchFamily="18" charset="77"/>
              </a:rPr>
              <a:t>(ch2. Data Analytics for Business, Economics, and Policy)</a:t>
            </a:r>
            <a:endParaRPr lang="en-US" sz="1400" spc="-1" dirty="0">
              <a:latin typeface="Amasis MT Pro" panose="02040504050005020304" pitchFamily="18" charset="77"/>
            </a:endParaRP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understand types of variables and observations;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organize data in a tidy way;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merging tidy tables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clean the data: </a:t>
            </a:r>
          </a:p>
          <a:p>
            <a:pPr marL="1259100" lvl="2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identify and address problems with observations and variables;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create a reproducible workflow to clean and organize data; 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document data cleaning and understand such documentation.</a:t>
            </a:r>
          </a:p>
          <a:p>
            <a:pPr marL="801900" lvl="1" indent="-342900"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  <a:p>
            <a:pPr marL="459000" indent="-457200">
              <a:buFont typeface="+mj-lt"/>
              <a:buAutoNum type="arabicPeriod"/>
              <a:tabLst>
                <a:tab pos="0" algn="l"/>
              </a:tabLst>
            </a:pPr>
            <a:r>
              <a:rPr lang="en-US" sz="2000" spc="-1" dirty="0">
                <a:latin typeface="Amasis MT Pro" panose="02040504050005020304" pitchFamily="18" charset="77"/>
              </a:rPr>
              <a:t>Pandas</a:t>
            </a:r>
          </a:p>
          <a:p>
            <a:pPr marL="459000" indent="-457200">
              <a:lnSpc>
                <a:spcPct val="10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3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2050" name="Picture 2" descr="Data Science in Python - Pandas (Teil 3) - STATWORX">
            <a:extLst>
              <a:ext uri="{FF2B5EF4-FFF2-40B4-BE49-F238E27FC236}">
                <a16:creationId xmlns:a16="http://schemas.microsoft.com/office/drawing/2014/main" id="{88337C94-0E38-704B-AC55-2732E0B4ED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808" y="4822716"/>
            <a:ext cx="2400384" cy="1577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59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﻿Types of Variables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1" name="CustomShape 2"/>
              <p:cNvSpPr/>
              <p:nvPr/>
            </p:nvSpPr>
            <p:spPr>
              <a:xfrm>
                <a:off x="237560" y="1083780"/>
                <a:ext cx="8710960" cy="469044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/>
            </p:style>
            <p:txBody>
              <a:bodyPr lIns="90000" tIns="45000" rIns="90000" bIns="45000">
                <a:noAutofit/>
              </a:bodyPr>
              <a:lstStyle/>
              <a:p>
                <a:pPr marL="4590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b="1" spc="-1" dirty="0">
                    <a:latin typeface="Amasis MT Pro" panose="02040504050005020304" pitchFamily="18" charset="77"/>
                  </a:rPr>
                  <a:t>Quantitative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 variables:</a:t>
                </a:r>
              </a:p>
              <a:p>
                <a:pPr marL="916200" lvl="1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latin typeface="Amasis MT Pro" panose="02040504050005020304" pitchFamily="18" charset="77"/>
                  </a:rPr>
                  <a:t>The data born as numbers </a:t>
                </a:r>
                <a:r>
                  <a:rPr lang="en-US" sz="2000" i="1" spc="-1" dirty="0">
                    <a:latin typeface="Amasis MT Pro" panose="02040504050005020304" pitchFamily="18" charset="77"/>
                  </a:rPr>
                  <a:t>(integers, floats,…)</a:t>
                </a:r>
              </a:p>
              <a:p>
                <a:pPr marL="916200" lvl="1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latin typeface="Amasis MT Pro" panose="02040504050005020304" pitchFamily="18" charset="77"/>
                  </a:rPr>
                  <a:t>Two subtypes:</a:t>
                </a:r>
              </a:p>
              <a:p>
                <a:pPr marL="1373400" lvl="2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b="1" spc="-1" dirty="0">
                    <a:latin typeface="Amasis MT Pro" panose="02040504050005020304" pitchFamily="18" charset="77"/>
                  </a:rPr>
                  <a:t>Flow variables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: measured in a time-frame. </a:t>
                </a:r>
                <a:r>
                  <a:rPr lang="en-US" sz="2000" spc="-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77"/>
                  </a:rPr>
                  <a:t>E.g., sales in a month</a:t>
                </a:r>
              </a:p>
              <a:p>
                <a:pPr marL="1373400" lvl="2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b="1" spc="-1" dirty="0">
                    <a:latin typeface="Amasis MT Pro" panose="02040504050005020304" pitchFamily="18" charset="77"/>
                  </a:rPr>
                  <a:t>Stock variables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: measured at a point in time. </a:t>
                </a:r>
                <a:r>
                  <a:rPr lang="en-US" sz="2000" spc="-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77"/>
                  </a:rPr>
                  <a:t>E.g., Closing price of Apple Inc. </a:t>
                </a:r>
              </a:p>
              <a:p>
                <a:pPr marL="916200" lvl="1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2000" spc="-1" dirty="0">
                  <a:latin typeface="Amasis MT Pro" panose="02040504050005020304" pitchFamily="18" charset="77"/>
                </a:endParaRPr>
              </a:p>
              <a:p>
                <a:pPr marL="459000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b="1" spc="-1" dirty="0">
                    <a:latin typeface="Amasis MT Pro" panose="02040504050005020304" pitchFamily="18" charset="77"/>
                  </a:rPr>
                  <a:t>Qualitative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 variables:</a:t>
                </a:r>
              </a:p>
              <a:p>
                <a:pPr marL="9162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latin typeface="Amasis MT Pro" panose="02040504050005020304" pitchFamily="18" charset="77"/>
                  </a:rPr>
                  <a:t>Could be numbers in discrete values</a:t>
                </a:r>
              </a:p>
              <a:p>
                <a:pPr marL="916200" lvl="1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b="1" spc="-1" dirty="0">
                    <a:latin typeface="Amasis MT Pro" panose="02040504050005020304" pitchFamily="18" charset="77"/>
                  </a:rPr>
                  <a:t>Categorical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 or Factors </a:t>
                </a:r>
              </a:p>
              <a:p>
                <a:pPr marL="1373400" lvl="2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latin typeface="Amasis MT Pro" panose="02040504050005020304" pitchFamily="18" charset="77"/>
                  </a:rPr>
                  <a:t>In the form of labels(text </a:t>
                </a:r>
                <a14:m>
                  <m:oMath xmlns:m="http://schemas.openxmlformats.org/officeDocument/2006/math">
                    <m:r>
                      <a:rPr lang="en-US" sz="2000" i="1" spc="-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spc="-1" dirty="0">
                    <a:latin typeface="Amasis MT Pro" panose="02040504050005020304" pitchFamily="18" charset="77"/>
                  </a:rPr>
                  <a:t> </a:t>
                </a:r>
                <a:r>
                  <a:rPr lang="en-US" sz="2000" i="1" spc="-1" dirty="0">
                    <a:latin typeface="Amasis MT Pro" panose="02040504050005020304" pitchFamily="18" charset="77"/>
                  </a:rPr>
                  <a:t>strings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 ), or self-defined numbers</a:t>
                </a:r>
              </a:p>
              <a:p>
                <a:pPr marL="1830600" lvl="3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77"/>
                  </a:rPr>
                  <a:t>E.g., Headquarter: (0) US , (1) EU, (2) </a:t>
                </a:r>
                <a:r>
                  <a:rPr lang="en-US" sz="2000" spc="-1" dirty="0" err="1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masis MT Pro" panose="02040504050005020304" pitchFamily="18" charset="77"/>
                  </a:rPr>
                  <a:t>RoW</a:t>
                </a:r>
                <a:endParaRPr lang="en-US" sz="2000" spc="-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masis MT Pro" panose="02040504050005020304" pitchFamily="18" charset="77"/>
                </a:endParaRPr>
              </a:p>
              <a:p>
                <a:pPr marL="1373400" lvl="2" indent="-457200"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r>
                  <a:rPr lang="en-US" sz="2000" spc="-1" dirty="0">
                    <a:latin typeface="Amasis MT Pro" panose="02040504050005020304" pitchFamily="18" charset="77"/>
                  </a:rPr>
                  <a:t>Special case: </a:t>
                </a:r>
                <a:r>
                  <a:rPr lang="en-US" sz="2000" b="1" spc="-1" dirty="0">
                    <a:latin typeface="Amasis MT Pro" panose="02040504050005020304" pitchFamily="18" charset="77"/>
                  </a:rPr>
                  <a:t>Binary variables 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(</a:t>
                </a:r>
                <a:r>
                  <a:rPr lang="en-US" sz="2000" i="1" spc="-1" dirty="0">
                    <a:latin typeface="Amasis MT Pro" panose="02040504050005020304" pitchFamily="18" charset="77"/>
                  </a:rPr>
                  <a:t>Boolean</a:t>
                </a:r>
                <a:r>
                  <a:rPr lang="en-US" sz="2000" spc="-1" dirty="0">
                    <a:latin typeface="Amasis MT Pro" panose="02040504050005020304" pitchFamily="18" charset="77"/>
                  </a:rPr>
                  <a:t>, dummy, indicator variables) with 0/1 values</a:t>
                </a:r>
              </a:p>
              <a:p>
                <a:pPr marL="916200" lvl="1" indent="-457200">
                  <a:lnSpc>
                    <a:spcPct val="150000"/>
                  </a:lnSpc>
                  <a:buFont typeface="Arial" panose="020B0604020202020204" pitchFamily="34" charset="0"/>
                  <a:buChar char="•"/>
                  <a:tabLst>
                    <a:tab pos="0" algn="l"/>
                  </a:tabLst>
                </a:pPr>
                <a:endParaRPr lang="en-US" sz="2000" spc="-1" dirty="0">
                  <a:latin typeface="Amasis MT Pro" panose="02040504050005020304" pitchFamily="18" charset="77"/>
                </a:endParaRPr>
              </a:p>
            </p:txBody>
          </p:sp>
        </mc:Choice>
        <mc:Fallback xmlns="">
          <p:sp>
            <p:nvSpPr>
              <p:cNvPr id="161" name="CustomShap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7560" y="1083780"/>
                <a:ext cx="8710960" cy="4690440"/>
              </a:xfrm>
              <a:prstGeom prst="rect">
                <a:avLst/>
              </a:prstGeom>
              <a:blipFill>
                <a:blip r:embed="rId2"/>
                <a:stretch>
                  <a:fillRect l="-582" b="-5135"/>
                </a:stretch>
              </a:blipFill>
              <a:ln w="0">
                <a:noFill/>
              </a:ln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4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40667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﻿Types of Observations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5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FB4BF1-1D10-524A-9174-3C63F2CB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961" y="1997092"/>
            <a:ext cx="8372157" cy="3829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987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Tidy Data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6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613760" y="1083781"/>
            <a:ext cx="8530240" cy="5324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DE" sz="2000" dirty="0">
                <a:latin typeface="Amasis MT Pro" panose="02040504050005020304" pitchFamily="18" charset="77"/>
              </a:rPr>
              <a:t>A tidy dataset, organized as one or many data tables in a way that: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sz="2000" dirty="0">
                <a:latin typeface="Amasis MT Pro" panose="02040504050005020304" pitchFamily="18" charset="77"/>
              </a:rPr>
              <a:t>﻿In a data table, each observation forms a row.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sz="2000" dirty="0">
                <a:latin typeface="Amasis MT Pro" panose="02040504050005020304" pitchFamily="18" charset="77"/>
              </a:rPr>
              <a:t>In a data table, each variable forms a column. 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sz="2000" dirty="0">
                <a:latin typeface="Amasis MT Pro" panose="02040504050005020304" pitchFamily="18" charset="77"/>
              </a:rPr>
              <a:t>Each kind of observation forms a data table.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DE" sz="2000" u="sng" dirty="0">
                <a:latin typeface="Amasis MT Pro" panose="02040504050005020304" pitchFamily="18" charset="77"/>
              </a:rPr>
              <a:t>In the relational datasets</a:t>
            </a:r>
            <a:r>
              <a:rPr lang="en-DE" sz="2000" dirty="0">
                <a:latin typeface="Amasis MT Pro" panose="02040504050005020304" pitchFamily="18" charset="77"/>
              </a:rPr>
              <a:t>:</a:t>
            </a:r>
            <a:r>
              <a:rPr lang="en-US" sz="2000" dirty="0">
                <a:latin typeface="Amasis MT Pro" panose="02040504050005020304" pitchFamily="18" charset="77"/>
              </a:rPr>
              <a:t> </a:t>
            </a:r>
            <a:r>
              <a:rPr lang="en-DE" sz="2000" dirty="0">
                <a:latin typeface="Amasis MT Pro" panose="02040504050005020304" pitchFamily="18" charset="77"/>
              </a:rPr>
              <a:t>A clear link exists (and </a:t>
            </a:r>
            <a:r>
              <a:rPr lang="en-US" sz="2000" dirty="0">
                <a:latin typeface="Amasis MT Pro" panose="02040504050005020304" pitchFamily="18" charset="77"/>
              </a:rPr>
              <a:t>is </a:t>
            </a:r>
            <a:r>
              <a:rPr lang="en-DE" sz="2000" dirty="0">
                <a:latin typeface="Amasis MT Pro" panose="02040504050005020304" pitchFamily="18" charset="77"/>
              </a:rPr>
              <a:t>documented) between the tables</a:t>
            </a:r>
          </a:p>
          <a:p>
            <a:pPr lvl="1"/>
            <a:endParaRPr lang="en-DE" sz="2000" dirty="0">
              <a:latin typeface="Amasis MT Pro" panose="02040504050005020304" pitchFamily="18" charset="77"/>
            </a:endParaRPr>
          </a:p>
          <a:p>
            <a:pPr lvl="1"/>
            <a:endParaRPr lang="en-DE" sz="2000" dirty="0">
              <a:latin typeface="Amasis MT Pro" panose="02040504050005020304" pitchFamily="18" charset="77"/>
            </a:endParaRPr>
          </a:p>
          <a:p>
            <a:r>
              <a:rPr lang="en-GB" sz="2000" dirty="0">
                <a:latin typeface="Amasis MT Pro" panose="02040504050005020304" pitchFamily="18" charset="77"/>
              </a:rPr>
              <a:t>Example: </a:t>
            </a:r>
          </a:p>
          <a:p>
            <a:r>
              <a:rPr lang="en-GB" sz="2000" dirty="0">
                <a:latin typeface="Amasis MT Pro" panose="02040504050005020304" pitchFamily="18" charset="77"/>
              </a:rPr>
              <a:t>﻿A dataset on customer purchases of various products: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 data table on customers (their age, income, and so on) </a:t>
            </a:r>
            <a:r>
              <a:rPr lang="en-GB" sz="2000" i="1" dirty="0">
                <a:latin typeface="Amasis MT Pro" panose="02040504050005020304" pitchFamily="18" charset="77"/>
              </a:rPr>
              <a:t>&gt; unique customer ID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 data table on products (type, brand, price, quality indicators) </a:t>
            </a:r>
            <a:r>
              <a:rPr lang="en-GB" sz="2000" i="1" dirty="0">
                <a:latin typeface="Amasis MT Pro" panose="02040504050005020304" pitchFamily="18" charset="77"/>
              </a:rPr>
              <a:t>&gt; unique product ID </a:t>
            </a:r>
            <a:endParaRPr lang="en-GB" sz="2000" dirty="0">
              <a:latin typeface="Amasis MT Pro" panose="02040504050005020304" pitchFamily="18" charset="7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a data table on purchase events (which customer purchased which product </a:t>
            </a:r>
            <a:r>
              <a:rPr lang="en-GB" sz="2000" i="1" dirty="0">
                <a:latin typeface="Amasis MT Pro" panose="02040504050005020304" pitchFamily="18" charset="77"/>
              </a:rPr>
              <a:t>&gt; unique purchase ID that maps customer and product IDs</a:t>
            </a: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033043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376200" y="401942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Work file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7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376200" y="1382763"/>
            <a:ext cx="8306481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000" dirty="0">
                <a:latin typeface="Amasis MT Pro" panose="02040504050005020304" pitchFamily="18" charset="77"/>
              </a:rPr>
              <a:t>You have a data analysis task to perform:</a:t>
            </a: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40504050005020304" pitchFamily="18" charset="77"/>
              </a:rPr>
              <a:t>Make sure your dataset is tidy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latin typeface="Amasis MT Pro" panose="02040504050005020304" pitchFamily="18" charset="77"/>
              </a:rPr>
              <a:t>Create a work file: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﻿combine the variables you need from the various data tables to form a single data table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masis MT Pro" panose="02040504050005020304" pitchFamily="18" charset="77"/>
              </a:rPr>
              <a:t>Do the analysis (later in the course!)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  <a:p>
            <a:pPr algn="ctr"/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masis MT Pro" panose="02040504050005020304" pitchFamily="18" charset="77"/>
              </a:rPr>
              <a:t>﻿The process of pulling different variables from different data tables for well-identified entities to create a new data table is called 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Amasis MT Pro" panose="02040504050005020304" pitchFamily="18" charset="77"/>
              </a:rPr>
              <a:t>linking, joining, </a:t>
            </a:r>
            <a:r>
              <a:rPr lang="en-GB" sz="2000" b="1" u="sng" dirty="0">
                <a:solidFill>
                  <a:schemeClr val="accent3">
                    <a:lumMod val="50000"/>
                  </a:schemeClr>
                </a:solidFill>
                <a:latin typeface="Amasis MT Pro" panose="02040504050005020304" pitchFamily="18" charset="77"/>
              </a:rPr>
              <a:t>merging</a:t>
            </a:r>
            <a:r>
              <a:rPr lang="en-GB" sz="2000" b="1" dirty="0">
                <a:solidFill>
                  <a:schemeClr val="accent3">
                    <a:lumMod val="50000"/>
                  </a:schemeClr>
                </a:solidFill>
                <a:latin typeface="Amasis MT Pro" panose="02040504050005020304" pitchFamily="18" charset="77"/>
              </a:rPr>
              <a:t>, or matching </a:t>
            </a:r>
            <a:r>
              <a:rPr lang="en-GB" sz="2000" dirty="0">
                <a:solidFill>
                  <a:schemeClr val="accent3">
                    <a:lumMod val="50000"/>
                  </a:schemeClr>
                </a:solidFill>
                <a:latin typeface="Amasis MT Pro" panose="02040504050005020304" pitchFamily="18" charset="77"/>
              </a:rPr>
              <a:t>data tables.</a:t>
            </a:r>
          </a:p>
          <a:p>
            <a:pPr marL="457200" indent="-457200">
              <a:buFont typeface="+mj-lt"/>
              <a:buAutoNum type="arabicPeriod"/>
            </a:pPr>
            <a:endParaRPr lang="en-GB" sz="2000" dirty="0">
              <a:solidFill>
                <a:schemeClr val="tx1">
                  <a:lumMod val="65000"/>
                  <a:lumOff val="35000"/>
                </a:schemeClr>
              </a:solidFill>
              <a:latin typeface="Amasis MT Pro" panose="02040504050005020304" pitchFamily="18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2667258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8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Merging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4098" name="Picture 2" descr="Join, Merge, SAS, One-to-One, One-to-Many, Many-to-Many">
            <a:extLst>
              <a:ext uri="{FF2B5EF4-FFF2-40B4-BE49-F238E27FC236}">
                <a16:creationId xmlns:a16="http://schemas.microsoft.com/office/drawing/2014/main" id="{967A7DF1-F6D7-BE41-ACFE-F95706C8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1524" y="2579558"/>
            <a:ext cx="8636996" cy="2367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3639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147320" y="102960"/>
            <a:ext cx="7087240" cy="928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>
              <a:lnSpc>
                <a:spcPct val="100000"/>
              </a:lnSpc>
            </a:pPr>
            <a:r>
              <a:rPr lang="en-US" sz="4000" b="1" spc="-1" dirty="0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Merging</a:t>
            </a:r>
            <a:endParaRPr lang="en-US" sz="4000" b="0" strike="noStrike" spc="-1" dirty="0">
              <a:latin typeface="Amasis MT Pro" panose="02040504050005020304" pitchFamily="18" charset="77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237560" y="1083780"/>
            <a:ext cx="8710960" cy="4690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916200" lvl="1" indent="-457200">
              <a:lnSpc>
                <a:spcPct val="150000"/>
              </a:lnSpc>
              <a:buFont typeface="Arial" panose="020B0604020202020204" pitchFamily="34" charset="0"/>
              <a:buChar char="•"/>
              <a:tabLst>
                <a:tab pos="0" algn="l"/>
              </a:tabLst>
            </a:pPr>
            <a:endParaRPr lang="en-US" sz="2000" spc="-1" dirty="0">
              <a:latin typeface="Amasis MT Pro" panose="02040504050005020304" pitchFamily="18" charset="77"/>
            </a:endParaRPr>
          </a:p>
        </p:txBody>
      </p:sp>
      <p:sp>
        <p:nvSpPr>
          <p:cNvPr id="162" name="CustomShape 3"/>
          <p:cNvSpPr/>
          <p:nvPr/>
        </p:nvSpPr>
        <p:spPr>
          <a:xfrm>
            <a:off x="8767800" y="6669000"/>
            <a:ext cx="180720" cy="169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r">
              <a:lnSpc>
                <a:spcPct val="100000"/>
              </a:lnSpc>
            </a:pPr>
            <a:fld id="{1AFE8770-4630-4853-8E87-FED5F6853251}" type="slidenum">
              <a:rPr lang="en-US" sz="1000" b="0" strike="noStrike" spc="-1">
                <a:solidFill>
                  <a:srgbClr val="004F8F"/>
                </a:solidFill>
                <a:latin typeface="Amasis MT Pro" panose="02040504050005020304" pitchFamily="18" charset="77"/>
                <a:ea typeface="Arial Narrow"/>
              </a:rPr>
              <a:t>9</a:t>
            </a:fld>
            <a:endParaRPr lang="en-US" sz="1000" b="0" strike="noStrike" spc="-1">
              <a:latin typeface="Amasis MT Pro" panose="02040504050005020304" pitchFamily="18" charset="77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BA9F42F-435D-CE45-BB09-F837A906CAA2}"/>
              </a:ext>
            </a:extLst>
          </p:cNvPr>
          <p:cNvSpPr/>
          <p:nvPr/>
        </p:nvSpPr>
        <p:spPr>
          <a:xfrm>
            <a:off x="237560" y="1083781"/>
            <a:ext cx="853024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dirty="0">
                <a:latin typeface="Amasis MT Pro" panose="02040504050005020304" pitchFamily="18" charset="77"/>
              </a:rPr>
              <a:t>Merging types: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  <a:p>
            <a:endParaRPr lang="en-GB" sz="2000" dirty="0">
              <a:latin typeface="Amasis MT Pro" panose="02040504050005020304" pitchFamily="18" charset="77"/>
            </a:endParaRPr>
          </a:p>
        </p:txBody>
      </p:sp>
      <p:pic>
        <p:nvPicPr>
          <p:cNvPr id="4098" name="Picture 2" descr="Join, Merge, SAS, One-to-One, One-to-Many, Many-to-Many">
            <a:extLst>
              <a:ext uri="{FF2B5EF4-FFF2-40B4-BE49-F238E27FC236}">
                <a16:creationId xmlns:a16="http://schemas.microsoft.com/office/drawing/2014/main" id="{967A7DF1-F6D7-BE41-ACFE-F95706C8E5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04669"/>
            <a:ext cx="9080500" cy="248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The Stata Project-Oriented Guide: Step #2 - Combine Multiple Datasets into  One">
            <a:extLst>
              <a:ext uri="{FF2B5EF4-FFF2-40B4-BE49-F238E27FC236}">
                <a16:creationId xmlns:a16="http://schemas.microsoft.com/office/drawing/2014/main" id="{9A991680-B54A-9242-A366-6908448E17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7205" y="1511637"/>
            <a:ext cx="6619285" cy="4964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584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1127</Words>
  <Application>Microsoft Office PowerPoint</Application>
  <PresentationFormat>On-screen Show (4:3)</PresentationFormat>
  <Paragraphs>219</Paragraphs>
  <Slides>20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Amasis MT Pro</vt:lpstr>
      <vt:lpstr>Arial</vt:lpstr>
      <vt:lpstr>Arial Narrow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Now to the code…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Mergers &amp; Acquisitions (MEAC)  Intro to the course  &amp; organizational issues  Prof. Dr. Mark Wahrenburg Jan Weidner Sasan Mansouri (TA) Sasan.Mansouri@hof.uni-frankfurt.de</dc:title>
  <dc:subject/>
  <dc:creator>Wahrenburg Mark</dc:creator>
  <dc:description/>
  <cp:lastModifiedBy>Sharafi, Zahra</cp:lastModifiedBy>
  <cp:revision>95</cp:revision>
  <dcterms:modified xsi:type="dcterms:W3CDTF">2025-09-08T12:31:39Z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i4>0</vt:i4>
  </property>
  <property fmtid="{D5CDD505-2E9C-101B-9397-08002B2CF9AE}" pid="3" name="HyperlinksChanged">
    <vt:bool>false</vt:bool>
  </property>
  <property fmtid="{D5CDD505-2E9C-101B-9397-08002B2CF9AE}" pid="4" name="LinksUpToDate">
    <vt:bool>false</vt:bool>
  </property>
  <property fmtid="{D5CDD505-2E9C-101B-9397-08002B2CF9AE}" pid="5" name="MMClips">
    <vt:i4>0</vt:i4>
  </property>
  <property fmtid="{D5CDD505-2E9C-101B-9397-08002B2CF9AE}" pid="6" name="Notes">
    <vt:i4>9</vt:i4>
  </property>
  <property fmtid="{D5CDD505-2E9C-101B-9397-08002B2CF9AE}" pid="7" name="PresentationFormat">
    <vt:lpwstr>Bildschirmpräsentation (4:3)</vt:lpwstr>
  </property>
  <property fmtid="{D5CDD505-2E9C-101B-9397-08002B2CF9AE}" pid="8" name="ScaleCrop">
    <vt:bool>false</vt:bool>
  </property>
  <property fmtid="{D5CDD505-2E9C-101B-9397-08002B2CF9AE}" pid="9" name="ShareDoc">
    <vt:bool>false</vt:bool>
  </property>
  <property fmtid="{D5CDD505-2E9C-101B-9397-08002B2CF9AE}" pid="10" name="Slides">
    <vt:i4>30</vt:i4>
  </property>
</Properties>
</file>