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307" r:id="rId3"/>
    <p:sldId id="308" r:id="rId4"/>
    <p:sldId id="310" r:id="rId5"/>
    <p:sldId id="311" r:id="rId6"/>
    <p:sldId id="312" r:id="rId7"/>
    <p:sldId id="313" r:id="rId8"/>
    <p:sldId id="314" r:id="rId9"/>
    <p:sldId id="315" r:id="rId10"/>
    <p:sldId id="31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9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C089E-C208-43D9-910C-8DCE9ECE5556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0B4E8-3B27-4CD9-B514-A96C4DF249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09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5618160" y="6453360"/>
            <a:ext cx="4297320" cy="33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A56D6D8-26A8-42B0-963D-B3C3592C5CB6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992160" y="3227400"/>
            <a:ext cx="7932600" cy="3055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B189-E4DD-426C-B1CB-052234795EE6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183B-6622-4343-9221-B0C3B61C0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84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B189-E4DD-426C-B1CB-052234795EE6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183B-6622-4343-9221-B0C3B61C0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320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B189-E4DD-426C-B1CB-052234795EE6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183B-6622-4343-9221-B0C3B61C0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45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B189-E4DD-426C-B1CB-052234795EE6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183B-6622-4343-9221-B0C3B61C0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8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B189-E4DD-426C-B1CB-052234795EE6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183B-6622-4343-9221-B0C3B61C0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44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B189-E4DD-426C-B1CB-052234795EE6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183B-6622-4343-9221-B0C3B61C0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04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B189-E4DD-426C-B1CB-052234795EE6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183B-6622-4343-9221-B0C3B61C0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66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B189-E4DD-426C-B1CB-052234795EE6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183B-6622-4343-9221-B0C3B61C0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5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B189-E4DD-426C-B1CB-052234795EE6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183B-6622-4343-9221-B0C3B61C0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03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B189-E4DD-426C-B1CB-052234795EE6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183B-6622-4343-9221-B0C3B61C0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8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0B189-E4DD-426C-B1CB-052234795EE6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183B-6622-4343-9221-B0C3B61C0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5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0B189-E4DD-426C-B1CB-052234795EE6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6183B-6622-4343-9221-B0C3B61C0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53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zahrasharafi/ho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21/04/top-python-libraries-to-automat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09480" y="1295280"/>
            <a:ext cx="8532720" cy="1383184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Data </a:t>
            </a:r>
            <a:r>
              <a:rPr lang="en-US" sz="3200" b="1" spc="-1">
                <a:solidFill>
                  <a:srgbClr val="004F8F"/>
                </a:solidFill>
                <a:latin typeface="Amasis MT Pro" panose="02040504050005020304" pitchFamily="18" charset="77"/>
              </a:rPr>
              <a:t>Science Techniques </a:t>
            </a:r>
            <a:r>
              <a:rPr lang="en-US" sz="32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and Real-</a:t>
            </a:r>
          </a:p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World Applications</a:t>
            </a:r>
          </a:p>
          <a:p>
            <a:pPr>
              <a:lnSpc>
                <a:spcPct val="100000"/>
              </a:lnSpc>
            </a:pPr>
            <a:endParaRPr lang="en-US" sz="3200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endParaRPr lang="en-US" sz="3200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r>
              <a:rPr lang="en-US" sz="3200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Auto EDA</a:t>
            </a:r>
          </a:p>
          <a:p>
            <a:endParaRPr lang="en-US" sz="3200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r>
              <a:rPr lang="en-US" sz="2800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Zahra Sharafi</a:t>
            </a:r>
            <a:endParaRPr lang="en-US" sz="2400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  <a:hlinkClick r:id="rId3"/>
              </a:rPr>
              <a:t>https://sites.google.com/view/zahrasharafi/home</a:t>
            </a:r>
            <a:endParaRPr lang="en-US" sz="2000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Email: </a:t>
            </a:r>
            <a:r>
              <a:rPr lang="nn-NO" sz="2000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z.sharafi@fs.de</a:t>
            </a:r>
            <a:endParaRPr lang="en-US" sz="2000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FA40484E-038F-4A62-A2EA-BEA6C46342C6}" type="slidenum">
              <a:rPr lang="en-US" sz="1000" spc="-1">
                <a:solidFill>
                  <a:srgbClr val="004F8F"/>
                </a:solidFill>
                <a:latin typeface="Arial Narrow"/>
                <a:ea typeface="Arial Narrow"/>
              </a:rPr>
              <a:t>1</a:t>
            </a:fld>
            <a:endParaRPr lang="en-US" sz="1000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4DD60-FA79-48EC-CB14-B898812A2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>
            <a:extLst>
              <a:ext uri="{FF2B5EF4-FFF2-40B4-BE49-F238E27FC236}">
                <a16:creationId xmlns:a16="http://schemas.microsoft.com/office/drawing/2014/main" id="{B2933ECD-F819-150C-E7C0-7FB3E2873FAD}"/>
              </a:ext>
            </a:extLst>
          </p:cNvPr>
          <p:cNvSpPr/>
          <p:nvPr/>
        </p:nvSpPr>
        <p:spPr>
          <a:xfrm>
            <a:off x="230400" y="102961"/>
            <a:ext cx="8718120" cy="8841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References</a:t>
            </a:r>
          </a:p>
        </p:txBody>
      </p:sp>
      <p:sp>
        <p:nvSpPr>
          <p:cNvPr id="162" name="CustomShape 3">
            <a:extLst>
              <a:ext uri="{FF2B5EF4-FFF2-40B4-BE49-F238E27FC236}">
                <a16:creationId xmlns:a16="http://schemas.microsoft.com/office/drawing/2014/main" id="{78C1E12D-EA3F-1D43-B7F3-7F1589A0326E}"/>
              </a:ext>
            </a:extLst>
          </p:cNvPr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10</a:t>
            </a:fld>
            <a:endParaRPr lang="en-US" sz="1000" spc="-1">
              <a:latin typeface="Amasis MT Pro" panose="02040504050005020304" pitchFamily="18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86F59-9811-A397-83C8-F633FB109216}"/>
              </a:ext>
            </a:extLst>
          </p:cNvPr>
          <p:cNvSpPr txBox="1"/>
          <p:nvPr/>
        </p:nvSpPr>
        <p:spPr>
          <a:xfrm>
            <a:off x="230400" y="1288911"/>
            <a:ext cx="837327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Akshay Gupta, Top Python Libraries to Automate Exploratory Data Analysis in 2021. </a:t>
            </a:r>
            <a:r>
              <a:rPr lang="en-IN" dirty="0">
                <a:hlinkClick r:id="rId2"/>
              </a:rPr>
              <a:t>https://www.analyticsvidhya.com/blog/2021/04/top-python-libraries-to-automate</a:t>
            </a:r>
            <a:r>
              <a:rPr lang="en-IN" dirty="0"/>
              <a:t> exploratory-data-analysis-in-2021/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Auto EDA-resources. https://github.com/mstaniak/autoEDA-resources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Chirag Goyal, 20 Questions to Test Your Skills on Feature Engineering and EDA. https://www.analyticsvidhya.com/blog/2021/05/20-questions-to-test-your-skills-on-feature-engineering-and-eda/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Francis Adrian Viernes, Dramatically Improve Your Exploratory Data Analysis (EDA). https://towardsdatascience.com/dramatically-improve-your-exploratory-data-analysis-eda-a2fc8c851124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Ghosh, A., Nashaat, M., Miller, J., Quader, S., &amp; Marston, C. (2018). A comprehensive review of tools for exploratory analysis of tabular industrial datasets. Visual Informatics, 2(4), 235-253.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Top Exploratory Data Analysis (EDA) Tool Comparison. https://www.bitrook.com/blog/exploratory-data-analysis-comparison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VanderPlas, J. (2016). Python Data Science Handbook, O'Reilly Media, Inc</a:t>
            </a:r>
          </a:p>
        </p:txBody>
      </p:sp>
    </p:spTree>
    <p:extLst>
      <p:ext uri="{BB962C8B-B14F-4D97-AF65-F5344CB8AC3E}">
        <p14:creationId xmlns:p14="http://schemas.microsoft.com/office/powerpoint/2010/main" val="283168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FB4A0-F462-22D0-5A4C-307357198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>
            <a:extLst>
              <a:ext uri="{FF2B5EF4-FFF2-40B4-BE49-F238E27FC236}">
                <a16:creationId xmlns:a16="http://schemas.microsoft.com/office/drawing/2014/main" id="{57733207-A302-B16C-D610-01AACBF12CD2}"/>
              </a:ext>
            </a:extLst>
          </p:cNvPr>
          <p:cNvSpPr/>
          <p:nvPr/>
        </p:nvSpPr>
        <p:spPr>
          <a:xfrm>
            <a:off x="230400" y="102961"/>
            <a:ext cx="8718120" cy="1039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 Why automate EDA process?</a:t>
            </a:r>
          </a:p>
        </p:txBody>
      </p:sp>
      <p:sp>
        <p:nvSpPr>
          <p:cNvPr id="161" name="CustomShape 2">
            <a:extLst>
              <a:ext uri="{FF2B5EF4-FFF2-40B4-BE49-F238E27FC236}">
                <a16:creationId xmlns:a16="http://schemas.microsoft.com/office/drawing/2014/main" id="{4CDD18DA-5313-72BB-0207-080D1C363119}"/>
              </a:ext>
            </a:extLst>
          </p:cNvPr>
          <p:cNvSpPr/>
          <p:nvPr/>
        </p:nvSpPr>
        <p:spPr>
          <a:xfrm>
            <a:off x="230400" y="1974272"/>
            <a:ext cx="8913600" cy="47807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00" defTabSz="914400"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Because:</a:t>
            </a:r>
          </a:p>
          <a:p>
            <a:pPr marL="1800" defTabSz="914400">
              <a:tabLst>
                <a:tab pos="0" algn="l"/>
              </a:tabLst>
            </a:pPr>
            <a:endParaRPr lang="en-US" sz="2400" spc="-1" dirty="0">
              <a:latin typeface="Amasis MT Pro" panose="02040504050005020304" pitchFamily="18" charset="77"/>
            </a:endParaRPr>
          </a:p>
          <a:p>
            <a:pPr marL="459000" indent="-457200" defTabSz="9144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EDA process takes a lot of time.</a:t>
            </a:r>
          </a:p>
          <a:p>
            <a:pPr marL="459000" indent="-457200" defTabSz="9144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400" spc="-1" dirty="0">
                <a:latin typeface="Amasis MT Pro" panose="02040504050005020304" pitchFamily="18" charset="77"/>
              </a:rPr>
              <a:t>Manual EDA can sometimes lead to errors</a:t>
            </a:r>
          </a:p>
        </p:txBody>
      </p:sp>
      <p:sp>
        <p:nvSpPr>
          <p:cNvPr id="162" name="CustomShape 3">
            <a:extLst>
              <a:ext uri="{FF2B5EF4-FFF2-40B4-BE49-F238E27FC236}">
                <a16:creationId xmlns:a16="http://schemas.microsoft.com/office/drawing/2014/main" id="{66C45A5B-4092-60FB-62F9-724F63BF770F}"/>
              </a:ext>
            </a:extLst>
          </p:cNvPr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2</a:t>
            </a:fld>
            <a:endParaRPr lang="en-US" sz="1000" spc="-1">
              <a:latin typeface="Amasis MT Pro" panose="02040504050005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3504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0BD83-F4DF-5B42-CAF9-C934F70F4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>
            <a:extLst>
              <a:ext uri="{FF2B5EF4-FFF2-40B4-BE49-F238E27FC236}">
                <a16:creationId xmlns:a16="http://schemas.microsoft.com/office/drawing/2014/main" id="{70929EE2-1FFC-C58F-93CA-D17B30F9BC59}"/>
              </a:ext>
            </a:extLst>
          </p:cNvPr>
          <p:cNvSpPr/>
          <p:nvPr/>
        </p:nvSpPr>
        <p:spPr>
          <a:xfrm>
            <a:off x="230400" y="19440"/>
            <a:ext cx="8718120" cy="1039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Auto EDA libraries</a:t>
            </a:r>
          </a:p>
        </p:txBody>
      </p:sp>
      <p:sp>
        <p:nvSpPr>
          <p:cNvPr id="162" name="CustomShape 3">
            <a:extLst>
              <a:ext uri="{FF2B5EF4-FFF2-40B4-BE49-F238E27FC236}">
                <a16:creationId xmlns:a16="http://schemas.microsoft.com/office/drawing/2014/main" id="{5BD9138D-03E1-3305-8CF5-60E7CDAD2B68}"/>
              </a:ext>
            </a:extLst>
          </p:cNvPr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3</a:t>
            </a:fld>
            <a:endParaRPr lang="en-US" sz="1000" spc="-1">
              <a:latin typeface="Amasis MT Pro" panose="02040504050005020304" pitchFamily="18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DCED0-743C-353D-B176-08AE99AE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2" y="1321107"/>
            <a:ext cx="8550436" cy="500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5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38309-70F4-8055-BD73-770EFC568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>
            <a:extLst>
              <a:ext uri="{FF2B5EF4-FFF2-40B4-BE49-F238E27FC236}">
                <a16:creationId xmlns:a16="http://schemas.microsoft.com/office/drawing/2014/main" id="{4B84930B-15D1-AF17-5355-69F1CDE15C2C}"/>
              </a:ext>
            </a:extLst>
          </p:cNvPr>
          <p:cNvSpPr/>
          <p:nvPr/>
        </p:nvSpPr>
        <p:spPr>
          <a:xfrm>
            <a:off x="230400" y="102961"/>
            <a:ext cx="8718120" cy="1039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 Auto EDA libraries– D-tale</a:t>
            </a:r>
          </a:p>
        </p:txBody>
      </p:sp>
      <p:sp>
        <p:nvSpPr>
          <p:cNvPr id="162" name="CustomShape 3">
            <a:extLst>
              <a:ext uri="{FF2B5EF4-FFF2-40B4-BE49-F238E27FC236}">
                <a16:creationId xmlns:a16="http://schemas.microsoft.com/office/drawing/2014/main" id="{6DC03B78-188B-0D5F-46D8-922A2ADDD338}"/>
              </a:ext>
            </a:extLst>
          </p:cNvPr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4</a:t>
            </a:fld>
            <a:endParaRPr lang="en-US" sz="1000" spc="-1">
              <a:latin typeface="Amasis MT Pro" panose="02040504050005020304" pitchFamily="18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5BC967-91DA-2BD5-58BD-F6E40A403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05" y="1635303"/>
            <a:ext cx="8564790" cy="377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23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F17A9-4B26-6E3C-8562-3C847F04D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>
            <a:extLst>
              <a:ext uri="{FF2B5EF4-FFF2-40B4-BE49-F238E27FC236}">
                <a16:creationId xmlns:a16="http://schemas.microsoft.com/office/drawing/2014/main" id="{E693C032-C5AF-738C-294F-69A4CB3F10BF}"/>
              </a:ext>
            </a:extLst>
          </p:cNvPr>
          <p:cNvSpPr/>
          <p:nvPr/>
        </p:nvSpPr>
        <p:spPr>
          <a:xfrm>
            <a:off x="230400" y="102961"/>
            <a:ext cx="8718120" cy="1039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Auto EDA libraries– D-tale</a:t>
            </a:r>
          </a:p>
        </p:txBody>
      </p:sp>
      <p:sp>
        <p:nvSpPr>
          <p:cNvPr id="162" name="CustomShape 3">
            <a:extLst>
              <a:ext uri="{FF2B5EF4-FFF2-40B4-BE49-F238E27FC236}">
                <a16:creationId xmlns:a16="http://schemas.microsoft.com/office/drawing/2014/main" id="{6E5B220A-169F-6089-FE63-D3F1A79E5A59}"/>
              </a:ext>
            </a:extLst>
          </p:cNvPr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5</a:t>
            </a:fld>
            <a:endParaRPr lang="en-US" sz="1000" spc="-1">
              <a:latin typeface="Amasis MT Pro" panose="02040504050005020304" pitchFamily="18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685DB-3DAC-5D47-599D-DE6CCB25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02" y="1562487"/>
            <a:ext cx="8577170" cy="429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7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F364A-93C7-83D5-49C0-7B31370A9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>
            <a:extLst>
              <a:ext uri="{FF2B5EF4-FFF2-40B4-BE49-F238E27FC236}">
                <a16:creationId xmlns:a16="http://schemas.microsoft.com/office/drawing/2014/main" id="{C2AC83E7-B247-4466-4AC0-52197AA0D7F6}"/>
              </a:ext>
            </a:extLst>
          </p:cNvPr>
          <p:cNvSpPr/>
          <p:nvPr/>
        </p:nvSpPr>
        <p:spPr>
          <a:xfrm>
            <a:off x="230400" y="102961"/>
            <a:ext cx="8718120" cy="126863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Auto EDA libraries – Pandas Profiling</a:t>
            </a:r>
          </a:p>
        </p:txBody>
      </p:sp>
      <p:sp>
        <p:nvSpPr>
          <p:cNvPr id="162" name="CustomShape 3">
            <a:extLst>
              <a:ext uri="{FF2B5EF4-FFF2-40B4-BE49-F238E27FC236}">
                <a16:creationId xmlns:a16="http://schemas.microsoft.com/office/drawing/2014/main" id="{01FB4378-9DC8-A254-A908-D8830654B286}"/>
              </a:ext>
            </a:extLst>
          </p:cNvPr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6</a:t>
            </a:fld>
            <a:endParaRPr lang="en-US" sz="1000" spc="-1">
              <a:latin typeface="Amasis MT Pro" panose="02040504050005020304" pitchFamily="18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372760-7767-A283-EC03-7784AF77C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29" y="1648415"/>
            <a:ext cx="8409062" cy="43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6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BB532-F15A-FDD9-4510-1787D1FEB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>
            <a:extLst>
              <a:ext uri="{FF2B5EF4-FFF2-40B4-BE49-F238E27FC236}">
                <a16:creationId xmlns:a16="http://schemas.microsoft.com/office/drawing/2014/main" id="{F2CDE6FB-A329-2E46-8E7D-34CA513009A2}"/>
              </a:ext>
            </a:extLst>
          </p:cNvPr>
          <p:cNvSpPr/>
          <p:nvPr/>
        </p:nvSpPr>
        <p:spPr>
          <a:xfrm>
            <a:off x="230400" y="102961"/>
            <a:ext cx="8718120" cy="8841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Auto EDA libraries - </a:t>
            </a:r>
            <a:r>
              <a:rPr lang="en-US" sz="4000" b="1" spc="-1" dirty="0" err="1">
                <a:solidFill>
                  <a:srgbClr val="004F8F"/>
                </a:solidFill>
                <a:latin typeface="Amasis MT Pro" panose="02040504050005020304" pitchFamily="18" charset="77"/>
              </a:rPr>
              <a:t>Sweetviz</a:t>
            </a:r>
            <a:endParaRPr lang="en-US" sz="4000" b="1" spc="-1" dirty="0">
              <a:solidFill>
                <a:srgbClr val="004F8F"/>
              </a:solidFill>
              <a:latin typeface="Amasis MT Pro" panose="02040504050005020304" pitchFamily="18" charset="77"/>
            </a:endParaRPr>
          </a:p>
        </p:txBody>
      </p:sp>
      <p:sp>
        <p:nvSpPr>
          <p:cNvPr id="162" name="CustomShape 3">
            <a:extLst>
              <a:ext uri="{FF2B5EF4-FFF2-40B4-BE49-F238E27FC236}">
                <a16:creationId xmlns:a16="http://schemas.microsoft.com/office/drawing/2014/main" id="{750347A9-787A-17EB-6F33-9E82C560611F}"/>
              </a:ext>
            </a:extLst>
          </p:cNvPr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7</a:t>
            </a:fld>
            <a:endParaRPr lang="en-US" sz="1000" spc="-1">
              <a:latin typeface="Amasis MT Pro" panose="02040504050005020304" pitchFamily="18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29EDA-D033-78F5-0112-45492BC30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063"/>
            <a:ext cx="9144000" cy="519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0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795F8-E1C0-2CD1-94B9-25739DE22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>
            <a:extLst>
              <a:ext uri="{FF2B5EF4-FFF2-40B4-BE49-F238E27FC236}">
                <a16:creationId xmlns:a16="http://schemas.microsoft.com/office/drawing/2014/main" id="{02CCCA0E-D3BD-4C1A-2B8E-0D95BAB0302B}"/>
              </a:ext>
            </a:extLst>
          </p:cNvPr>
          <p:cNvSpPr/>
          <p:nvPr/>
        </p:nvSpPr>
        <p:spPr>
          <a:xfrm>
            <a:off x="230400" y="102961"/>
            <a:ext cx="8718120" cy="8841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Auto EDA libraries – </a:t>
            </a:r>
            <a:r>
              <a:rPr lang="en-US" sz="4000" b="1" spc="-1" dirty="0" err="1">
                <a:solidFill>
                  <a:srgbClr val="004F8F"/>
                </a:solidFill>
                <a:latin typeface="Amasis MT Pro" panose="02040504050005020304" pitchFamily="18" charset="77"/>
              </a:rPr>
              <a:t>AutoViz</a:t>
            </a:r>
            <a:endParaRPr lang="en-US" sz="4000" b="1" spc="-1" dirty="0">
              <a:solidFill>
                <a:srgbClr val="004F8F"/>
              </a:solidFill>
              <a:latin typeface="Amasis MT Pro" panose="02040504050005020304" pitchFamily="18" charset="77"/>
            </a:endParaRPr>
          </a:p>
        </p:txBody>
      </p:sp>
      <p:sp>
        <p:nvSpPr>
          <p:cNvPr id="162" name="CustomShape 3">
            <a:extLst>
              <a:ext uri="{FF2B5EF4-FFF2-40B4-BE49-F238E27FC236}">
                <a16:creationId xmlns:a16="http://schemas.microsoft.com/office/drawing/2014/main" id="{D29CD997-BF82-A718-312C-5455E6554BBE}"/>
              </a:ext>
            </a:extLst>
          </p:cNvPr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8</a:t>
            </a:fld>
            <a:endParaRPr lang="en-US" sz="1000" spc="-1">
              <a:latin typeface="Amasis MT Pro" panose="02040504050005020304" pitchFamily="18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9C729A-417B-D85A-E01B-75262A880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4573"/>
            <a:ext cx="9144000" cy="458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0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F909-8AAA-E655-2753-83716CCF2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>
            <a:extLst>
              <a:ext uri="{FF2B5EF4-FFF2-40B4-BE49-F238E27FC236}">
                <a16:creationId xmlns:a16="http://schemas.microsoft.com/office/drawing/2014/main" id="{C14A7734-9D6E-8E56-BF2C-FA84943A0F92}"/>
              </a:ext>
            </a:extLst>
          </p:cNvPr>
          <p:cNvSpPr/>
          <p:nvPr/>
        </p:nvSpPr>
        <p:spPr>
          <a:xfrm>
            <a:off x="230400" y="102961"/>
            <a:ext cx="8718120" cy="8841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 Auto EDA libraries – Comparison</a:t>
            </a:r>
          </a:p>
        </p:txBody>
      </p:sp>
      <p:sp>
        <p:nvSpPr>
          <p:cNvPr id="162" name="CustomShape 3">
            <a:extLst>
              <a:ext uri="{FF2B5EF4-FFF2-40B4-BE49-F238E27FC236}">
                <a16:creationId xmlns:a16="http://schemas.microsoft.com/office/drawing/2014/main" id="{8147D1D1-37E5-2744-2ADD-56906994C8F1}"/>
              </a:ext>
            </a:extLst>
          </p:cNvPr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9</a:t>
            </a:fld>
            <a:endParaRPr lang="en-US" sz="1000" spc="-1">
              <a:latin typeface="Amasis MT Pro" panose="02040504050005020304" pitchFamily="18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8795A2-9FA3-3BCA-4AE2-9EE39B131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6334"/>
            <a:ext cx="9144000" cy="267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14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273</Words>
  <Application>Microsoft Office PowerPoint</Application>
  <PresentationFormat>On-screen Show (4:3)</PresentationFormat>
  <Paragraphs>41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Amasis MT Pro</vt:lpstr>
      <vt:lpstr>Arial</vt:lpstr>
      <vt:lpstr>Arial Narrow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Arko Banerjee</dc:creator>
  <cp:lastModifiedBy>Sharafi, Zahra</cp:lastModifiedBy>
  <cp:revision>5</cp:revision>
  <dcterms:created xsi:type="dcterms:W3CDTF">2025-07-10T13:29:50Z</dcterms:created>
  <dcterms:modified xsi:type="dcterms:W3CDTF">2025-08-25T09:33:22Z</dcterms:modified>
</cp:coreProperties>
</file>