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sldIdLst>
    <p:sldId id="312" r:id="rId2"/>
    <p:sldId id="291" r:id="rId3"/>
    <p:sldId id="293" r:id="rId4"/>
    <p:sldId id="294" r:id="rId5"/>
    <p:sldId id="295" r:id="rId6"/>
    <p:sldId id="303" r:id="rId7"/>
    <p:sldId id="310" r:id="rId8"/>
    <p:sldId id="311" r:id="rId9"/>
    <p:sldId id="302" r:id="rId10"/>
    <p:sldId id="297" r:id="rId11"/>
    <p:sldId id="300" r:id="rId12"/>
    <p:sldId id="298" r:id="rId13"/>
    <p:sldId id="299" r:id="rId14"/>
    <p:sldId id="304" r:id="rId15"/>
    <p:sldId id="305" r:id="rId16"/>
    <p:sldId id="306" r:id="rId17"/>
    <p:sldId id="308" r:id="rId18"/>
    <p:sldId id="309" r:id="rId19"/>
  </p:sldIdLst>
  <p:sldSz cx="9144000" cy="6858000" type="screen4x3"/>
  <p:notesSz cx="99187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/>
    <p:restoredTop sz="96687"/>
  </p:normalViewPr>
  <p:slideViewPr>
    <p:cSldViewPr snapToGrid="0" snapToObjects="1">
      <p:cViewPr varScale="1">
        <p:scale>
          <a:sx n="82" d="100"/>
          <a:sy n="82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DDA05-47EC-C642-A50F-2138C9207E7C}" type="doc">
      <dgm:prSet loTypeId="urn:microsoft.com/office/officeart/2009/3/layout/Phased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0BE082-C9AA-3243-AE7B-54565FFA9118}">
      <dgm:prSet phldrT="[Text]"/>
      <dgm:spPr/>
      <dgm:t>
        <a:bodyPr/>
        <a:lstStyle/>
        <a:p>
          <a:r>
            <a:rPr lang="en-GB" dirty="0"/>
            <a:t>Data Acquisition</a:t>
          </a:r>
        </a:p>
      </dgm:t>
    </dgm:pt>
    <dgm:pt modelId="{A9B03F07-6B50-3349-8360-B18CF13DA691}" type="parTrans" cxnId="{373FD356-A034-5C49-AA67-AD896987009C}">
      <dgm:prSet/>
      <dgm:spPr/>
      <dgm:t>
        <a:bodyPr/>
        <a:lstStyle/>
        <a:p>
          <a:endParaRPr lang="en-GB"/>
        </a:p>
      </dgm:t>
    </dgm:pt>
    <dgm:pt modelId="{8832DDEE-A81C-CC48-B205-E91AD27EFE68}" type="sibTrans" cxnId="{373FD356-A034-5C49-AA67-AD896987009C}">
      <dgm:prSet/>
      <dgm:spPr/>
      <dgm:t>
        <a:bodyPr/>
        <a:lstStyle/>
        <a:p>
          <a:endParaRPr lang="en-GB"/>
        </a:p>
      </dgm:t>
    </dgm:pt>
    <dgm:pt modelId="{88310065-D662-3A45-AE8C-953207CBD04D}">
      <dgm:prSet phldrT="[Text]"/>
      <dgm:spPr/>
      <dgm:t>
        <a:bodyPr/>
        <a:lstStyle/>
        <a:p>
          <a:r>
            <a:rPr lang="en-GB" dirty="0"/>
            <a:t>Create Data</a:t>
          </a:r>
        </a:p>
      </dgm:t>
    </dgm:pt>
    <dgm:pt modelId="{174F6B26-C158-144B-8670-8537F35A6344}" type="parTrans" cxnId="{DC236219-2305-CB49-A1EE-3A4BC95C9CDE}">
      <dgm:prSet/>
      <dgm:spPr/>
      <dgm:t>
        <a:bodyPr/>
        <a:lstStyle/>
        <a:p>
          <a:endParaRPr lang="en-GB"/>
        </a:p>
      </dgm:t>
    </dgm:pt>
    <dgm:pt modelId="{89AC9D6E-E819-6541-91EA-2748376D7346}" type="sibTrans" cxnId="{DC236219-2305-CB49-A1EE-3A4BC95C9CDE}">
      <dgm:prSet/>
      <dgm:spPr/>
      <dgm:t>
        <a:bodyPr/>
        <a:lstStyle/>
        <a:p>
          <a:endParaRPr lang="en-GB"/>
        </a:p>
      </dgm:t>
    </dgm:pt>
    <dgm:pt modelId="{94FD4E26-C193-E542-AC23-ADAE69153383}">
      <dgm:prSet phldrT="[Text]"/>
      <dgm:spPr/>
      <dgm:t>
        <a:bodyPr/>
        <a:lstStyle/>
        <a:p>
          <a:r>
            <a:rPr lang="en-GB" dirty="0"/>
            <a:t>Obtain data</a:t>
          </a:r>
        </a:p>
      </dgm:t>
    </dgm:pt>
    <dgm:pt modelId="{641239F0-F45A-1A40-BA96-ADEA2E6F9664}" type="parTrans" cxnId="{875EA5A7-6547-4247-9677-11D828E3D324}">
      <dgm:prSet/>
      <dgm:spPr/>
      <dgm:t>
        <a:bodyPr/>
        <a:lstStyle/>
        <a:p>
          <a:endParaRPr lang="en-GB"/>
        </a:p>
      </dgm:t>
    </dgm:pt>
    <dgm:pt modelId="{5842A6B1-5493-1A40-8BA1-0F2C260A110A}" type="sibTrans" cxnId="{875EA5A7-6547-4247-9677-11D828E3D324}">
      <dgm:prSet/>
      <dgm:spPr/>
      <dgm:t>
        <a:bodyPr/>
        <a:lstStyle/>
        <a:p>
          <a:endParaRPr lang="en-GB"/>
        </a:p>
      </dgm:t>
    </dgm:pt>
    <dgm:pt modelId="{7DAAD298-BCA7-B141-8794-DEF93913EC87}">
      <dgm:prSet phldrT="[Text]"/>
      <dgm:spPr/>
      <dgm:t>
        <a:bodyPr/>
        <a:lstStyle/>
        <a:p>
          <a:r>
            <a:rPr lang="en-GB" dirty="0"/>
            <a:t>Preparation</a:t>
          </a:r>
        </a:p>
      </dgm:t>
    </dgm:pt>
    <dgm:pt modelId="{9BE4236D-B72A-2249-93D1-9D4C8362AA58}" type="parTrans" cxnId="{D150DABE-1025-F047-8A5D-B725A45BBE1A}">
      <dgm:prSet/>
      <dgm:spPr/>
      <dgm:t>
        <a:bodyPr/>
        <a:lstStyle/>
        <a:p>
          <a:endParaRPr lang="en-GB"/>
        </a:p>
      </dgm:t>
    </dgm:pt>
    <dgm:pt modelId="{809EA60C-DB86-C64F-9960-8A511F3B1232}" type="sibTrans" cxnId="{D150DABE-1025-F047-8A5D-B725A45BBE1A}">
      <dgm:prSet/>
      <dgm:spPr/>
      <dgm:t>
        <a:bodyPr/>
        <a:lstStyle/>
        <a:p>
          <a:endParaRPr lang="en-GB"/>
        </a:p>
      </dgm:t>
    </dgm:pt>
    <dgm:pt modelId="{253A6F7B-4DD4-EB40-AC34-682E7F1837C9}">
      <dgm:prSet phldrT="[Text]"/>
      <dgm:spPr/>
      <dgm:t>
        <a:bodyPr/>
        <a:lstStyle/>
        <a:p>
          <a:r>
            <a:rPr lang="en-GB" dirty="0"/>
            <a:t>Wrangling</a:t>
          </a:r>
        </a:p>
      </dgm:t>
    </dgm:pt>
    <dgm:pt modelId="{64ECCFEA-ECB3-014B-8DA3-D47B4B82A0B2}" type="parTrans" cxnId="{9A64D348-FA0E-6D40-9A6D-C72AF83BE3D4}">
      <dgm:prSet/>
      <dgm:spPr/>
      <dgm:t>
        <a:bodyPr/>
        <a:lstStyle/>
        <a:p>
          <a:endParaRPr lang="en-GB"/>
        </a:p>
      </dgm:t>
    </dgm:pt>
    <dgm:pt modelId="{261A5168-745A-6A4D-9821-11E7D46929B9}" type="sibTrans" cxnId="{9A64D348-FA0E-6D40-9A6D-C72AF83BE3D4}">
      <dgm:prSet/>
      <dgm:spPr/>
      <dgm:t>
        <a:bodyPr/>
        <a:lstStyle/>
        <a:p>
          <a:endParaRPr lang="en-GB"/>
        </a:p>
      </dgm:t>
    </dgm:pt>
    <dgm:pt modelId="{80163C3A-4155-9C44-8B18-3936736A1765}">
      <dgm:prSet phldrT="[Text]"/>
      <dgm:spPr/>
      <dgm:t>
        <a:bodyPr/>
        <a:lstStyle/>
        <a:p>
          <a:r>
            <a:rPr lang="en-GB" dirty="0"/>
            <a:t>Visualisation</a:t>
          </a:r>
        </a:p>
      </dgm:t>
    </dgm:pt>
    <dgm:pt modelId="{FE32FACC-7312-EC40-973C-091F1CEEECED}" type="parTrans" cxnId="{5C2151C7-034E-A64B-9AF3-2AB3F62FAAE4}">
      <dgm:prSet/>
      <dgm:spPr/>
      <dgm:t>
        <a:bodyPr/>
        <a:lstStyle/>
        <a:p>
          <a:endParaRPr lang="en-GB"/>
        </a:p>
      </dgm:t>
    </dgm:pt>
    <dgm:pt modelId="{96816526-04B1-CC4C-84AB-551E42F4900A}" type="sibTrans" cxnId="{5C2151C7-034E-A64B-9AF3-2AB3F62FAAE4}">
      <dgm:prSet/>
      <dgm:spPr/>
      <dgm:t>
        <a:bodyPr/>
        <a:lstStyle/>
        <a:p>
          <a:endParaRPr lang="en-GB"/>
        </a:p>
      </dgm:t>
    </dgm:pt>
    <dgm:pt modelId="{8AD00E35-F2F7-1E49-A85D-99B38EE525C4}">
      <dgm:prSet phldrT="[Text]"/>
      <dgm:spPr/>
      <dgm:t>
        <a:bodyPr/>
        <a:lstStyle/>
        <a:p>
          <a:r>
            <a:rPr lang="en-GB" dirty="0"/>
            <a:t>Answering Questions</a:t>
          </a:r>
        </a:p>
      </dgm:t>
    </dgm:pt>
    <dgm:pt modelId="{4A7CC62D-112E-064C-8ABB-9ABCE31C6EB7}" type="parTrans" cxnId="{51AC170F-CEF4-E942-8547-F1B0333C0EAB}">
      <dgm:prSet/>
      <dgm:spPr/>
      <dgm:t>
        <a:bodyPr/>
        <a:lstStyle/>
        <a:p>
          <a:endParaRPr lang="en-GB"/>
        </a:p>
      </dgm:t>
    </dgm:pt>
    <dgm:pt modelId="{CBF47A49-ADDD-2840-99E5-538EEE11FF43}" type="sibTrans" cxnId="{51AC170F-CEF4-E942-8547-F1B0333C0EAB}">
      <dgm:prSet/>
      <dgm:spPr/>
      <dgm:t>
        <a:bodyPr/>
        <a:lstStyle/>
        <a:p>
          <a:endParaRPr lang="en-GB"/>
        </a:p>
      </dgm:t>
    </dgm:pt>
    <dgm:pt modelId="{5458A8C6-FCCE-4D41-8AF7-E978F82912B0}">
      <dgm:prSet phldrT="[Text]"/>
      <dgm:spPr/>
      <dgm:t>
        <a:bodyPr/>
        <a:lstStyle/>
        <a:p>
          <a:r>
            <a:rPr lang="en-GB" dirty="0"/>
            <a:t>Statistical methods</a:t>
          </a:r>
        </a:p>
      </dgm:t>
    </dgm:pt>
    <dgm:pt modelId="{D3C8BF67-6A26-1A46-B67D-16A68AFBF4AC}" type="parTrans" cxnId="{EA1D58B4-6CFC-5049-851E-1002F34943F9}">
      <dgm:prSet/>
      <dgm:spPr/>
      <dgm:t>
        <a:bodyPr/>
        <a:lstStyle/>
        <a:p>
          <a:endParaRPr lang="en-GB"/>
        </a:p>
      </dgm:t>
    </dgm:pt>
    <dgm:pt modelId="{8C773735-5E44-1B4E-B0A4-4614E917283D}" type="sibTrans" cxnId="{EA1D58B4-6CFC-5049-851E-1002F34943F9}">
      <dgm:prSet/>
      <dgm:spPr/>
      <dgm:t>
        <a:bodyPr/>
        <a:lstStyle/>
        <a:p>
          <a:endParaRPr lang="en-GB"/>
        </a:p>
      </dgm:t>
    </dgm:pt>
    <dgm:pt modelId="{F7D87F83-9D68-B24F-8A38-C2CEAA12BBFF}">
      <dgm:prSet phldrT="[Text]"/>
      <dgm:spPr/>
      <dgm:t>
        <a:bodyPr/>
        <a:lstStyle/>
        <a:p>
          <a:r>
            <a:rPr lang="en-GB" dirty="0"/>
            <a:t>ML</a:t>
          </a:r>
        </a:p>
      </dgm:t>
    </dgm:pt>
    <dgm:pt modelId="{7D4F7F20-D9F1-CD47-B815-12B8567B0840}" type="parTrans" cxnId="{11F382B4-40FC-5948-A459-981D70E72D39}">
      <dgm:prSet/>
      <dgm:spPr/>
      <dgm:t>
        <a:bodyPr/>
        <a:lstStyle/>
        <a:p>
          <a:endParaRPr lang="en-GB"/>
        </a:p>
      </dgm:t>
    </dgm:pt>
    <dgm:pt modelId="{E5829FB4-E06D-2B4A-8391-BEB9E053E4AB}" type="sibTrans" cxnId="{11F382B4-40FC-5948-A459-981D70E72D39}">
      <dgm:prSet/>
      <dgm:spPr/>
      <dgm:t>
        <a:bodyPr/>
        <a:lstStyle/>
        <a:p>
          <a:endParaRPr lang="en-GB"/>
        </a:p>
      </dgm:t>
    </dgm:pt>
    <dgm:pt modelId="{3EB2A851-C9A5-1047-9E63-35216091A59B}">
      <dgm:prSet phldrT="[Text]"/>
      <dgm:spPr/>
      <dgm:t>
        <a:bodyPr/>
        <a:lstStyle/>
        <a:p>
          <a:r>
            <a:rPr lang="en-GB" dirty="0"/>
            <a:t>...</a:t>
          </a:r>
        </a:p>
      </dgm:t>
    </dgm:pt>
    <dgm:pt modelId="{3F4550F5-29F0-6A49-A2A7-6B75C1D41092}" type="parTrans" cxnId="{130C4C95-943D-0548-A501-F6BE65760434}">
      <dgm:prSet/>
      <dgm:spPr/>
      <dgm:t>
        <a:bodyPr/>
        <a:lstStyle/>
        <a:p>
          <a:endParaRPr lang="en-GB"/>
        </a:p>
      </dgm:t>
    </dgm:pt>
    <dgm:pt modelId="{79E93BC8-DC85-5A43-9C36-83EFB7CB0A38}" type="sibTrans" cxnId="{130C4C95-943D-0548-A501-F6BE65760434}">
      <dgm:prSet/>
      <dgm:spPr/>
      <dgm:t>
        <a:bodyPr/>
        <a:lstStyle/>
        <a:p>
          <a:endParaRPr lang="en-GB"/>
        </a:p>
      </dgm:t>
    </dgm:pt>
    <dgm:pt modelId="{CBB3B064-E7B6-0A4C-B55C-E1DCF7F0A209}">
      <dgm:prSet phldrT="[Text]"/>
      <dgm:spPr/>
      <dgm:t>
        <a:bodyPr/>
        <a:lstStyle/>
        <a:p>
          <a:r>
            <a:rPr lang="en-GB" dirty="0"/>
            <a:t>EDA</a:t>
          </a:r>
        </a:p>
      </dgm:t>
    </dgm:pt>
    <dgm:pt modelId="{4972907E-E4B7-054B-9027-322BABDD03FF}" type="parTrans" cxnId="{62A4528D-237D-E141-921C-89C62D2009B7}">
      <dgm:prSet/>
      <dgm:spPr/>
      <dgm:t>
        <a:bodyPr/>
        <a:lstStyle/>
        <a:p>
          <a:endParaRPr lang="en-GB"/>
        </a:p>
      </dgm:t>
    </dgm:pt>
    <dgm:pt modelId="{8F04630D-70BE-5A47-9803-00E8413DAD47}" type="sibTrans" cxnId="{62A4528D-237D-E141-921C-89C62D2009B7}">
      <dgm:prSet/>
      <dgm:spPr/>
      <dgm:t>
        <a:bodyPr/>
        <a:lstStyle/>
        <a:p>
          <a:endParaRPr lang="en-GB"/>
        </a:p>
      </dgm:t>
    </dgm:pt>
    <dgm:pt modelId="{99BBA2B6-2B77-5F43-8616-85BFE39E8FE6}">
      <dgm:prSet phldrT="[Text]"/>
      <dgm:spPr/>
      <dgm:t>
        <a:bodyPr/>
        <a:lstStyle/>
        <a:p>
          <a:r>
            <a:rPr lang="en-GB" dirty="0"/>
            <a:t>Web scraping</a:t>
          </a:r>
        </a:p>
      </dgm:t>
    </dgm:pt>
    <dgm:pt modelId="{C7092712-F540-AD4E-96DB-CA0B9116E878}" type="parTrans" cxnId="{2C75579C-4105-F641-ABA7-1A336DCCCBFE}">
      <dgm:prSet/>
      <dgm:spPr/>
      <dgm:t>
        <a:bodyPr/>
        <a:lstStyle/>
        <a:p>
          <a:endParaRPr lang="en-GB"/>
        </a:p>
      </dgm:t>
    </dgm:pt>
    <dgm:pt modelId="{A1D901CE-9D57-0447-A88A-4FFF16E23D06}" type="sibTrans" cxnId="{2C75579C-4105-F641-ABA7-1A336DCCCBFE}">
      <dgm:prSet/>
      <dgm:spPr/>
      <dgm:t>
        <a:bodyPr/>
        <a:lstStyle/>
        <a:p>
          <a:endParaRPr lang="en-GB"/>
        </a:p>
      </dgm:t>
    </dgm:pt>
    <dgm:pt modelId="{CBABBFBA-6CFA-8F4C-89E9-7EDE7A931CDD}" type="pres">
      <dgm:prSet presAssocID="{B28DDA05-47EC-C642-A50F-2138C9207E7C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</dgm:pt>
    <dgm:pt modelId="{41C405A8-FAEB-5C41-8169-552C20B2155B}" type="pres">
      <dgm:prSet presAssocID="{B28DDA05-47EC-C642-A50F-2138C9207E7C}" presName="arc1" presStyleLbl="node1" presStyleIdx="0" presStyleCnt="4"/>
      <dgm:spPr/>
    </dgm:pt>
    <dgm:pt modelId="{D6CBA35E-5233-B14C-ADEC-45BDF1E62072}" type="pres">
      <dgm:prSet presAssocID="{B28DDA05-47EC-C642-A50F-2138C9207E7C}" presName="arc3" presStyleLbl="node1" presStyleIdx="1" presStyleCnt="4"/>
      <dgm:spPr/>
    </dgm:pt>
    <dgm:pt modelId="{E78B0852-26C6-C94B-8683-7656D8FAA0C4}" type="pres">
      <dgm:prSet presAssocID="{B28DDA05-47EC-C642-A50F-2138C9207E7C}" presName="parentText2" presStyleLbl="revTx" presStyleIdx="0" presStyleCnt="3">
        <dgm:presLayoutVars>
          <dgm:chMax val="4"/>
          <dgm:chPref val="3"/>
          <dgm:bulletEnabled val="1"/>
        </dgm:presLayoutVars>
      </dgm:prSet>
      <dgm:spPr/>
    </dgm:pt>
    <dgm:pt modelId="{3F68F2EF-B8BC-0241-BB2E-73542A9DB3AA}" type="pres">
      <dgm:prSet presAssocID="{B28DDA05-47EC-C642-A50F-2138C9207E7C}" presName="arc2" presStyleLbl="node1" presStyleIdx="2" presStyleCnt="4"/>
      <dgm:spPr/>
    </dgm:pt>
    <dgm:pt modelId="{FD16272E-29E6-8B47-9C74-BB3137770DD3}" type="pres">
      <dgm:prSet presAssocID="{B28DDA05-47EC-C642-A50F-2138C9207E7C}" presName="arc4" presStyleLbl="node1" presStyleIdx="3" presStyleCnt="4"/>
      <dgm:spPr/>
    </dgm:pt>
    <dgm:pt modelId="{87B9074B-2580-614A-B9F1-3465205E0C32}" type="pres">
      <dgm:prSet presAssocID="{B28DDA05-47EC-C642-A50F-2138C9207E7C}" presName="parentText3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D2D4BD1B-D7E4-A04D-88D6-2B474DD58B5D}" type="pres">
      <dgm:prSet presAssocID="{B28DDA05-47EC-C642-A50F-2138C9207E7C}" presName="middleComposite" presStyleCnt="0"/>
      <dgm:spPr/>
    </dgm:pt>
    <dgm:pt modelId="{4E74BC0A-A227-534B-96DA-9099772D3E78}" type="pres">
      <dgm:prSet presAssocID="{CBB3B064-E7B6-0A4C-B55C-E1DCF7F0A209}" presName="circ1" presStyleLbl="vennNode1" presStyleIdx="0" presStyleCnt="8"/>
      <dgm:spPr/>
    </dgm:pt>
    <dgm:pt modelId="{77D3071D-B62A-1D4F-A816-240ADF9382B2}" type="pres">
      <dgm:prSet presAssocID="{CBB3B064-E7B6-0A4C-B55C-E1DCF7F0A209}" presName="circ1Tx" presStyleLbl="revTx" presStyleIdx="1" presStyleCnt="3">
        <dgm:presLayoutVars>
          <dgm:chMax val="0"/>
          <dgm:chPref val="0"/>
        </dgm:presLayoutVars>
      </dgm:prSet>
      <dgm:spPr/>
    </dgm:pt>
    <dgm:pt modelId="{AB6A683C-5AE1-514A-94B5-21EB11090EA0}" type="pres">
      <dgm:prSet presAssocID="{253A6F7B-4DD4-EB40-AC34-682E7F1837C9}" presName="circ2" presStyleLbl="vennNode1" presStyleIdx="1" presStyleCnt="8"/>
      <dgm:spPr/>
    </dgm:pt>
    <dgm:pt modelId="{25C22071-1F48-344A-82A1-541713952920}" type="pres">
      <dgm:prSet presAssocID="{253A6F7B-4DD4-EB40-AC34-682E7F1837C9}" presName="circ2Tx" presStyleLbl="revTx" presStyleIdx="1" presStyleCnt="3">
        <dgm:presLayoutVars>
          <dgm:chMax val="0"/>
          <dgm:chPref val="0"/>
        </dgm:presLayoutVars>
      </dgm:prSet>
      <dgm:spPr/>
    </dgm:pt>
    <dgm:pt modelId="{0DDC7E54-AE4F-A749-AD3F-40612AA1E648}" type="pres">
      <dgm:prSet presAssocID="{80163C3A-4155-9C44-8B18-3936736A1765}" presName="circ3" presStyleLbl="vennNode1" presStyleIdx="2" presStyleCnt="8"/>
      <dgm:spPr/>
    </dgm:pt>
    <dgm:pt modelId="{2AC6B317-4ABE-8240-A4FF-6A8F33FF8866}" type="pres">
      <dgm:prSet presAssocID="{80163C3A-4155-9C44-8B18-3936736A1765}" presName="circ3Tx" presStyleLbl="revTx" presStyleIdx="1" presStyleCnt="3">
        <dgm:presLayoutVars>
          <dgm:chMax val="0"/>
          <dgm:chPref val="0"/>
        </dgm:presLayoutVars>
      </dgm:prSet>
      <dgm:spPr/>
    </dgm:pt>
    <dgm:pt modelId="{F76C4D6B-ABAE-264F-AE15-C5F42DFF3546}" type="pres">
      <dgm:prSet presAssocID="{B28DDA05-47EC-C642-A50F-2138C9207E7C}" presName="leftComposite" presStyleCnt="0"/>
      <dgm:spPr/>
    </dgm:pt>
    <dgm:pt modelId="{CD5561B6-0EBE-8A4B-8F0C-FF21FA8665EE}" type="pres">
      <dgm:prSet presAssocID="{88310065-D662-3A45-AE8C-953207CBD04D}" presName="childText1_1" presStyleLbl="vennNode1" presStyleIdx="3" presStyleCnt="8">
        <dgm:presLayoutVars>
          <dgm:chMax val="0"/>
          <dgm:chPref val="0"/>
        </dgm:presLayoutVars>
      </dgm:prSet>
      <dgm:spPr/>
    </dgm:pt>
    <dgm:pt modelId="{8D843697-A051-AD41-9FD1-A44A83D14C93}" type="pres">
      <dgm:prSet presAssocID="{88310065-D662-3A45-AE8C-953207CBD04D}" presName="ellipse1" presStyleLbl="vennNode1" presStyleIdx="4" presStyleCnt="8"/>
      <dgm:spPr/>
    </dgm:pt>
    <dgm:pt modelId="{36274E1D-DC26-0046-A4A0-348753CB0866}" type="pres">
      <dgm:prSet presAssocID="{88310065-D662-3A45-AE8C-953207CBD04D}" presName="ellipse2" presStyleLbl="vennNode1" presStyleIdx="5" presStyleCnt="8"/>
      <dgm:spPr/>
    </dgm:pt>
    <dgm:pt modelId="{2E03AE12-1A2A-5E46-A5FC-DDC804492548}" type="pres">
      <dgm:prSet presAssocID="{94FD4E26-C193-E542-AC23-ADAE69153383}" presName="childText1_2" presStyleLbl="vennNode1" presStyleIdx="6" presStyleCnt="8">
        <dgm:presLayoutVars>
          <dgm:chMax val="0"/>
          <dgm:chPref val="0"/>
        </dgm:presLayoutVars>
      </dgm:prSet>
      <dgm:spPr/>
    </dgm:pt>
    <dgm:pt modelId="{3058F0C2-26D6-DE47-B7C8-AEF899444257}" type="pres">
      <dgm:prSet presAssocID="{94FD4E26-C193-E542-AC23-ADAE69153383}" presName="ellipse3" presStyleLbl="vennNode1" presStyleIdx="7" presStyleCnt="8"/>
      <dgm:spPr/>
    </dgm:pt>
    <dgm:pt modelId="{9787A0B4-01CA-874F-9831-822E36BD67BD}" type="pres">
      <dgm:prSet presAssocID="{B28DDA05-47EC-C642-A50F-2138C9207E7C}" presName="rightChild" presStyleLbl="node2" presStyleIdx="0" presStyleCnt="1">
        <dgm:presLayoutVars>
          <dgm:chMax val="0"/>
          <dgm:chPref val="0"/>
        </dgm:presLayoutVars>
      </dgm:prSet>
      <dgm:spPr/>
    </dgm:pt>
    <dgm:pt modelId="{31A9165C-11F5-B147-BC94-0F7E127E301D}" type="pres">
      <dgm:prSet presAssocID="{B28DDA05-47EC-C642-A50F-2138C9207E7C}" presName="parentText1" presStyleLbl="revTx" presStyleIdx="2" presStyleCnt="3">
        <dgm:presLayoutVars>
          <dgm:chMax val="4"/>
          <dgm:chPref val="3"/>
          <dgm:bulletEnabled val="1"/>
        </dgm:presLayoutVars>
      </dgm:prSet>
      <dgm:spPr/>
    </dgm:pt>
  </dgm:ptLst>
  <dgm:cxnLst>
    <dgm:cxn modelId="{51AC170F-CEF4-E942-8547-F1B0333C0EAB}" srcId="{B28DDA05-47EC-C642-A50F-2138C9207E7C}" destId="{8AD00E35-F2F7-1E49-A85D-99B38EE525C4}" srcOrd="2" destOrd="0" parTransId="{4A7CC62D-112E-064C-8ABB-9ABCE31C6EB7}" sibTransId="{CBF47A49-ADDD-2840-99E5-538EEE11FF43}"/>
    <dgm:cxn modelId="{10EC5714-68C2-9C47-8782-13D112BEE279}" type="presOf" srcId="{F7D87F83-9D68-B24F-8A38-C2CEAA12BBFF}" destId="{9787A0B4-01CA-874F-9831-822E36BD67BD}" srcOrd="0" destOrd="1" presId="urn:microsoft.com/office/officeart/2009/3/layout/PhasedProcess"/>
    <dgm:cxn modelId="{22937C16-A726-4A40-A0D6-403CD4DEEC8F}" type="presOf" srcId="{253A6F7B-4DD4-EB40-AC34-682E7F1837C9}" destId="{25C22071-1F48-344A-82A1-541713952920}" srcOrd="1" destOrd="0" presId="urn:microsoft.com/office/officeart/2009/3/layout/PhasedProcess"/>
    <dgm:cxn modelId="{DC236219-2305-CB49-A1EE-3A4BC95C9CDE}" srcId="{F80BE082-C9AA-3243-AE7B-54565FFA9118}" destId="{88310065-D662-3A45-AE8C-953207CBD04D}" srcOrd="0" destOrd="0" parTransId="{174F6B26-C158-144B-8670-8537F35A6344}" sibTransId="{89AC9D6E-E819-6541-91EA-2748376D7346}"/>
    <dgm:cxn modelId="{E5519639-C77B-344C-B5D5-52D4574566C4}" type="presOf" srcId="{99BBA2B6-2B77-5F43-8616-85BFE39E8FE6}" destId="{2E03AE12-1A2A-5E46-A5FC-DDC804492548}" srcOrd="0" destOrd="1" presId="urn:microsoft.com/office/officeart/2009/3/layout/PhasedProcess"/>
    <dgm:cxn modelId="{966A4D3C-CEF5-FD4F-84F0-315FD4897A50}" type="presOf" srcId="{8AD00E35-F2F7-1E49-A85D-99B38EE525C4}" destId="{87B9074B-2580-614A-B9F1-3465205E0C32}" srcOrd="0" destOrd="0" presId="urn:microsoft.com/office/officeart/2009/3/layout/PhasedProcess"/>
    <dgm:cxn modelId="{9A64D348-FA0E-6D40-9A6D-C72AF83BE3D4}" srcId="{7DAAD298-BCA7-B141-8794-DEF93913EC87}" destId="{253A6F7B-4DD4-EB40-AC34-682E7F1837C9}" srcOrd="1" destOrd="0" parTransId="{64ECCFEA-ECB3-014B-8DA3-D47B4B82A0B2}" sibTransId="{261A5168-745A-6A4D-9821-11E7D46929B9}"/>
    <dgm:cxn modelId="{373FD356-A034-5C49-AA67-AD896987009C}" srcId="{B28DDA05-47EC-C642-A50F-2138C9207E7C}" destId="{F80BE082-C9AA-3243-AE7B-54565FFA9118}" srcOrd="0" destOrd="0" parTransId="{A9B03F07-6B50-3349-8360-B18CF13DA691}" sibTransId="{8832DDEE-A81C-CC48-B205-E91AD27EFE68}"/>
    <dgm:cxn modelId="{A57A587A-EE71-1541-AD4F-2C27F6DE5713}" type="presOf" srcId="{253A6F7B-4DD4-EB40-AC34-682E7F1837C9}" destId="{AB6A683C-5AE1-514A-94B5-21EB11090EA0}" srcOrd="0" destOrd="0" presId="urn:microsoft.com/office/officeart/2009/3/layout/PhasedProcess"/>
    <dgm:cxn modelId="{6271927D-D946-1244-9691-3FBA34EC736E}" type="presOf" srcId="{3EB2A851-C9A5-1047-9E63-35216091A59B}" destId="{9787A0B4-01CA-874F-9831-822E36BD67BD}" srcOrd="0" destOrd="2" presId="urn:microsoft.com/office/officeart/2009/3/layout/PhasedProcess"/>
    <dgm:cxn modelId="{20383584-4E12-B047-B7C2-C721DEF2F525}" type="presOf" srcId="{B28DDA05-47EC-C642-A50F-2138C9207E7C}" destId="{CBABBFBA-6CFA-8F4C-89E9-7EDE7A931CDD}" srcOrd="0" destOrd="0" presId="urn:microsoft.com/office/officeart/2009/3/layout/PhasedProcess"/>
    <dgm:cxn modelId="{62A4528D-237D-E141-921C-89C62D2009B7}" srcId="{7DAAD298-BCA7-B141-8794-DEF93913EC87}" destId="{CBB3B064-E7B6-0A4C-B55C-E1DCF7F0A209}" srcOrd="0" destOrd="0" parTransId="{4972907E-E4B7-054B-9027-322BABDD03FF}" sibTransId="{8F04630D-70BE-5A47-9803-00E8413DAD47}"/>
    <dgm:cxn modelId="{130C4C95-943D-0548-A501-F6BE65760434}" srcId="{8AD00E35-F2F7-1E49-A85D-99B38EE525C4}" destId="{3EB2A851-C9A5-1047-9E63-35216091A59B}" srcOrd="2" destOrd="0" parTransId="{3F4550F5-29F0-6A49-A2A7-6B75C1D41092}" sibTransId="{79E93BC8-DC85-5A43-9C36-83EFB7CB0A38}"/>
    <dgm:cxn modelId="{2C75579C-4105-F641-ABA7-1A336DCCCBFE}" srcId="{94FD4E26-C193-E542-AC23-ADAE69153383}" destId="{99BBA2B6-2B77-5F43-8616-85BFE39E8FE6}" srcOrd="0" destOrd="0" parTransId="{C7092712-F540-AD4E-96DB-CA0B9116E878}" sibTransId="{A1D901CE-9D57-0447-A88A-4FFF16E23D06}"/>
    <dgm:cxn modelId="{875EA5A7-6547-4247-9677-11D828E3D324}" srcId="{F80BE082-C9AA-3243-AE7B-54565FFA9118}" destId="{94FD4E26-C193-E542-AC23-ADAE69153383}" srcOrd="1" destOrd="0" parTransId="{641239F0-F45A-1A40-BA96-ADEA2E6F9664}" sibTransId="{5842A6B1-5493-1A40-8BA1-0F2C260A110A}"/>
    <dgm:cxn modelId="{516156A8-5CC7-5446-92AC-3C785D599C2E}" type="presOf" srcId="{CBB3B064-E7B6-0A4C-B55C-E1DCF7F0A209}" destId="{4E74BC0A-A227-534B-96DA-9099772D3E78}" srcOrd="0" destOrd="0" presId="urn:microsoft.com/office/officeart/2009/3/layout/PhasedProcess"/>
    <dgm:cxn modelId="{78719FA9-9C6A-6F42-8DAA-C4F17D282CFD}" type="presOf" srcId="{80163C3A-4155-9C44-8B18-3936736A1765}" destId="{2AC6B317-4ABE-8240-A4FF-6A8F33FF8866}" srcOrd="1" destOrd="0" presId="urn:microsoft.com/office/officeart/2009/3/layout/PhasedProcess"/>
    <dgm:cxn modelId="{0DD882AC-0765-CC4A-9783-C951885B51EC}" type="presOf" srcId="{80163C3A-4155-9C44-8B18-3936736A1765}" destId="{0DDC7E54-AE4F-A749-AD3F-40612AA1E648}" srcOrd="0" destOrd="0" presId="urn:microsoft.com/office/officeart/2009/3/layout/PhasedProcess"/>
    <dgm:cxn modelId="{BDBC47AF-79EA-884C-8B40-DF2E6991CA4B}" type="presOf" srcId="{F80BE082-C9AA-3243-AE7B-54565FFA9118}" destId="{31A9165C-11F5-B147-BC94-0F7E127E301D}" srcOrd="0" destOrd="0" presId="urn:microsoft.com/office/officeart/2009/3/layout/PhasedProcess"/>
    <dgm:cxn modelId="{9B4D89B1-2438-6345-990A-A9A1B45E181C}" type="presOf" srcId="{88310065-D662-3A45-AE8C-953207CBD04D}" destId="{CD5561B6-0EBE-8A4B-8F0C-FF21FA8665EE}" srcOrd="0" destOrd="0" presId="urn:microsoft.com/office/officeart/2009/3/layout/PhasedProcess"/>
    <dgm:cxn modelId="{EA1D58B4-6CFC-5049-851E-1002F34943F9}" srcId="{8AD00E35-F2F7-1E49-A85D-99B38EE525C4}" destId="{5458A8C6-FCCE-4D41-8AF7-E978F82912B0}" srcOrd="0" destOrd="0" parTransId="{D3C8BF67-6A26-1A46-B67D-16A68AFBF4AC}" sibTransId="{8C773735-5E44-1B4E-B0A4-4614E917283D}"/>
    <dgm:cxn modelId="{11F382B4-40FC-5948-A459-981D70E72D39}" srcId="{8AD00E35-F2F7-1E49-A85D-99B38EE525C4}" destId="{F7D87F83-9D68-B24F-8A38-C2CEAA12BBFF}" srcOrd="1" destOrd="0" parTransId="{7D4F7F20-D9F1-CD47-B815-12B8567B0840}" sibTransId="{E5829FB4-E06D-2B4A-8391-BEB9E053E4AB}"/>
    <dgm:cxn modelId="{D150DABE-1025-F047-8A5D-B725A45BBE1A}" srcId="{B28DDA05-47EC-C642-A50F-2138C9207E7C}" destId="{7DAAD298-BCA7-B141-8794-DEF93913EC87}" srcOrd="1" destOrd="0" parTransId="{9BE4236D-B72A-2249-93D1-9D4C8362AA58}" sibTransId="{809EA60C-DB86-C64F-9960-8A511F3B1232}"/>
    <dgm:cxn modelId="{5C2151C7-034E-A64B-9AF3-2AB3F62FAAE4}" srcId="{7DAAD298-BCA7-B141-8794-DEF93913EC87}" destId="{80163C3A-4155-9C44-8B18-3936736A1765}" srcOrd="2" destOrd="0" parTransId="{FE32FACC-7312-EC40-973C-091F1CEEECED}" sibTransId="{96816526-04B1-CC4C-84AB-551E42F4900A}"/>
    <dgm:cxn modelId="{EF3310CC-FE5F-F847-BB8F-7A81291DE3AA}" type="presOf" srcId="{7DAAD298-BCA7-B141-8794-DEF93913EC87}" destId="{E78B0852-26C6-C94B-8683-7656D8FAA0C4}" srcOrd="0" destOrd="0" presId="urn:microsoft.com/office/officeart/2009/3/layout/PhasedProcess"/>
    <dgm:cxn modelId="{F40D05E3-A151-7A4E-8B58-51AC3A5734BD}" type="presOf" srcId="{5458A8C6-FCCE-4D41-8AF7-E978F82912B0}" destId="{9787A0B4-01CA-874F-9831-822E36BD67BD}" srcOrd="0" destOrd="0" presId="urn:microsoft.com/office/officeart/2009/3/layout/PhasedProcess"/>
    <dgm:cxn modelId="{7CF67AE8-CC78-3640-BA6C-6D78CAAC7DC2}" type="presOf" srcId="{CBB3B064-E7B6-0A4C-B55C-E1DCF7F0A209}" destId="{77D3071D-B62A-1D4F-A816-240ADF9382B2}" srcOrd="1" destOrd="0" presId="urn:microsoft.com/office/officeart/2009/3/layout/PhasedProcess"/>
    <dgm:cxn modelId="{7B43D8F8-86E9-1046-A526-48C5927AF785}" type="presOf" srcId="{94FD4E26-C193-E542-AC23-ADAE69153383}" destId="{2E03AE12-1A2A-5E46-A5FC-DDC804492548}" srcOrd="0" destOrd="0" presId="urn:microsoft.com/office/officeart/2009/3/layout/PhasedProcess"/>
    <dgm:cxn modelId="{87A103C5-90CE-F946-8605-86AC9B495C51}" type="presParOf" srcId="{CBABBFBA-6CFA-8F4C-89E9-7EDE7A931CDD}" destId="{41C405A8-FAEB-5C41-8169-552C20B2155B}" srcOrd="0" destOrd="0" presId="urn:microsoft.com/office/officeart/2009/3/layout/PhasedProcess"/>
    <dgm:cxn modelId="{3EF51E8D-D5BB-C04F-8C77-BE7525A7FCCC}" type="presParOf" srcId="{CBABBFBA-6CFA-8F4C-89E9-7EDE7A931CDD}" destId="{D6CBA35E-5233-B14C-ADEC-45BDF1E62072}" srcOrd="1" destOrd="0" presId="urn:microsoft.com/office/officeart/2009/3/layout/PhasedProcess"/>
    <dgm:cxn modelId="{F88BE762-37EB-0D4B-A54B-FB36BEC8B199}" type="presParOf" srcId="{CBABBFBA-6CFA-8F4C-89E9-7EDE7A931CDD}" destId="{E78B0852-26C6-C94B-8683-7656D8FAA0C4}" srcOrd="2" destOrd="0" presId="urn:microsoft.com/office/officeart/2009/3/layout/PhasedProcess"/>
    <dgm:cxn modelId="{8974F06F-2237-7142-A65A-0206E01C99BD}" type="presParOf" srcId="{CBABBFBA-6CFA-8F4C-89E9-7EDE7A931CDD}" destId="{3F68F2EF-B8BC-0241-BB2E-73542A9DB3AA}" srcOrd="3" destOrd="0" presId="urn:microsoft.com/office/officeart/2009/3/layout/PhasedProcess"/>
    <dgm:cxn modelId="{611A6E0C-DB67-0643-A698-E084642ADB66}" type="presParOf" srcId="{CBABBFBA-6CFA-8F4C-89E9-7EDE7A931CDD}" destId="{FD16272E-29E6-8B47-9C74-BB3137770DD3}" srcOrd="4" destOrd="0" presId="urn:microsoft.com/office/officeart/2009/3/layout/PhasedProcess"/>
    <dgm:cxn modelId="{47F1854C-DB86-424C-96B5-21DE9B387712}" type="presParOf" srcId="{CBABBFBA-6CFA-8F4C-89E9-7EDE7A931CDD}" destId="{87B9074B-2580-614A-B9F1-3465205E0C32}" srcOrd="5" destOrd="0" presId="urn:microsoft.com/office/officeart/2009/3/layout/PhasedProcess"/>
    <dgm:cxn modelId="{DDAE4CD6-82A6-C640-BEE9-4FC5355428FE}" type="presParOf" srcId="{CBABBFBA-6CFA-8F4C-89E9-7EDE7A931CDD}" destId="{D2D4BD1B-D7E4-A04D-88D6-2B474DD58B5D}" srcOrd="6" destOrd="0" presId="urn:microsoft.com/office/officeart/2009/3/layout/PhasedProcess"/>
    <dgm:cxn modelId="{51526E29-5F08-A942-B70D-EF0F04F33866}" type="presParOf" srcId="{D2D4BD1B-D7E4-A04D-88D6-2B474DD58B5D}" destId="{4E74BC0A-A227-534B-96DA-9099772D3E78}" srcOrd="0" destOrd="0" presId="urn:microsoft.com/office/officeart/2009/3/layout/PhasedProcess"/>
    <dgm:cxn modelId="{E05A35E8-1610-AD4F-A29E-1A5E6BB2F69A}" type="presParOf" srcId="{D2D4BD1B-D7E4-A04D-88D6-2B474DD58B5D}" destId="{77D3071D-B62A-1D4F-A816-240ADF9382B2}" srcOrd="1" destOrd="0" presId="urn:microsoft.com/office/officeart/2009/3/layout/PhasedProcess"/>
    <dgm:cxn modelId="{64572405-434F-454E-AFB5-5CA0BB244D47}" type="presParOf" srcId="{D2D4BD1B-D7E4-A04D-88D6-2B474DD58B5D}" destId="{AB6A683C-5AE1-514A-94B5-21EB11090EA0}" srcOrd="2" destOrd="0" presId="urn:microsoft.com/office/officeart/2009/3/layout/PhasedProcess"/>
    <dgm:cxn modelId="{8F8A68F3-40F9-2E47-B537-6772C943E1DA}" type="presParOf" srcId="{D2D4BD1B-D7E4-A04D-88D6-2B474DD58B5D}" destId="{25C22071-1F48-344A-82A1-541713952920}" srcOrd="3" destOrd="0" presId="urn:microsoft.com/office/officeart/2009/3/layout/PhasedProcess"/>
    <dgm:cxn modelId="{937E55E5-41D4-594F-A730-70576A5E2B3B}" type="presParOf" srcId="{D2D4BD1B-D7E4-A04D-88D6-2B474DD58B5D}" destId="{0DDC7E54-AE4F-A749-AD3F-40612AA1E648}" srcOrd="4" destOrd="0" presId="urn:microsoft.com/office/officeart/2009/3/layout/PhasedProcess"/>
    <dgm:cxn modelId="{4FB978CC-AA18-AF42-8055-83C2B4C5F351}" type="presParOf" srcId="{D2D4BD1B-D7E4-A04D-88D6-2B474DD58B5D}" destId="{2AC6B317-4ABE-8240-A4FF-6A8F33FF8866}" srcOrd="5" destOrd="0" presId="urn:microsoft.com/office/officeart/2009/3/layout/PhasedProcess"/>
    <dgm:cxn modelId="{AAE76FF2-B9D3-D247-96D9-E5CEBCD4D2F7}" type="presParOf" srcId="{CBABBFBA-6CFA-8F4C-89E9-7EDE7A931CDD}" destId="{F76C4D6B-ABAE-264F-AE15-C5F42DFF3546}" srcOrd="7" destOrd="0" presId="urn:microsoft.com/office/officeart/2009/3/layout/PhasedProcess"/>
    <dgm:cxn modelId="{47DAC21C-82D8-634E-8936-71003F7FF75F}" type="presParOf" srcId="{F76C4D6B-ABAE-264F-AE15-C5F42DFF3546}" destId="{CD5561B6-0EBE-8A4B-8F0C-FF21FA8665EE}" srcOrd="0" destOrd="0" presId="urn:microsoft.com/office/officeart/2009/3/layout/PhasedProcess"/>
    <dgm:cxn modelId="{4C34A5A3-3E49-A64B-887D-CB4BF73FC56F}" type="presParOf" srcId="{F76C4D6B-ABAE-264F-AE15-C5F42DFF3546}" destId="{8D843697-A051-AD41-9FD1-A44A83D14C93}" srcOrd="1" destOrd="0" presId="urn:microsoft.com/office/officeart/2009/3/layout/PhasedProcess"/>
    <dgm:cxn modelId="{9C08547F-824F-B247-900C-35BF94114CD6}" type="presParOf" srcId="{F76C4D6B-ABAE-264F-AE15-C5F42DFF3546}" destId="{36274E1D-DC26-0046-A4A0-348753CB0866}" srcOrd="2" destOrd="0" presId="urn:microsoft.com/office/officeart/2009/3/layout/PhasedProcess"/>
    <dgm:cxn modelId="{87355505-417C-5143-B6A6-F9F7818BACB8}" type="presParOf" srcId="{F76C4D6B-ABAE-264F-AE15-C5F42DFF3546}" destId="{2E03AE12-1A2A-5E46-A5FC-DDC804492548}" srcOrd="3" destOrd="0" presId="urn:microsoft.com/office/officeart/2009/3/layout/PhasedProcess"/>
    <dgm:cxn modelId="{22449DD5-B3CE-7342-80FE-56D72D3A0E22}" type="presParOf" srcId="{F76C4D6B-ABAE-264F-AE15-C5F42DFF3546}" destId="{3058F0C2-26D6-DE47-B7C8-AEF899444257}" srcOrd="4" destOrd="0" presId="urn:microsoft.com/office/officeart/2009/3/layout/PhasedProcess"/>
    <dgm:cxn modelId="{05D82D1D-BB19-7F45-9771-AC7B96CF5CC6}" type="presParOf" srcId="{CBABBFBA-6CFA-8F4C-89E9-7EDE7A931CDD}" destId="{9787A0B4-01CA-874F-9831-822E36BD67BD}" srcOrd="8" destOrd="0" presId="urn:microsoft.com/office/officeart/2009/3/layout/PhasedProcess"/>
    <dgm:cxn modelId="{36DEF659-454E-AA47-A42E-277595CD52B7}" type="presParOf" srcId="{CBABBFBA-6CFA-8F4C-89E9-7EDE7A931CDD}" destId="{31A9165C-11F5-B147-BC94-0F7E127E301D}" srcOrd="9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C405A8-FAEB-5C41-8169-552C20B2155B}">
      <dsp:nvSpPr>
        <dsp:cNvPr id="0" name=""/>
        <dsp:cNvSpPr/>
      </dsp:nvSpPr>
      <dsp:spPr>
        <a:xfrm rot="5400000">
          <a:off x="166" y="390955"/>
          <a:ext cx="2164397" cy="216473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BA35E-5233-B14C-ADEC-45BDF1E62072}">
      <dsp:nvSpPr>
        <dsp:cNvPr id="0" name=""/>
        <dsp:cNvSpPr/>
      </dsp:nvSpPr>
      <dsp:spPr>
        <a:xfrm rot="16200000">
          <a:off x="2227775" y="390955"/>
          <a:ext cx="2164397" cy="216473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0852-26C6-C94B-8683-7656D8FAA0C4}">
      <dsp:nvSpPr>
        <dsp:cNvPr id="0" name=""/>
        <dsp:cNvSpPr/>
      </dsp:nvSpPr>
      <dsp:spPr>
        <a:xfrm>
          <a:off x="2483708" y="2271235"/>
          <a:ext cx="1643360" cy="43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Preparation</a:t>
          </a:r>
        </a:p>
      </dsp:txBody>
      <dsp:txXfrm>
        <a:off x="2483708" y="2271235"/>
        <a:ext cx="1643360" cy="433018"/>
      </dsp:txXfrm>
    </dsp:sp>
    <dsp:sp modelId="{3F68F2EF-B8BC-0241-BB2E-73542A9DB3AA}">
      <dsp:nvSpPr>
        <dsp:cNvPr id="0" name=""/>
        <dsp:cNvSpPr/>
      </dsp:nvSpPr>
      <dsp:spPr>
        <a:xfrm rot="5400000">
          <a:off x="2158346" y="390955"/>
          <a:ext cx="2164397" cy="216473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6272E-29E6-8B47-9C74-BB3137770DD3}">
      <dsp:nvSpPr>
        <dsp:cNvPr id="0" name=""/>
        <dsp:cNvSpPr/>
      </dsp:nvSpPr>
      <dsp:spPr>
        <a:xfrm rot="16200000">
          <a:off x="4385300" y="390955"/>
          <a:ext cx="2164397" cy="2164730"/>
        </a:xfrm>
        <a:prstGeom prst="blockArc">
          <a:avLst>
            <a:gd name="adj1" fmla="val 13500000"/>
            <a:gd name="adj2" fmla="val 18900000"/>
            <a:gd name="adj3" fmla="val 49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9074B-2580-614A-B9F1-3465205E0C32}">
      <dsp:nvSpPr>
        <dsp:cNvPr id="0" name=""/>
        <dsp:cNvSpPr/>
      </dsp:nvSpPr>
      <dsp:spPr>
        <a:xfrm>
          <a:off x="4483381" y="2271235"/>
          <a:ext cx="1643360" cy="43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Answering Questions</a:t>
          </a:r>
        </a:p>
      </dsp:txBody>
      <dsp:txXfrm>
        <a:off x="4483381" y="2271235"/>
        <a:ext cx="1643360" cy="433018"/>
      </dsp:txXfrm>
    </dsp:sp>
    <dsp:sp modelId="{4E74BC0A-A227-534B-96DA-9099772D3E78}">
      <dsp:nvSpPr>
        <dsp:cNvPr id="0" name=""/>
        <dsp:cNvSpPr/>
      </dsp:nvSpPr>
      <dsp:spPr>
        <a:xfrm>
          <a:off x="2828391" y="767488"/>
          <a:ext cx="911420" cy="9114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EDA</a:t>
          </a:r>
        </a:p>
      </dsp:txBody>
      <dsp:txXfrm>
        <a:off x="2949914" y="926987"/>
        <a:ext cx="668374" cy="410139"/>
      </dsp:txXfrm>
    </dsp:sp>
    <dsp:sp modelId="{AB6A683C-5AE1-514A-94B5-21EB11090EA0}">
      <dsp:nvSpPr>
        <dsp:cNvPr id="0" name=""/>
        <dsp:cNvSpPr/>
      </dsp:nvSpPr>
      <dsp:spPr>
        <a:xfrm>
          <a:off x="3157262" y="1337126"/>
          <a:ext cx="911420" cy="9114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Wrangling</a:t>
          </a:r>
        </a:p>
      </dsp:txBody>
      <dsp:txXfrm>
        <a:off x="3436005" y="1572576"/>
        <a:ext cx="546852" cy="501281"/>
      </dsp:txXfrm>
    </dsp:sp>
    <dsp:sp modelId="{0DDC7E54-AE4F-A749-AD3F-40612AA1E648}">
      <dsp:nvSpPr>
        <dsp:cNvPr id="0" name=""/>
        <dsp:cNvSpPr/>
      </dsp:nvSpPr>
      <dsp:spPr>
        <a:xfrm>
          <a:off x="2499520" y="1337126"/>
          <a:ext cx="911420" cy="91142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Visualisation</a:t>
          </a:r>
        </a:p>
      </dsp:txBody>
      <dsp:txXfrm>
        <a:off x="2585346" y="1572576"/>
        <a:ext cx="546852" cy="501281"/>
      </dsp:txXfrm>
    </dsp:sp>
    <dsp:sp modelId="{CD5561B6-0EBE-8A4B-8F0C-FF21FA8665EE}">
      <dsp:nvSpPr>
        <dsp:cNvPr id="0" name=""/>
        <dsp:cNvSpPr/>
      </dsp:nvSpPr>
      <dsp:spPr>
        <a:xfrm>
          <a:off x="725626" y="659214"/>
          <a:ext cx="724957" cy="724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Create Data</a:t>
          </a:r>
        </a:p>
      </dsp:txBody>
      <dsp:txXfrm>
        <a:off x="831793" y="765369"/>
        <a:ext cx="512623" cy="512560"/>
      </dsp:txXfrm>
    </dsp:sp>
    <dsp:sp modelId="{8D843697-A051-AD41-9FD1-A44A83D14C93}">
      <dsp:nvSpPr>
        <dsp:cNvPr id="0" name=""/>
        <dsp:cNvSpPr/>
      </dsp:nvSpPr>
      <dsp:spPr>
        <a:xfrm>
          <a:off x="458303" y="1265229"/>
          <a:ext cx="355953" cy="3559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6274E1D-DC26-0046-A4A0-348753CB0866}">
      <dsp:nvSpPr>
        <dsp:cNvPr id="0" name=""/>
        <dsp:cNvSpPr/>
      </dsp:nvSpPr>
      <dsp:spPr>
        <a:xfrm>
          <a:off x="1509957" y="801872"/>
          <a:ext cx="207089" cy="2071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E03AE12-1A2A-5E46-A5FC-DDC804492548}">
      <dsp:nvSpPr>
        <dsp:cNvPr id="0" name=""/>
        <dsp:cNvSpPr/>
      </dsp:nvSpPr>
      <dsp:spPr>
        <a:xfrm>
          <a:off x="1167485" y="1291123"/>
          <a:ext cx="724957" cy="72487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Obtain data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 dirty="0"/>
            <a:t>Web scraping</a:t>
          </a:r>
        </a:p>
      </dsp:txBody>
      <dsp:txXfrm>
        <a:off x="1273652" y="1397278"/>
        <a:ext cx="512623" cy="512560"/>
      </dsp:txXfrm>
    </dsp:sp>
    <dsp:sp modelId="{3058F0C2-26D6-DE47-B7C8-AEF899444257}">
      <dsp:nvSpPr>
        <dsp:cNvPr id="0" name=""/>
        <dsp:cNvSpPr/>
      </dsp:nvSpPr>
      <dsp:spPr>
        <a:xfrm>
          <a:off x="1243351" y="2060382"/>
          <a:ext cx="207089" cy="2071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787A0B4-01CA-874F-9831-822E36BD67BD}">
      <dsp:nvSpPr>
        <dsp:cNvPr id="0" name=""/>
        <dsp:cNvSpPr/>
      </dsp:nvSpPr>
      <dsp:spPr>
        <a:xfrm>
          <a:off x="4670053" y="838481"/>
          <a:ext cx="1264123" cy="12638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Statistical methods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ML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...</a:t>
          </a:r>
        </a:p>
      </dsp:txBody>
      <dsp:txXfrm>
        <a:off x="4855180" y="1023574"/>
        <a:ext cx="893869" cy="893709"/>
      </dsp:txXfrm>
    </dsp:sp>
    <dsp:sp modelId="{31A9165C-11F5-B147-BC94-0F7E127E301D}">
      <dsp:nvSpPr>
        <dsp:cNvPr id="0" name=""/>
        <dsp:cNvSpPr/>
      </dsp:nvSpPr>
      <dsp:spPr>
        <a:xfrm>
          <a:off x="406746" y="2271235"/>
          <a:ext cx="1643360" cy="433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Acquisition</a:t>
          </a:r>
        </a:p>
      </dsp:txBody>
      <dsp:txXfrm>
        <a:off x="406746" y="2271235"/>
        <a:ext cx="1643360" cy="433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EF11DC-DBD4-4B72-8EBC-788A392B04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topic/maximum-url-length-is-2-083-characters-in-internet-explorer-174e7c8a-6666-f4e0-6fd6-908b53c12246#:~:text=If%20you%20are%20using%20the,and%20not%20in%20the%20URL.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topic/maximum-url-length-is-2-083-characters-in-internet-explorer-174e7c8a-6666-f4e0-6fd6-908b53c12246#:~:text=If%20you%20are%20using%20the,and%20not%20in%20the%20URL.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topic/maximum-url-length-is-2-083-characters-in-internet-explorer-174e7c8a-6666-f4e0-6fd6-908b53c12246#:~:text=If%20you%20are%20using%20the,and%20not%20in%20the%20URL.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618160" y="6453360"/>
            <a:ext cx="429732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56D6D8-26A8-42B0-963D-B3C3592C5CB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992160" y="3227400"/>
            <a:ext cx="7932600" cy="3055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ork with netword in chrome</a:t>
            </a:r>
          </a:p>
          <a:p>
            <a:r>
              <a:rPr lang="en-GB" dirty="0"/>
              <a:t>R</a:t>
            </a:r>
            <a:r>
              <a:rPr lang="en-DE" dirty="0"/>
              <a:t>ead json</a:t>
            </a:r>
          </a:p>
          <a:p>
            <a:r>
              <a:rPr lang="en-GB" dirty="0"/>
              <a:t>R</a:t>
            </a:r>
            <a:r>
              <a:rPr lang="en-DE" dirty="0"/>
              <a:t>ead wget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EF11DC-DBD4-4B72-8EBC-788A392B04CF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2950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ork with netword in chrome</a:t>
            </a:r>
          </a:p>
          <a:p>
            <a:r>
              <a:rPr lang="en-GB" dirty="0"/>
              <a:t>R</a:t>
            </a:r>
            <a:r>
              <a:rPr lang="en-DE" dirty="0"/>
              <a:t>ead json</a:t>
            </a:r>
          </a:p>
          <a:p>
            <a:r>
              <a:rPr lang="en-GB" dirty="0"/>
              <a:t>R</a:t>
            </a:r>
            <a:r>
              <a:rPr lang="en-DE" dirty="0"/>
              <a:t>ead wget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sng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Maximum URL length is 2083 characters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EF11DC-DBD4-4B72-8EBC-788A392B04CF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258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ork with netword in chrome</a:t>
            </a:r>
          </a:p>
          <a:p>
            <a:r>
              <a:rPr lang="en-GB" dirty="0"/>
              <a:t>R</a:t>
            </a:r>
            <a:r>
              <a:rPr lang="en-DE" dirty="0"/>
              <a:t>ead json</a:t>
            </a:r>
          </a:p>
          <a:p>
            <a:r>
              <a:rPr lang="en-GB" dirty="0"/>
              <a:t>R</a:t>
            </a:r>
            <a:r>
              <a:rPr lang="en-DE" dirty="0"/>
              <a:t>ead wget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sng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Maximum URL length is 2083 characters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EF11DC-DBD4-4B72-8EBC-788A392B04CF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349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ork with netword in chrome</a:t>
            </a:r>
          </a:p>
          <a:p>
            <a:r>
              <a:rPr lang="en-GB" dirty="0"/>
              <a:t>R</a:t>
            </a:r>
            <a:r>
              <a:rPr lang="en-DE" dirty="0"/>
              <a:t>ead json</a:t>
            </a:r>
          </a:p>
          <a:p>
            <a:r>
              <a:rPr lang="en-GB" dirty="0"/>
              <a:t>R</a:t>
            </a:r>
            <a:r>
              <a:rPr lang="en-DE" dirty="0"/>
              <a:t>ead wget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sng" strike="noStrike" dirty="0">
                <a:solidFill>
                  <a:srgbClr val="8AB4F8"/>
                </a:solidFill>
                <a:effectLst/>
                <a:latin typeface="arial" panose="020B0604020202020204" pitchFamily="34" charset="0"/>
                <a:hlinkClick r:id="rId3"/>
              </a:rPr>
              <a:t>Maximum URL length is 2083 characters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EF11DC-DBD4-4B72-8EBC-788A392B04CF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3710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E" dirty="0"/>
              <a:t>ork with netword in chrome</a:t>
            </a:r>
          </a:p>
          <a:p>
            <a:r>
              <a:rPr lang="en-GB" dirty="0"/>
              <a:t>R</a:t>
            </a:r>
            <a:r>
              <a:rPr lang="en-DE" dirty="0"/>
              <a:t>ead json</a:t>
            </a:r>
          </a:p>
          <a:p>
            <a:r>
              <a:rPr lang="en-GB" dirty="0"/>
              <a:t>R</a:t>
            </a:r>
            <a:r>
              <a:rPr lang="en-DE" dirty="0"/>
              <a:t>ead wget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EF11DC-DBD4-4B72-8EBC-788A392B04CF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57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D6A4-A1F9-98B6-2DF6-F283F6735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FC645-FFCB-5178-3C49-0B862A08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9798-9907-8108-B977-F31BA6D2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4401-C86D-1F2C-0C8C-D5D740CB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6CE0-5F74-10A5-C581-6ED4BAA6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6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2C5F-6DF6-7D00-EE8E-3E23CB2B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B853C-B5FF-F614-5E56-1DF2E1C94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042A-2104-1C39-7A4B-B684B9C2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CB7D-7421-ECB2-4B0C-F607BE18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0C5F-4581-6902-F69A-24DDB2A7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1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40108-FB9B-8F86-6DD9-FA6C66BBAE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54CB2-4538-331A-3605-814203D6E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225B-7994-92DE-F373-370253AB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EAF6-EDBF-BFB7-9EFE-D4158066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5FAF-A440-3335-638F-2B850E1A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0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7CEC-1062-86D8-9843-7F06C907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8831-6090-AFF3-315C-5D8CFDF0A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3584-BFE4-5AEF-9531-22A2A3A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28454-E75D-FA25-8D1E-4380C25D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7EA60-38D1-9E5E-04A0-17B3DEBD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58F2-1A56-5B46-B9F8-4D39CD85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04A5-C7D3-3061-E7C9-50520FAF4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3AFC-35BE-05CB-26B6-26F7516D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4965-81EC-09CE-A3FF-2334D960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6450-0306-E8D4-7E13-4472D7B8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9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8482-E113-136E-3E77-2BCF1F2A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2E13C-6439-A561-59CD-3E61CB065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D22D-9ECF-70A1-6442-6DD60F1A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CB1F-19D0-537F-67D8-91E31C3D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21423-8C1D-62CF-427B-F7A70297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9AD46-9E9A-79DE-AABE-FB1C5A26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6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D531-88C4-C7E6-0086-B2357750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EA5FE-347B-BC54-D148-B470B691C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3D91-92FD-3380-7D9D-FC3D4C16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9E534-BCFE-728B-A883-94BFAAD33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6E83B-5725-92ED-7DCF-41392BF719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79748-8B63-3338-E40E-CEB08DEB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8B60E-1F01-AF38-66FB-90D07FFF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7725F-140F-F1DA-56B3-C9DFD8D1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72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8A77-59A5-688B-C3A3-61B7292D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4B6B8-C28D-0CCA-D727-1F5EB08B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98A68-4B91-D36B-6D40-C975074C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F5F03-78A9-3F99-DE19-1C1783A9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1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02C9F-821F-8D1A-2AC9-5E2A693E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C29F4-D137-96F3-7F3D-193FE468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BADFB-FE82-2DCC-9F54-76DFF8C2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8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8E1D-4F12-14C1-9A86-E5FC028B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2998-0DEC-5A66-0610-1A420E4BF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C5E8-B05C-7E34-DF7E-847FEB77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6C3B-A18D-C0D6-5A2F-EF7D884B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74C06-E5D5-6476-7101-D93CC0EE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E5944-3D30-D832-4A8A-657686FC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34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968D-E300-7BF1-D6BF-DD0E02B4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E5143-C669-53B7-430E-15B4634DA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4142F-74E6-32E0-8A0D-C0032558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41F93-F79E-9FE7-A88A-F1C4FC4DD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5BE3E-8BBE-1895-5636-4F1794E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3F46E-9B3F-FD91-08B7-2C4D3A9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7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0BA1CB-3A3F-6B4F-3128-ED1E9A54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CA925-867E-BE64-0F25-EA3135307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F8F1-E6AB-4CC0-08DD-F89360EA9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2E3A-39AC-42DB-B0DA-34A489F3769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96D9-853C-10E8-40D6-94FFDAB3C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59C8A-2F70-DCBC-2F5D-EC6F1149E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74ACE-6FC8-437B-A890-ABAAF98FFD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67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zahrasharafi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rapidapi.com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pidapi.com/anjaneya2b/api/reddit-stock-and-crypto-tracker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quandl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10bestdesign.com/blog/learning-html--css--and-javascrip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tml-css-js.com/html/tags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crummy.com/software/BeautifulSoup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cobench.com/ie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turk.com/getting-great-survey-results-from-mturk-and-qualtrics-be1704ff9786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.mozilla.org/en-US/docs/Learn/JavaScript/Client-side_web_APIs/Introdu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111/1540-6261.00556?casa_token=uQ7lZkwg35cAAAAA%3Ah56yb8bJNZPx9EJMejnFgrIQKTQcucuiFEcREE35JmCPSET8TRUTuvnCVsFxe4pPWdvD7gcp_NKfe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smashingmagazine.com/2019/01/api-based-platforms-product-managers/" TargetMode="External"/><Relationship Id="rId4" Type="http://schemas.openxmlformats.org/officeDocument/2006/relationships/hyperlink" Target="https://openweathermap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ashingmagazine.com/2019/01/api-based-platforms-product-manag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ustainableentrepreneurship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1295280"/>
            <a:ext cx="8532720" cy="138318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Data Science Technique and Real-</a:t>
            </a: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World Applications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endParaRPr lang="en-US" sz="32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32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Data Acquisition 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28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Dr. Zahra Sharafi</a:t>
            </a:r>
            <a:endParaRPr lang="en-US" sz="24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  <a:hlinkClick r:id="rId3"/>
              </a:rPr>
              <a:t>https://sites.google.com/view/zahrasharafi/home</a:t>
            </a:r>
            <a:endParaRPr lang="en-US" sz="20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Email: </a:t>
            </a:r>
            <a:r>
              <a:rPr lang="nn-NO" sz="2000" b="0" strike="noStrike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z.sharafi@fs.de</a:t>
            </a:r>
            <a:endParaRPr lang="en-US" sz="20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FA40484E-038F-4A62-A2EA-BEA6C46342C6}" type="slidenum">
              <a:rPr lang="en-US" sz="1000" b="0" strike="noStrike" spc="-1">
                <a:solidFill>
                  <a:srgbClr val="004F8F"/>
                </a:solidFill>
                <a:latin typeface="Arial Narrow"/>
                <a:ea typeface="Arial Narrow"/>
              </a:rPr>
              <a:t>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API hubs: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422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 err="1">
                <a:latin typeface="Amasis MT Pro" panose="02040504050005020304" pitchFamily="18" charset="77"/>
                <a:hlinkClick r:id="rId2"/>
              </a:rPr>
              <a:t>Rapidapi.com</a:t>
            </a:r>
            <a:r>
              <a:rPr lang="en-US" spc="-1" dirty="0">
                <a:latin typeface="Amasis MT Pro" panose="02040504050005020304" pitchFamily="18" charset="77"/>
                <a:hlinkClick r:id="rId2"/>
              </a:rPr>
              <a:t> </a:t>
            </a:r>
            <a:endParaRPr lang="en-US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10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8C636-5EEE-DD4C-A779-D14C552F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2503"/>
            <a:ext cx="9144000" cy="43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 err="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Excercise</a:t>
            </a: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422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Goal: We are interested in the most popular stocks in popular subs in Reddit:</a:t>
            </a:r>
          </a:p>
          <a:p>
            <a:pPr marL="1800"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https://www.reddit.com</a:t>
            </a:r>
          </a:p>
          <a:p>
            <a:pPr marL="1800">
              <a:tabLst>
                <a:tab pos="0" algn="l"/>
              </a:tabLst>
            </a:pPr>
            <a:endParaRPr lang="en-US" spc="-1" dirty="0">
              <a:latin typeface="Amasis MT Pro" panose="02040504050005020304" pitchFamily="18" charset="77"/>
            </a:endParaRPr>
          </a:p>
          <a:p>
            <a:pPr marL="1800">
              <a:tabLst>
                <a:tab pos="0" algn="l"/>
              </a:tabLst>
            </a:pPr>
            <a:endParaRPr lang="en-US" spc="-1" dirty="0">
              <a:latin typeface="Amasis MT Pro" panose="02040504050005020304" pitchFamily="18" charset="77"/>
            </a:endParaRPr>
          </a:p>
          <a:p>
            <a:pPr marL="3447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Find a (rapid)API to get the list of stocks that were discussed in popular reddit stock and crypto subs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My suggestion: </a:t>
            </a:r>
            <a:r>
              <a:rPr lang="en-US" spc="-1" dirty="0">
                <a:latin typeface="Amasis MT Pro" panose="02040504050005020304" pitchFamily="18" charset="77"/>
                <a:hlinkClick r:id="rId2"/>
              </a:rPr>
              <a:t>https://rapidapi.com/anjaneya2b/api/reddit-stock-and-crypto-tracker </a:t>
            </a:r>
            <a:endParaRPr lang="en-US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What are the top ranked stocks?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What is the correlation between rank and mentions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Comparison between current rank and rank 24hrs ago</a:t>
            </a:r>
          </a:p>
          <a:p>
            <a:pPr marL="344700" indent="-342900"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Which features should, in your opinion, correlates with rank more? Upvotes or Mentions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pc="-1" dirty="0">
              <a:latin typeface="Amasis MT Pro" panose="02040504050005020304" pitchFamily="18" charset="77"/>
            </a:endParaRPr>
          </a:p>
          <a:p>
            <a:pPr marL="34470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11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9944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API hubs: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422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rgbClr val="0000FF"/>
                </a:solidFill>
                <a:latin typeface="Amasis MT Pro" panose="02040504050005020304" pitchFamily="18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quandl.com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1" u="sng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Documentations</a:t>
            </a:r>
            <a:r>
              <a:rPr lang="en-US" u="sng" spc="-1" dirty="0">
                <a:solidFill>
                  <a:srgbClr val="0000FF"/>
                </a:solidFill>
                <a:latin typeface="Amasis MT Pro" panose="02040504050005020304" pitchFamily="18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pc="-1" dirty="0">
                <a:solidFill>
                  <a:srgbClr val="0000FF"/>
                </a:solidFill>
                <a:latin typeface="Amasis MT Pro" panose="02040504050005020304" pitchFamily="18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https://data.nasdaq.com/tools/python </a:t>
            </a:r>
            <a:endParaRPr lang="en-US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12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5126" name="Picture 6" descr="Quandl: A Step-by-Step Guide - AlgoTrading101 Blog">
            <a:extLst>
              <a:ext uri="{FF2B5EF4-FFF2-40B4-BE49-F238E27FC236}">
                <a16:creationId xmlns:a16="http://schemas.microsoft.com/office/drawing/2014/main" id="{025CA7B5-994E-F14C-96B5-79FC8AB62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70" y="2471840"/>
            <a:ext cx="5292190" cy="26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512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API hubs: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422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Pandas </a:t>
            </a:r>
            <a:r>
              <a:rPr lang="en-US" spc="-1" dirty="0" err="1">
                <a:latin typeface="Amasis MT Pro" panose="02040504050005020304" pitchFamily="18" charset="77"/>
              </a:rPr>
              <a:t>Datareader</a:t>
            </a:r>
            <a:endParaRPr lang="en-US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13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E47FF-7000-AE45-BD91-5E28B8CD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081" y="1481853"/>
            <a:ext cx="5941609" cy="46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4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Web scraping: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16520" y="1319211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>
              <a:lnSpc>
                <a:spcPct val="100000"/>
              </a:lnSpc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HTML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Easier Solutions: </a:t>
            </a:r>
          </a:p>
          <a:p>
            <a:pPr marL="1373400" lvl="2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Chrome extension (“web scraper”)</a:t>
            </a:r>
          </a:p>
          <a:p>
            <a:pPr marL="1373400" lvl="2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…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Beautiful Soup</a:t>
            </a:r>
          </a:p>
          <a:p>
            <a:pPr marL="459000" indent="-457200">
              <a:buFont typeface="+mj-lt"/>
              <a:buAutoNum type="arabicPeriod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Dealing with captcha</a:t>
            </a:r>
          </a:p>
          <a:p>
            <a:pPr marL="4590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JavaScript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Selenium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dirty="0" err="1">
                <a:latin typeface="Amasis MT Pro" panose="02040504050005020304" pitchFamily="18" charset="77"/>
              </a:rPr>
              <a:t>PyAutoGUI</a:t>
            </a:r>
            <a:endParaRPr lang="en-US" sz="24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14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3DA765-208A-4B43-85CD-CA83505D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936" y="2984938"/>
            <a:ext cx="2817224" cy="368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82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0. Ethics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16520" y="1319211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>
              <a:lnSpc>
                <a:spcPct val="100000"/>
              </a:lnSpc>
              <a:tabLst>
                <a:tab pos="0" algn="l"/>
              </a:tabLst>
            </a:pPr>
            <a:r>
              <a:rPr lang="en-US" sz="6600" spc="-1" dirty="0">
                <a:latin typeface="Amasis MT Pro" panose="02040504050005020304" pitchFamily="18" charset="77"/>
              </a:rPr>
              <a:t>Try to behave ethically!</a:t>
            </a:r>
          </a:p>
          <a:p>
            <a:pPr marL="1800">
              <a:lnSpc>
                <a:spcPct val="100000"/>
              </a:lnSpc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  <a:p>
            <a:pPr marL="3447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Check and obey websites’ </a:t>
            </a:r>
            <a:r>
              <a:rPr lang="en-US" sz="2000" b="1" spc="-1" dirty="0">
                <a:latin typeface="Amasis MT Pro" panose="02040504050005020304" pitchFamily="18" charset="77"/>
              </a:rPr>
              <a:t>/</a:t>
            </a:r>
            <a:r>
              <a:rPr lang="en-US" sz="2000" b="1" spc="-1" dirty="0" err="1">
                <a:latin typeface="Amasis MT Pro" panose="02040504050005020304" pitchFamily="18" charset="77"/>
              </a:rPr>
              <a:t>robots.txt</a:t>
            </a:r>
            <a:endParaRPr lang="en-US" sz="2000" b="1" spc="-1" dirty="0">
              <a:latin typeface="Amasis MT Pro" panose="02040504050005020304" pitchFamily="18" charset="77"/>
            </a:endParaRPr>
          </a:p>
          <a:p>
            <a:pPr marL="3447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If you scraping on behalf of your company, it could cost you a lot!</a:t>
            </a:r>
          </a:p>
          <a:p>
            <a:pPr marL="3447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You may not be able to publish the results of your analysis, in fear of being sued! </a:t>
            </a:r>
          </a:p>
          <a:p>
            <a:pPr marL="3447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Try not to crawl during the peak website traffic hours ()</a:t>
            </a:r>
          </a:p>
          <a:p>
            <a:pPr marL="3447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Try not to parallel! </a:t>
            </a:r>
          </a:p>
          <a:p>
            <a:pPr marL="3447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Put “sleeps” in the code.</a:t>
            </a: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15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650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What is behind a website: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16520" y="1319211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>
              <a:lnSpc>
                <a:spcPct val="100000"/>
              </a:lnSpc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16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1026" name="Picture 2" descr="Learning HTML, CSS, and JavaScript">
            <a:extLst>
              <a:ext uri="{FF2B5EF4-FFF2-40B4-BE49-F238E27FC236}">
                <a16:creationId xmlns:a16="http://schemas.microsoft.com/office/drawing/2014/main" id="{7D71D8A0-46F9-D446-B764-3A9896F4E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280" y="2033514"/>
            <a:ext cx="6189520" cy="362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FFE973-4ACB-FF43-A5E0-52C3BB5E2227}"/>
              </a:ext>
            </a:extLst>
          </p:cNvPr>
          <p:cNvSpPr/>
          <p:nvPr/>
        </p:nvSpPr>
        <p:spPr>
          <a:xfrm>
            <a:off x="0" y="6534834"/>
            <a:ext cx="695259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S</a:t>
            </a:r>
            <a:r>
              <a:rPr lang="en-DE" sz="700" dirty="0"/>
              <a:t>ource: </a:t>
            </a:r>
            <a:r>
              <a:rPr lang="en-DE" sz="700" dirty="0">
                <a:hlinkClick r:id="rId3"/>
              </a:rPr>
              <a:t>https://www.10bestdesign.com/blog/learning-html--css--and-javascript/</a:t>
            </a:r>
            <a:r>
              <a:rPr lang="en-DE" sz="7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89F456-197E-4746-B541-751B442A8594}"/>
              </a:ext>
            </a:extLst>
          </p:cNvPr>
          <p:cNvSpPr txBox="1"/>
          <p:nvPr/>
        </p:nvSpPr>
        <p:spPr>
          <a:xfrm>
            <a:off x="147320" y="1401591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https://html-css-js.com/html/tags/</a:t>
            </a:r>
            <a:r>
              <a:rPr lang="en-GB" dirty="0"/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1340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 err="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BeautifulSoup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16520" y="1319211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>
              <a:lnSpc>
                <a:spcPct val="100000"/>
              </a:lnSpc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17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AA3ED-79CB-134D-B15C-8EF16199D529}"/>
              </a:ext>
            </a:extLst>
          </p:cNvPr>
          <p:cNvSpPr/>
          <p:nvPr/>
        </p:nvSpPr>
        <p:spPr>
          <a:xfrm>
            <a:off x="224612" y="1319211"/>
            <a:ext cx="5297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https://www.crummy.com/software/BeautifulSoup/</a:t>
            </a:r>
            <a:r>
              <a:rPr lang="en-GB" dirty="0"/>
              <a:t> 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38159C-EC3C-2247-B68E-AF3247AE7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227" y="3178851"/>
            <a:ext cx="7557961" cy="28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03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Let’s practice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16520" y="1319211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>
              <a:lnSpc>
                <a:spcPct val="100000"/>
              </a:lnSpc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18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5AA3ED-79CB-134D-B15C-8EF16199D529}"/>
              </a:ext>
            </a:extLst>
          </p:cNvPr>
          <p:cNvSpPr/>
          <p:nvPr/>
        </p:nvSpPr>
        <p:spPr>
          <a:xfrm>
            <a:off x="224612" y="1319211"/>
            <a:ext cx="622702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masis MT Pro" panose="02040504050005020304" pitchFamily="18" charset="77"/>
              </a:rPr>
              <a:t>What is the average of IEO ratings on the </a:t>
            </a:r>
            <a:r>
              <a:rPr lang="en-GB" dirty="0" err="1">
                <a:latin typeface="Amasis MT Pro" panose="02040504050005020304" pitchFamily="18" charset="77"/>
              </a:rPr>
              <a:t>ICObench.com</a:t>
            </a:r>
            <a:r>
              <a:rPr lang="en-GB" dirty="0">
                <a:latin typeface="Amasis MT Pro" panose="02040504050005020304" pitchFamily="18" charset="77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masis MT Pro" panose="02040504050005020304" pitchFamily="18" charset="77"/>
              </a:rPr>
              <a:t>What is the cumulative capital that IEO market raised?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Amasis MT Pro" panose="02040504050005020304" pitchFamily="18" charset="77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Amasis MT Pro" panose="02040504050005020304" pitchFamily="18" charset="77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Amasis MT Pro" panose="02040504050005020304" pitchFamily="18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Source: </a:t>
            </a:r>
            <a:r>
              <a:rPr lang="en-GB" dirty="0">
                <a:latin typeface="Amasis MT Pro" panose="02040504050005020304" pitchFamily="18" charset="77"/>
                <a:hlinkClick r:id="rId2"/>
              </a:rPr>
              <a:t>https://icobench.com/ieo</a:t>
            </a:r>
            <a:r>
              <a:rPr lang="en-GB" dirty="0">
                <a:latin typeface="Amasis MT Pro" panose="02040504050005020304" pitchFamily="18" charset="77"/>
              </a:rPr>
              <a:t> </a:t>
            </a:r>
            <a:endParaRPr lang="en-DE" dirty="0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6512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Agenda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200" y="1053496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>
              <a:lnSpc>
                <a:spcPct val="100000"/>
              </a:lnSpc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How data is born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APIs</a:t>
            </a:r>
          </a:p>
          <a:p>
            <a:pPr marL="916200" lvl="1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 err="1">
                <a:latin typeface="Amasis MT Pro" panose="02040504050005020304" pitchFamily="18" charset="77"/>
              </a:rPr>
              <a:t>Excercise</a:t>
            </a:r>
            <a:r>
              <a:rPr lang="en-US" sz="2400" spc="-1" dirty="0">
                <a:latin typeface="Amasis MT Pro" panose="02040504050005020304" pitchFamily="18" charset="77"/>
              </a:rPr>
              <a:t>: Reddit Stock and Crypto tracker analysis</a:t>
            </a:r>
          </a:p>
          <a:p>
            <a:pPr marL="459000" indent="-4572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Web Scraping</a:t>
            </a:r>
          </a:p>
          <a:p>
            <a:pPr marL="4590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2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9A30695-AA3D-E876-C8BE-9E883BB89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702140"/>
              </p:ext>
            </p:extLst>
          </p:nvPr>
        </p:nvGraphicFramePr>
        <p:xfrm>
          <a:off x="1063916" y="3405546"/>
          <a:ext cx="6549864" cy="309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476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Data Acquisitions: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585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4700" indent="-342900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Data needed for an analysis:</a:t>
            </a:r>
          </a:p>
          <a:p>
            <a:pPr marL="9162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Collected </a:t>
            </a:r>
            <a:r>
              <a:rPr lang="en-US" b="1" spc="-1" dirty="0">
                <a:latin typeface="Amasis MT Pro" panose="02040504050005020304" pitchFamily="18" charset="77"/>
              </a:rPr>
              <a:t>exclusively</a:t>
            </a:r>
            <a:r>
              <a:rPr lang="en-US" spc="-1" dirty="0">
                <a:latin typeface="Amasis MT Pro" panose="02040504050005020304" pitchFamily="18" charset="77"/>
              </a:rPr>
              <a:t> for the purpose of the analysis at hand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A survey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</a:rPr>
              <a:t>E.g., Amazon </a:t>
            </a:r>
            <a:r>
              <a:rPr lang="en-US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  <a:hlinkClick r:id="rId2"/>
              </a:rPr>
              <a:t>mTurk</a:t>
            </a:r>
            <a:r>
              <a:rPr lang="en-US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</a:rPr>
              <a:t>, 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SurveyMonkey, …</a:t>
            </a:r>
            <a:endParaRPr lang="en-US" spc="-1" dirty="0">
              <a:solidFill>
                <a:schemeClr val="tx1">
                  <a:lumMod val="50000"/>
                  <a:lumOff val="50000"/>
                </a:schemeClr>
              </a:solidFill>
              <a:latin typeface="Amasis MT Pro" panose="02040504050005020304" pitchFamily="18" charset="77"/>
            </a:endParaRP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Experiment results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Designed via an application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One should consider: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Sample selection bias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Ethical aspects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Collected for other purposes by a </a:t>
            </a:r>
            <a:r>
              <a:rPr lang="en-US" b="1" spc="-1" dirty="0">
                <a:latin typeface="Amasis MT Pro" panose="02040504050005020304" pitchFamily="18" charset="77"/>
              </a:rPr>
              <a:t>third party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A subset of a bigger dataset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Data comes with more missing values (need for complementation)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Subscription is required or free to public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Access: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Bulk </a:t>
            </a:r>
            <a:r>
              <a:rPr lang="en-US" sz="1600" spc="-1" dirty="0">
                <a:latin typeface="Amasis MT Pro" panose="02040504050005020304" pitchFamily="18" charset="77"/>
              </a:rPr>
              <a:t>Download </a:t>
            </a:r>
            <a:r>
              <a:rPr lang="en-U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</a:rPr>
              <a:t>(E.g., in CSVs from CRSP, </a:t>
            </a:r>
            <a:r>
              <a:rPr lang="en-US" sz="16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</a:rPr>
              <a:t>Compustat</a:t>
            </a:r>
            <a:r>
              <a:rPr lang="en-US" sz="16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</a:rPr>
              <a:t>,…) </a:t>
            </a:r>
            <a:r>
              <a:rPr lang="en-US" spc="-1" dirty="0">
                <a:latin typeface="Amasis MT Pro" panose="02040504050005020304" pitchFamily="18" charset="77"/>
              </a:rPr>
              <a:t>with a direct link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Application program interfaces (APIs)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Collecting web data</a:t>
            </a:r>
          </a:p>
          <a:p>
            <a:pPr marL="2173500" lvl="4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Hand collection</a:t>
            </a:r>
          </a:p>
          <a:p>
            <a:pPr marL="2173500" lvl="4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Web scraping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3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8301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APIs: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422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Application Programming Interfaces 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allow developers to create complex functionality more easily. 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They abstract more complex code away from you, providing some easier syntax to use in its place.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b="1" spc="-1" dirty="0">
                <a:latin typeface="Amasis MT Pro" panose="02040504050005020304" pitchFamily="18" charset="77"/>
              </a:rPr>
              <a:t>There are countless APIs around to make your life easier </a:t>
            </a:r>
          </a:p>
          <a:p>
            <a:pPr marL="916200" lvl="2">
              <a:tabLst>
                <a:tab pos="0" algn="l"/>
              </a:tabLst>
            </a:pPr>
            <a:endParaRPr lang="en-US" spc="-1" dirty="0">
              <a:latin typeface="Amasis MT Pro" panose="02040504050005020304" pitchFamily="18" charset="77"/>
            </a:endParaRP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You created a device which needs electricity: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The Plug in your apartments is an API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You don’t need to take care of: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How electricity is generated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How it is transferred to your home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pc="-1" dirty="0">
                <a:latin typeface="Amasis MT Pro" panose="02040504050005020304" pitchFamily="18" charset="77"/>
              </a:rPr>
              <a:t>…</a:t>
            </a: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4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D648A-341B-9841-8631-27A9F723E7DB}"/>
              </a:ext>
            </a:extLst>
          </p:cNvPr>
          <p:cNvSpPr/>
          <p:nvPr/>
        </p:nvSpPr>
        <p:spPr>
          <a:xfrm>
            <a:off x="195480" y="6623116"/>
            <a:ext cx="58141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S</a:t>
            </a:r>
            <a:r>
              <a:rPr lang="en-DE" sz="700" dirty="0"/>
              <a:t>ource: </a:t>
            </a:r>
            <a:r>
              <a:rPr lang="en-DE" sz="700" dirty="0">
                <a:hlinkClick r:id="rId2"/>
              </a:rPr>
              <a:t>https://developer.mozilla.org/en-US/docs/Learn/JavaScript/Client-side_web_APIs/Introduction</a:t>
            </a:r>
            <a:r>
              <a:rPr lang="en-DE" sz="7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90ADB8-C60D-C34B-99E3-FF96302AC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216" y="2961879"/>
            <a:ext cx="2905041" cy="195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DFB7E-F193-154B-AEFB-347CF5EBA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34" y="4758866"/>
            <a:ext cx="5590397" cy="184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APIs: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422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lvl="1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Assume you want to predict stock returns based on weather conditions </a:t>
            </a:r>
            <a:r>
              <a:rPr lang="en-US" sz="2400" spc="-1" dirty="0">
                <a:latin typeface="Amasis MT Pro" panose="02040504050005020304" pitchFamily="18" charset="77"/>
                <a:hlinkClick r:id="rId3"/>
              </a:rPr>
              <a:t>(</a:t>
            </a:r>
            <a:r>
              <a:rPr lang="en-US" sz="2400" spc="-1" dirty="0" err="1">
                <a:latin typeface="Amasis MT Pro" panose="02040504050005020304" pitchFamily="18" charset="77"/>
                <a:hlinkClick r:id="rId3"/>
              </a:rPr>
              <a:t>Hirshleifer</a:t>
            </a:r>
            <a:r>
              <a:rPr lang="en-US" sz="2400" spc="-1" dirty="0">
                <a:latin typeface="Amasis MT Pro" panose="02040504050005020304" pitchFamily="18" charset="77"/>
                <a:hlinkClick r:id="rId3"/>
              </a:rPr>
              <a:t> &amp; Shumway, 2003 JF):</a:t>
            </a:r>
            <a:endParaRPr lang="en-US" sz="2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You don’t need to measure conditions yourself!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You rely on a weather API and request the data that you need</a:t>
            </a:r>
          </a:p>
          <a:p>
            <a:pPr marL="1716300" lvl="3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Example: </a:t>
            </a:r>
            <a:r>
              <a:rPr lang="en-US" sz="2400" spc="-1" dirty="0">
                <a:latin typeface="Amasis MT Pro" panose="02040504050005020304" pitchFamily="18" charset="77"/>
                <a:hlinkClick r:id="rId4"/>
              </a:rPr>
              <a:t>https://openweathermap.org/</a:t>
            </a:r>
            <a:r>
              <a:rPr lang="en-US" sz="2400" spc="-1" dirty="0">
                <a:latin typeface="Amasis MT Pro" panose="02040504050005020304" pitchFamily="18" charset="77"/>
              </a:rPr>
              <a:t> 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You focus on your own application/model</a:t>
            </a: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5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D648A-341B-9841-8631-27A9F723E7DB}"/>
              </a:ext>
            </a:extLst>
          </p:cNvPr>
          <p:cNvSpPr/>
          <p:nvPr/>
        </p:nvSpPr>
        <p:spPr>
          <a:xfrm>
            <a:off x="195480" y="6623116"/>
            <a:ext cx="58141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S</a:t>
            </a:r>
            <a:r>
              <a:rPr lang="en-DE" sz="700" dirty="0"/>
              <a:t>ource: </a:t>
            </a:r>
            <a:r>
              <a:rPr lang="en-GB" sz="700" dirty="0">
                <a:hlinkClick r:id="rId5"/>
              </a:rPr>
              <a:t>https://www.smashingmagazine.com/2019/01/api-based-platforms-product-managers/</a:t>
            </a:r>
            <a:r>
              <a:rPr lang="en-GB" sz="700" dirty="0"/>
              <a:t> </a:t>
            </a:r>
            <a:endParaRPr lang="en-DE" sz="700" dirty="0"/>
          </a:p>
        </p:txBody>
      </p:sp>
    </p:spTree>
    <p:extLst>
      <p:ext uri="{BB962C8B-B14F-4D97-AF65-F5344CB8AC3E}">
        <p14:creationId xmlns:p14="http://schemas.microsoft.com/office/powerpoint/2010/main" val="42026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APIs: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422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459000" lvl="1"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459000" lvl="1"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Amasis MT Pro" panose="02040504050005020304" pitchFamily="18" charset="77"/>
              </a:rPr>
              <a:t>Requests:</a:t>
            </a:r>
          </a:p>
          <a:p>
            <a:pPr marL="459000" lvl="1"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1" spc="-1" dirty="0">
                <a:latin typeface="Amasis MT Pro" panose="02040504050005020304" pitchFamily="18" charset="77"/>
              </a:rPr>
              <a:t>Get</a:t>
            </a:r>
            <a:r>
              <a:rPr lang="en-US" sz="1400" spc="-1" dirty="0">
                <a:latin typeface="Amasis MT Pro" panose="02040504050005020304" pitchFamily="18" charset="77"/>
              </a:rPr>
              <a:t>: used for fetching documents, could be cashed, won’t change anything in the server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b="1" spc="-1" dirty="0">
                <a:latin typeface="Amasis MT Pro" panose="02040504050005020304" pitchFamily="18" charset="77"/>
              </a:rPr>
              <a:t>Post</a:t>
            </a:r>
            <a:r>
              <a:rPr lang="en-US" sz="1400" spc="-1" dirty="0">
                <a:latin typeface="Amasis MT Pro" panose="02040504050005020304" pitchFamily="18" charset="77"/>
              </a:rPr>
              <a:t>: used for updating data, not cashed, no limit, could change something in the server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Amasis MT Pro" panose="02040504050005020304" pitchFamily="18" charset="77"/>
              </a:rPr>
              <a:t>Security? 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400" spc="-1" dirty="0">
                <a:latin typeface="Amasis MT Pro" panose="02040504050005020304" pitchFamily="18" charset="77"/>
              </a:rPr>
              <a:t>Responses: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200+ means the request has succeeded;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300+ means the request is redirected to another URL;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400+ means an error that originates from the client application has occurred;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/>
              <a:t>500+ means an error that originates from the server has occurred.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14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6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ED648A-341B-9841-8631-27A9F723E7DB}"/>
              </a:ext>
            </a:extLst>
          </p:cNvPr>
          <p:cNvSpPr/>
          <p:nvPr/>
        </p:nvSpPr>
        <p:spPr>
          <a:xfrm>
            <a:off x="195480" y="6623116"/>
            <a:ext cx="581412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700" dirty="0"/>
              <a:t>S</a:t>
            </a:r>
            <a:r>
              <a:rPr lang="en-DE" sz="700" dirty="0"/>
              <a:t>ource: </a:t>
            </a:r>
            <a:r>
              <a:rPr lang="en-GB" sz="700" dirty="0">
                <a:hlinkClick r:id="rId3"/>
              </a:rPr>
              <a:t>https://www.smashingmagazine.com/2019/01/api-based-platforms-product-managers/</a:t>
            </a:r>
            <a:r>
              <a:rPr lang="en-GB" sz="700" dirty="0"/>
              <a:t> </a:t>
            </a:r>
            <a:endParaRPr lang="en-DE" sz="700" dirty="0"/>
          </a:p>
        </p:txBody>
      </p:sp>
      <p:pic>
        <p:nvPicPr>
          <p:cNvPr id="3076" name="Picture 4" descr="Webapp - Database diagram">
            <a:extLst>
              <a:ext uri="{FF2B5EF4-FFF2-40B4-BE49-F238E27FC236}">
                <a16:creationId xmlns:a16="http://schemas.microsoft.com/office/drawing/2014/main" id="{5718DC35-5671-0A48-953A-263B99210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284" y="1083780"/>
            <a:ext cx="5080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A29FA2-6435-E04C-A3B4-D666AA371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435022"/>
              </p:ext>
            </p:extLst>
          </p:nvPr>
        </p:nvGraphicFramePr>
        <p:xfrm>
          <a:off x="942723" y="2722080"/>
          <a:ext cx="7521547" cy="1018104"/>
        </p:xfrm>
        <a:graphic>
          <a:graphicData uri="http://schemas.openxmlformats.org/drawingml/2006/table">
            <a:tbl>
              <a:tblPr/>
              <a:tblGrid>
                <a:gridCol w="830624">
                  <a:extLst>
                    <a:ext uri="{9D8B030D-6E8A-4147-A177-3AD203B41FA5}">
                      <a16:colId xmlns:a16="http://schemas.microsoft.com/office/drawing/2014/main" val="3050336061"/>
                    </a:ext>
                  </a:extLst>
                </a:gridCol>
                <a:gridCol w="6690923">
                  <a:extLst>
                    <a:ext uri="{9D8B030D-6E8A-4147-A177-3AD203B41FA5}">
                      <a16:colId xmlns:a16="http://schemas.microsoft.com/office/drawing/2014/main" val="2461689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  <a:latin typeface="Amasis MT Pro" panose="02040504050005020304" pitchFamily="18" charset="77"/>
                        </a:rPr>
                        <a:t>GET</a:t>
                      </a:r>
                    </a:p>
                  </a:txBody>
                  <a:tcPr marL="86886" marR="86886" marT="43443" marB="43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  <a:latin typeface="Amasis MT Pro" panose="02040504050005020304" pitchFamily="18" charset="77"/>
                        </a:rPr>
                        <a:t>The API looks for the data you’ve requested and sends it back to you.</a:t>
                      </a:r>
                    </a:p>
                  </a:txBody>
                  <a:tcPr marL="86886" marR="86886" marT="43443" marB="43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52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  <a:latin typeface="Amasis MT Pro" panose="02040504050005020304" pitchFamily="18" charset="77"/>
                        </a:rPr>
                        <a:t>POST</a:t>
                      </a:r>
                    </a:p>
                  </a:txBody>
                  <a:tcPr marL="86886" marR="86886" marT="43443" marB="43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>
                          <a:effectLst/>
                          <a:latin typeface="Amasis MT Pro" panose="02040504050005020304" pitchFamily="18" charset="77"/>
                        </a:rPr>
                        <a:t>The API creates a new entry in the database and tells you whether the creation is successful.</a:t>
                      </a:r>
                    </a:p>
                  </a:txBody>
                  <a:tcPr marL="86886" marR="86886" marT="43443" marB="43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76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  <a:latin typeface="Amasis MT Pro" panose="02040504050005020304" pitchFamily="18" charset="77"/>
                        </a:rPr>
                        <a:t>PUT</a:t>
                      </a:r>
                    </a:p>
                  </a:txBody>
                  <a:tcPr marL="86886" marR="86886" marT="43443" marB="43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dirty="0">
                          <a:effectLst/>
                          <a:latin typeface="Amasis MT Pro" panose="02040504050005020304" pitchFamily="18" charset="77"/>
                        </a:rPr>
                        <a:t>The API updates an entry in the database and tells you whether the update is successful.</a:t>
                      </a:r>
                    </a:p>
                  </a:txBody>
                  <a:tcPr marL="86886" marR="86886" marT="43443" marB="43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90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dirty="0">
                          <a:effectLst/>
                          <a:latin typeface="Amasis MT Pro" panose="02040504050005020304" pitchFamily="18" charset="77"/>
                        </a:rPr>
                        <a:t>DELETE</a:t>
                      </a:r>
                    </a:p>
                  </a:txBody>
                  <a:tcPr marL="86886" marR="86886" marT="43443" marB="43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dirty="0">
                          <a:effectLst/>
                          <a:latin typeface="Amasis MT Pro" panose="02040504050005020304" pitchFamily="18" charset="77"/>
                        </a:rPr>
                        <a:t>The API deletes an entry in the database and tells you whether the deletion is successful.</a:t>
                      </a:r>
                    </a:p>
                  </a:txBody>
                  <a:tcPr marL="86886" marR="86886" marT="43443" marB="43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18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6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7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145086-957F-FA4D-DAA8-21116FE6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18496"/>
            <a:ext cx="7772400" cy="5250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42185E-E682-D3BF-11A9-8B2F0F0B352B}"/>
              </a:ext>
            </a:extLst>
          </p:cNvPr>
          <p:cNvSpPr txBox="1"/>
          <p:nvPr/>
        </p:nvSpPr>
        <p:spPr>
          <a:xfrm>
            <a:off x="685800" y="534390"/>
            <a:ext cx="293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Example get request:</a:t>
            </a:r>
          </a:p>
        </p:txBody>
      </p:sp>
    </p:spTree>
    <p:extLst>
      <p:ext uri="{BB962C8B-B14F-4D97-AF65-F5344CB8AC3E}">
        <p14:creationId xmlns:p14="http://schemas.microsoft.com/office/powerpoint/2010/main" val="327947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8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2185E-E682-D3BF-11A9-8B2F0F0B352B}"/>
              </a:ext>
            </a:extLst>
          </p:cNvPr>
          <p:cNvSpPr txBox="1"/>
          <p:nvPr/>
        </p:nvSpPr>
        <p:spPr>
          <a:xfrm>
            <a:off x="685800" y="534390"/>
            <a:ext cx="521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Example post request: </a:t>
            </a:r>
            <a:r>
              <a:rPr lang="en-GB" dirty="0">
                <a:hlinkClick r:id="rId3"/>
              </a:rPr>
              <a:t>https://sustainableentrepreneurship.org/</a:t>
            </a:r>
            <a:r>
              <a:rPr lang="en-GB" dirty="0"/>
              <a:t> 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33CB6-F168-5D75-10CC-57F701C68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64095"/>
            <a:ext cx="7772400" cy="51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0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APIs - Accessibility: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47320" y="1083780"/>
            <a:ext cx="8710960" cy="5422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lvl="1"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You discover the APIs, and find your way!</a:t>
            </a:r>
          </a:p>
          <a:p>
            <a:pPr marL="916200" lvl="1" indent="-457200">
              <a:buFont typeface="+mj-lt"/>
              <a:buAutoNum type="arabicPeriod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+mj-lt"/>
              <a:buAutoNum type="arabicPeriod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Some websites offer a nicely documented API to access their dataset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Example: </a:t>
            </a:r>
            <a:r>
              <a:rPr lang="en-US" sz="2000" spc="-1" dirty="0">
                <a:latin typeface="Amasis MT Pro" panose="02040504050005020304" pitchFamily="18" charset="77"/>
                <a:hlinkClick r:id="rId3"/>
              </a:rPr>
              <a:t>Google products </a:t>
            </a:r>
            <a:r>
              <a:rPr lang="en-US" sz="2000" spc="-1" dirty="0">
                <a:latin typeface="Amasis MT Pro" panose="02040504050005020304" pitchFamily="18" charset="77"/>
              </a:rPr>
              <a:t>(Map, YouTube, Translate, …)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You need to apply for an API key 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This could come with a cost based on your usage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  <a:p>
            <a:pPr marL="916200" lvl="1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Some websites create a “hub” by collecting many APIs in a single platform.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You may sacrifice some functionality to be more straightforward.</a:t>
            </a:r>
          </a:p>
          <a:p>
            <a:pPr marL="916200" lvl="1" indent="-457200">
              <a:buFont typeface="+mj-lt"/>
              <a:buAutoNum type="arabicPeriod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9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353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22869</TotalTime>
  <Words>1041</Words>
  <Application>Microsoft Office PowerPoint</Application>
  <PresentationFormat>On-screen Show (4:3)</PresentationFormat>
  <Paragraphs>216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</vt:lpstr>
      <vt:lpstr>Arial</vt:lpstr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Mergers &amp; Acquisitions (MEAC)  Intro to the course  &amp; organizational issues  Prof. Dr. Mark Wahrenburg Jan Weidner Sasan Mansouri (TA) Sasan.Mansouri@hof.uni-frankfurt.de</dc:title>
  <dc:subject/>
  <dc:creator>Wahrenburg Mark</dc:creator>
  <dc:description/>
  <cp:lastModifiedBy>Arko Banerjee</cp:lastModifiedBy>
  <cp:revision>103</cp:revision>
  <cp:lastPrinted>2021-11-14T15:49:19Z</cp:lastPrinted>
  <dcterms:modified xsi:type="dcterms:W3CDTF">2025-08-11T16:46:59Z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9</vt:i4>
  </property>
  <property fmtid="{D5CDD505-2E9C-101B-9397-08002B2CF9AE}" pid="7" name="PresentationFormat">
    <vt:lpwstr>Bildschirmpräsentation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30</vt:i4>
  </property>
</Properties>
</file>