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gdan.mtg@gmail.com" initials="b" lastIdx="1" clrIdx="0">
    <p:extLst>
      <p:ext uri="{19B8F6BF-5375-455C-9EA6-DF929625EA0E}">
        <p15:presenceInfo xmlns:p15="http://schemas.microsoft.com/office/powerpoint/2012/main" userId="bogdan.mtg@gmail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/>
    <p:restoredTop sz="86410"/>
  </p:normalViewPr>
  <p:slideViewPr>
    <p:cSldViewPr snapToGrid="0">
      <p:cViewPr varScale="1">
        <p:scale>
          <a:sx n="99" d="100"/>
          <a:sy n="99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592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1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7" name="Google Shape;2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0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6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6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7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9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9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2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6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6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5" name="Google Shape;195;p4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96" name="Google Shape;196;p4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1" name="Google Shape;201;p48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4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5" name="Google Shape;205;p4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06" name="Google Shape;206;p49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0" name="Google Shape;220;p52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2" name="Google Shape;222;p52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3" name="Google Shape;223;p52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4" name="Google Shape;224;p52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5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6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5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9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6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6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6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6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6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6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2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6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6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6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3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6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6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6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6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57200" y="274680"/>
            <a:ext cx="8229600" cy="5299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6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6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6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6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6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6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1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213048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type="title" idx="2"/>
          </p:nvPr>
        </p:nvSpPr>
        <p:spPr>
          <a:xfrm>
            <a:off x="457200" y="1600200"/>
            <a:ext cx="82296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5" name="Google Shape;175;p40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3"/>
          <p:cNvSpPr txBox="1">
            <a:spLocks noGrp="1"/>
          </p:cNvSpPr>
          <p:nvPr>
            <p:ph type="title"/>
          </p:nvPr>
        </p:nvSpPr>
        <p:spPr>
          <a:xfrm>
            <a:off x="722160" y="4406760"/>
            <a:ext cx="7772400" cy="13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7" name="Google Shape;227;p53"/>
          <p:cNvSpPr txBox="1">
            <a:spLocks noGrp="1"/>
          </p:cNvSpPr>
          <p:nvPr>
            <p:ph type="body" idx="1"/>
          </p:nvPr>
        </p:nvSpPr>
        <p:spPr>
          <a:xfrm>
            <a:off x="722160" y="2906640"/>
            <a:ext cx="7772400" cy="150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8" name="Google Shape;228;p53"/>
          <p:cNvSpPr txBox="1">
            <a:spLocks noGrp="1"/>
          </p:cNvSpPr>
          <p:nvPr>
            <p:ph type="dt" idx="10"/>
          </p:nvPr>
        </p:nvSpPr>
        <p:spPr>
          <a:xfrm>
            <a:off x="45720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9" name="Google Shape;229;p53"/>
          <p:cNvSpPr txBox="1">
            <a:spLocks noGrp="1"/>
          </p:cNvSpPr>
          <p:nvPr>
            <p:ph type="ftr" idx="11"/>
          </p:nvPr>
        </p:nvSpPr>
        <p:spPr>
          <a:xfrm>
            <a:off x="3124080" y="6356520"/>
            <a:ext cx="289548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0" name="Google Shape;230;p53"/>
          <p:cNvSpPr txBox="1">
            <a:spLocks noGrp="1"/>
          </p:cNvSpPr>
          <p:nvPr>
            <p:ph type="sldNum" idx="12"/>
          </p:nvPr>
        </p:nvSpPr>
        <p:spPr>
          <a:xfrm>
            <a:off x="6553080" y="6356520"/>
            <a:ext cx="2133720" cy="36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6"/>
          <p:cNvSpPr txBox="1"/>
          <p:nvPr/>
        </p:nvSpPr>
        <p:spPr>
          <a:xfrm>
            <a:off x="685800" y="1700640"/>
            <a:ext cx="7772400" cy="352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lvl="0" algn="ctr"/>
            <a:r>
              <a:rPr lang="ru-RU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КУРСОВИЙ ПРОЄКТ</a:t>
            </a:r>
            <a:r>
              <a:rPr lang="ru-RU" sz="1800" b="0" i="0" u="none" strike="noStrike" cap="none" dirty="0"/>
              <a:t/>
            </a:r>
            <a:br>
              <a:rPr lang="ru-RU" sz="1800" b="0" i="0" u="none" strike="noStrike" cap="none" dirty="0"/>
            </a:br>
            <a:r>
              <a:rPr lang="ru-RU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 тему: </a:t>
            </a:r>
            <a:r>
              <a:rPr lang="ru-RU" sz="4000" b="1" dirty="0"/>
              <a:t>Система </a:t>
            </a:r>
            <a:r>
              <a:rPr lang="ru-RU" sz="4000" b="1" dirty="0" err="1"/>
              <a:t>управління</a:t>
            </a:r>
            <a:r>
              <a:rPr lang="ru-RU" sz="4000" b="1" dirty="0"/>
              <a:t> базою </a:t>
            </a:r>
            <a:r>
              <a:rPr lang="ru-RU" sz="4000" b="1" dirty="0" err="1"/>
              <a:t>даних</a:t>
            </a:r>
            <a:r>
              <a:rPr lang="ru-RU" sz="4000" b="1" dirty="0"/>
              <a:t> </a:t>
            </a:r>
            <a:r>
              <a:rPr lang="ru-RU" sz="4000" b="1" dirty="0"/>
              <a:t>л</a:t>
            </a:r>
            <a:r>
              <a:rPr lang="ru-RU" sz="4000" b="1" dirty="0" smtClean="0"/>
              <a:t>омбард</a:t>
            </a:r>
            <a:r>
              <a:rPr lang="uk-UA" sz="4000" b="1" dirty="0" smtClean="0"/>
              <a:t>а</a:t>
            </a:r>
            <a:r>
              <a:rPr lang="ru-RU" sz="1800" b="0" i="0" u="none" strike="noStrike" cap="none" dirty="0"/>
              <a:t/>
            </a:r>
            <a:br>
              <a:rPr lang="ru-RU" sz="1800" b="0" i="0" u="none" strike="noStrike" cap="none" dirty="0"/>
            </a:br>
            <a:r>
              <a:rPr lang="ru-RU" sz="1800" b="0" i="0" u="none" strike="noStrike" cap="none" dirty="0"/>
              <a:t/>
            </a:r>
            <a:br>
              <a:rPr lang="ru-RU" sz="1800" b="0" i="0" u="none" strike="noStrike" cap="none" dirty="0"/>
            </a:br>
            <a:r>
              <a:rPr lang="ru-RU" sz="25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 </a:t>
            </a:r>
            <a:r>
              <a:rPr lang="ru-RU" sz="25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дисципліни</a:t>
            </a:r>
            <a:r>
              <a:rPr lang="ru-RU" sz="1800" b="0" i="0" u="none" strike="noStrike" cap="none" dirty="0"/>
              <a:t/>
            </a:r>
            <a:br>
              <a:rPr lang="ru-RU" sz="1800" b="0" i="0" u="none" strike="noStrike" cap="none" dirty="0"/>
            </a:br>
            <a:r>
              <a:rPr lang="uk-UA" sz="2400" dirty="0"/>
              <a:t>Об’єктно орієнтоване програмування</a:t>
            </a:r>
            <a:r>
              <a:rPr lang="ru-RU" sz="2400" b="0" i="0" u="none" strike="noStrike" cap="none" dirty="0"/>
              <a:t/>
            </a:r>
            <a:br>
              <a:rPr lang="ru-RU" sz="2400" b="0" i="0" u="none" strike="noStrike" cap="none" dirty="0"/>
            </a:br>
            <a:endParaRPr sz="2400" b="0" i="0" u="none" strike="noStrike" cap="none" dirty="0">
              <a:sym typeface="Arial"/>
            </a:endParaRPr>
          </a:p>
        </p:txBody>
      </p:sp>
      <p:sp>
        <p:nvSpPr>
          <p:cNvPr id="284" name="Google Shape;284;p66"/>
          <p:cNvSpPr txBox="1"/>
          <p:nvPr/>
        </p:nvSpPr>
        <p:spPr>
          <a:xfrm>
            <a:off x="2955600" y="5827320"/>
            <a:ext cx="5294160" cy="60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Виконав</a:t>
            </a:r>
            <a:r>
              <a:rPr lang="ru-RU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3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Маргер</a:t>
            </a:r>
            <a:r>
              <a:rPr lang="ru-RU" sz="3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Б.Є.</a:t>
            </a: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6"/>
          <p:cNvSpPr txBox="1"/>
          <p:nvPr/>
        </p:nvSpPr>
        <p:spPr>
          <a:xfrm>
            <a:off x="2577758" y="6037876"/>
            <a:ext cx="5166525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</a:t>
            </a: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uk-UA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uk-UA" sz="1800" dirty="0" smtClean="0">
                <a:latin typeface="Calibri"/>
                <a:ea typeface="Calibri"/>
                <a:cs typeface="Calibri"/>
                <a:sym typeface="Calibri"/>
              </a:rPr>
              <a:t>Перегляд речей зданих в ломбард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76"/>
          <p:cNvSpPr txBox="1"/>
          <p:nvPr/>
        </p:nvSpPr>
        <p:spPr>
          <a:xfrm>
            <a:off x="573840" y="5224680"/>
            <a:ext cx="799416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230" y="103315"/>
            <a:ext cx="5594053" cy="59345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77"/>
          <p:cNvSpPr txBox="1"/>
          <p:nvPr/>
        </p:nvSpPr>
        <p:spPr>
          <a:xfrm>
            <a:off x="1980057" y="2531225"/>
            <a:ext cx="4801744" cy="5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Сортування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всіх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речей за </a:t>
            </a:r>
            <a:r>
              <a:rPr lang="ru-RU" sz="1800" dirty="0" err="1" smtClean="0">
                <a:latin typeface="Calibri"/>
                <a:ea typeface="Calibri"/>
                <a:cs typeface="Calibri"/>
                <a:sym typeface="Calibri"/>
              </a:rPr>
              <a:t>ї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хньою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вартістю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на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вибір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від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 to max</a:t>
            </a:r>
            <a:r>
              <a:rPr lang="uk-UA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чи навпаки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7"/>
          <p:cNvSpPr txBox="1"/>
          <p:nvPr/>
        </p:nvSpPr>
        <p:spPr>
          <a:xfrm>
            <a:off x="2196300" y="6168446"/>
            <a:ext cx="849456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- </a:t>
            </a:r>
            <a:r>
              <a:rPr lang="ru-RU" sz="1800" dirty="0" err="1" smtClean="0">
                <a:latin typeface="Calibri"/>
                <a:ea typeface="Calibri"/>
                <a:cs typeface="Calibri"/>
                <a:sym typeface="Calibri"/>
              </a:rPr>
              <a:t>Видалення</a:t>
            </a:r>
            <a:r>
              <a:rPr lang="ru-RU" sz="1800" dirty="0" smtClean="0">
                <a:latin typeface="Calibri"/>
                <a:ea typeface="Calibri"/>
                <a:cs typeface="Calibri"/>
                <a:sym typeface="Calibri"/>
              </a:rPr>
              <a:t> предмету з ломбарду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024" y="29041"/>
            <a:ext cx="2646832" cy="2513253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024" y="3124200"/>
            <a:ext cx="2664466" cy="15432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008" y="4699856"/>
            <a:ext cx="6561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Рисунок 11 – </a:t>
            </a:r>
            <a:r>
              <a:rPr lang="ru-RU" dirty="0" err="1" smtClean="0"/>
              <a:t>Добавлення</a:t>
            </a:r>
            <a:r>
              <a:rPr lang="ru-RU" dirty="0" smtClean="0"/>
              <a:t> нового предмету </a:t>
            </a:r>
            <a:r>
              <a:rPr lang="ru-RU" dirty="0" err="1" smtClean="0"/>
              <a:t>зданого</a:t>
            </a:r>
            <a:r>
              <a:rPr lang="ru-RU" dirty="0" smtClean="0"/>
              <a:t> в ломбард, та </a:t>
            </a:r>
            <a:r>
              <a:rPr lang="ru-RU" dirty="0" err="1" smtClean="0"/>
              <a:t>призначення</a:t>
            </a:r>
            <a:r>
              <a:rPr lang="ru-RU" dirty="0" smtClean="0"/>
              <a:t> р</a:t>
            </a:r>
            <a:r>
              <a:rPr lang="uk-UA" dirty="0" err="1" smtClean="0"/>
              <a:t>ізних</a:t>
            </a:r>
            <a:r>
              <a:rPr lang="uk-UA" dirty="0" smtClean="0"/>
              <a:t> даних, </a:t>
            </a:r>
            <a:r>
              <a:rPr lang="uk-UA" dirty="0" err="1" smtClean="0"/>
              <a:t>например</a:t>
            </a:r>
            <a:r>
              <a:rPr lang="ru-RU" dirty="0" smtClean="0"/>
              <a:t> </a:t>
            </a:r>
            <a:r>
              <a:rPr lang="ru-RU" dirty="0" err="1" smtClean="0"/>
              <a:t>власника</a:t>
            </a:r>
            <a:r>
              <a:rPr lang="ru-RU" dirty="0" smtClean="0"/>
              <a:t> для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повернення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4214" y="5368234"/>
            <a:ext cx="4772691" cy="8002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8"/>
          <p:cNvSpPr txBox="1"/>
          <p:nvPr/>
        </p:nvSpPr>
        <p:spPr>
          <a:xfrm>
            <a:off x="457200" y="274680"/>
            <a:ext cx="8229600" cy="77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ВИСНОВКИ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8"/>
          <p:cNvSpPr/>
          <p:nvPr/>
        </p:nvSpPr>
        <p:spPr>
          <a:xfrm>
            <a:off x="254520" y="1196640"/>
            <a:ext cx="8641080" cy="54543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052640"/>
            <a:ext cx="9144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/>
              <a:t>У результаті розробки системи управління базою даних ломбарду було створено ефективний та зручний інструмент для управління клієнтами та предметами, що знаходяться в ломбардному обігу. Використовуючи принципи об'єктно-орієнтованого програмування, була забезпечена гнучкість і масштабованість програми, що дозволяє легко додавати нові функціональні можливості</a:t>
            </a:r>
            <a:r>
              <a:rPr lang="uk-UA" dirty="0" smtClean="0"/>
              <a:t>.</a:t>
            </a:r>
          </a:p>
          <a:p>
            <a:endParaRPr lang="uk-UA" dirty="0"/>
          </a:p>
          <a:p>
            <a:r>
              <a:rPr lang="uk-UA" dirty="0"/>
              <a:t>Основні досягнення: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Зручне управління даними</a:t>
            </a:r>
            <a:r>
              <a:rPr lang="uk-UA" dirty="0"/>
              <a:t> – система дозволяє легко додавати, редагувати, видаляти клієнтів та предмети. Користувач може швидко знайти інформацію за допомогою функцій пошуку та фільтрації, а також сортувати предмети за різними критеріями.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Пошук і сортування</a:t>
            </a:r>
            <a:r>
              <a:rPr lang="uk-UA" dirty="0"/>
              <a:t> – реалізовано пошук клієнтів та предметів за різними параметрами, такими як ім'я клієнта, </a:t>
            </a:r>
            <a:r>
              <a:rPr lang="en-US" dirty="0"/>
              <a:t>ID, </a:t>
            </a:r>
            <a:r>
              <a:rPr lang="uk-UA" dirty="0"/>
              <a:t>ціна предметів, що значно підвищує зручність роботи з великими обсягами даних. Сортування за ціною також дозволяє користувачу швидко знаходити потрібні предмети.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Меню та інтерфейс</a:t>
            </a:r>
            <a:r>
              <a:rPr lang="uk-UA" dirty="0"/>
              <a:t> – інтуїтивно зрозуміле меню дає користувачеві можливість вибору різних операцій з простим текстовим інтерфейсом. Це сприяє зручності роботи з системою та її адаптації до вимог користувача.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Збереження даних</a:t>
            </a:r>
            <a:r>
              <a:rPr lang="uk-UA" dirty="0"/>
              <a:t> – система підтримує збереження даних у файлах, що забезпечує надійне зберігання інформації навіть після завершення роботи програми. Користувач може бути впевнений у тому, що всі зміни зберігаються.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Масштабованість та майбутнє розширення</a:t>
            </a:r>
            <a:r>
              <a:rPr lang="uk-UA" dirty="0"/>
              <a:t> – з розробленою архітектурою класів система готова до розширення. Зокрема, можна додавати нові функції для управління фінансами, створювати додаткові звіти або інтегрувати систему з іншими програмами</a:t>
            </a:r>
            <a:r>
              <a:rPr lang="uk-UA" dirty="0" smtClean="0"/>
              <a:t>.</a:t>
            </a:r>
          </a:p>
          <a:p>
            <a:pPr>
              <a:buFont typeface="+mj-lt"/>
              <a:buAutoNum type="arabicPeriod"/>
            </a:pPr>
            <a:endParaRPr lang="uk-UA" dirty="0"/>
          </a:p>
          <a:p>
            <a:r>
              <a:rPr lang="uk-UA" dirty="0"/>
              <a:t>Загалом, реалізоване рішення є ефективним інструментом для управління ломбардом, що покращує організацію роботи з клієнтами та предметами. Цей проект не тільки відповідає вимогам замовника, але й має потенціал для подальшого розвитку та вдосконалення.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9"/>
          <p:cNvSpPr txBox="1"/>
          <p:nvPr/>
        </p:nvSpPr>
        <p:spPr>
          <a:xfrm>
            <a:off x="968760" y="473040"/>
            <a:ext cx="7206480" cy="9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Відео-ролик роботи програми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/>
          <p:nvPr/>
        </p:nvSpPr>
        <p:spPr>
          <a:xfrm>
            <a:off x="457200" y="274680"/>
            <a:ext cx="822960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4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r>
              <a:rPr lang="ru-RU" sz="4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та постановка </a:t>
            </a:r>
            <a:r>
              <a:rPr lang="ru-RU" sz="44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задачі</a:t>
            </a:r>
            <a:endParaRPr sz="4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7"/>
          <p:cNvSpPr/>
          <p:nvPr/>
        </p:nvSpPr>
        <p:spPr>
          <a:xfrm>
            <a:off x="608760" y="2853360"/>
            <a:ext cx="8063640" cy="762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7"/>
          <p:cNvSpPr txBox="1"/>
          <p:nvPr/>
        </p:nvSpPr>
        <p:spPr>
          <a:xfrm>
            <a:off x="609850" y="1401424"/>
            <a:ext cx="8213100" cy="51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ru-RU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Мета </a:t>
            </a:r>
            <a:r>
              <a:rPr lang="ru-RU" sz="2000" b="0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роботи</a:t>
            </a:r>
            <a:r>
              <a:rPr lang="ru-RU" sz="2000" b="0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полягає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у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розробці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системи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управління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базою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ломбарду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включає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себе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зберігання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та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обробку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інформації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про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клієнтів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також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предмети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що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були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здані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</a:t>
            </a: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ломбард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для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комп’ютерів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які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працюють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під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керуванням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ОС </a:t>
            </a:r>
            <a:r>
              <a:rPr lang="ru-RU" sz="20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Постановка </a:t>
            </a:r>
            <a:r>
              <a:rPr lang="ru-RU" sz="2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задачі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lvl="0" algn="just"/>
            <a:r>
              <a:rPr lang="uk-UA" sz="1800" dirty="0"/>
              <a:t>У рамках цього </a:t>
            </a:r>
            <a:r>
              <a:rPr lang="uk-UA" sz="1800" dirty="0" err="1"/>
              <a:t>проєкту</a:t>
            </a:r>
            <a:r>
              <a:rPr lang="uk-UA" sz="1800" dirty="0"/>
              <a:t> повинні бути реалізовані функції для додавання, редагування, пошуку та </a:t>
            </a:r>
            <a:r>
              <a:rPr lang="uk-UA" sz="1800" dirty="0" smtClean="0"/>
              <a:t>видалення</a:t>
            </a:r>
            <a:r>
              <a:rPr lang="en-US" sz="1800" dirty="0" smtClean="0"/>
              <a:t> </a:t>
            </a:r>
            <a:r>
              <a:rPr lang="uk-UA" sz="1800" dirty="0" smtClean="0"/>
              <a:t>записів</a:t>
            </a:r>
            <a:r>
              <a:rPr lang="en-US" sz="1800" dirty="0" smtClean="0"/>
              <a:t> </a:t>
            </a:r>
            <a:r>
              <a:rPr lang="en-US" sz="1800" dirty="0"/>
              <a:t>(</a:t>
            </a:r>
            <a:r>
              <a:rPr lang="uk-UA" sz="1800" dirty="0"/>
              <a:t>з </a:t>
            </a:r>
            <a:r>
              <a:rPr lang="uk-UA" sz="1800" dirty="0" err="1"/>
              <a:t>підтвержденням</a:t>
            </a:r>
            <a:r>
              <a:rPr lang="uk-UA" sz="1800" dirty="0"/>
              <a:t> через </a:t>
            </a:r>
            <a:r>
              <a:rPr lang="en-US" sz="1800" dirty="0"/>
              <a:t>y/n</a:t>
            </a:r>
            <a:r>
              <a:rPr lang="uk-UA" sz="1800" dirty="0"/>
              <a:t>)</a:t>
            </a:r>
            <a:r>
              <a:rPr lang="uk-UA" sz="1800" dirty="0" smtClean="0"/>
              <a:t> </a:t>
            </a:r>
            <a:r>
              <a:rPr lang="uk-UA" sz="1800" dirty="0"/>
              <a:t>про клієнтів і предмети. Система повинна підтримувати збереження даних у текстовому файлі та забезпечувати можливість зчитування цих даних при запуску програми. Користувач повинен мати змогу здійснювати пошук за різними критеріями, такими як ім'я клієнта, </a:t>
            </a:r>
            <a:r>
              <a:rPr lang="en-US" sz="1800" dirty="0"/>
              <a:t>ID </a:t>
            </a:r>
            <a:r>
              <a:rPr lang="uk-UA" sz="1800" dirty="0"/>
              <a:t>клієнта, назва предмета та його ціна. Також передбачається реалізація функціоналу сортування предметів за ціною (від мінімальної до максимальної або навпаки).</a:t>
            </a:r>
            <a:endParaRPr sz="1800" b="0" i="0" u="none" strike="noStrike" cap="none" dirty="0"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8"/>
          <p:cNvSpPr txBox="1"/>
          <p:nvPr/>
        </p:nvSpPr>
        <p:spPr>
          <a:xfrm>
            <a:off x="457200" y="274680"/>
            <a:ext cx="822960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Вихідні</a:t>
            </a:r>
            <a:r>
              <a:rPr lang="ru-RU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дані</a:t>
            </a:r>
            <a:r>
              <a:rPr lang="ru-RU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до </a:t>
            </a: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проєкту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8"/>
          <p:cNvSpPr/>
          <p:nvPr/>
        </p:nvSpPr>
        <p:spPr>
          <a:xfrm>
            <a:off x="467640" y="1340640"/>
            <a:ext cx="8281080" cy="41137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endParaRPr lang="en-US" sz="22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 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 rot="10800000" flipV="1">
            <a:off x="457200" y="925325"/>
            <a:ext cx="86868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даних про клієнтів та предмети ломбарду, яка містить інформацію про клієнта (ім'я, телефон, ID) та предмети (назва, оціночна вартість, сума кредиту, дата застави, період зберігання).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 можливості збереження даних у текстовому файлі та зчитування даних із файлу.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Створення меню для перегляду, редагування, додавання та видалення записів.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 сортування предметів за ціною.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Реалізація пошуку клієнтів за ім'ям (по частині) або за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Забезпечення коректності введених даних та обробка виключень.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9"/>
          <p:cNvSpPr txBox="1"/>
          <p:nvPr/>
        </p:nvSpPr>
        <p:spPr>
          <a:xfrm>
            <a:off x="457200" y="274680"/>
            <a:ext cx="8229600" cy="77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Модулі</a:t>
            </a:r>
            <a:r>
              <a:rPr lang="ru-RU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класи</a:t>
            </a:r>
            <a:r>
              <a:rPr lang="ru-RU" sz="40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ru-RU" sz="40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програми</a:t>
            </a:r>
            <a:endParaRPr sz="4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9"/>
          <p:cNvSpPr/>
          <p:nvPr/>
        </p:nvSpPr>
        <p:spPr>
          <a:xfrm>
            <a:off x="287640" y="1290600"/>
            <a:ext cx="8558640" cy="4970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127000" algn="just">
              <a:buSzPts val="2000"/>
              <a:buFont typeface="Arial"/>
              <a:buChar char="•"/>
            </a:pPr>
            <a:r>
              <a:rPr lang="ru-RU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/>
              <a:t>Client (</a:t>
            </a:r>
            <a:r>
              <a:rPr lang="uk-UA" sz="1800" b="1" dirty="0"/>
              <a:t>Клієнт)</a:t>
            </a:r>
            <a:r>
              <a:rPr lang="uk-UA" sz="1800" dirty="0"/>
              <a:t> – клас, що зберігає інформацію про клієнтів ломбарду, таку як </a:t>
            </a:r>
            <a:r>
              <a:rPr lang="en-US" sz="1800" dirty="0"/>
              <a:t>ID, </a:t>
            </a:r>
            <a:r>
              <a:rPr lang="uk-UA" sz="1800" dirty="0"/>
              <a:t>ім'я, телефон, а також методи для відображення цієї інформації</a:t>
            </a:r>
            <a:r>
              <a:rPr lang="uk-UA" sz="1800" dirty="0" smtClean="0"/>
              <a:t>.</a:t>
            </a:r>
            <a:endParaRPr lang="en-US" sz="1800" dirty="0" smtClean="0"/>
          </a:p>
          <a:p>
            <a:pPr lvl="0" indent="-127000" algn="just">
              <a:buSzPts val="2000"/>
              <a:buFont typeface="Arial"/>
              <a:buChar char="•"/>
            </a:pPr>
            <a:r>
              <a:rPr lang="en-US" sz="1800" b="1" dirty="0"/>
              <a:t>Item (</a:t>
            </a:r>
            <a:r>
              <a:rPr lang="uk-UA" sz="1800" b="1" dirty="0"/>
              <a:t>Предмет)</a:t>
            </a:r>
            <a:r>
              <a:rPr lang="uk-UA" sz="1800" dirty="0"/>
              <a:t> – клас, який зберігає інформацію про предмети, що були здані в ломбард: </a:t>
            </a:r>
            <a:r>
              <a:rPr lang="en-US" sz="1800" dirty="0"/>
              <a:t>ID, </a:t>
            </a:r>
            <a:r>
              <a:rPr lang="uk-UA" sz="1800" dirty="0"/>
              <a:t>назва предмета, оціночна вартість, сума кредиту, дата застави, період зберігання. Клас також підтримує сортування предметів за ціною.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1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indent="-127000" algn="just">
              <a:buSzPts val="2000"/>
              <a:buFont typeface="Arial"/>
              <a:buChar char="•"/>
            </a:pPr>
            <a:r>
              <a:rPr lang="en-US" sz="1800" b="1" dirty="0"/>
              <a:t>Pawnshop (</a:t>
            </a:r>
            <a:r>
              <a:rPr lang="uk-UA" sz="1800" b="1" dirty="0"/>
              <a:t>Ломбард)</a:t>
            </a:r>
            <a:r>
              <a:rPr lang="uk-UA" sz="1800" dirty="0"/>
              <a:t> – клас, що керує базою даних клієнтів і предметів, реалізує функції додавання, редагування, пошуку, сортування та фільтрації даних. Зокрема, цей клас забезпечує пошук клієнтів за </a:t>
            </a:r>
            <a:r>
              <a:rPr lang="en-US" sz="1800" dirty="0"/>
              <a:t>ID </a:t>
            </a:r>
            <a:r>
              <a:rPr lang="uk-UA" sz="1800" dirty="0"/>
              <a:t>або частиною імені, а також сортування предметів за </a:t>
            </a:r>
            <a:r>
              <a:rPr lang="uk-UA" sz="1800" dirty="0" smtClean="0"/>
              <a:t>ціною. Також </a:t>
            </a:r>
            <a:r>
              <a:rPr lang="ru-RU" sz="1800" dirty="0" err="1"/>
              <a:t>відповідає</a:t>
            </a:r>
            <a:r>
              <a:rPr lang="ru-RU" sz="1800" dirty="0"/>
              <a:t> </a:t>
            </a:r>
            <a:r>
              <a:rPr lang="ru-RU" sz="1800" dirty="0" smtClean="0"/>
              <a:t>за </a:t>
            </a:r>
            <a:r>
              <a:rPr lang="ru-RU" sz="1800" dirty="0" err="1" smtClean="0"/>
              <a:t>невелику</a:t>
            </a:r>
            <a:r>
              <a:rPr lang="ru-RU" sz="1800" dirty="0" smtClean="0"/>
              <a:t> </a:t>
            </a:r>
            <a:r>
              <a:rPr lang="ru-RU" sz="1800" dirty="0"/>
              <a:t>роботу з </a:t>
            </a:r>
            <a:r>
              <a:rPr lang="ru-RU" sz="1800" dirty="0" err="1"/>
              <a:t>текстовими</a:t>
            </a:r>
            <a:r>
              <a:rPr lang="ru-RU" sz="1800" dirty="0"/>
              <a:t> </a:t>
            </a:r>
            <a:r>
              <a:rPr lang="ru-RU" sz="1800" dirty="0" smtClean="0"/>
              <a:t>файлами, а </a:t>
            </a:r>
            <a:r>
              <a:rPr lang="ru-RU" sz="1800" dirty="0" err="1" smtClean="0"/>
              <a:t>саме</a:t>
            </a:r>
            <a:r>
              <a:rPr lang="ru-RU" sz="1800" dirty="0" smtClean="0"/>
              <a:t> </a:t>
            </a:r>
            <a:r>
              <a:rPr lang="ru-RU" sz="1800" dirty="0" err="1" smtClean="0"/>
              <a:t>реалізує</a:t>
            </a:r>
            <a:r>
              <a:rPr lang="ru-RU" sz="1800" dirty="0" smtClean="0"/>
              <a:t> </a:t>
            </a:r>
            <a:r>
              <a:rPr lang="ru-RU" sz="1800" dirty="0" err="1" smtClean="0"/>
              <a:t>автоматичне</a:t>
            </a:r>
            <a:r>
              <a:rPr lang="ru-RU" sz="1800" dirty="0" smtClean="0"/>
              <a:t> </a:t>
            </a:r>
            <a:r>
              <a:rPr lang="ru-RU" sz="1800" dirty="0" err="1" smtClean="0"/>
              <a:t>збереження</a:t>
            </a:r>
            <a:r>
              <a:rPr lang="ru-RU" sz="1800" dirty="0" smtClean="0"/>
              <a:t> </a:t>
            </a:r>
            <a:r>
              <a:rPr lang="ru-RU" sz="1800" dirty="0"/>
              <a:t>та </a:t>
            </a:r>
            <a:r>
              <a:rPr lang="ru-RU" sz="1800" dirty="0" err="1"/>
              <a:t>зчитування</a:t>
            </a:r>
            <a:r>
              <a:rPr lang="ru-RU" sz="1800" dirty="0"/>
              <a:t> </a:t>
            </a:r>
            <a:r>
              <a:rPr lang="ru-RU" sz="1800" dirty="0" err="1"/>
              <a:t>даних</a:t>
            </a:r>
            <a:r>
              <a:rPr lang="ru-RU" sz="1800" dirty="0"/>
              <a:t> про </a:t>
            </a:r>
            <a:r>
              <a:rPr lang="ru-RU" sz="1800" dirty="0" err="1"/>
              <a:t>клієнтів</a:t>
            </a:r>
            <a:r>
              <a:rPr lang="ru-RU" sz="1800" dirty="0"/>
              <a:t> і </a:t>
            </a:r>
            <a:r>
              <a:rPr lang="ru-RU" sz="1800" dirty="0" err="1"/>
              <a:t>предмети</a:t>
            </a:r>
            <a:r>
              <a:rPr lang="ru-RU" sz="1800" dirty="0" smtClean="0"/>
              <a:t>.</a:t>
            </a:r>
          </a:p>
          <a:p>
            <a:pPr lvl="0" indent="-127000" algn="just">
              <a:buSzPts val="2000"/>
              <a:buFont typeface="Arial"/>
              <a:buChar char="•"/>
            </a:pPr>
            <a:r>
              <a:rPr lang="en-US" sz="1800" b="1" dirty="0"/>
              <a:t>Menu (</a:t>
            </a:r>
            <a:r>
              <a:rPr lang="uk-UA" sz="1800" b="1" dirty="0"/>
              <a:t>Меню)</a:t>
            </a:r>
            <a:r>
              <a:rPr lang="uk-UA" sz="1800" dirty="0"/>
              <a:t> – клас, який відповідає за надання зручного інтерфейсу користувача для навігації по різних функціях системи управління ломбарду. Він взаємодіє з </a:t>
            </a:r>
            <a:r>
              <a:rPr lang="uk-UA" sz="1800" dirty="0" smtClean="0"/>
              <a:t>класом </a:t>
            </a:r>
            <a:r>
              <a:rPr lang="en-US" sz="1800" b="1" dirty="0"/>
              <a:t>Pawnshop (</a:t>
            </a:r>
            <a:r>
              <a:rPr lang="uk-UA" sz="1800" b="1" dirty="0"/>
              <a:t>Ломбард)</a:t>
            </a:r>
            <a:r>
              <a:rPr lang="uk-UA" sz="1800" dirty="0"/>
              <a:t> </a:t>
            </a:r>
            <a:r>
              <a:rPr lang="ru-RU" sz="1800" dirty="0" smtClean="0"/>
              <a:t>для </a:t>
            </a:r>
            <a:r>
              <a:rPr lang="ru-RU" sz="1800" dirty="0" err="1"/>
              <a:t>виконання</a:t>
            </a:r>
            <a:r>
              <a:rPr lang="ru-RU" sz="1800" dirty="0"/>
              <a:t> </a:t>
            </a:r>
            <a:r>
              <a:rPr lang="ru-RU" sz="1800" dirty="0" err="1"/>
              <a:t>основних</a:t>
            </a:r>
            <a:r>
              <a:rPr lang="ru-RU" sz="1800" dirty="0"/>
              <a:t> </a:t>
            </a:r>
            <a:r>
              <a:rPr lang="ru-RU" sz="1800" dirty="0" err="1"/>
              <a:t>операцій</a:t>
            </a:r>
            <a:r>
              <a:rPr lang="ru-RU" sz="1800" dirty="0"/>
              <a:t> з </a:t>
            </a:r>
            <a:r>
              <a:rPr lang="ru-RU" sz="1800" dirty="0" err="1"/>
              <a:t>клієнтами</a:t>
            </a:r>
            <a:r>
              <a:rPr lang="ru-RU" sz="1800" dirty="0"/>
              <a:t> та предметами, таких як </a:t>
            </a:r>
            <a:r>
              <a:rPr lang="ru-RU" sz="1800" dirty="0" err="1"/>
              <a:t>додавання</a:t>
            </a:r>
            <a:r>
              <a:rPr lang="ru-RU" sz="1800" dirty="0"/>
              <a:t>, </a:t>
            </a:r>
            <a:r>
              <a:rPr lang="ru-RU" sz="1800" dirty="0" err="1"/>
              <a:t>редагування</a:t>
            </a:r>
            <a:r>
              <a:rPr lang="ru-RU" sz="1800" dirty="0"/>
              <a:t>, </a:t>
            </a:r>
            <a:r>
              <a:rPr lang="ru-RU" sz="1800" dirty="0" err="1"/>
              <a:t>видалення</a:t>
            </a:r>
            <a:r>
              <a:rPr lang="ru-RU" sz="1800" dirty="0"/>
              <a:t>, </a:t>
            </a:r>
            <a:r>
              <a:rPr lang="ru-RU" sz="1800" dirty="0" err="1"/>
              <a:t>пошук</a:t>
            </a:r>
            <a:r>
              <a:rPr lang="ru-RU" sz="1800" dirty="0"/>
              <a:t>, </a:t>
            </a:r>
            <a:r>
              <a:rPr lang="ru-RU" sz="1800" dirty="0" err="1"/>
              <a:t>сортування</a:t>
            </a:r>
            <a:r>
              <a:rPr lang="ru-RU" sz="1800" dirty="0"/>
              <a:t> та </a:t>
            </a:r>
            <a:r>
              <a:rPr lang="ru-RU" sz="1800" dirty="0" err="1"/>
              <a:t>фільтрація</a:t>
            </a:r>
            <a:r>
              <a:rPr lang="ru-RU" sz="1800" dirty="0"/>
              <a:t>.</a:t>
            </a:r>
            <a:endParaRPr lang="uk-UA" sz="1800" dirty="0" smtClean="0"/>
          </a:p>
          <a:p>
            <a:pPr lvl="0" indent="-127000" algn="just">
              <a:buSzPts val="2000"/>
              <a:buFont typeface="Arial"/>
              <a:buChar char="•"/>
            </a:pPr>
            <a:endParaRPr lang="uk-UA" sz="1600" dirty="0" smtClean="0"/>
          </a:p>
          <a:p>
            <a:pPr lvl="0" indent="-127000" algn="just">
              <a:buSzPts val="2000"/>
              <a:buFont typeface="Arial"/>
              <a:buChar char="•"/>
            </a:pPr>
            <a:endParaRPr lang="ru-RU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1"/>
          <p:cNvSpPr txBox="1"/>
          <p:nvPr/>
        </p:nvSpPr>
        <p:spPr>
          <a:xfrm>
            <a:off x="1066680" y="6082200"/>
            <a:ext cx="7668720" cy="3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 1 – Узагальнена блок-схема  алгоритму редагування об’єкта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71" descr="Зображення, що містить текст, схема, Креслення, План&#10;&#10;Опис створено автоматично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1160" y="0"/>
            <a:ext cx="3119400" cy="592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2"/>
          <p:cNvSpPr txBox="1"/>
          <p:nvPr/>
        </p:nvSpPr>
        <p:spPr>
          <a:xfrm>
            <a:off x="500040" y="6260040"/>
            <a:ext cx="832572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2 – Узагальнена блок-схема алгоритму перегляду доданих об’єктів та їх сортування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72" descr="Зображення, що містить схема, текст, Креслення, План&#10;&#10;Опис створено автоматично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920" y="0"/>
            <a:ext cx="5983200" cy="626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3"/>
          <p:cNvSpPr txBox="1"/>
          <p:nvPr/>
        </p:nvSpPr>
        <p:spPr>
          <a:xfrm>
            <a:off x="457200" y="274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Вимоги до графічного інтерфейсу користувача</a:t>
            </a:r>
            <a:endParaRPr sz="4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3"/>
          <p:cNvSpPr/>
          <p:nvPr/>
        </p:nvSpPr>
        <p:spPr>
          <a:xfrm>
            <a:off x="179640" y="1710360"/>
            <a:ext cx="8785080" cy="31082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Робоча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мова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інтерфейсу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ru-RU" sz="2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англійська</a:t>
            </a:r>
            <a:r>
              <a:rPr lang="ru-RU" sz="2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Використання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термінів</a:t>
            </a:r>
            <a:r>
              <a:rPr lang="ru-RU" sz="2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які</a:t>
            </a:r>
            <a:r>
              <a:rPr lang="ru-RU" sz="2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зрозумілі</a:t>
            </a:r>
            <a:r>
              <a:rPr lang="ru-RU" sz="2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користувачу</a:t>
            </a:r>
            <a:r>
              <a:rPr lang="ru-RU" sz="22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Навігаційна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панель (меню), яка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забезпечує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перегляд,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редагування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додавання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та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зчитування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«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Посібник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користувача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»,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що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містить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інструкції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з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використання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програми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▪"/>
            </a:pP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Повідомлення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некоректно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введені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дані</a:t>
            </a:r>
            <a:r>
              <a:rPr lang="ru-RU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4"/>
          <p:cNvSpPr txBox="1"/>
          <p:nvPr/>
        </p:nvSpPr>
        <p:spPr>
          <a:xfrm>
            <a:off x="457200" y="274680"/>
            <a:ext cx="822960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 fontScale="92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Опис користувацького інтерфейсу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4"/>
          <p:cNvSpPr txBox="1"/>
          <p:nvPr/>
        </p:nvSpPr>
        <p:spPr>
          <a:xfrm>
            <a:off x="-104550" y="5945027"/>
            <a:ext cx="911520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Рисунок </a:t>
            </a:r>
            <a:r>
              <a:rPr lang="ru-RU" sz="18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–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Початкове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меню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60" y="1124640"/>
            <a:ext cx="4458880" cy="4500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5"/>
          <p:cNvSpPr txBox="1"/>
          <p:nvPr/>
        </p:nvSpPr>
        <p:spPr>
          <a:xfrm>
            <a:off x="1918159" y="1264926"/>
            <a:ext cx="5421600" cy="3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4 - Перегляд </a:t>
            </a:r>
            <a:r>
              <a:rPr lang="ru-RU" sz="1800" dirty="0" err="1" smtClean="0">
                <a:latin typeface="Calibri"/>
                <a:ea typeface="Calibri"/>
                <a:cs typeface="Calibri"/>
                <a:sym typeface="Calibri"/>
              </a:rPr>
              <a:t>клієнтів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5"/>
          <p:cNvSpPr txBox="1"/>
          <p:nvPr/>
        </p:nvSpPr>
        <p:spPr>
          <a:xfrm>
            <a:off x="3013618" y="2370015"/>
            <a:ext cx="59940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5 -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Додавання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клієнтів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5"/>
          <p:cNvSpPr txBox="1"/>
          <p:nvPr/>
        </p:nvSpPr>
        <p:spPr>
          <a:xfrm>
            <a:off x="2298992" y="3667447"/>
            <a:ext cx="601164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Рисунок 6 -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Оновлення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даних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800" b="0" i="0" u="none" strike="noStrike" cap="none" dirty="0" err="1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клієнтів</a:t>
            </a:r>
            <a:endParaRPr lang="ru-RU" sz="1800" b="0" i="0" u="none" strike="noStrike" cap="none" dirty="0" smtClea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45" y="149925"/>
            <a:ext cx="3883559" cy="11927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371" y="1634286"/>
            <a:ext cx="3376858" cy="7961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5368" y="2722092"/>
            <a:ext cx="4382112" cy="9526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3408" y="5707886"/>
            <a:ext cx="4666031" cy="7427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48815" y="6451260"/>
            <a:ext cx="4535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8 – </a:t>
            </a:r>
            <a:r>
              <a:rPr lang="ru-RU" dirty="0" err="1" smtClean="0"/>
              <a:t>Видалення</a:t>
            </a:r>
            <a:r>
              <a:rPr lang="ru-RU" dirty="0" smtClean="0"/>
              <a:t> </a:t>
            </a:r>
            <a:r>
              <a:rPr lang="ru-RU" dirty="0" err="1" smtClean="0"/>
              <a:t>клієнта</a:t>
            </a:r>
            <a:r>
              <a:rPr lang="ru-RU" dirty="0" smtClean="0"/>
              <a:t> та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даних</a:t>
            </a:r>
            <a:r>
              <a:rPr lang="ru-RU" dirty="0" smtClean="0"/>
              <a:t> з </a:t>
            </a:r>
            <a:r>
              <a:rPr lang="ru-RU" dirty="0" err="1" smtClean="0"/>
              <a:t>бази</a:t>
            </a:r>
            <a:endParaRPr lang="uk-UA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3618" y="4024572"/>
            <a:ext cx="2737590" cy="1374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28864" y="5407117"/>
            <a:ext cx="4381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Рисунок 7 - Пошук клієнта по його </a:t>
            </a:r>
            <a:r>
              <a:rPr lang="en-US" dirty="0" smtClean="0"/>
              <a:t>ID/</a:t>
            </a:r>
            <a:r>
              <a:rPr lang="uk-UA" dirty="0" smtClean="0"/>
              <a:t>Частині імені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822</Words>
  <Application>Microsoft Office PowerPoint</Application>
  <PresentationFormat>Экран (4:3)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Arial</vt:lpstr>
      <vt:lpstr>Calibri</vt:lpstr>
      <vt:lpstr>Noto Sans Symbols</vt:lpstr>
      <vt:lpstr>Times New Roman</vt:lpstr>
      <vt:lpstr>Office Theme</vt:lpstr>
      <vt:lpstr>Office Theme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mtgmods</dc:creator>
  <cp:lastModifiedBy>bogdan.mtg@gmail.com</cp:lastModifiedBy>
  <cp:revision>29</cp:revision>
  <dcterms:modified xsi:type="dcterms:W3CDTF">2024-12-03T05:14:11Z</dcterms:modified>
</cp:coreProperties>
</file>