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98" r:id="rId4"/>
  </p:sldMasterIdLst>
  <p:notesMasterIdLst>
    <p:notesMasterId r:id="rId29"/>
  </p:notesMasterIdLst>
  <p:handoutMasterIdLst>
    <p:handoutMasterId r:id="rId30"/>
  </p:handoutMasterIdLst>
  <p:sldIdLst>
    <p:sldId id="297" r:id="rId5"/>
    <p:sldId id="298" r:id="rId6"/>
    <p:sldId id="299" r:id="rId7"/>
    <p:sldId id="300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3" r:id="rId17"/>
    <p:sldId id="311" r:id="rId18"/>
    <p:sldId id="312" r:id="rId19"/>
    <p:sldId id="314" r:id="rId20"/>
    <p:sldId id="315" r:id="rId21"/>
    <p:sldId id="316" r:id="rId22"/>
    <p:sldId id="318" r:id="rId23"/>
    <p:sldId id="321" r:id="rId24"/>
    <p:sldId id="319" r:id="rId25"/>
    <p:sldId id="323" r:id="rId26"/>
    <p:sldId id="317" r:id="rId27"/>
    <p:sldId id="320" r:id="rId28"/>
  </p:sldIdLst>
  <p:sldSz cx="9144000" cy="6858000" type="screen4x3"/>
  <p:notesSz cx="7102475" cy="899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-Petteri Kaskenpalo" initials="MK" lastIdx="9" clrIdx="0">
    <p:extLst>
      <p:ext uri="{19B8F6BF-5375-455C-9EA6-DF929625EA0E}">
        <p15:presenceInfo xmlns:p15="http://schemas.microsoft.com/office/powerpoint/2012/main" userId="5efdb177581a5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08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-Petteri Kaskenpalo" userId="5efdb177581a5e88" providerId="LiveId" clId="{6DFBEAC8-832E-4D2A-B068-97E59CE0BF19}"/>
    <pc:docChg chg="modSld modMainMaster">
      <pc:chgData name="Mika-Petteri Kaskenpalo" userId="5efdb177581a5e88" providerId="LiveId" clId="{6DFBEAC8-832E-4D2A-B068-97E59CE0BF19}" dt="2018-01-20T01:57:49.502" v="2"/>
      <pc:docMkLst>
        <pc:docMk/>
      </pc:docMkLst>
      <pc:sldChg chg="modSp">
        <pc:chgData name="Mika-Petteri Kaskenpalo" userId="5efdb177581a5e88" providerId="LiveId" clId="{6DFBEAC8-832E-4D2A-B068-97E59CE0BF19}" dt="2018-01-20T01:56:19.898" v="0" actId="1076"/>
        <pc:sldMkLst>
          <pc:docMk/>
          <pc:sldMk cId="705752687" sldId="297"/>
        </pc:sldMkLst>
        <pc:spChg chg="mod">
          <ac:chgData name="Mika-Petteri Kaskenpalo" userId="5efdb177581a5e88" providerId="LiveId" clId="{6DFBEAC8-832E-4D2A-B068-97E59CE0BF19}" dt="2018-01-20T01:56:19.898" v="0" actId="1076"/>
          <ac:spMkLst>
            <pc:docMk/>
            <pc:sldMk cId="705752687" sldId="297"/>
            <ac:spMk id="2" creationId="{DA228D7A-812E-4C77-A837-AAA35C182098}"/>
          </ac:spMkLst>
        </pc:spChg>
      </pc:sldChg>
      <pc:sldChg chg="addSp delSp modSp">
        <pc:chgData name="Mika-Petteri Kaskenpalo" userId="5efdb177581a5e88" providerId="LiveId" clId="{6DFBEAC8-832E-4D2A-B068-97E59CE0BF19}" dt="2018-01-20T01:57:49.502" v="2"/>
        <pc:sldMkLst>
          <pc:docMk/>
          <pc:sldMk cId="3230789072" sldId="299"/>
        </pc:sldMkLst>
        <pc:spChg chg="add del mod">
          <ac:chgData name="Mika-Petteri Kaskenpalo" userId="5efdb177581a5e88" providerId="LiveId" clId="{6DFBEAC8-832E-4D2A-B068-97E59CE0BF19}" dt="2018-01-20T01:57:49.502" v="2"/>
          <ac:spMkLst>
            <pc:docMk/>
            <pc:sldMk cId="3230789072" sldId="299"/>
            <ac:spMk id="4" creationId="{F1B81B37-45FA-45A5-AEE6-DA3F5F704329}"/>
          </ac:spMkLst>
        </pc:spChg>
        <pc:spChg chg="add del mod">
          <ac:chgData name="Mika-Petteri Kaskenpalo" userId="5efdb177581a5e88" providerId="LiveId" clId="{6DFBEAC8-832E-4D2A-B068-97E59CE0BF19}" dt="2018-01-20T01:57:49.502" v="2"/>
          <ac:spMkLst>
            <pc:docMk/>
            <pc:sldMk cId="3230789072" sldId="299"/>
            <ac:spMk id="5" creationId="{EE91D8DD-BBBB-4ED9-AE14-515FA9F765DC}"/>
          </ac:spMkLst>
        </pc:spChg>
      </pc:sldChg>
      <pc:sldMasterChg chg="modSldLayout">
        <pc:chgData name="Mika-Petteri Kaskenpalo" userId="5efdb177581a5e88" providerId="LiveId" clId="{6DFBEAC8-832E-4D2A-B068-97E59CE0BF19}" dt="2018-01-20T01:56:37.263" v="1" actId="1076"/>
        <pc:sldMasterMkLst>
          <pc:docMk/>
          <pc:sldMasterMk cId="4156597249" sldId="2147483685"/>
        </pc:sldMasterMkLst>
        <pc:sldLayoutChg chg="modSp">
          <pc:chgData name="Mika-Petteri Kaskenpalo" userId="5efdb177581a5e88" providerId="LiveId" clId="{6DFBEAC8-832E-4D2A-B068-97E59CE0BF19}" dt="2018-01-20T01:56:37.263" v="1" actId="1076"/>
          <pc:sldLayoutMkLst>
            <pc:docMk/>
            <pc:sldMasterMk cId="4156597249" sldId="2147483685"/>
            <pc:sldLayoutMk cId="992192356" sldId="2147483686"/>
          </pc:sldLayoutMkLst>
          <pc:spChg chg="mod">
            <ac:chgData name="Mika-Petteri Kaskenpalo" userId="5efdb177581a5e88" providerId="LiveId" clId="{6DFBEAC8-832E-4D2A-B068-97E59CE0BF19}" dt="2018-01-20T01:56:37.263" v="1" actId="1076"/>
            <ac:spMkLst>
              <pc:docMk/>
              <pc:sldMasterMk cId="4156597249" sldId="2147483685"/>
              <pc:sldLayoutMk cId="992192356" sldId="2147483686"/>
              <ac:spMk id="1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51142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40" cy="451142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5ED3E85-5DEE-4B26-9A6F-7ED6DF452F7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40461"/>
            <a:ext cx="3077740" cy="451141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540461"/>
            <a:ext cx="3077740" cy="451141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8B7415D-FB2C-44C9-85CA-8C58FA92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18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51142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40" cy="451142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2E667A72-BD98-4B0B-840D-81DDA880C9DD}" type="datetimeFigureOut">
              <a:rPr lang="en-NZ" smtClean="0"/>
              <a:t>20/01/2018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327208"/>
            <a:ext cx="5681980" cy="3540443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461"/>
            <a:ext cx="3077740" cy="451141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540461"/>
            <a:ext cx="3077740" cy="451141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D66625D-D49F-4B37-A913-19E73CBAC51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6996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265" y="1122363"/>
            <a:ext cx="7543800" cy="2387600"/>
          </a:xfrm>
        </p:spPr>
        <p:txBody>
          <a:bodyPr anchor="b"/>
          <a:lstStyle>
            <a:lvl1pPr algn="ctr">
              <a:defRPr sz="45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265" y="3602038"/>
            <a:ext cx="75438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975382" y="1644400"/>
            <a:ext cx="2818631" cy="209098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0D81A465-3727-4538-8722-B342E1D36185}" type="datetime1">
              <a:rPr lang="en-NZ" smtClean="0"/>
              <a:t>20/01/2018</a:t>
            </a:fld>
            <a:endParaRPr lang="en-NZ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993498" y="4689569"/>
            <a:ext cx="2818630" cy="179929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556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17625" y="4512549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AAFCB533-5381-4782-A990-39A3687F1C41}" type="datetime1">
              <a:rPr lang="en-NZ" smtClean="0"/>
              <a:t>20/01/2018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390291" y="4505287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974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62633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942" y="365125"/>
            <a:ext cx="5672434" cy="62633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17625" y="4512549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E8FBF838-DAA7-480C-9BE9-396ADCB8253F}" type="datetime1">
              <a:rPr lang="en-NZ" smtClean="0"/>
              <a:t>20/01/2018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390291" y="4505287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1190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- Te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5375" y="365127"/>
            <a:ext cx="7886700" cy="80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339FA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5375" y="1397000"/>
            <a:ext cx="7886700" cy="4798868"/>
          </a:xfrm>
        </p:spPr>
        <p:txBody>
          <a:bodyPr/>
          <a:lstStyle>
            <a:lvl1pPr>
              <a:lnSpc>
                <a:spcPct val="100000"/>
              </a:lnSpc>
              <a:buClr>
                <a:srgbClr val="339FAD"/>
              </a:buClr>
              <a:defRPr/>
            </a:lvl1pPr>
            <a:lvl2pPr>
              <a:lnSpc>
                <a:spcPct val="100000"/>
              </a:lnSpc>
              <a:buClr>
                <a:srgbClr val="339FAD"/>
              </a:buClr>
              <a:defRPr/>
            </a:lvl2pPr>
            <a:lvl3pPr>
              <a:lnSpc>
                <a:spcPct val="100000"/>
              </a:lnSpc>
              <a:buClr>
                <a:srgbClr val="339FAD"/>
              </a:buClr>
              <a:defRPr/>
            </a:lvl3pPr>
            <a:lvl4pPr>
              <a:lnSpc>
                <a:spcPct val="100000"/>
              </a:lnSpc>
              <a:buClr>
                <a:srgbClr val="339FAD"/>
              </a:buClr>
              <a:defRPr/>
            </a:lvl4pPr>
            <a:lvl5pPr>
              <a:lnSpc>
                <a:spcPct val="100000"/>
              </a:lnSpc>
              <a:buClr>
                <a:srgbClr val="339FAD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515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2369-4B5C-45BE-A486-A16CA3AC329C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396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4AB8-8E2E-4067-8628-EF638862C631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568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FFD-0C96-41C5-858E-F68E9E1B4A55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692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A948-362F-4B82-BC6C-5611871CD593}" type="datetime1">
              <a:rPr lang="en-NZ" smtClean="0"/>
              <a:t>20/01/2018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6224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9EC9-0827-4427-A812-D0B7C4B145E9}" type="datetime1">
              <a:rPr lang="en-NZ" smtClean="0"/>
              <a:t>20/01/2018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6242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B39F-3C02-4560-BA4F-A8F35D059EBD}" type="datetime1">
              <a:rPr lang="en-NZ" smtClean="0"/>
              <a:t>20/01/2018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921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B60A-47AC-4CA3-97FB-B135F5C91E2A}" type="datetime1">
              <a:rPr lang="en-NZ" smtClean="0"/>
              <a:t>20/01/2018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33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251" y="365129"/>
            <a:ext cx="8030405" cy="66030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251" y="1136469"/>
            <a:ext cx="8030405" cy="550932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994616" y="1679693"/>
            <a:ext cx="2805569" cy="176441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EDC5E2A0-16A5-4CC9-A6F6-F55A0D0D1695}" type="datetime1">
              <a:rPr lang="en-NZ" smtClean="0"/>
              <a:t>20/01/2018</a:t>
            </a:fld>
            <a:endParaRPr lang="en-NZ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992871" y="4696100"/>
            <a:ext cx="2805568" cy="179929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4394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D42-96DA-4FA3-B8CD-2536FC710C4F}" type="datetime1">
              <a:rPr lang="en-NZ" smtClean="0"/>
              <a:t>20/01/2018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1331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AE5-F501-4DA5-BD6B-1AE67B004976}" type="datetime1">
              <a:rPr lang="en-NZ" smtClean="0"/>
              <a:t>20/01/2018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1749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A7C-2F19-4822-B1E7-383D49B314FF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1226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A742-A60E-4F39-8CA8-CBB6CAC09531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196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265" y="1122363"/>
            <a:ext cx="7543800" cy="2387600"/>
          </a:xfrm>
        </p:spPr>
        <p:txBody>
          <a:bodyPr anchor="b"/>
          <a:lstStyle>
            <a:lvl1pPr algn="ctr">
              <a:defRPr sz="45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265" y="3602038"/>
            <a:ext cx="75438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998964" y="1514747"/>
            <a:ext cx="2818631" cy="209098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469AB984-A6AE-4608-B629-4EF53D8C7ACB}" type="datetime1">
              <a:rPr lang="en-NZ" smtClean="0"/>
              <a:t>20/01/2018</a:t>
            </a:fld>
            <a:endParaRPr lang="en-NZ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106239" y="4605345"/>
            <a:ext cx="2818630" cy="179929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2192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251" y="365129"/>
            <a:ext cx="8030405" cy="66030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251" y="1136469"/>
            <a:ext cx="8030405" cy="550932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3209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49" y="1709743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49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11094" y="1453281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15CF08E5-57C1-4308-AB94-61531DD16504}" type="datetime1">
              <a:rPr lang="en-NZ" smtClean="0"/>
              <a:t>20/01/2018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203832" y="4482589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2403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251" y="365129"/>
            <a:ext cx="8030405" cy="56886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1251" y="1064623"/>
            <a:ext cx="4029905" cy="5586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751" y="1064623"/>
            <a:ext cx="4029905" cy="5586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1229933" y="1462372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59299223-0496-420A-9244-E889190ED642}" type="datetime1">
              <a:rPr lang="en-NZ" smtClean="0"/>
              <a:t>20/01/2018</a:t>
            </a:fld>
            <a:endParaRPr lang="en-NZ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113780" y="4449815"/>
            <a:ext cx="3131909" cy="299799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000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78" y="365127"/>
            <a:ext cx="7886700" cy="132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578" y="1681163"/>
            <a:ext cx="3868340" cy="8227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578" y="2505075"/>
            <a:ext cx="3868340" cy="4111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888" y="1681163"/>
            <a:ext cx="3887391" cy="8227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888" y="2505075"/>
            <a:ext cx="3887391" cy="4111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1216858" y="1481966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A0249791-D5CC-431B-9392-3F7B58505520}" type="datetime1">
              <a:rPr lang="en-NZ" smtClean="0"/>
              <a:t>20/01/2018</a:t>
            </a:fld>
            <a:endParaRPr lang="en-NZ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228858" y="4481181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4630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16704" y="1468903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5D882428-1C8D-4A92-9F6F-C87DB2932C4D}" type="datetime1">
              <a:rPr lang="en-NZ" smtClean="0"/>
              <a:t>20/01/2018</a:t>
            </a:fld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223965" y="4472630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8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49" y="1709743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49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11094" y="1453281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C966BCCD-55C0-4BEC-81F2-33819E88CF7A}" type="datetime1">
              <a:rPr lang="en-NZ" smtClean="0"/>
              <a:t>20/01/2018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203832" y="4482589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7127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319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46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457201"/>
            <a:ext cx="4828814" cy="60991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046" y="2057400"/>
            <a:ext cx="2949178" cy="4498962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1217625" y="4512549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79AB9831-806B-4E51-AB58-2EB0159C0FDB}" type="datetime1">
              <a:rPr lang="en-NZ" smtClean="0"/>
              <a:t>20/01/2018</a:t>
            </a:fld>
            <a:endParaRPr lang="en-NZ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390291" y="4505287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2304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3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4"/>
            <a:ext cx="4629150" cy="614205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573" y="2057404"/>
            <a:ext cx="2949178" cy="4541859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1186326" y="4512549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125332E8-ADE7-48E0-AC8C-7AB4006F8E5F}" type="datetime1">
              <a:rPr lang="en-NZ" smtClean="0"/>
              <a:t>20/01/2018</a:t>
            </a:fld>
            <a:endParaRPr lang="en-NZ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358990" y="4505287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75234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17625" y="4512549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090ED56B-CC40-4539-90ED-750E72C4C996}" type="datetime1">
              <a:rPr lang="en-NZ" smtClean="0"/>
              <a:t>20/01/2018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390291" y="4505287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8667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62633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942" y="365125"/>
            <a:ext cx="5672434" cy="62633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17625" y="4512549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89C7C501-271F-481A-A88A-6FCC5CA7318F}" type="datetime1">
              <a:rPr lang="en-NZ" smtClean="0"/>
              <a:t>20/01/2018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390291" y="4505287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48797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age - Te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5375" y="365127"/>
            <a:ext cx="7886700" cy="80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339FA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5375" y="1397000"/>
            <a:ext cx="7886700" cy="4798868"/>
          </a:xfrm>
        </p:spPr>
        <p:txBody>
          <a:bodyPr/>
          <a:lstStyle>
            <a:lvl1pPr>
              <a:lnSpc>
                <a:spcPct val="100000"/>
              </a:lnSpc>
              <a:buClr>
                <a:srgbClr val="339FAD"/>
              </a:buClr>
              <a:defRPr/>
            </a:lvl1pPr>
            <a:lvl2pPr>
              <a:lnSpc>
                <a:spcPct val="100000"/>
              </a:lnSpc>
              <a:buClr>
                <a:srgbClr val="339FAD"/>
              </a:buClr>
              <a:defRPr/>
            </a:lvl2pPr>
            <a:lvl3pPr>
              <a:lnSpc>
                <a:spcPct val="100000"/>
              </a:lnSpc>
              <a:buClr>
                <a:srgbClr val="339FAD"/>
              </a:buClr>
              <a:defRPr/>
            </a:lvl3pPr>
            <a:lvl4pPr>
              <a:lnSpc>
                <a:spcPct val="100000"/>
              </a:lnSpc>
              <a:buClr>
                <a:srgbClr val="339FAD"/>
              </a:buClr>
              <a:defRPr/>
            </a:lvl4pPr>
            <a:lvl5pPr>
              <a:lnSpc>
                <a:spcPct val="100000"/>
              </a:lnSpc>
              <a:buClr>
                <a:srgbClr val="339FAD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762272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EE91-96AF-4B92-9B66-9327C09A3C45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70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5DE-6AA3-4979-8AF4-0EBAD008EF66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0671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D893-1873-4F96-A2B4-22FAF649212B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69569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D4D4-B955-4685-9E87-8E29FDBFAC92}" type="datetime1">
              <a:rPr lang="en-NZ" smtClean="0"/>
              <a:t>20/01/2018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37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251" y="365129"/>
            <a:ext cx="8030405" cy="56886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1251" y="1064623"/>
            <a:ext cx="4029905" cy="5586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751" y="1064623"/>
            <a:ext cx="4029905" cy="5586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1229933" y="1462372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91B9B08D-B019-4C7B-A683-5DC01B7F99D4}" type="datetime1">
              <a:rPr lang="en-NZ" smtClean="0"/>
              <a:t>20/01/2018</a:t>
            </a:fld>
            <a:endParaRPr lang="en-NZ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113780" y="4449815"/>
            <a:ext cx="3131909" cy="299799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74801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D848-0E1F-4378-AFF4-A69805B266DB}" type="datetime1">
              <a:rPr lang="en-NZ" smtClean="0"/>
              <a:t>20/01/2018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5227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439-F9F2-4145-82C8-D23F05E3EA62}" type="datetime1">
              <a:rPr lang="en-NZ" smtClean="0"/>
              <a:t>20/01/2018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3936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1416-FE1A-4296-9C6C-22D28E4B31D5}" type="datetime1">
              <a:rPr lang="en-NZ" smtClean="0"/>
              <a:t>20/01/2018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9899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D15-99B6-4916-8442-147B1BFBA126}" type="datetime1">
              <a:rPr lang="en-NZ" smtClean="0"/>
              <a:t>20/01/2018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7669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EFCF-E179-495F-9F47-8ED080EDBA53}" type="datetime1">
              <a:rPr lang="en-NZ" smtClean="0"/>
              <a:t>20/01/2018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19924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D96C-F331-42EB-B0D7-ADEE14EBB852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39627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531A-457C-4660-AF02-07CC7272221E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552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78" y="365127"/>
            <a:ext cx="7886700" cy="132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578" y="1681163"/>
            <a:ext cx="3868340" cy="8227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578" y="2505075"/>
            <a:ext cx="3868340" cy="4111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888" y="1681163"/>
            <a:ext cx="3887391" cy="8227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888" y="2505075"/>
            <a:ext cx="3887391" cy="4111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1216858" y="1481966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07A69FC6-B0A3-440F-8EC4-D44230E28F3F}" type="datetime1">
              <a:rPr lang="en-NZ" smtClean="0"/>
              <a:t>20/01/2018</a:t>
            </a:fld>
            <a:endParaRPr lang="en-NZ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228858" y="4481181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60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16704" y="1468903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0C193AB6-4039-4751-8B8A-5EA7F8ADECFA}" type="datetime1">
              <a:rPr lang="en-NZ" smtClean="0"/>
              <a:t>20/01/2018</a:t>
            </a:fld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223965" y="4472630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77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17625" y="4512549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B7CE6C6C-4340-4638-B8D4-00FCE97E7B89}" type="datetime1">
              <a:rPr lang="en-NZ" smtClean="0"/>
              <a:t>20/01/2018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390291" y="4505287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71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46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457201"/>
            <a:ext cx="4828814" cy="60991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046" y="2057400"/>
            <a:ext cx="2949178" cy="4498962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1217625" y="4512549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508191DC-A062-4211-AF82-BE12E8D06298}" type="datetime1">
              <a:rPr lang="en-NZ" smtClean="0"/>
              <a:t>20/01/2018</a:t>
            </a:fld>
            <a:endParaRPr lang="en-NZ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390291" y="4505287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31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3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4"/>
            <a:ext cx="4629150" cy="614205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573" y="2057404"/>
            <a:ext cx="2949178" cy="4541859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1186326" y="4512549"/>
            <a:ext cx="3220403" cy="14525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EF57F107-42B6-4FC6-9772-4333FBAB9F67}" type="datetime1">
              <a:rPr lang="en-NZ" smtClean="0"/>
              <a:t>20/01/2018</a:t>
            </a:fld>
            <a:endParaRPr lang="en-NZ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1358990" y="4505287"/>
            <a:ext cx="3220402" cy="15978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354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1251" y="365130"/>
            <a:ext cx="8030405" cy="542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251" y="1025434"/>
            <a:ext cx="8030405" cy="562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85713" y="2415108"/>
            <a:ext cx="1257618" cy="215629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D34AE6F1-D3EC-40D8-A128-AAB44FA6C752}" type="datetime1">
              <a:rPr lang="en-NZ" smtClean="0"/>
              <a:t>20/01/2018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933031" y="4733439"/>
            <a:ext cx="2707596" cy="19961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628652" y="182885"/>
            <a:ext cx="8269605" cy="6538595"/>
          </a:xfrm>
          <a:prstGeom prst="roundRect">
            <a:avLst>
              <a:gd name="adj" fmla="val 4023"/>
            </a:avLst>
          </a:prstGeom>
          <a:noFill/>
          <a:ln w="12700">
            <a:solidFill>
              <a:schemeClr val="tx1">
                <a:lumMod val="100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NZ" sz="1350"/>
          </a:p>
        </p:txBody>
      </p:sp>
      <p:sp>
        <p:nvSpPr>
          <p:cNvPr id="12" name="Rectangle 11"/>
          <p:cNvSpPr/>
          <p:nvPr/>
        </p:nvSpPr>
        <p:spPr>
          <a:xfrm>
            <a:off x="140356" y="6276459"/>
            <a:ext cx="3898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FD37525-6053-4B93-88CD-3DCB3EBE209F}" type="slidenum">
              <a:rPr lang="en-NZ" sz="1350" b="1" smtClean="0">
                <a:solidFill>
                  <a:schemeClr val="bg1"/>
                </a:solidFill>
              </a:rPr>
              <a:pPr algn="ctr"/>
              <a:t>‹#›</a:t>
            </a:fld>
            <a:endParaRPr lang="en-NZ" sz="1350" b="1" dirty="0">
              <a:solidFill>
                <a:schemeClr val="bg1"/>
              </a:solidFill>
            </a:endParaRPr>
          </a:p>
        </p:txBody>
      </p:sp>
      <p:sp>
        <p:nvSpPr>
          <p:cNvPr id="4" name="Flowchart: Connector 3"/>
          <p:cNvSpPr/>
          <p:nvPr userDrawn="1"/>
        </p:nvSpPr>
        <p:spPr>
          <a:xfrm>
            <a:off x="113058" y="6276459"/>
            <a:ext cx="390187" cy="3812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015BA848-EE1F-4214-93E0-E353B4A0AD88}" type="slidenum">
              <a:rPr lang="en-US" sz="1100" smtClean="0"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087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sldNum="0"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C00000"/>
          </a:solidFill>
          <a:latin typeface="Orbitron" panose="02000000000000000000" pitchFamily="50" charset="0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C09F-7075-4043-96D0-961E832DB25E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17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1251" y="365130"/>
            <a:ext cx="8030405" cy="542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251" y="1025434"/>
            <a:ext cx="8030405" cy="562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85713" y="2415108"/>
            <a:ext cx="1257618" cy="215629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fld id="{98486CCE-2C00-4E77-9676-7F4B1D3844D4}" type="datetime1">
              <a:rPr lang="en-NZ" smtClean="0"/>
              <a:t>20/01/2018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933031" y="4733439"/>
            <a:ext cx="2707596" cy="19961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latin typeface="Prime" pitchFamily="50" charset="0"/>
                <a:ea typeface="Orbitron" panose="02000000000000000000" pitchFamily="2" charset="0"/>
              </a:defRPr>
            </a:lvl1pPr>
          </a:lstStyle>
          <a:p>
            <a:r>
              <a:rPr lang="fi-FI"/>
              <a:t>CJLU, January 2018, Petteri Kaskenpalo</a:t>
            </a:r>
            <a:endParaRPr lang="en-NZ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628652" y="182885"/>
            <a:ext cx="8269605" cy="6538595"/>
          </a:xfrm>
          <a:prstGeom prst="roundRect">
            <a:avLst>
              <a:gd name="adj" fmla="val 4023"/>
            </a:avLst>
          </a:prstGeom>
          <a:noFill/>
          <a:ln w="12700">
            <a:solidFill>
              <a:schemeClr val="tx1">
                <a:lumMod val="100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NZ" sz="1350"/>
          </a:p>
        </p:txBody>
      </p:sp>
      <p:sp>
        <p:nvSpPr>
          <p:cNvPr id="12" name="Rectangle 11"/>
          <p:cNvSpPr/>
          <p:nvPr/>
        </p:nvSpPr>
        <p:spPr>
          <a:xfrm>
            <a:off x="140356" y="6276459"/>
            <a:ext cx="3898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FD37525-6053-4B93-88CD-3DCB3EBE209F}" type="slidenum">
              <a:rPr lang="en-NZ" sz="1350" b="1" smtClean="0">
                <a:solidFill>
                  <a:schemeClr val="bg1"/>
                </a:solidFill>
              </a:rPr>
              <a:pPr algn="ctr"/>
              <a:t>‹#›</a:t>
            </a:fld>
            <a:endParaRPr lang="en-NZ" sz="1350" b="1" dirty="0">
              <a:solidFill>
                <a:schemeClr val="bg1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13058" y="6276459"/>
            <a:ext cx="390187" cy="3812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015BA848-EE1F-4214-93E0-E353B4A0AD88}" type="slidenum">
              <a:rPr lang="en-US" sz="1100" smtClean="0"/>
              <a:t>‹#›</a:t>
            </a:fld>
            <a:endParaRPr lang="en-US" sz="11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108A86B-B792-4E8B-BF0B-6917B5B88F59}"/>
              </a:ext>
            </a:extLst>
          </p:cNvPr>
          <p:cNvSpPr/>
          <p:nvPr userDrawn="1"/>
        </p:nvSpPr>
        <p:spPr>
          <a:xfrm>
            <a:off x="113058" y="6276459"/>
            <a:ext cx="390187" cy="3812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015BA848-EE1F-4214-93E0-E353B4A0AD88}" type="slidenum">
              <a:rPr lang="en-US" sz="1100" smtClean="0"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5659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C00000"/>
          </a:solidFill>
          <a:latin typeface="Orbitron" panose="02000000000000000000" pitchFamily="50" charset="0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7E80-5838-45CA-A6DA-CB03B12CAC41}" type="datetime1">
              <a:rPr lang="en-NZ" smtClean="0"/>
              <a:t>20/01/2018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CJLU, January 2018, Petteri Kaskenpalo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37525-6053-4B93-88CD-3DCB3EBE20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12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77265" y="-403830"/>
            <a:ext cx="7543800" cy="2387600"/>
          </a:xfrm>
        </p:spPr>
        <p:txBody>
          <a:bodyPr>
            <a:normAutofit/>
          </a:bodyPr>
          <a:lstStyle/>
          <a:p>
            <a:r>
              <a:rPr lang="en-NZ" sz="4000" dirty="0">
                <a:solidFill>
                  <a:srgbClr val="C00000"/>
                </a:solidFill>
              </a:rPr>
              <a:t>DT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265" y="2075844"/>
            <a:ext cx="7543800" cy="2207397"/>
          </a:xfrm>
        </p:spPr>
        <p:txBody>
          <a:bodyPr>
            <a:normAutofit lnSpcReduction="10000"/>
          </a:bodyPr>
          <a:lstStyle/>
          <a:p>
            <a:r>
              <a:rPr lang="en-NZ" sz="2300" dirty="0">
                <a:latin typeface="+mn-lt"/>
              </a:rPr>
              <a:t>Session 3</a:t>
            </a:r>
          </a:p>
          <a:p>
            <a:endParaRPr lang="en-NZ" sz="23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Behaving and Experiencing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Exploring and analyzing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Inspiring and generating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Prototyping and playing design games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NZ" sz="2300" dirty="0">
              <a:latin typeface="+mn-lt"/>
            </a:endParaRP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228D7A-812E-4C77-A837-AAA35C182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071526" y="4632607"/>
            <a:ext cx="2818630" cy="179929"/>
          </a:xfrm>
        </p:spPr>
        <p:txBody>
          <a:bodyPr/>
          <a:lstStyle/>
          <a:p>
            <a:r>
              <a:rPr lang="fi-FI"/>
              <a:t>CJLU, January 2018, Petteri Kaskenpalo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0575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Opportunity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prompts a team to crystallize its under standing of changing socio-cultural practices and behaviors, and other drivers of change over a specific time horizon</a:t>
            </a:r>
          </a:p>
          <a:p>
            <a:r>
              <a:rPr lang="en-US" dirty="0"/>
              <a:t>It produces a simplified framework that orders the team's current understandings and assumptions</a:t>
            </a:r>
          </a:p>
          <a:p>
            <a:r>
              <a:rPr lang="en-US" dirty="0"/>
              <a:t>It brings into view the relationships between changing </a:t>
            </a:r>
            <a:r>
              <a:rPr lang="en-US" dirty="0" err="1"/>
              <a:t>behaviours</a:t>
            </a:r>
            <a:r>
              <a:rPr lang="en-US" dirty="0"/>
              <a:t> and other changes in the operating environment and involves a group in collective sense making</a:t>
            </a:r>
          </a:p>
          <a:p>
            <a:r>
              <a:rPr lang="en-US" dirty="0"/>
              <a:t>It surfaces important points of agreement and disagreement among members of a team</a:t>
            </a:r>
          </a:p>
          <a:p>
            <a:r>
              <a:rPr lang="en-US" dirty="0"/>
              <a:t>How: </a:t>
            </a:r>
          </a:p>
          <a:p>
            <a:r>
              <a:rPr lang="en-US" dirty="0"/>
              <a:t>Explore the shared issue. Introduce the issue you aim to address using your current research materials.</a:t>
            </a:r>
          </a:p>
          <a:p>
            <a:r>
              <a:rPr lang="en-US" dirty="0"/>
              <a:t>If you have visualized drivers of change or created persona story worlds, have these available for people to explore and share.</a:t>
            </a:r>
          </a:p>
          <a:p>
            <a:r>
              <a:rPr lang="en-US" dirty="0"/>
              <a:t>Ask people to share their perspectives on how change happens. Identify the time frame over which you are considering change.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8827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Opportunity mapping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644657"/>
              </p:ext>
            </p:extLst>
          </p:nvPr>
        </p:nvGraphicFramePr>
        <p:xfrm>
          <a:off x="750888" y="1136650"/>
          <a:ext cx="8031162" cy="526415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77054">
                  <a:extLst>
                    <a:ext uri="{9D8B030D-6E8A-4147-A177-3AD203B41FA5}">
                      <a16:colId xmlns:a16="http://schemas.microsoft.com/office/drawing/2014/main" val="1912301746"/>
                    </a:ext>
                  </a:extLst>
                </a:gridCol>
                <a:gridCol w="2677054">
                  <a:extLst>
                    <a:ext uri="{9D8B030D-6E8A-4147-A177-3AD203B41FA5}">
                      <a16:colId xmlns:a16="http://schemas.microsoft.com/office/drawing/2014/main" val="1468908572"/>
                    </a:ext>
                  </a:extLst>
                </a:gridCol>
                <a:gridCol w="2677054">
                  <a:extLst>
                    <a:ext uri="{9D8B030D-6E8A-4147-A177-3AD203B41FA5}">
                      <a16:colId xmlns:a16="http://schemas.microsoft.com/office/drawing/2014/main" val="428957841"/>
                    </a:ext>
                  </a:extLst>
                </a:gridCol>
              </a:tblGrid>
              <a:tr h="1754717">
                <a:tc>
                  <a:txBody>
                    <a:bodyPr/>
                    <a:lstStyle/>
                    <a:p>
                      <a:r>
                        <a:rPr lang="en-US" dirty="0"/>
                        <a:t>What's the time horizon over which you are thinking about change?</a:t>
                      </a:r>
                    </a:p>
                    <a:p>
                      <a:r>
                        <a:rPr lang="en-US" b="0" dirty="0"/>
                        <a:t>e.g. 3 years</a:t>
                      </a:r>
                    </a:p>
                    <a:p>
                      <a:r>
                        <a:rPr lang="en-US" b="0" dirty="0"/>
                        <a:t>4-5 years</a:t>
                      </a:r>
                    </a:p>
                    <a:p>
                      <a:r>
                        <a:rPr lang="en-US" b="0" dirty="0"/>
                        <a:t>5+years</a:t>
                      </a:r>
                    </a:p>
                    <a:p>
                      <a:r>
                        <a:rPr lang="en-US" b="0" dirty="0"/>
                        <a:t>6-10years</a:t>
                      </a:r>
                    </a:p>
                    <a:p>
                      <a:r>
                        <a:rPr lang="en-US" b="0" dirty="0"/>
                        <a:t>Longer</a:t>
                      </a:r>
                      <a:endParaRPr lang="en-NZ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operating environment is changing from one situation….</a:t>
                      </a:r>
                      <a:endParaRPr lang="en-NZ" dirty="0"/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. .to something else</a:t>
                      </a:r>
                      <a:endParaRPr lang="en-NZ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74126"/>
                  </a:ext>
                </a:extLst>
              </a:tr>
              <a:tr h="877358">
                <a:tc rowSpan="2">
                  <a:txBody>
                    <a:bodyPr/>
                    <a:lstStyle/>
                    <a:p>
                      <a:r>
                        <a:rPr lang="en-NZ" sz="13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What's driving change?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Needs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Costs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in business </a:t>
                      </a:r>
                      <a:r>
                        <a:rPr lang="en-NZ" sz="13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in regulatory </a:t>
                      </a:r>
                      <a:r>
                        <a:rPr lang="en-NZ" sz="13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technology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NZ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1711"/>
                  </a:ext>
                </a:extLst>
              </a:tr>
              <a:tr h="877358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NZ" dirty="0"/>
                        <a:t>People’s behaviours and capabilities are changing from this to…</a:t>
                      </a:r>
                    </a:p>
                  </a:txBody>
                  <a:tcPr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. .to another</a:t>
                      </a:r>
                      <a:endParaRPr lang="en-NZ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685783" rtl="0" eaLnBrk="1" latinLnBrk="0" hangingPunct="1"/>
                      <a:endParaRPr lang="en-NZ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207321"/>
                  </a:ext>
                </a:extLst>
              </a:tr>
              <a:tr h="1754717">
                <a:tc>
                  <a:txBody>
                    <a:bodyPr/>
                    <a:lstStyle/>
                    <a:p>
                      <a:r>
                        <a:rPr lang="en-US" b="1" dirty="0"/>
                        <a:t>Things you don't know and</a:t>
                      </a:r>
                    </a:p>
                    <a:p>
                      <a:r>
                        <a:rPr lang="en-US" b="1" dirty="0"/>
                        <a:t>assumptions you are making</a:t>
                      </a:r>
                      <a:endParaRPr lang="en-NZ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864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102849" y="955496"/>
            <a:ext cx="0" cy="55891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287730" y="3750067"/>
            <a:ext cx="56199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6522" y="1764908"/>
            <a:ext cx="4831466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Identify key shifts in behaviors. Review the research available about how people's</a:t>
            </a:r>
          </a:p>
          <a:p>
            <a:r>
              <a:rPr lang="en-US" dirty="0"/>
              <a:t>behaviors are changing. These might not be existing users or customers but could be other groups of people. </a:t>
            </a:r>
          </a:p>
          <a:p>
            <a:endParaRPr lang="en-US" dirty="0"/>
          </a:p>
          <a:p>
            <a:r>
              <a:rPr lang="en-US" dirty="0"/>
              <a:t>Aim to simplify these shifts into statements of the form "people's behaviors are changing from this"</a:t>
            </a:r>
          </a:p>
          <a:p>
            <a:r>
              <a:rPr lang="en-US" dirty="0"/>
              <a:t>to "something else". Produce several of these pairs, and then together agree one or two that seem more important or relevant to the issue you are aiming to address. </a:t>
            </a:r>
          </a:p>
          <a:p>
            <a:endParaRPr lang="en-US" dirty="0"/>
          </a:p>
          <a:p>
            <a:r>
              <a:rPr lang="en-US" dirty="0"/>
              <a:t>This will be for the y axis.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890878" y="3861284"/>
            <a:ext cx="773941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Identify a key driver of change. Share views on what is changing in the  wider operating environment over the relevant time horizon. </a:t>
            </a:r>
          </a:p>
          <a:p>
            <a:endParaRPr lang="en-US" dirty="0"/>
          </a:p>
          <a:p>
            <a:r>
              <a:rPr lang="en-US" dirty="0"/>
              <a:t>Simplify some of the complex data or opinions you have into the form "the operating environment is changing from one situation" to "another</a:t>
            </a:r>
          </a:p>
          <a:p>
            <a:r>
              <a:rPr lang="en-US" dirty="0"/>
              <a:t>situation". Produce several of these pairs, and ask participants to select one or two of them that are most important or relevant. </a:t>
            </a:r>
          </a:p>
          <a:p>
            <a:endParaRPr lang="en-US" dirty="0"/>
          </a:p>
          <a:p>
            <a:r>
              <a:rPr lang="en-US" dirty="0"/>
              <a:t>This will be for the x axis.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0588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Opportunity mapping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252" y="972749"/>
            <a:ext cx="8030404" cy="55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1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Problem/proposition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prompts a team to clarify its understanding of an issue, reflect on how it is framed, clarify who it is an issue for, and explore how a possible solution relates to this problem and the impacts it might have</a:t>
            </a:r>
          </a:p>
          <a:p>
            <a:r>
              <a:rPr lang="en-US" dirty="0"/>
              <a:t>Brings into view what the issue is represented to be and a possible solution to it at a particular moment in time. Prompts a team to link generating concepts for solutions, to representations of problems</a:t>
            </a:r>
          </a:p>
          <a:p>
            <a:r>
              <a:rPr lang="en-US" dirty="0"/>
              <a:t>Use this method after solution concepts have been suggested, to clarify how they relate to the Issues to which they are a proposed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Problem/proposition definition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552464"/>
              </p:ext>
            </p:extLst>
          </p:nvPr>
        </p:nvGraphicFramePr>
        <p:xfrm>
          <a:off x="750888" y="1136650"/>
          <a:ext cx="8031162" cy="519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81">
                  <a:extLst>
                    <a:ext uri="{9D8B030D-6E8A-4147-A177-3AD203B41FA5}">
                      <a16:colId xmlns:a16="http://schemas.microsoft.com/office/drawing/2014/main" val="1740753487"/>
                    </a:ext>
                  </a:extLst>
                </a:gridCol>
                <a:gridCol w="4015581">
                  <a:extLst>
                    <a:ext uri="{9D8B030D-6E8A-4147-A177-3AD203B41FA5}">
                      <a16:colId xmlns:a16="http://schemas.microsoft.com/office/drawing/2014/main" val="2820919358"/>
                    </a:ext>
                  </a:extLst>
                </a:gridCol>
              </a:tblGrid>
              <a:tr h="2467971">
                <a:tc>
                  <a:txBody>
                    <a:bodyPr/>
                    <a:lstStyle/>
                    <a:p>
                      <a:r>
                        <a:rPr lang="en-NZ" sz="1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Proposition definition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It's a... (kind of thing)</a:t>
                      </a:r>
                    </a:p>
                    <a:p>
                      <a:endParaRPr lang="en-NZ" sz="135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That is/has... (characteristics)</a:t>
                      </a:r>
                    </a:p>
                    <a:p>
                      <a:endParaRPr lang="en-NZ" sz="135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Which results in... </a:t>
                      </a:r>
                      <a:r>
                        <a:rPr lang="en-US" sz="135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(the change we want to lake place)</a:t>
                      </a:r>
                      <a:endParaRPr lang="en-NZ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83" rtl="0" eaLnBrk="1" latinLnBrk="0" hangingPunct="1"/>
                      <a:r>
                        <a:rPr lang="en-NZ" sz="1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 segments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Aimed at/co-created with... </a:t>
                      </a:r>
                      <a:r>
                        <a:rPr lang="en-US" sz="135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(the target user segment(s))</a:t>
                      </a:r>
                    </a:p>
                    <a:p>
                      <a:endParaRPr lang="en-US" sz="135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Who want/need to... (purposes, tasks)</a:t>
                      </a:r>
                    </a:p>
                    <a:p>
                      <a:endParaRPr lang="en-NZ" sz="135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are able to... (capacities)</a:t>
                      </a:r>
                    </a:p>
                    <a:p>
                      <a:endParaRPr lang="en-NZ" sz="135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who benefit because... (outcomes)</a:t>
                      </a:r>
                      <a:endParaRPr lang="en-NZ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75575"/>
                  </a:ext>
                </a:extLst>
              </a:tr>
              <a:tr h="2724260">
                <a:tc>
                  <a:txBody>
                    <a:bodyPr/>
                    <a:lstStyle/>
                    <a:p>
                      <a:r>
                        <a:rPr lang="en-NZ" sz="1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Problem/issue definition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Addressing the issue of...</a:t>
                      </a:r>
                    </a:p>
                    <a:p>
                      <a:endParaRPr lang="en-NZ" sz="135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Which is shaped by...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(social, economic, other factors)</a:t>
                      </a:r>
                    </a:p>
                    <a:p>
                      <a:endParaRPr lang="en-US" sz="135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 which we have evidence that shows that </a:t>
                      </a:r>
                      <a:r>
                        <a:rPr lang="en-NZ" sz="135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(research findings)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Which matter because... (insights)</a:t>
                      </a:r>
                    </a:p>
                    <a:p>
                      <a:endParaRPr lang="en-US" sz="135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 which we are framing as a... </a:t>
                      </a:r>
                      <a:r>
                        <a:rPr lang="en-NZ" sz="135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(kind of issue/opportunity)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Organizational/wider resources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Which is resources and co-created by involving... (organizational and other resources)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Resulting in... (organizational and/or social outcomes)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1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68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Problem/proposition definition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888" y="1206303"/>
            <a:ext cx="8031162" cy="53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77265" y="1122363"/>
            <a:ext cx="7543800" cy="133316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Inspiring and generating</a:t>
            </a:r>
            <a:endParaRPr lang="en-NZ" sz="2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77265" y="2578813"/>
            <a:ext cx="7543800" cy="267898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Creativity during designing innovative services is distinctive because service innovation concepts are multiple, temporal and involve many actors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Inventive habits for service innovation are:</a:t>
            </a:r>
          </a:p>
          <a:p>
            <a:pPr marL="685792" lvl="1" indent="-342900">
              <a:buFont typeface="Arial" panose="020B0604020202020204" pitchFamily="34" charset="0"/>
              <a:buChar char="•"/>
            </a:pPr>
            <a:r>
              <a:rPr lang="en-US" dirty="0"/>
              <a:t>Making the strange familiar and the familiar strange</a:t>
            </a:r>
          </a:p>
          <a:p>
            <a:pPr marL="685792" lvl="1" indent="-342900">
              <a:buFont typeface="Arial" panose="020B0604020202020204" pitchFamily="34" charset="0"/>
              <a:buChar char="•"/>
            </a:pPr>
            <a:r>
              <a:rPr lang="en-US" dirty="0"/>
              <a:t>Moving between excess and simplicity</a:t>
            </a:r>
          </a:p>
          <a:p>
            <a:pPr marL="685792" lvl="1" indent="-342900">
              <a:buFont typeface="Arial" panose="020B0604020202020204" pitchFamily="34" charset="0"/>
              <a:buChar char="•"/>
            </a:pPr>
            <a:r>
              <a:rPr lang="en-US" dirty="0"/>
              <a:t>Zooming in and zooming out</a:t>
            </a:r>
          </a:p>
          <a:p>
            <a:pPr marL="685792" lvl="1" indent="-342900">
              <a:buFont typeface="Arial" panose="020B0604020202020204" pitchFamily="34" charset="0"/>
              <a:buChar char="•"/>
            </a:pPr>
            <a:r>
              <a:rPr lang="en-US" dirty="0"/>
              <a:t>Connecting and disconnecting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These habits open up the tensions between the particular and the general</a:t>
            </a:r>
            <a:endParaRPr lang="en-NZ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4BCD4-3BBE-4781-9C05-C558E23FD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5166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Inventive habits for service innovation are: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1" indent="-342900"/>
            <a:r>
              <a:rPr lang="en-US" dirty="0"/>
              <a:t>Making the strange familiar and the familiar strange</a:t>
            </a:r>
          </a:p>
          <a:p>
            <a:pPr marL="342901" indent="-342900"/>
            <a:r>
              <a:rPr lang="en-US" dirty="0"/>
              <a:t>Moving between excess and simplicity</a:t>
            </a:r>
          </a:p>
          <a:p>
            <a:pPr marL="342901" indent="-342900"/>
            <a:r>
              <a:rPr lang="en-US" dirty="0"/>
              <a:t>Zooming in and zooming out</a:t>
            </a:r>
          </a:p>
          <a:p>
            <a:pPr marL="342901" indent="-342900"/>
            <a:r>
              <a:rPr lang="en-US" dirty="0"/>
              <a:t>Connecting and disconnecting</a:t>
            </a:r>
          </a:p>
          <a:p>
            <a:pPr marL="342901" indent="-342900"/>
            <a:endParaRPr lang="en-US" dirty="0"/>
          </a:p>
          <a:p>
            <a:pPr marL="342901" indent="-342900"/>
            <a:r>
              <a:rPr lang="en-US" dirty="0"/>
              <a:t>Methods:</a:t>
            </a:r>
          </a:p>
          <a:p>
            <a:pPr marL="685792" lvl="1" indent="-342900"/>
            <a:r>
              <a:rPr lang="en-US" dirty="0"/>
              <a:t>Sketching </a:t>
            </a:r>
          </a:p>
          <a:p>
            <a:pPr marL="685792" lvl="1" indent="-342900"/>
            <a:r>
              <a:rPr lang="en-US" dirty="0"/>
              <a:t>Telling stories</a:t>
            </a:r>
          </a:p>
          <a:p>
            <a:pPr marL="685792" lvl="1" indent="-342900"/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25300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4800">
                <a:solidFill>
                  <a:schemeClr val="accent6">
                    <a:lumMod val="75000"/>
                  </a:schemeClr>
                </a:solidFill>
              </a:rPr>
              <a:t>Prototyping and playing design games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77265" y="3602037"/>
            <a:ext cx="7543800" cy="25868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Exploratory prototyping brings a future innovation ecosystem into partial view and creates concepts and actions that shape value-in-use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games involve participants in creating concepts and activities that connect how things are done now with new capacities and resources resulting in future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Blueprinting helps different organizational functions see how their activities and capacities co-create value-in-use for different actors in an innovation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 play stimulates creativity by getting people to approach things in new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C37867-F962-4ED2-9D22-49DD54F4B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51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Be inspired by your materials</a:t>
            </a:r>
          </a:p>
          <a:p>
            <a:r>
              <a:rPr lang="en-NZ" dirty="0"/>
              <a:t>Prototype to test your assumptions</a:t>
            </a:r>
          </a:p>
          <a:p>
            <a:r>
              <a:rPr lang="en-NZ" dirty="0"/>
              <a:t>Use what you have</a:t>
            </a:r>
          </a:p>
          <a:p>
            <a:r>
              <a:rPr lang="en-NZ" dirty="0"/>
              <a:t>Start DOING rather than planning</a:t>
            </a:r>
          </a:p>
          <a:p>
            <a:endParaRPr lang="en-NZ" dirty="0"/>
          </a:p>
          <a:p>
            <a:r>
              <a:rPr lang="en-NZ" dirty="0"/>
              <a:t>Why do we prototype?</a:t>
            </a:r>
          </a:p>
          <a:p>
            <a:pPr lvl="1"/>
            <a:r>
              <a:rPr lang="en-NZ" dirty="0"/>
              <a:t>Eliminate risk early in the project</a:t>
            </a:r>
          </a:p>
          <a:p>
            <a:pPr lvl="1"/>
            <a:r>
              <a:rPr lang="en-NZ" dirty="0"/>
              <a:t>Fail cheap, learn early and fast</a:t>
            </a:r>
          </a:p>
          <a:p>
            <a:pPr lvl="1"/>
            <a:r>
              <a:rPr lang="en-NZ" dirty="0"/>
              <a:t>Turn failures into learning</a:t>
            </a:r>
          </a:p>
          <a:p>
            <a:endParaRPr lang="en-NZ" dirty="0"/>
          </a:p>
          <a:p>
            <a:r>
              <a:rPr lang="en-NZ" dirty="0"/>
              <a:t>Remember:</a:t>
            </a:r>
          </a:p>
          <a:p>
            <a:pPr lvl="1"/>
            <a:r>
              <a:rPr lang="en-NZ" dirty="0"/>
              <a:t>Experimentation as valuable way to rapidly learn</a:t>
            </a:r>
          </a:p>
          <a:p>
            <a:pPr lvl="1"/>
            <a:r>
              <a:rPr lang="en-NZ" dirty="0"/>
              <a:t>Start sooner than you thin you are ready</a:t>
            </a:r>
          </a:p>
          <a:p>
            <a:pPr lvl="1"/>
            <a:r>
              <a:rPr lang="en-NZ" dirty="0"/>
              <a:t>It is NOT a beautiful miniaturized version of your final solution</a:t>
            </a:r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958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77265" y="667822"/>
            <a:ext cx="7543800" cy="185582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Behaving and Experiencing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77265" y="2691829"/>
            <a:ext cx="7543800" cy="3770615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user, customers and others such as employees the value of services is the integration of their </a:t>
            </a:r>
            <a:r>
              <a:rPr lang="en-NZ" dirty="0"/>
              <a:t>interactions with and experiences of organizations over time</a:t>
            </a:r>
          </a:p>
          <a:p>
            <a:endParaRPr lang="en-NZ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behavior-lens on people’s activities focuses on what goes on in people minds and how this drives what they say., know, feel and do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socio-cultural or practice lens sees people’s habits and routines as resulting  dynamic mixtures of collective meanings (stories), bodily and mental activities (skills), and materials and infrastructures (stuff)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Service innovation involves changing practices, resulting in different experiences for users and customers, in which they behave differently</a:t>
            </a:r>
            <a:endParaRPr lang="en-NZ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CF6B77-C127-47A7-AC7F-B0094B394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31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Let’s prototype…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You have 5 minutes to build a:</a:t>
            </a:r>
          </a:p>
          <a:p>
            <a:endParaRPr lang="en-NZ" dirty="0"/>
          </a:p>
          <a:p>
            <a:pPr lvl="1"/>
            <a:r>
              <a:rPr lang="en-NZ" dirty="0"/>
              <a:t>A cup holder, which can hold a minimum of 3 cups of coffee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r>
              <a:rPr lang="en-NZ" dirty="0"/>
              <a:t>Time starts now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marL="342891" lvl="1" indent="0">
              <a:buNone/>
            </a:pPr>
            <a:endParaRPr lang="en-NZ" dirty="0"/>
          </a:p>
          <a:p>
            <a:pPr lvl="1"/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0488"/>
            <a:ext cx="3326258" cy="33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mindset of prototyping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Prototyping is a way of working</a:t>
            </a:r>
          </a:p>
          <a:p>
            <a:r>
              <a:rPr lang="en-NZ" dirty="0"/>
              <a:t>Its NOT the thing you made, but the attitude you took towards making it</a:t>
            </a:r>
          </a:p>
          <a:p>
            <a:r>
              <a:rPr lang="en-NZ" dirty="0"/>
              <a:t>Showing incomplete work</a:t>
            </a:r>
          </a:p>
          <a:p>
            <a:r>
              <a:rPr lang="en-NZ" dirty="0"/>
              <a:t>Building to think rather than thinking to build</a:t>
            </a:r>
          </a:p>
          <a:p>
            <a:r>
              <a:rPr lang="en-NZ" dirty="0"/>
              <a:t>Think prototyping, not prototype</a:t>
            </a:r>
          </a:p>
          <a:p>
            <a:r>
              <a:rPr lang="en-NZ" dirty="0"/>
              <a:t>Iterate your concept on the fly</a:t>
            </a:r>
          </a:p>
          <a:p>
            <a:r>
              <a:rPr lang="en-NZ" dirty="0"/>
              <a:t>Experimentation is valuable</a:t>
            </a:r>
          </a:p>
          <a:p>
            <a:r>
              <a:rPr lang="en-NZ" dirty="0"/>
              <a:t>Allow yourself to be inspired by whatever materials you have on hand</a:t>
            </a:r>
          </a:p>
          <a:p>
            <a:r>
              <a:rPr lang="en-NZ" dirty="0"/>
              <a:t>Starting before you think you are ready</a:t>
            </a:r>
          </a:p>
          <a:p>
            <a:r>
              <a:rPr lang="en-NZ" dirty="0"/>
              <a:t>Enlightened trial and error often outperforms precision and advance planning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795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Let’s prototype…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You have 10 minutes to build a:</a:t>
            </a:r>
          </a:p>
          <a:p>
            <a:endParaRPr lang="en-NZ" dirty="0"/>
          </a:p>
          <a:p>
            <a:pPr lvl="1"/>
            <a:r>
              <a:rPr lang="en-NZ" dirty="0"/>
              <a:t>Briefcase of the future, which 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r>
              <a:rPr lang="en-NZ" dirty="0"/>
              <a:t>Time starts now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marL="342891" lvl="1" indent="0">
              <a:buNone/>
            </a:pPr>
            <a:endParaRPr lang="en-NZ" dirty="0"/>
          </a:p>
          <a:p>
            <a:pPr lvl="1"/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15" y="2308372"/>
            <a:ext cx="3409137" cy="34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Analysing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Findings:</a:t>
            </a:r>
          </a:p>
          <a:p>
            <a:pPr lvl="1"/>
            <a:r>
              <a:rPr lang="en-US" dirty="0"/>
              <a:t>Observations you have made, things you have noticed</a:t>
            </a:r>
          </a:p>
          <a:p>
            <a:r>
              <a:rPr lang="en-NZ" dirty="0"/>
              <a:t>Insights:</a:t>
            </a:r>
          </a:p>
          <a:p>
            <a:pPr lvl="1"/>
            <a:r>
              <a:rPr lang="en-NZ" dirty="0"/>
              <a:t>What these tell you</a:t>
            </a:r>
          </a:p>
          <a:p>
            <a:r>
              <a:rPr lang="en-NZ" dirty="0"/>
              <a:t>Concepts: </a:t>
            </a:r>
          </a:p>
          <a:p>
            <a:pPr lvl="1"/>
            <a:r>
              <a:rPr lang="en-US" dirty="0"/>
              <a:t>Possible opportunities or ways to do things differently</a:t>
            </a:r>
            <a:endParaRPr lang="en-NZ" dirty="0"/>
          </a:p>
          <a:p>
            <a:r>
              <a:rPr lang="en-NZ" dirty="0"/>
              <a:t>Questions: </a:t>
            </a:r>
          </a:p>
          <a:p>
            <a:pPr lvl="1"/>
            <a:r>
              <a:rPr lang="en-US" dirty="0"/>
              <a:t>What you want to explore further through prototyping or design games</a:t>
            </a:r>
            <a:endParaRPr lang="en-NZ" dirty="0"/>
          </a:p>
          <a:p>
            <a:r>
              <a:rPr lang="en-NZ" dirty="0"/>
              <a:t>Methods:</a:t>
            </a:r>
          </a:p>
          <a:p>
            <a:pPr lvl="1"/>
            <a:r>
              <a:rPr lang="en-US" dirty="0"/>
              <a:t>How you might carry out the exploration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2427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Prototyping metrics: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Talking vs. doing ratio</a:t>
            </a:r>
          </a:p>
          <a:p>
            <a:r>
              <a:rPr lang="en-NZ" dirty="0"/>
              <a:t>Time to build</a:t>
            </a:r>
          </a:p>
          <a:p>
            <a:r>
              <a:rPr lang="en-NZ" dirty="0"/>
              <a:t>Number of prototypes</a:t>
            </a:r>
          </a:p>
          <a:p>
            <a:r>
              <a:rPr lang="en-NZ" dirty="0"/>
              <a:t>Amount of laughter </a:t>
            </a:r>
          </a:p>
          <a:p>
            <a:r>
              <a:rPr lang="en-NZ" dirty="0"/>
              <a:t>Number of failures exposed</a:t>
            </a:r>
          </a:p>
          <a:p>
            <a:r>
              <a:rPr lang="en-NZ" dirty="0"/>
              <a:t>New or unexpected questions raised</a:t>
            </a:r>
          </a:p>
          <a:p>
            <a:r>
              <a:rPr lang="en-NZ" dirty="0"/>
              <a:t>Ideas generated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481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Mapping the user experience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this method helps n team understand holistically the interactions with a service or organization from the perspective of a user, customer, stakeholder or employee</a:t>
            </a:r>
          </a:p>
          <a:p>
            <a:r>
              <a:rPr lang="en-US"/>
              <a:t>It helps clarify what the experience is made up of, for that individual, allowing the team to identify important patterns and pain points</a:t>
            </a:r>
          </a:p>
          <a:p>
            <a:r>
              <a:rPr lang="en-US"/>
              <a:t>You can use this method and the template to describe existing experiences, or to describe future experiences</a:t>
            </a:r>
          </a:p>
          <a:p>
            <a:r>
              <a:rPr lang="en-NZ"/>
              <a:t>It also reveals </a:t>
            </a:r>
            <a:r>
              <a:rPr lang="en-US"/>
              <a:t>important pain points and gaps that can become </a:t>
            </a:r>
            <a:r>
              <a:rPr lang="en-NZ"/>
              <a:t>opportunities for improvement or innovation</a:t>
            </a:r>
          </a:p>
          <a:p>
            <a:r>
              <a:rPr lang="en-US"/>
              <a:t>Repeating the e.xercise for different user segments brings into view differences in process and outcome for particular groups</a:t>
            </a:r>
          </a:p>
          <a:p>
            <a:r>
              <a:rPr lang="en-US"/>
              <a:t>How: </a:t>
            </a:r>
          </a:p>
          <a:p>
            <a:pPr lvl="1"/>
            <a:r>
              <a:rPr lang="en-US"/>
              <a:t>Focus on one customer type at the time</a:t>
            </a:r>
          </a:p>
          <a:p>
            <a:pPr lvl="1"/>
            <a:r>
              <a:rPr lang="en-US"/>
              <a:t>Perhaps experiment with the extremes like easy and difficult customers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078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Mapping the user experience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598958"/>
              </p:ext>
            </p:extLst>
          </p:nvPr>
        </p:nvGraphicFramePr>
        <p:xfrm>
          <a:off x="750888" y="1136650"/>
          <a:ext cx="8031164" cy="545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7247">
                  <a:extLst>
                    <a:ext uri="{9D8B030D-6E8A-4147-A177-3AD203B41FA5}">
                      <a16:colId xmlns:a16="http://schemas.microsoft.com/office/drawing/2014/main" val="1630489018"/>
                    </a:ext>
                  </a:extLst>
                </a:gridCol>
                <a:gridCol w="1202076">
                  <a:extLst>
                    <a:ext uri="{9D8B030D-6E8A-4147-A177-3AD203B41FA5}">
                      <a16:colId xmlns:a16="http://schemas.microsoft.com/office/drawing/2014/main" val="25367986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326979"/>
                    </a:ext>
                  </a:extLst>
                </a:gridCol>
                <a:gridCol w="1190391">
                  <a:extLst>
                    <a:ext uri="{9D8B030D-6E8A-4147-A177-3AD203B41FA5}">
                      <a16:colId xmlns:a16="http://schemas.microsoft.com/office/drawing/2014/main" val="1079406758"/>
                    </a:ext>
                  </a:extLst>
                </a:gridCol>
                <a:gridCol w="1273525">
                  <a:extLst>
                    <a:ext uri="{9D8B030D-6E8A-4147-A177-3AD203B41FA5}">
                      <a16:colId xmlns:a16="http://schemas.microsoft.com/office/drawing/2014/main" val="1528526497"/>
                    </a:ext>
                  </a:extLst>
                </a:gridCol>
                <a:gridCol w="1273525">
                  <a:extLst>
                    <a:ext uri="{9D8B030D-6E8A-4147-A177-3AD203B41FA5}">
                      <a16:colId xmlns:a16="http://schemas.microsoft.com/office/drawing/2014/main" val="1662182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Who’s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Time  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58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Find out about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Decide to engage</a:t>
                      </a:r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interaction with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use of the service</a:t>
                      </a:r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Later Interaction</a:t>
                      </a:r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Z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Ending/closing</a:t>
                      </a:r>
                      <a:endParaRPr lang="en-NZ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45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What</a:t>
                      </a:r>
                      <a:r>
                        <a:rPr lang="en-US" sz="1200" dirty="0"/>
                        <a:t> the person does,</a:t>
                      </a:r>
                    </a:p>
                    <a:p>
                      <a:r>
                        <a:rPr lang="en-US" sz="1200" dirty="0"/>
                        <a:t>intends, knows, says, feels...</a:t>
                      </a:r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5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Touchpoints and devices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person interacts with -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NZ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website, apps...</a:t>
                      </a:r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11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b="1" dirty="0"/>
                        <a:t>Where</a:t>
                      </a:r>
                      <a:r>
                        <a:rPr lang="en-NZ" sz="1200" dirty="0"/>
                        <a:t> the interactions</a:t>
                      </a:r>
                    </a:p>
                    <a:p>
                      <a:r>
                        <a:rPr lang="en-NZ" sz="1200" dirty="0"/>
                        <a:t>happen..,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77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it </a:t>
                      </a:r>
                      <a:r>
                        <a:rPr lang="en-NZ" sz="13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feels</a:t>
                      </a:r>
                      <a:endParaRPr lang="en-NZ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95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Other people </a:t>
                      </a:r>
                      <a:r>
                        <a:rPr lang="en-US" sz="1200" dirty="0"/>
                        <a:t>involved - </a:t>
                      </a:r>
                      <a:r>
                        <a:rPr lang="en-US" sz="1200" dirty="0" err="1"/>
                        <a:t>eg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service staff, family and</a:t>
                      </a:r>
                    </a:p>
                    <a:p>
                      <a:r>
                        <a:rPr lang="en-US" sz="1200" dirty="0"/>
                        <a:t>friends, bystanders...</a:t>
                      </a:r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48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user is interacting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the service.,,</a:t>
                      </a:r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73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using it means for the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person...</a:t>
                      </a:r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50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how things are</a:t>
                      </a:r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78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3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Opportunities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they could be different</a:t>
                      </a:r>
                      <a:endParaRPr lang="en-NZ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5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93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persona/story world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helps a group understand the world holistically from the perspective of a user, customer, </a:t>
            </a:r>
            <a:r>
              <a:rPr lang="en-NZ" dirty="0"/>
              <a:t>stakeholder or employee</a:t>
            </a:r>
          </a:p>
          <a:p>
            <a:r>
              <a:rPr lang="en-US" dirty="0"/>
              <a:t>It helps clarify what his or her world is made up of, allowing the team to share knowledge and identify important patterns</a:t>
            </a:r>
          </a:p>
          <a:p>
            <a:r>
              <a:rPr lang="en-US" dirty="0"/>
              <a:t>Help us to further refine our understanding about our user types</a:t>
            </a:r>
          </a:p>
          <a:p>
            <a:r>
              <a:rPr lang="en-US" dirty="0"/>
              <a:t>Document and summarize our findings from the Empathy Map, Points of View and User Story Boards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1204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persona/story world</a:t>
            </a:r>
            <a:endParaRPr lang="en-NZ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811811"/>
              </p:ext>
            </p:extLst>
          </p:nvPr>
        </p:nvGraphicFramePr>
        <p:xfrm>
          <a:off x="750888" y="1136650"/>
          <a:ext cx="8031164" cy="542853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07791">
                  <a:extLst>
                    <a:ext uri="{9D8B030D-6E8A-4147-A177-3AD203B41FA5}">
                      <a16:colId xmlns:a16="http://schemas.microsoft.com/office/drawing/2014/main" val="3051316077"/>
                    </a:ext>
                  </a:extLst>
                </a:gridCol>
                <a:gridCol w="2007791">
                  <a:extLst>
                    <a:ext uri="{9D8B030D-6E8A-4147-A177-3AD203B41FA5}">
                      <a16:colId xmlns:a16="http://schemas.microsoft.com/office/drawing/2014/main" val="908290539"/>
                    </a:ext>
                  </a:extLst>
                </a:gridCol>
                <a:gridCol w="2007791">
                  <a:extLst>
                    <a:ext uri="{9D8B030D-6E8A-4147-A177-3AD203B41FA5}">
                      <a16:colId xmlns:a16="http://schemas.microsoft.com/office/drawing/2014/main" val="3937082186"/>
                    </a:ext>
                  </a:extLst>
                </a:gridCol>
                <a:gridCol w="2007791">
                  <a:extLst>
                    <a:ext uri="{9D8B030D-6E8A-4147-A177-3AD203B41FA5}">
                      <a16:colId xmlns:a16="http://schemas.microsoft.com/office/drawing/2014/main" val="3796772284"/>
                    </a:ext>
                  </a:extLst>
                </a:gridCol>
              </a:tblGrid>
              <a:tr h="1494373">
                <a:tc gridSpan="2">
                  <a:txBody>
                    <a:bodyPr/>
                    <a:lstStyle/>
                    <a:p>
                      <a:r>
                        <a:rPr lang="en-NZ" sz="13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backstory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 family, study and work background...</a:t>
                      </a:r>
                    </a:p>
                    <a:p>
                      <a:endParaRPr lang="en-US" sz="13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3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NZ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Current situation</a:t>
                      </a:r>
                    </a:p>
                    <a:p>
                      <a:r>
                        <a:rPr lang="en-US" b="0" dirty="0"/>
                        <a:t>My name is...My age is,,. Live in... with...</a:t>
                      </a:r>
                    </a:p>
                    <a:p>
                      <a:r>
                        <a:rPr lang="en-US" b="0" dirty="0"/>
                        <a:t>How and where I spend my time… My work</a:t>
                      </a:r>
                    </a:p>
                    <a:p>
                      <a:r>
                        <a:rPr lang="en-US" b="0" dirty="0"/>
                        <a:t>and income…</a:t>
                      </a:r>
                      <a:endParaRPr lang="en-NZ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13792"/>
                  </a:ext>
                </a:extLst>
              </a:tr>
              <a:tr h="1219896">
                <a:tc>
                  <a:txBody>
                    <a:bodyPr/>
                    <a:lstStyle/>
                    <a:p>
                      <a:r>
                        <a:rPr lang="en-NZ" b="1" dirty="0"/>
                        <a:t>Needs…</a:t>
                      </a:r>
                    </a:p>
                    <a:p>
                      <a:r>
                        <a:rPr lang="en-NZ" b="0" dirty="0"/>
                        <a:t>Explicit and implicit needs…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NZ" b="1" dirty="0"/>
                        <a:t>Key insights…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Capacities and resources</a:t>
                      </a:r>
                    </a:p>
                    <a:p>
                      <a:r>
                        <a:rPr lang="en-US" dirty="0"/>
                        <a:t>I can easily... I can't easily.., My skills</a:t>
                      </a:r>
                    </a:p>
                    <a:p>
                      <a:r>
                        <a:rPr lang="en-US" dirty="0"/>
                        <a:t>are... because...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79575"/>
                  </a:ext>
                </a:extLst>
              </a:tr>
              <a:tr h="1219896">
                <a:tc>
                  <a:txBody>
                    <a:bodyPr/>
                    <a:lstStyle/>
                    <a:p>
                      <a:r>
                        <a:rPr lang="en-US" b="1" dirty="0"/>
                        <a:t>Goals and values</a:t>
                      </a:r>
                    </a:p>
                    <a:p>
                      <a:r>
                        <a:rPr lang="en-US" dirty="0"/>
                        <a:t>The future I want Is.. because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3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Issues, challenges and workarounds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3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 ties with...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People, places and organizations</a:t>
                      </a:r>
                      <a:endParaRPr lang="en-NZ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Beliefs about change</a:t>
                      </a:r>
                    </a:p>
                    <a:p>
                      <a:r>
                        <a:rPr lang="en-US" dirty="0"/>
                        <a:t>How I think about the future...</a:t>
                      </a:r>
                      <a:endParaRPr lang="en-NZ" dirty="0"/>
                    </a:p>
                    <a:p>
                      <a:endParaRPr lang="en-NZ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04104"/>
                  </a:ext>
                </a:extLst>
              </a:tr>
              <a:tr h="1494373">
                <a:tc>
                  <a:txBody>
                    <a:bodyPr/>
                    <a:lstStyle/>
                    <a:p>
                      <a:r>
                        <a:rPr lang="en-NZ" b="1" dirty="0"/>
                        <a:t>“I think, feel, know…”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Relationships with organizations</a:t>
                      </a:r>
                    </a:p>
                    <a:p>
                      <a:r>
                        <a:rPr lang="en-US" dirty="0"/>
                        <a:t>Formal/informal., .occasional/frequent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3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Weak ties with...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People, places and organizations</a:t>
                      </a:r>
                      <a:endParaRPr lang="en-NZ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3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Devices and technologies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Things I have with or around me (</a:t>
                      </a:r>
                      <a:r>
                        <a:rPr lang="en-US" sz="13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car,</a:t>
                      </a:r>
                    </a:p>
                    <a:p>
                      <a:r>
                        <a:rPr lang="en-NZ" sz="13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TV, mobile phone)... because...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5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3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77265" y="431518"/>
            <a:ext cx="7543800" cy="177363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Exploring and analyzing</a:t>
            </a:r>
            <a:endParaRPr lang="en-NZ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77265" y="2393879"/>
            <a:ext cx="7543800" cy="405829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Problem findings problem settings, deciding on a research approach and making interpretations to understand an issue in more depth are habits organizations can practice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Big data reveals large-scale patterns about behaviors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Thick data helps make sense of patterns by explaining the meanings and identities that shape and are shaped by people’s behaviors and collective cultural practices.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data initiatives introduce new actors and new capabilities into service ecosystems</a:t>
            </a:r>
          </a:p>
          <a:p>
            <a:endParaRPr lang="en-NZ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6B9814-06D6-46DE-B8C8-E775389BD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/>
              <a:t>CJLU, January 2018, Petteri Kaskenpalo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467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Segmenting by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have access to people trained in qualitative research, this method helps create a framework distinguishing between key users, customers, employees or stakeholders</a:t>
            </a:r>
          </a:p>
          <a:p>
            <a:r>
              <a:rPr lang="en-US" dirty="0"/>
              <a:t>The main idea is to divide up people based on understanding the meanings, identities and habits that shape - and are shaped by  - interactions with actors in an innovation ecology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824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Segmenting by meaning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888" y="1602672"/>
            <a:ext cx="8031162" cy="45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1063"/>
      </p:ext>
    </p:extLst>
  </p:cSld>
  <p:clrMapOvr>
    <a:masterClrMapping/>
  </p:clrMapOvr>
</p:sld>
</file>

<file path=ppt/theme/theme1.xml><?xml version="1.0" encoding="utf-8"?>
<a:theme xmlns:a="http://schemas.openxmlformats.org/drawingml/2006/main" name="FromLabsPowerPoin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mLabsPowerPointTheme" id="{12030846-B6A2-4963-B848-95022B58838D}" vid="{BA3C22CD-E4D9-422C-BAC1-E38106F8967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romLabsPowerPoin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mLabsPowerPointTheme" id="{12030846-B6A2-4963-B848-95022B58838D}" vid="{BA3C22CD-E4D9-422C-BAC1-E38106F89671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FromLabsPowerPointTheme</Template>
  <TotalTime>19511</TotalTime>
  <Words>1902</Words>
  <Application>Microsoft Office PowerPoint</Application>
  <PresentationFormat>On-screen Show (4:3)</PresentationFormat>
  <Paragraphs>288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Open Sans Light</vt:lpstr>
      <vt:lpstr>Orbitron</vt:lpstr>
      <vt:lpstr>Prime</vt:lpstr>
      <vt:lpstr>FromLabsPowerPointTheme</vt:lpstr>
      <vt:lpstr>1_Office Theme</vt:lpstr>
      <vt:lpstr>1_FromLabsPowerPointTheme</vt:lpstr>
      <vt:lpstr>2_Office Theme</vt:lpstr>
      <vt:lpstr>DT</vt:lpstr>
      <vt:lpstr>Behaving and Experiencing</vt:lpstr>
      <vt:lpstr>Mapping the user experience</vt:lpstr>
      <vt:lpstr>Mapping the user experience</vt:lpstr>
      <vt:lpstr>Creating a persona/story world</vt:lpstr>
      <vt:lpstr>Creating a persona/story world</vt:lpstr>
      <vt:lpstr>Exploring and analyzing</vt:lpstr>
      <vt:lpstr>Segmenting by meaning</vt:lpstr>
      <vt:lpstr>Segmenting by meaning</vt:lpstr>
      <vt:lpstr>Opportunity mapping</vt:lpstr>
      <vt:lpstr>Opportunity mapping</vt:lpstr>
      <vt:lpstr>Opportunity mapping</vt:lpstr>
      <vt:lpstr>Problem/proposition definition</vt:lpstr>
      <vt:lpstr>Problem/proposition definition</vt:lpstr>
      <vt:lpstr>Problem/proposition definition</vt:lpstr>
      <vt:lpstr>Inspiring and generating</vt:lpstr>
      <vt:lpstr>Inventive habits for service innovation are:</vt:lpstr>
      <vt:lpstr>Prototyping and playing design games</vt:lpstr>
      <vt:lpstr>Prototyping</vt:lpstr>
      <vt:lpstr>Let’s prototype…</vt:lpstr>
      <vt:lpstr>The mindset of prototyping </vt:lpstr>
      <vt:lpstr>Let’s prototype…</vt:lpstr>
      <vt:lpstr>Analysing Prototyping</vt:lpstr>
      <vt:lpstr>Prototyping metrics: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Seek&amp;Spot</dc:title>
  <dc:creator>Mika-Petteri Kaskenpalo</dc:creator>
  <cp:lastModifiedBy>Mika-Petteri Kaskenpalo</cp:lastModifiedBy>
  <cp:revision>439</cp:revision>
  <cp:lastPrinted>2017-02-03T07:35:23Z</cp:lastPrinted>
  <dcterms:created xsi:type="dcterms:W3CDTF">2016-09-14T07:00:33Z</dcterms:created>
  <dcterms:modified xsi:type="dcterms:W3CDTF">2018-01-20T01:58:15Z</dcterms:modified>
</cp:coreProperties>
</file>