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4.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6.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7.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8.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9.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0.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1.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12.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13.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14.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15.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57" r:id="rId20"/>
  </p:sldIdLst>
  <p:sldSz cx="10969625" cy="6170613"/>
  <p:notesSz cx="6858000" cy="9144000"/>
  <p:custDataLst>
    <p:tags r:id="rId22"/>
  </p:custDataLst>
  <p:defaultTextStyle>
    <a:defPPr>
      <a:defRPr lang="en-US"/>
    </a:defPPr>
    <a:lvl1pPr marL="0" algn="l" defTabSz="914400" rtl="0" eaLnBrk="1" latinLnBrk="0" hangingPunct="1">
      <a:buFontTx/>
      <a:buNone/>
      <a:defRPr lang="en-GB" sz="1800" b="0" i="0" u="none" kern="1200">
        <a:solidFill>
          <a:schemeClr val="tx1"/>
        </a:solidFill>
        <a:latin typeface="Bosch Office Sans"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34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87457" autoAdjust="0"/>
  </p:normalViewPr>
  <p:slideViewPr>
    <p:cSldViewPr snapToGrid="0">
      <p:cViewPr varScale="1">
        <p:scale>
          <a:sx n="113" d="100"/>
          <a:sy n="113" d="100"/>
        </p:scale>
        <p:origin x="936" y="96"/>
      </p:cViewPr>
      <p:guideLst>
        <p:guide orient="horz" pos="160"/>
        <p:guide orient="horz" pos="656"/>
        <p:guide orient="horz" pos="816"/>
        <p:guide orient="horz" pos="3440"/>
        <p:guide pos="3455"/>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3BB8B-C8C1-4986-83E1-801DEEDA58D2}" type="datetimeFigureOut">
              <a:rPr lang="en-GB" smtClean="0"/>
              <a:t>23/02/2017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CBACE-BBF6-4A59-84F7-0D2D3AD90454}" type="slidenum">
              <a:rPr lang="en-GB" smtClean="0"/>
              <a:t>‹#›</a:t>
            </a:fld>
            <a:endParaRPr lang="en-GB"/>
          </a:p>
        </p:txBody>
      </p:sp>
    </p:spTree>
    <p:extLst>
      <p:ext uri="{BB962C8B-B14F-4D97-AF65-F5344CB8AC3E}">
        <p14:creationId xmlns:p14="http://schemas.microsoft.com/office/powerpoint/2010/main" val="2441018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https://docs.sencha.com/extjs/6.0/whats_new/whats_new.html</a:t>
            </a:r>
          </a:p>
        </p:txBody>
      </p:sp>
      <p:sp>
        <p:nvSpPr>
          <p:cNvPr id="4" name="Slide Number Placeholder 3"/>
          <p:cNvSpPr>
            <a:spLocks noGrp="1"/>
          </p:cNvSpPr>
          <p:nvPr>
            <p:ph type="sldNum" sz="quarter" idx="10"/>
          </p:nvPr>
        </p:nvSpPr>
        <p:spPr/>
        <p:txBody>
          <a:bodyPr/>
          <a:lstStyle/>
          <a:p>
            <a:fld id="{3BDCBACE-BBF6-4A59-84F7-0D2D3AD90454}" type="slidenum">
              <a:rPr lang="en-GB" smtClean="0"/>
              <a:t>2</a:t>
            </a:fld>
            <a:endParaRPr lang="en-GB"/>
          </a:p>
        </p:txBody>
      </p:sp>
    </p:spTree>
    <p:extLst>
      <p:ext uri="{BB962C8B-B14F-4D97-AF65-F5344CB8AC3E}">
        <p14:creationId xmlns:p14="http://schemas.microsoft.com/office/powerpoint/2010/main" val="1321176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https://docs.sencha.com/extjs/6.0/whats_new/whats_new.html</a:t>
            </a:r>
          </a:p>
        </p:txBody>
      </p:sp>
      <p:sp>
        <p:nvSpPr>
          <p:cNvPr id="4" name="Slide Number Placeholder 3"/>
          <p:cNvSpPr>
            <a:spLocks noGrp="1"/>
          </p:cNvSpPr>
          <p:nvPr>
            <p:ph type="sldNum" sz="quarter" idx="10"/>
          </p:nvPr>
        </p:nvSpPr>
        <p:spPr/>
        <p:txBody>
          <a:bodyPr/>
          <a:lstStyle/>
          <a:p>
            <a:fld id="{3BDCBACE-BBF6-4A59-84F7-0D2D3AD90454}" type="slidenum">
              <a:rPr lang="en-GB" smtClean="0"/>
              <a:t>11</a:t>
            </a:fld>
            <a:endParaRPr lang="en-GB"/>
          </a:p>
        </p:txBody>
      </p:sp>
    </p:spTree>
    <p:extLst>
      <p:ext uri="{BB962C8B-B14F-4D97-AF65-F5344CB8AC3E}">
        <p14:creationId xmlns:p14="http://schemas.microsoft.com/office/powerpoint/2010/main" val="2077901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https://docs.sencha.com/extjs/6.0/whats_new/whats_new.html</a:t>
            </a:r>
          </a:p>
        </p:txBody>
      </p:sp>
      <p:sp>
        <p:nvSpPr>
          <p:cNvPr id="4" name="Slide Number Placeholder 3"/>
          <p:cNvSpPr>
            <a:spLocks noGrp="1"/>
          </p:cNvSpPr>
          <p:nvPr>
            <p:ph type="sldNum" sz="quarter" idx="10"/>
          </p:nvPr>
        </p:nvSpPr>
        <p:spPr/>
        <p:txBody>
          <a:bodyPr/>
          <a:lstStyle/>
          <a:p>
            <a:fld id="{3BDCBACE-BBF6-4A59-84F7-0D2D3AD90454}" type="slidenum">
              <a:rPr lang="en-GB" smtClean="0"/>
              <a:t>12</a:t>
            </a:fld>
            <a:endParaRPr lang="en-GB"/>
          </a:p>
        </p:txBody>
      </p:sp>
    </p:spTree>
    <p:extLst>
      <p:ext uri="{BB962C8B-B14F-4D97-AF65-F5344CB8AC3E}">
        <p14:creationId xmlns:p14="http://schemas.microsoft.com/office/powerpoint/2010/main" val="2682223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https://docs.sencha.com/extjs/6.0/whats_new/whats_new.html</a:t>
            </a:r>
          </a:p>
        </p:txBody>
      </p:sp>
      <p:sp>
        <p:nvSpPr>
          <p:cNvPr id="4" name="Slide Number Placeholder 3"/>
          <p:cNvSpPr>
            <a:spLocks noGrp="1"/>
          </p:cNvSpPr>
          <p:nvPr>
            <p:ph type="sldNum" sz="quarter" idx="10"/>
          </p:nvPr>
        </p:nvSpPr>
        <p:spPr/>
        <p:txBody>
          <a:bodyPr/>
          <a:lstStyle/>
          <a:p>
            <a:fld id="{3BDCBACE-BBF6-4A59-84F7-0D2D3AD90454}" type="slidenum">
              <a:rPr lang="en-GB" smtClean="0"/>
              <a:t>13</a:t>
            </a:fld>
            <a:endParaRPr lang="en-GB"/>
          </a:p>
        </p:txBody>
      </p:sp>
    </p:spTree>
    <p:extLst>
      <p:ext uri="{BB962C8B-B14F-4D97-AF65-F5344CB8AC3E}">
        <p14:creationId xmlns:p14="http://schemas.microsoft.com/office/powerpoint/2010/main" val="1484633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https://docs.sencha.com/extjs/6.0/whats_new/whats_new.html</a:t>
            </a:r>
          </a:p>
        </p:txBody>
      </p:sp>
      <p:sp>
        <p:nvSpPr>
          <p:cNvPr id="4" name="Slide Number Placeholder 3"/>
          <p:cNvSpPr>
            <a:spLocks noGrp="1"/>
          </p:cNvSpPr>
          <p:nvPr>
            <p:ph type="sldNum" sz="quarter" idx="10"/>
          </p:nvPr>
        </p:nvSpPr>
        <p:spPr/>
        <p:txBody>
          <a:bodyPr/>
          <a:lstStyle/>
          <a:p>
            <a:fld id="{3BDCBACE-BBF6-4A59-84F7-0D2D3AD90454}" type="slidenum">
              <a:rPr lang="en-GB" smtClean="0"/>
              <a:t>14</a:t>
            </a:fld>
            <a:endParaRPr lang="en-GB"/>
          </a:p>
        </p:txBody>
      </p:sp>
    </p:spTree>
    <p:extLst>
      <p:ext uri="{BB962C8B-B14F-4D97-AF65-F5344CB8AC3E}">
        <p14:creationId xmlns:p14="http://schemas.microsoft.com/office/powerpoint/2010/main" val="2612455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https://docs.sencha.com/extjs/6.0/whats_new/whats_new.html</a:t>
            </a:r>
          </a:p>
        </p:txBody>
      </p:sp>
      <p:sp>
        <p:nvSpPr>
          <p:cNvPr id="4" name="Slide Number Placeholder 3"/>
          <p:cNvSpPr>
            <a:spLocks noGrp="1"/>
          </p:cNvSpPr>
          <p:nvPr>
            <p:ph type="sldNum" sz="quarter" idx="10"/>
          </p:nvPr>
        </p:nvSpPr>
        <p:spPr/>
        <p:txBody>
          <a:bodyPr/>
          <a:lstStyle/>
          <a:p>
            <a:fld id="{3BDCBACE-BBF6-4A59-84F7-0D2D3AD90454}" type="slidenum">
              <a:rPr lang="en-GB" smtClean="0"/>
              <a:t>15</a:t>
            </a:fld>
            <a:endParaRPr lang="en-GB"/>
          </a:p>
        </p:txBody>
      </p:sp>
    </p:spTree>
    <p:extLst>
      <p:ext uri="{BB962C8B-B14F-4D97-AF65-F5344CB8AC3E}">
        <p14:creationId xmlns:p14="http://schemas.microsoft.com/office/powerpoint/2010/main" val="626120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https://docs.sencha.com/extjs/6.0/whats_new/whats_new.html</a:t>
            </a:r>
          </a:p>
        </p:txBody>
      </p:sp>
      <p:sp>
        <p:nvSpPr>
          <p:cNvPr id="4" name="Slide Number Placeholder 3"/>
          <p:cNvSpPr>
            <a:spLocks noGrp="1"/>
          </p:cNvSpPr>
          <p:nvPr>
            <p:ph type="sldNum" sz="quarter" idx="10"/>
          </p:nvPr>
        </p:nvSpPr>
        <p:spPr/>
        <p:txBody>
          <a:bodyPr/>
          <a:lstStyle/>
          <a:p>
            <a:fld id="{3BDCBACE-BBF6-4A59-84F7-0D2D3AD90454}" type="slidenum">
              <a:rPr lang="en-GB" smtClean="0"/>
              <a:t>16</a:t>
            </a:fld>
            <a:endParaRPr lang="en-GB"/>
          </a:p>
        </p:txBody>
      </p:sp>
    </p:spTree>
    <p:extLst>
      <p:ext uri="{BB962C8B-B14F-4D97-AF65-F5344CB8AC3E}">
        <p14:creationId xmlns:p14="http://schemas.microsoft.com/office/powerpoint/2010/main" val="2700025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https://docs.sencha.com/extjs/6.0/whats_new/whats_new.html</a:t>
            </a:r>
          </a:p>
        </p:txBody>
      </p:sp>
      <p:sp>
        <p:nvSpPr>
          <p:cNvPr id="4" name="Slide Number Placeholder 3"/>
          <p:cNvSpPr>
            <a:spLocks noGrp="1"/>
          </p:cNvSpPr>
          <p:nvPr>
            <p:ph type="sldNum" sz="quarter" idx="10"/>
          </p:nvPr>
        </p:nvSpPr>
        <p:spPr/>
        <p:txBody>
          <a:bodyPr/>
          <a:lstStyle/>
          <a:p>
            <a:fld id="{3BDCBACE-BBF6-4A59-84F7-0D2D3AD90454}" type="slidenum">
              <a:rPr lang="en-GB" smtClean="0"/>
              <a:t>3</a:t>
            </a:fld>
            <a:endParaRPr lang="en-GB"/>
          </a:p>
        </p:txBody>
      </p:sp>
    </p:spTree>
    <p:extLst>
      <p:ext uri="{BB962C8B-B14F-4D97-AF65-F5344CB8AC3E}">
        <p14:creationId xmlns:p14="http://schemas.microsoft.com/office/powerpoint/2010/main" val="3954549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https://docs.sencha.com/extjs/6.0/whats_new/whats_new.html</a:t>
            </a:r>
          </a:p>
        </p:txBody>
      </p:sp>
      <p:sp>
        <p:nvSpPr>
          <p:cNvPr id="4" name="Slide Number Placeholder 3"/>
          <p:cNvSpPr>
            <a:spLocks noGrp="1"/>
          </p:cNvSpPr>
          <p:nvPr>
            <p:ph type="sldNum" sz="quarter" idx="10"/>
          </p:nvPr>
        </p:nvSpPr>
        <p:spPr/>
        <p:txBody>
          <a:bodyPr/>
          <a:lstStyle/>
          <a:p>
            <a:fld id="{3BDCBACE-BBF6-4A59-84F7-0D2D3AD90454}" type="slidenum">
              <a:rPr lang="en-GB" smtClean="0"/>
              <a:t>4</a:t>
            </a:fld>
            <a:endParaRPr lang="en-GB"/>
          </a:p>
        </p:txBody>
      </p:sp>
    </p:spTree>
    <p:extLst>
      <p:ext uri="{BB962C8B-B14F-4D97-AF65-F5344CB8AC3E}">
        <p14:creationId xmlns:p14="http://schemas.microsoft.com/office/powerpoint/2010/main" val="890352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https://docs.sencha.com/extjs/6.0/whats_new/whats_new.html</a:t>
            </a:r>
          </a:p>
        </p:txBody>
      </p:sp>
      <p:sp>
        <p:nvSpPr>
          <p:cNvPr id="4" name="Slide Number Placeholder 3"/>
          <p:cNvSpPr>
            <a:spLocks noGrp="1"/>
          </p:cNvSpPr>
          <p:nvPr>
            <p:ph type="sldNum" sz="quarter" idx="10"/>
          </p:nvPr>
        </p:nvSpPr>
        <p:spPr/>
        <p:txBody>
          <a:bodyPr/>
          <a:lstStyle/>
          <a:p>
            <a:fld id="{3BDCBACE-BBF6-4A59-84F7-0D2D3AD90454}" type="slidenum">
              <a:rPr lang="en-GB" smtClean="0"/>
              <a:t>5</a:t>
            </a:fld>
            <a:endParaRPr lang="en-GB"/>
          </a:p>
        </p:txBody>
      </p:sp>
    </p:spTree>
    <p:extLst>
      <p:ext uri="{BB962C8B-B14F-4D97-AF65-F5344CB8AC3E}">
        <p14:creationId xmlns:p14="http://schemas.microsoft.com/office/powerpoint/2010/main" val="3814278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https://docs.sencha.com/extjs/6.0/whats_new/whats_new.html</a:t>
            </a:r>
          </a:p>
        </p:txBody>
      </p:sp>
      <p:sp>
        <p:nvSpPr>
          <p:cNvPr id="4" name="Slide Number Placeholder 3"/>
          <p:cNvSpPr>
            <a:spLocks noGrp="1"/>
          </p:cNvSpPr>
          <p:nvPr>
            <p:ph type="sldNum" sz="quarter" idx="10"/>
          </p:nvPr>
        </p:nvSpPr>
        <p:spPr/>
        <p:txBody>
          <a:bodyPr/>
          <a:lstStyle/>
          <a:p>
            <a:fld id="{3BDCBACE-BBF6-4A59-84F7-0D2D3AD90454}" type="slidenum">
              <a:rPr lang="en-GB" smtClean="0"/>
              <a:t>6</a:t>
            </a:fld>
            <a:endParaRPr lang="en-GB"/>
          </a:p>
        </p:txBody>
      </p:sp>
    </p:spTree>
    <p:extLst>
      <p:ext uri="{BB962C8B-B14F-4D97-AF65-F5344CB8AC3E}">
        <p14:creationId xmlns:p14="http://schemas.microsoft.com/office/powerpoint/2010/main" val="3030611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https://docs.sencha.com/extjs/6.0/whats_new/whats_new.html</a:t>
            </a:r>
          </a:p>
        </p:txBody>
      </p:sp>
      <p:sp>
        <p:nvSpPr>
          <p:cNvPr id="4" name="Slide Number Placeholder 3"/>
          <p:cNvSpPr>
            <a:spLocks noGrp="1"/>
          </p:cNvSpPr>
          <p:nvPr>
            <p:ph type="sldNum" sz="quarter" idx="10"/>
          </p:nvPr>
        </p:nvSpPr>
        <p:spPr/>
        <p:txBody>
          <a:bodyPr/>
          <a:lstStyle/>
          <a:p>
            <a:fld id="{3BDCBACE-BBF6-4A59-84F7-0D2D3AD90454}" type="slidenum">
              <a:rPr lang="en-GB" smtClean="0"/>
              <a:t>7</a:t>
            </a:fld>
            <a:endParaRPr lang="en-GB"/>
          </a:p>
        </p:txBody>
      </p:sp>
    </p:spTree>
    <p:extLst>
      <p:ext uri="{BB962C8B-B14F-4D97-AF65-F5344CB8AC3E}">
        <p14:creationId xmlns:p14="http://schemas.microsoft.com/office/powerpoint/2010/main" val="3460846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https://docs.sencha.com/extjs/6.0/whats_new/whats_new.html</a:t>
            </a:r>
          </a:p>
        </p:txBody>
      </p:sp>
      <p:sp>
        <p:nvSpPr>
          <p:cNvPr id="4" name="Slide Number Placeholder 3"/>
          <p:cNvSpPr>
            <a:spLocks noGrp="1"/>
          </p:cNvSpPr>
          <p:nvPr>
            <p:ph type="sldNum" sz="quarter" idx="10"/>
          </p:nvPr>
        </p:nvSpPr>
        <p:spPr/>
        <p:txBody>
          <a:bodyPr/>
          <a:lstStyle/>
          <a:p>
            <a:fld id="{3BDCBACE-BBF6-4A59-84F7-0D2D3AD90454}" type="slidenum">
              <a:rPr lang="en-GB" smtClean="0"/>
              <a:t>8</a:t>
            </a:fld>
            <a:endParaRPr lang="en-GB"/>
          </a:p>
        </p:txBody>
      </p:sp>
    </p:spTree>
    <p:extLst>
      <p:ext uri="{BB962C8B-B14F-4D97-AF65-F5344CB8AC3E}">
        <p14:creationId xmlns:p14="http://schemas.microsoft.com/office/powerpoint/2010/main" val="2648894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https://docs.sencha.com/extjs/6.0/whats_new/whats_new.html</a:t>
            </a:r>
          </a:p>
        </p:txBody>
      </p:sp>
      <p:sp>
        <p:nvSpPr>
          <p:cNvPr id="4" name="Slide Number Placeholder 3"/>
          <p:cNvSpPr>
            <a:spLocks noGrp="1"/>
          </p:cNvSpPr>
          <p:nvPr>
            <p:ph type="sldNum" sz="quarter" idx="10"/>
          </p:nvPr>
        </p:nvSpPr>
        <p:spPr/>
        <p:txBody>
          <a:bodyPr/>
          <a:lstStyle/>
          <a:p>
            <a:fld id="{3BDCBACE-BBF6-4A59-84F7-0D2D3AD90454}" type="slidenum">
              <a:rPr lang="en-GB" smtClean="0"/>
              <a:t>9</a:t>
            </a:fld>
            <a:endParaRPr lang="en-GB"/>
          </a:p>
        </p:txBody>
      </p:sp>
    </p:spTree>
    <p:extLst>
      <p:ext uri="{BB962C8B-B14F-4D97-AF65-F5344CB8AC3E}">
        <p14:creationId xmlns:p14="http://schemas.microsoft.com/office/powerpoint/2010/main" val="2396353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https://docs.sencha.com/extjs/6.0/whats_new/whats_new.html</a:t>
            </a:r>
          </a:p>
        </p:txBody>
      </p:sp>
      <p:sp>
        <p:nvSpPr>
          <p:cNvPr id="4" name="Slide Number Placeholder 3"/>
          <p:cNvSpPr>
            <a:spLocks noGrp="1"/>
          </p:cNvSpPr>
          <p:nvPr>
            <p:ph type="sldNum" sz="quarter" idx="10"/>
          </p:nvPr>
        </p:nvSpPr>
        <p:spPr/>
        <p:txBody>
          <a:bodyPr/>
          <a:lstStyle/>
          <a:p>
            <a:fld id="{3BDCBACE-BBF6-4A59-84F7-0D2D3AD90454}" type="slidenum">
              <a:rPr lang="en-GB" smtClean="0"/>
              <a:t>10</a:t>
            </a:fld>
            <a:endParaRPr lang="en-GB"/>
          </a:p>
        </p:txBody>
      </p:sp>
    </p:spTree>
    <p:extLst>
      <p:ext uri="{BB962C8B-B14F-4D97-AF65-F5344CB8AC3E}">
        <p14:creationId xmlns:p14="http://schemas.microsoft.com/office/powerpoint/2010/main" val="1836298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5435" y="259068"/>
            <a:ext cx="10295833" cy="473797"/>
          </a:xfrm>
        </p:spPr>
        <p:txBody>
          <a:bodyPr>
            <a:noAutofit/>
          </a:bodyPr>
          <a:lstStyle>
            <a:lvl1pPr algn="l">
              <a:buFontTx/>
              <a:buNone/>
              <a:defRPr sz="1800" b="0" i="0" u="none">
                <a:latin typeface="Bosch Office Sans"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45435" y="4020930"/>
            <a:ext cx="10295833" cy="1439419"/>
          </a:xfrm>
        </p:spPr>
        <p:txBody>
          <a:bodyPr/>
          <a:lstStyle>
            <a:lvl1pPr marL="0" indent="0" algn="l">
              <a:lnSpc>
                <a:spcPts val="2300"/>
              </a:lnSpc>
              <a:spcBef>
                <a:spcPts val="500"/>
              </a:spcBef>
              <a:buClrTx/>
              <a:buSzPct val="100000"/>
              <a:buFontTx/>
              <a:buNone/>
              <a:defRPr sz="1800" b="0" i="0" u="none">
                <a:solidFill>
                  <a:schemeClr val="tx1">
                    <a:tint val="75000"/>
                  </a:schemeClr>
                </a:solidFill>
                <a:latin typeface="Bosch Office Sans" panose="020B0604020202020204" pitchFamily="34" charset="0"/>
              </a:defRPr>
            </a:lvl1pPr>
            <a:lvl2pPr marL="370264" indent="0" algn="ctr">
              <a:buNone/>
              <a:defRPr>
                <a:solidFill>
                  <a:schemeClr val="tx1">
                    <a:tint val="75000"/>
                  </a:schemeClr>
                </a:solidFill>
              </a:defRPr>
            </a:lvl2pPr>
            <a:lvl3pPr marL="740527" indent="0" algn="ctr">
              <a:buNone/>
              <a:defRPr>
                <a:solidFill>
                  <a:schemeClr val="tx1">
                    <a:tint val="75000"/>
                  </a:schemeClr>
                </a:solidFill>
              </a:defRPr>
            </a:lvl3pPr>
            <a:lvl4pPr marL="1110791" indent="0" algn="ctr">
              <a:buNone/>
              <a:defRPr>
                <a:solidFill>
                  <a:schemeClr val="tx1">
                    <a:tint val="75000"/>
                  </a:schemeClr>
                </a:solidFill>
              </a:defRPr>
            </a:lvl4pPr>
            <a:lvl5pPr marL="1481055" indent="0" algn="ctr">
              <a:buNone/>
              <a:defRPr>
                <a:solidFill>
                  <a:schemeClr val="tx1">
                    <a:tint val="75000"/>
                  </a:schemeClr>
                </a:solidFill>
              </a:defRPr>
            </a:lvl5pPr>
            <a:lvl6pPr marL="1851319" indent="0" algn="ctr">
              <a:buNone/>
              <a:defRPr>
                <a:solidFill>
                  <a:schemeClr val="tx1">
                    <a:tint val="75000"/>
                  </a:schemeClr>
                </a:solidFill>
              </a:defRPr>
            </a:lvl6pPr>
            <a:lvl7pPr marL="2221582" indent="0" algn="ctr">
              <a:buNone/>
              <a:defRPr>
                <a:solidFill>
                  <a:schemeClr val="tx1">
                    <a:tint val="75000"/>
                  </a:schemeClr>
                </a:solidFill>
              </a:defRPr>
            </a:lvl7pPr>
            <a:lvl8pPr marL="2591846" indent="0" algn="ctr">
              <a:buNone/>
              <a:defRPr>
                <a:solidFill>
                  <a:schemeClr val="tx1">
                    <a:tint val="75000"/>
                  </a:schemeClr>
                </a:solidFill>
              </a:defRPr>
            </a:lvl8pPr>
            <a:lvl9pPr marL="2962109"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402102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332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1344" y="1298448"/>
            <a:ext cx="4861931" cy="41696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25849" y="1298448"/>
            <a:ext cx="4861931" cy="41696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17350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560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277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Textplatzhalter 2"/>
          <p:cNvSpPr>
            <a:spLocks noGrp="1"/>
          </p:cNvSpPr>
          <p:nvPr>
            <p:ph type="body" idx="1" hasCustomPrompt="1"/>
          </p:nvPr>
        </p:nvSpPr>
        <p:spPr/>
        <p:txBody>
          <a:bodyPr/>
          <a:lstStyle>
            <a:lvl5pPr>
              <a:defRPr/>
            </a:lvl5pPr>
            <a:lvl6pPr marL="777370" marR="0" indent="-161952" algn="l" defTabSz="822716" rtl="0" eaLnBrk="1" fontAlgn="base" latinLnBrk="0" hangingPunct="1">
              <a:lnSpc>
                <a:spcPts val="2069"/>
              </a:lnSpc>
              <a:spcBef>
                <a:spcPts val="450"/>
              </a:spcBef>
              <a:spcAft>
                <a:spcPct val="0"/>
              </a:spcAft>
              <a:buClrTx/>
              <a:buSzPct val="50000"/>
              <a:buFont typeface="Arial" pitchFamily="34" charset="0"/>
              <a:buChar char="»"/>
              <a:tabLst/>
              <a:defRPr baseline="0"/>
            </a:lvl6pPr>
            <a:lvl7pPr marL="777370" marR="0" indent="-161952" algn="l" defTabSz="822716" rtl="0" eaLnBrk="1" fontAlgn="base" latinLnBrk="0" hangingPunct="1">
              <a:lnSpc>
                <a:spcPts val="2069"/>
              </a:lnSpc>
              <a:spcBef>
                <a:spcPts val="450"/>
              </a:spcBef>
              <a:spcAft>
                <a:spcPct val="0"/>
              </a:spcAft>
              <a:buClrTx/>
              <a:buSzPct val="50000"/>
              <a:buFont typeface="Arial" pitchFamily="34" charset="0"/>
              <a:buChar char="»"/>
              <a:tabLst/>
              <a:defRPr baseline="0"/>
            </a:lvl7pPr>
            <a:lvl8pPr marL="777370" marR="0" indent="-161952" algn="l" defTabSz="822716" rtl="0" eaLnBrk="1" fontAlgn="base" latinLnBrk="0" hangingPunct="1">
              <a:lnSpc>
                <a:spcPts val="2069"/>
              </a:lnSpc>
              <a:spcBef>
                <a:spcPts val="450"/>
              </a:spcBef>
              <a:spcAft>
                <a:spcPct val="0"/>
              </a:spcAft>
              <a:buClrTx/>
              <a:buSzPct val="50000"/>
              <a:buFont typeface="Arial" pitchFamily="34" charset="0"/>
              <a:buChar char="»"/>
              <a:tabLst/>
              <a:defRPr baseline="0"/>
            </a:lvl8pPr>
            <a:lvl9pPr marL="777370" marR="0" indent="-161952" algn="l" defTabSz="822716" rtl="0" eaLnBrk="1" fontAlgn="base" latinLnBrk="0" hangingPunct="1">
              <a:lnSpc>
                <a:spcPts val="2069"/>
              </a:lnSpc>
              <a:spcBef>
                <a:spcPts val="450"/>
              </a:spcBef>
              <a:spcAft>
                <a:spcPct val="0"/>
              </a:spcAft>
              <a:buClrTx/>
              <a:buSzPct val="50000"/>
              <a:buFont typeface="Arial" pitchFamily="34" charset="0"/>
              <a:buChar char="»"/>
              <a:tabLst/>
              <a:defRPr baseline="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a:p>
            <a:pPr marL="777370" marR="0" lvl="5" indent="-161952" algn="l" defTabSz="822716" rtl="0" eaLnBrk="1" fontAlgn="base" latinLnBrk="0" hangingPunct="1">
              <a:lnSpc>
                <a:spcPts val="2069"/>
              </a:lnSpc>
              <a:spcBef>
                <a:spcPts val="450"/>
              </a:spcBef>
              <a:spcAft>
                <a:spcPct val="0"/>
              </a:spcAft>
              <a:buClrTx/>
              <a:buSzPct val="50000"/>
              <a:buFont typeface="Arial" pitchFamily="34" charset="0"/>
              <a:buChar char="»"/>
              <a:tabLst/>
              <a:defRPr/>
            </a:pPr>
            <a:r>
              <a:rPr kumimoji="0" lang="de-DE" sz="1170" b="0" i="0" u="none" strike="noStrike" kern="0" cap="none" spc="0" normalizeH="0" baseline="0" noProof="0" dirty="0">
                <a:ln>
                  <a:noFill/>
                </a:ln>
                <a:solidFill>
                  <a:srgbClr val="000000"/>
                </a:solidFill>
                <a:effectLst/>
                <a:uLnTx/>
                <a:uFillTx/>
                <a:latin typeface="+mn-lt"/>
                <a:cs typeface="Arial" pitchFamily="34" charset="0"/>
              </a:rPr>
              <a:t>Sechste Ebene</a:t>
            </a:r>
          </a:p>
          <a:p>
            <a:pPr marL="777370" marR="0" lvl="6" indent="-161952" algn="l" defTabSz="822716" rtl="0" eaLnBrk="1" fontAlgn="base" latinLnBrk="0" hangingPunct="1">
              <a:lnSpc>
                <a:spcPts val="2069"/>
              </a:lnSpc>
              <a:spcBef>
                <a:spcPts val="450"/>
              </a:spcBef>
              <a:spcAft>
                <a:spcPct val="0"/>
              </a:spcAft>
              <a:buClrTx/>
              <a:buSzPct val="50000"/>
              <a:buFont typeface="Arial" pitchFamily="34" charset="0"/>
              <a:buChar char="»"/>
              <a:tabLst/>
              <a:defRPr/>
            </a:pPr>
            <a:r>
              <a:rPr kumimoji="0" lang="de-DE" sz="1170" b="0" i="0" u="none" strike="noStrike" kern="0" cap="none" spc="0" normalizeH="0" baseline="0" noProof="0" dirty="0">
                <a:ln>
                  <a:noFill/>
                </a:ln>
                <a:solidFill>
                  <a:srgbClr val="000000"/>
                </a:solidFill>
                <a:effectLst/>
                <a:uLnTx/>
                <a:uFillTx/>
                <a:latin typeface="+mn-lt"/>
                <a:cs typeface="Arial" pitchFamily="34" charset="0"/>
              </a:rPr>
              <a:t>Siebte Ebene</a:t>
            </a:r>
          </a:p>
          <a:p>
            <a:pPr marL="777370" marR="0" lvl="7" indent="-161952" algn="l" defTabSz="822716" rtl="0" eaLnBrk="1" fontAlgn="base" latinLnBrk="0" hangingPunct="1">
              <a:lnSpc>
                <a:spcPts val="2069"/>
              </a:lnSpc>
              <a:spcBef>
                <a:spcPts val="450"/>
              </a:spcBef>
              <a:spcAft>
                <a:spcPct val="0"/>
              </a:spcAft>
              <a:buClrTx/>
              <a:buSzPct val="50000"/>
              <a:buFont typeface="Arial" pitchFamily="34" charset="0"/>
              <a:buChar char="»"/>
              <a:tabLst/>
              <a:defRPr/>
            </a:pPr>
            <a:r>
              <a:rPr kumimoji="0" lang="de-DE" sz="1170" b="0" i="0" u="none" strike="noStrike" kern="0" cap="none" spc="0" normalizeH="0" baseline="0" noProof="0" dirty="0">
                <a:ln>
                  <a:noFill/>
                </a:ln>
                <a:solidFill>
                  <a:srgbClr val="000000"/>
                </a:solidFill>
                <a:effectLst/>
                <a:uLnTx/>
                <a:uFillTx/>
                <a:latin typeface="+mn-lt"/>
                <a:cs typeface="Arial" pitchFamily="34" charset="0"/>
              </a:rPr>
              <a:t>Achte Ebene</a:t>
            </a:r>
          </a:p>
          <a:p>
            <a:pPr marL="777370" marR="0" lvl="8" indent="-161952" algn="l" defTabSz="822716" rtl="0" eaLnBrk="1" fontAlgn="base" latinLnBrk="0" hangingPunct="1">
              <a:lnSpc>
                <a:spcPts val="2069"/>
              </a:lnSpc>
              <a:spcBef>
                <a:spcPts val="450"/>
              </a:spcBef>
              <a:spcAft>
                <a:spcPct val="0"/>
              </a:spcAft>
              <a:buClrTx/>
              <a:buSzPct val="50000"/>
              <a:buFont typeface="Arial" pitchFamily="34" charset="0"/>
              <a:buChar char="»"/>
              <a:tabLst/>
              <a:defRPr/>
            </a:pPr>
            <a:r>
              <a:rPr kumimoji="0" lang="de-DE" sz="1170" b="0" i="0" u="none" strike="noStrike" kern="0" cap="none" spc="0" normalizeH="0" baseline="0" noProof="0" dirty="0">
                <a:ln>
                  <a:noFill/>
                </a:ln>
                <a:solidFill>
                  <a:srgbClr val="000000"/>
                </a:solidFill>
                <a:effectLst/>
                <a:uLnTx/>
                <a:uFillTx/>
                <a:latin typeface="+mn-lt"/>
                <a:cs typeface="Arial" pitchFamily="34" charset="0"/>
              </a:rPr>
              <a:t>Neunte Ebene</a:t>
            </a:r>
          </a:p>
        </p:txBody>
      </p:sp>
    </p:spTree>
    <p:extLst>
      <p:ext uri="{BB962C8B-B14F-4D97-AF65-F5344CB8AC3E}">
        <p14:creationId xmlns:p14="http://schemas.microsoft.com/office/powerpoint/2010/main" val="164345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p:txBody>
          <a:bodyPr/>
          <a:lstStyle/>
          <a:p>
            <a:r>
              <a:rPr lang="en-US" smtClean="0"/>
              <a:t>Click to edit Master title style</a:t>
            </a:r>
            <a:endParaRPr lang="en-GB"/>
          </a:p>
        </p:txBody>
      </p:sp>
      <p:sp>
        <p:nvSpPr>
          <p:cNvPr id="3" name="Content Placeholder 2"/>
          <p:cNvSpPr>
            <a:spLocks noGrp="1"/>
          </p:cNvSpPr>
          <p:nvPr>
            <p:ph sz="quarter" idx="1"/>
          </p:nvPr>
        </p:nvSpPr>
        <p:spPr>
          <a:xfrm>
            <a:off x="346075" y="1295400"/>
            <a:ext cx="5060950" cy="200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5559425" y="1295400"/>
            <a:ext cx="5062538" cy="200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346075" y="3454400"/>
            <a:ext cx="5060950" cy="2008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Content Placeholder 5"/>
          <p:cNvSpPr>
            <a:spLocks noGrp="1"/>
          </p:cNvSpPr>
          <p:nvPr>
            <p:ph sz="quarter" idx="4"/>
          </p:nvPr>
        </p:nvSpPr>
        <p:spPr>
          <a:xfrm>
            <a:off x="5559425" y="3454400"/>
            <a:ext cx="5062538" cy="2008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6280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4.xml"/><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custDataLst>
              <p:tags r:id="rId9"/>
            </p:custDataLst>
          </p:nvPr>
        </p:nvSpPr>
        <p:spPr bwMode="auto">
          <a:xfrm>
            <a:off x="345568" y="647667"/>
            <a:ext cx="10288914" cy="3886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dirty="0"/>
              <a:t>Titelmasterformat durch Klicken bearbeiten</a:t>
            </a:r>
          </a:p>
        </p:txBody>
      </p:sp>
      <p:sp>
        <p:nvSpPr>
          <p:cNvPr id="2" name="Rectangle 3"/>
          <p:cNvSpPr>
            <a:spLocks noGrp="1" noChangeArrowheads="1"/>
          </p:cNvSpPr>
          <p:nvPr>
            <p:ph type="body" idx="1"/>
            <p:custDataLst>
              <p:tags r:id="rId10"/>
            </p:custDataLst>
          </p:nvPr>
        </p:nvSpPr>
        <p:spPr bwMode="auto">
          <a:xfrm>
            <a:off x="345435" y="1295334"/>
            <a:ext cx="10276643" cy="4166656"/>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TextBox 3"/>
          <p:cNvSpPr txBox="1"/>
          <p:nvPr/>
        </p:nvSpPr>
        <p:spPr>
          <a:xfrm>
            <a:off x="2797810" y="5172466"/>
            <a:ext cx="2591038" cy="647739"/>
          </a:xfrm>
          <a:prstGeom prst="rect">
            <a:avLst/>
          </a:prstGeom>
          <a:noFill/>
        </p:spPr>
        <p:txBody>
          <a:bodyPr wrap="square" lIns="0" tIns="0" rIns="0" bIns="0" rtlCol="0">
            <a:noAutofit/>
          </a:bodyPr>
          <a:lstStyle/>
          <a:p>
            <a:pPr marL="226733" indent="-226733">
              <a:spcBef>
                <a:spcPts val="450"/>
              </a:spcBef>
              <a:buFont typeface="Wingdings 3" pitchFamily="18" charset="2"/>
              <a:buChar char=""/>
            </a:pPr>
            <a:endParaRPr lang="en-US" sz="1619" dirty="0"/>
          </a:p>
        </p:txBody>
      </p:sp>
      <p:pic>
        <p:nvPicPr>
          <p:cNvPr id="3" name="Picture 2"/>
          <p:cNvPicPr>
            <a:picLocks/>
          </p:cNvPicPr>
          <p:nvPr userDrawn="1"/>
        </p:nvPicPr>
        <p:blipFill>
          <a:blip r:embed="rId13">
            <a:extLst>
              <a:ext uri="{28A0092B-C50C-407E-A947-70E740481C1C}">
                <a14:useLocalDpi xmlns:a14="http://schemas.microsoft.com/office/drawing/2010/main" val="0"/>
              </a:ext>
            </a:extLst>
          </a:blip>
          <a:stretch>
            <a:fillRect/>
          </a:stretch>
        </p:blipFill>
        <p:spPr>
          <a:xfrm>
            <a:off x="0" y="6041390"/>
            <a:ext cx="10970260" cy="129540"/>
          </a:xfrm>
          <a:prstGeom prst="rect">
            <a:avLst/>
          </a:prstGeom>
        </p:spPr>
      </p:pic>
      <p:pic>
        <p:nvPicPr>
          <p:cNvPr id="5" name="Picture 4"/>
          <p:cNvPicPr>
            <a:picLocks/>
          </p:cNvPicPr>
          <p:nvPr userDrawn="1"/>
        </p:nvPicPr>
        <p:blipFill>
          <a:blip r:embed="rId14"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pic>
        <p:nvPicPr>
          <p:cNvPr id="6" name="Picture 5"/>
          <p:cNvPicPr>
            <a:picLocks/>
          </p:cNvPicPr>
          <p:nvPr userDrawn="1">
            <p:custDataLst>
              <p:tags r:id="rId11"/>
            </p:custDataLst>
          </p:nvPr>
        </p:nvPicPr>
        <p:blipFill>
          <a:blip r:embed="rId14"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7" name="Picture 6"/>
          <p:cNvPicPr>
            <a:picLocks/>
          </p:cNvPicPr>
          <p:nvPr userDrawn="1">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129494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rtl="0" eaLnBrk="1" fontAlgn="base" hangingPunct="1">
        <a:lnSpc>
          <a:spcPts val="2699"/>
        </a:lnSpc>
        <a:spcBef>
          <a:spcPct val="0"/>
        </a:spcBef>
        <a:spcAft>
          <a:spcPct val="0"/>
        </a:spcAft>
        <a:buFontTx/>
        <a:buNone/>
        <a:defRPr sz="1800" b="0" i="0" u="none">
          <a:solidFill>
            <a:srgbClr val="000000"/>
          </a:solidFill>
          <a:latin typeface="Bosch Office Sans" panose="020B0604020202020204" pitchFamily="34" charset="0"/>
          <a:ea typeface="+mj-ea"/>
          <a:cs typeface="Arial" pitchFamily="34" charset="0"/>
        </a:defRPr>
      </a:lvl1pPr>
      <a:lvl2pPr algn="l" rtl="0" eaLnBrk="1" fontAlgn="base" hangingPunct="1">
        <a:lnSpc>
          <a:spcPct val="111000"/>
        </a:lnSpc>
        <a:spcBef>
          <a:spcPct val="0"/>
        </a:spcBef>
        <a:spcAft>
          <a:spcPct val="0"/>
        </a:spcAft>
        <a:defRPr sz="2429">
          <a:solidFill>
            <a:srgbClr val="000000"/>
          </a:solidFill>
          <a:latin typeface="Bosch Office Sans"/>
        </a:defRPr>
      </a:lvl2pPr>
      <a:lvl3pPr algn="l" rtl="0" eaLnBrk="1" fontAlgn="base" hangingPunct="1">
        <a:lnSpc>
          <a:spcPct val="111000"/>
        </a:lnSpc>
        <a:spcBef>
          <a:spcPct val="0"/>
        </a:spcBef>
        <a:spcAft>
          <a:spcPct val="0"/>
        </a:spcAft>
        <a:defRPr sz="2429">
          <a:solidFill>
            <a:srgbClr val="000000"/>
          </a:solidFill>
          <a:latin typeface="Bosch Office Sans"/>
        </a:defRPr>
      </a:lvl3pPr>
      <a:lvl4pPr algn="l" rtl="0" eaLnBrk="1" fontAlgn="base" hangingPunct="1">
        <a:lnSpc>
          <a:spcPct val="111000"/>
        </a:lnSpc>
        <a:spcBef>
          <a:spcPct val="0"/>
        </a:spcBef>
        <a:spcAft>
          <a:spcPct val="0"/>
        </a:spcAft>
        <a:defRPr sz="2429">
          <a:solidFill>
            <a:srgbClr val="000000"/>
          </a:solidFill>
          <a:latin typeface="Bosch Office Sans"/>
        </a:defRPr>
      </a:lvl4pPr>
      <a:lvl5pPr algn="l" rtl="0" eaLnBrk="1" fontAlgn="base" hangingPunct="1">
        <a:lnSpc>
          <a:spcPct val="111000"/>
        </a:lnSpc>
        <a:spcBef>
          <a:spcPct val="0"/>
        </a:spcBef>
        <a:spcAft>
          <a:spcPct val="0"/>
        </a:spcAft>
        <a:defRPr sz="2429">
          <a:solidFill>
            <a:srgbClr val="000000"/>
          </a:solidFill>
          <a:latin typeface="Bosch Office Sans"/>
        </a:defRPr>
      </a:lvl5pPr>
      <a:lvl6pPr marL="411358" algn="l" rtl="0" eaLnBrk="1" fontAlgn="base" hangingPunct="1">
        <a:lnSpc>
          <a:spcPct val="111000"/>
        </a:lnSpc>
        <a:spcBef>
          <a:spcPct val="0"/>
        </a:spcBef>
        <a:spcAft>
          <a:spcPct val="0"/>
        </a:spcAft>
        <a:defRPr sz="2429">
          <a:solidFill>
            <a:srgbClr val="000000"/>
          </a:solidFill>
          <a:latin typeface="Bosch Office Sans"/>
        </a:defRPr>
      </a:lvl6pPr>
      <a:lvl7pPr marL="822716" algn="l" rtl="0" eaLnBrk="1" fontAlgn="base" hangingPunct="1">
        <a:lnSpc>
          <a:spcPct val="111000"/>
        </a:lnSpc>
        <a:spcBef>
          <a:spcPct val="0"/>
        </a:spcBef>
        <a:spcAft>
          <a:spcPct val="0"/>
        </a:spcAft>
        <a:defRPr sz="2429">
          <a:solidFill>
            <a:srgbClr val="000000"/>
          </a:solidFill>
          <a:latin typeface="Bosch Office Sans"/>
        </a:defRPr>
      </a:lvl7pPr>
      <a:lvl8pPr marL="1234075" algn="l" rtl="0" eaLnBrk="1" fontAlgn="base" hangingPunct="1">
        <a:lnSpc>
          <a:spcPct val="111000"/>
        </a:lnSpc>
        <a:spcBef>
          <a:spcPct val="0"/>
        </a:spcBef>
        <a:spcAft>
          <a:spcPct val="0"/>
        </a:spcAft>
        <a:defRPr sz="2429">
          <a:solidFill>
            <a:srgbClr val="000000"/>
          </a:solidFill>
          <a:latin typeface="Bosch Office Sans"/>
        </a:defRPr>
      </a:lvl8pPr>
      <a:lvl9pPr marL="1645433" algn="l" rtl="0" eaLnBrk="1" fontAlgn="base" hangingPunct="1">
        <a:lnSpc>
          <a:spcPct val="111000"/>
        </a:lnSpc>
        <a:spcBef>
          <a:spcPct val="0"/>
        </a:spcBef>
        <a:spcAft>
          <a:spcPct val="0"/>
        </a:spcAft>
        <a:defRPr sz="2429">
          <a:solidFill>
            <a:srgbClr val="000000"/>
          </a:solidFill>
          <a:latin typeface="Bosch Office Sans"/>
        </a:defRPr>
      </a:lvl9pPr>
    </p:titleStyle>
    <p:bodyStyle>
      <a:lvl1pPr marL="251460" indent="-251460" algn="l" rtl="0" eaLnBrk="1" fontAlgn="base" hangingPunct="1">
        <a:lnSpc>
          <a:spcPts val="2300"/>
        </a:lnSpc>
        <a:spcBef>
          <a:spcPts val="500"/>
        </a:spcBef>
        <a:spcAft>
          <a:spcPct val="0"/>
        </a:spcAft>
        <a:buClrTx/>
        <a:buSzPct val="100000"/>
        <a:buFont typeface="Wingdings 3" panose="05040102010807070707" pitchFamily="18" charset="2"/>
        <a:buChar char=""/>
        <a:defRPr sz="1800" b="0" i="0" u="none">
          <a:solidFill>
            <a:schemeClr val="tx1"/>
          </a:solidFill>
          <a:latin typeface="Bosch Office Sans" panose="020B0604020202020204" pitchFamily="34" charset="0"/>
          <a:ea typeface="+mn-ea"/>
          <a:cs typeface="Arial" pitchFamily="34" charset="0"/>
        </a:defRPr>
      </a:lvl1pPr>
      <a:lvl2pPr marL="467360" indent="-179070" algn="l" rtl="0" eaLnBrk="1" fontAlgn="base" hangingPunct="1">
        <a:lnSpc>
          <a:spcPts val="2000"/>
        </a:lnSpc>
        <a:spcBef>
          <a:spcPts val="500"/>
        </a:spcBef>
        <a:spcAft>
          <a:spcPct val="0"/>
        </a:spcAft>
        <a:buClrTx/>
        <a:buSzPct val="100000"/>
        <a:buFontTx/>
        <a:buChar char="‒"/>
        <a:defRPr sz="1600" b="0" i="0" u="none">
          <a:solidFill>
            <a:schemeClr val="tx1"/>
          </a:solidFill>
          <a:latin typeface="Bosch Office Sans" panose="020B0604020202020204" pitchFamily="34" charset="0"/>
          <a:cs typeface="Arial" pitchFamily="34" charset="0"/>
        </a:defRPr>
      </a:lvl2pPr>
      <a:lvl3pPr marL="647700" indent="-180340" algn="l" rtl="0" eaLnBrk="1" fontAlgn="base" hangingPunct="1">
        <a:lnSpc>
          <a:spcPts val="1700"/>
        </a:lnSpc>
        <a:spcBef>
          <a:spcPts val="500"/>
        </a:spcBef>
        <a:spcAft>
          <a:spcPct val="0"/>
        </a:spcAft>
        <a:buClrTx/>
        <a:buSzPct val="100000"/>
        <a:buFontTx/>
        <a:buChar char="‒"/>
        <a:defRPr sz="1400" b="0" i="0" u="none">
          <a:solidFill>
            <a:schemeClr val="tx1"/>
          </a:solidFill>
          <a:latin typeface="Bosch Office Sans" panose="020B0604020202020204" pitchFamily="34" charset="0"/>
          <a:cs typeface="Arial" pitchFamily="34" charset="0"/>
        </a:defRPr>
      </a:lvl3pPr>
      <a:lvl4pPr marL="863600" indent="-180340" algn="l" rtl="0" eaLnBrk="1" fontAlgn="base" hangingPunct="1">
        <a:lnSpc>
          <a:spcPts val="1600"/>
        </a:lnSpc>
        <a:spcBef>
          <a:spcPts val="500"/>
        </a:spcBef>
        <a:spcAft>
          <a:spcPct val="0"/>
        </a:spcAft>
        <a:buClrTx/>
        <a:buSzPct val="100000"/>
        <a:buFontTx/>
        <a:buChar char="»"/>
        <a:defRPr sz="1300" b="0" i="0" u="none">
          <a:solidFill>
            <a:schemeClr val="tx1"/>
          </a:solidFill>
          <a:latin typeface="Bosch Office Sans" panose="020B0604020202020204" pitchFamily="34" charset="0"/>
          <a:cs typeface="Arial" pitchFamily="34" charset="0"/>
        </a:defRPr>
      </a:lvl4pPr>
      <a:lvl5pPr marL="863600" indent="-180340" algn="l" rtl="0" eaLnBrk="1" fontAlgn="base" hangingPunct="1">
        <a:lnSpc>
          <a:spcPts val="1600"/>
        </a:lnSpc>
        <a:spcBef>
          <a:spcPts val="500"/>
        </a:spcBef>
        <a:spcAft>
          <a:spcPct val="0"/>
        </a:spcAft>
        <a:buClrTx/>
        <a:buSzPct val="100000"/>
        <a:buFontTx/>
        <a:buChar char="»"/>
        <a:defRPr sz="1300" b="0" i="0" u="none">
          <a:solidFill>
            <a:schemeClr val="tx1"/>
          </a:solidFill>
          <a:latin typeface="Bosch Office Sans" panose="020B0604020202020204" pitchFamily="34" charset="0"/>
          <a:cs typeface="Arial" pitchFamily="34" charset="0"/>
        </a:defRPr>
      </a:lvl5pPr>
      <a:lvl6pPr marL="863600" indent="-180340" algn="l" rtl="0" eaLnBrk="1" fontAlgn="base" hangingPunct="1">
        <a:lnSpc>
          <a:spcPts val="1600"/>
        </a:lnSpc>
        <a:spcBef>
          <a:spcPts val="500"/>
        </a:spcBef>
        <a:spcAft>
          <a:spcPct val="0"/>
        </a:spcAft>
        <a:buClrTx/>
        <a:buSzPct val="100000"/>
        <a:buFontTx/>
        <a:buChar char="»"/>
        <a:defRPr sz="1300" b="0" i="0" u="none">
          <a:solidFill>
            <a:schemeClr val="tx1"/>
          </a:solidFill>
          <a:latin typeface="Bosch Office Sans" panose="020B0604020202020204" pitchFamily="34" charset="0"/>
          <a:cs typeface="Arial" pitchFamily="34" charset="0"/>
        </a:defRPr>
      </a:lvl6pPr>
      <a:lvl7pPr marL="863600" indent="-180340" algn="l" rtl="0" eaLnBrk="1" fontAlgn="base" hangingPunct="1">
        <a:lnSpc>
          <a:spcPts val="1600"/>
        </a:lnSpc>
        <a:spcBef>
          <a:spcPts val="500"/>
        </a:spcBef>
        <a:spcAft>
          <a:spcPct val="0"/>
        </a:spcAft>
        <a:buClrTx/>
        <a:buSzPct val="100000"/>
        <a:buFontTx/>
        <a:buChar char="»"/>
        <a:defRPr sz="1300" b="0" i="0" u="none">
          <a:solidFill>
            <a:schemeClr val="tx1"/>
          </a:solidFill>
          <a:latin typeface="Bosch Office Sans" panose="020B0604020202020204" pitchFamily="34" charset="0"/>
          <a:cs typeface="Arial" pitchFamily="34" charset="0"/>
        </a:defRPr>
      </a:lvl7pPr>
      <a:lvl8pPr marL="863600" indent="-180340" algn="l" rtl="0" eaLnBrk="1" fontAlgn="base" hangingPunct="1">
        <a:lnSpc>
          <a:spcPts val="1600"/>
        </a:lnSpc>
        <a:spcBef>
          <a:spcPts val="500"/>
        </a:spcBef>
        <a:spcAft>
          <a:spcPct val="0"/>
        </a:spcAft>
        <a:buClrTx/>
        <a:buSzPct val="100000"/>
        <a:buFontTx/>
        <a:buChar char="»"/>
        <a:defRPr sz="1300" b="0" i="0" u="none">
          <a:solidFill>
            <a:schemeClr val="tx1"/>
          </a:solidFill>
          <a:latin typeface="Bosch Office Sans" panose="020B0604020202020204" pitchFamily="34" charset="0"/>
          <a:cs typeface="Arial" pitchFamily="34" charset="0"/>
        </a:defRPr>
      </a:lvl8pPr>
      <a:lvl9pPr marL="863600" indent="-180340" algn="l" rtl="0" eaLnBrk="1" fontAlgn="base" hangingPunct="1">
        <a:lnSpc>
          <a:spcPts val="1600"/>
        </a:lnSpc>
        <a:spcBef>
          <a:spcPts val="500"/>
        </a:spcBef>
        <a:spcAft>
          <a:spcPct val="0"/>
        </a:spcAft>
        <a:buClrTx/>
        <a:buSzPct val="100000"/>
        <a:buFontTx/>
        <a:buChar char="»"/>
        <a:defRPr sz="1300" b="0" i="0" u="none">
          <a:solidFill>
            <a:schemeClr val="tx1"/>
          </a:solidFill>
          <a:latin typeface="Bosch Office Sans" panose="020B0604020202020204" pitchFamily="34" charset="0"/>
          <a:cs typeface="Arial" pitchFamily="34" charset="0"/>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image" Target="../media/image2.emf"/></Relationships>
</file>

<file path=ppt/slides/_rels/slide10.xml.rels><?xml version="1.0" encoding="UTF-8" standalone="yes"?>
<Relationships xmlns="http://schemas.openxmlformats.org/package/2006/relationships"><Relationship Id="rId8" Type="http://schemas.openxmlformats.org/officeDocument/2006/relationships/tags" Target="../tags/tag83.xml"/><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hyperlink" Target="https://slock.it/" TargetMode="Externa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hyperlink" Target="https://openbazaar.org/" TargetMode="External"/><Relationship Id="rId5" Type="http://schemas.openxmlformats.org/officeDocument/2006/relationships/tags" Target="../tags/tag80.xml"/><Relationship Id="rId10" Type="http://schemas.openxmlformats.org/officeDocument/2006/relationships/notesSlide" Target="../notesSlides/notesSlide9.xml"/><Relationship Id="rId4" Type="http://schemas.openxmlformats.org/officeDocument/2006/relationships/tags" Target="../tags/tag79.xml"/><Relationship Id="rId9"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hyperlink" Target="https://plutus.it/how-it-works" TargetMode="Externa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hyperlink" Target="https://slock.it/" TargetMode="Externa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hyperlink" Target="https://www.goabra.com/" TargetMode="External"/><Relationship Id="rId5" Type="http://schemas.openxmlformats.org/officeDocument/2006/relationships/tags" Target="../tags/tag88.xml"/><Relationship Id="rId10" Type="http://schemas.openxmlformats.org/officeDocument/2006/relationships/notesSlide" Target="../notesSlides/notesSlide10.xml"/><Relationship Id="rId4" Type="http://schemas.openxmlformats.org/officeDocument/2006/relationships/tags" Target="../tags/tag87.xml"/><Relationship Id="rId9" Type="http://schemas.openxmlformats.org/officeDocument/2006/relationships/slideLayout" Target="../slideLayouts/slideLayout6.xml"/><Relationship Id="rId14" Type="http://schemas.openxmlformats.org/officeDocument/2006/relationships/hyperlink" Target="https://www.coinbase.com/?locale=en" TargetMode="External"/></Relationships>
</file>

<file path=ppt/slides/_rels/slide12.xml.rels><?xml version="1.0" encoding="UTF-8" standalone="yes"?>
<Relationships xmlns="http://schemas.openxmlformats.org/package/2006/relationships"><Relationship Id="rId8" Type="http://schemas.openxmlformats.org/officeDocument/2006/relationships/tags" Target="../tags/tag99.xml"/><Relationship Id="rId3" Type="http://schemas.openxmlformats.org/officeDocument/2006/relationships/tags" Target="../tags/tag94.xml"/><Relationship Id="rId7" Type="http://schemas.openxmlformats.org/officeDocument/2006/relationships/tags" Target="../tags/tag98.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hyperlink" Target="https://ripple.com/" TargetMode="External"/><Relationship Id="rId5" Type="http://schemas.openxmlformats.org/officeDocument/2006/relationships/tags" Target="../tags/tag96.xml"/><Relationship Id="rId10" Type="http://schemas.openxmlformats.org/officeDocument/2006/relationships/notesSlide" Target="../notesSlides/notesSlide11.xml"/><Relationship Id="rId4" Type="http://schemas.openxmlformats.org/officeDocument/2006/relationships/tags" Target="../tags/tag95.xml"/><Relationship Id="rId9"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hyperlink" Target="http://blocktech.com/" TargetMode="External"/><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hyperlink" Target="https://blockai.com/" TargetMode="Externa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hyperlink" Target="https://proofofexistence.com/" TargetMode="External"/><Relationship Id="rId5" Type="http://schemas.openxmlformats.org/officeDocument/2006/relationships/tags" Target="../tags/tag104.xml"/><Relationship Id="rId10" Type="http://schemas.openxmlformats.org/officeDocument/2006/relationships/notesSlide" Target="../notesSlides/notesSlide12.xml"/><Relationship Id="rId4" Type="http://schemas.openxmlformats.org/officeDocument/2006/relationships/tags" Target="../tags/tag103.xml"/><Relationship Id="rId9"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hyperlink" Target="https://stampery.com/" TargetMode="External"/><Relationship Id="rId3" Type="http://schemas.openxmlformats.org/officeDocument/2006/relationships/tags" Target="../tags/tag110.xml"/><Relationship Id="rId7" Type="http://schemas.openxmlformats.org/officeDocument/2006/relationships/tags" Target="../tags/tag114.xml"/><Relationship Id="rId12" Type="http://schemas.openxmlformats.org/officeDocument/2006/relationships/hyperlink" Target="http://uniquid.co/" TargetMode="Externa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hyperlink" Target="https://shocard.com/" TargetMode="External"/><Relationship Id="rId5" Type="http://schemas.openxmlformats.org/officeDocument/2006/relationships/tags" Target="../tags/tag112.xml"/><Relationship Id="rId10" Type="http://schemas.openxmlformats.org/officeDocument/2006/relationships/notesSlide" Target="../notesSlides/notesSlide13.xml"/><Relationship Id="rId4" Type="http://schemas.openxmlformats.org/officeDocument/2006/relationships/tags" Target="../tags/tag111.xml"/><Relationship Id="rId9"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hyperlink" Target="https://www.linkedin.com/company/chainlink" TargetMode="External"/><Relationship Id="rId3" Type="http://schemas.openxmlformats.org/officeDocument/2006/relationships/tags" Target="../tags/tag118.xml"/><Relationship Id="rId7" Type="http://schemas.openxmlformats.org/officeDocument/2006/relationships/tags" Target="../tags/tag122.xml"/><Relationship Id="rId12" Type="http://schemas.openxmlformats.org/officeDocument/2006/relationships/hyperlink" Target="https://slock.it/" TargetMode="Externa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hyperlink" Target="http://www.everledger.io/" TargetMode="External"/><Relationship Id="rId5" Type="http://schemas.openxmlformats.org/officeDocument/2006/relationships/tags" Target="../tags/tag120.xml"/><Relationship Id="rId10" Type="http://schemas.openxmlformats.org/officeDocument/2006/relationships/notesSlide" Target="../notesSlides/notesSlide14.xml"/><Relationship Id="rId4" Type="http://schemas.openxmlformats.org/officeDocument/2006/relationships/tags" Target="../tags/tag119.xml"/><Relationship Id="rId9" Type="http://schemas.openxmlformats.org/officeDocument/2006/relationships/slideLayout" Target="../slideLayouts/slideLayout6.xml"/><Relationship Id="rId14" Type="http://schemas.openxmlformats.org/officeDocument/2006/relationships/hyperlink" Target="http://www.blockverify.io/" TargetMode="External"/></Relationships>
</file>

<file path=ppt/slides/_rels/slide16.xml.rels><?xml version="1.0" encoding="UTF-8" standalone="yes"?>
<Relationships xmlns="http://schemas.openxmlformats.org/package/2006/relationships"><Relationship Id="rId8" Type="http://schemas.openxmlformats.org/officeDocument/2006/relationships/tags" Target="../tags/tag131.xml"/><Relationship Id="rId3" Type="http://schemas.openxmlformats.org/officeDocument/2006/relationships/tags" Target="../tags/tag126.xml"/><Relationship Id="rId7" Type="http://schemas.openxmlformats.org/officeDocument/2006/relationships/tags" Target="../tags/tag130.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10" Type="http://schemas.openxmlformats.org/officeDocument/2006/relationships/notesSlide" Target="../notesSlides/notesSlide15.xml"/><Relationship Id="rId4" Type="http://schemas.openxmlformats.org/officeDocument/2006/relationships/tags" Target="../tags/tag127.xml"/><Relationship Id="rId9"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tags" Target="../tags/tag139.xml"/><Relationship Id="rId3" Type="http://schemas.openxmlformats.org/officeDocument/2006/relationships/tags" Target="../tags/tag134.xml"/><Relationship Id="rId7" Type="http://schemas.openxmlformats.org/officeDocument/2006/relationships/tags" Target="../tags/tag138.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image" Target="../media/image5.png"/><Relationship Id="rId5" Type="http://schemas.openxmlformats.org/officeDocument/2006/relationships/tags" Target="../tags/tag136.xml"/><Relationship Id="rId10" Type="http://schemas.openxmlformats.org/officeDocument/2006/relationships/slideLayout" Target="../slideLayouts/slideLayout2.xml"/><Relationship Id="rId4" Type="http://schemas.openxmlformats.org/officeDocument/2006/relationships/tags" Target="../tags/tag135.xml"/><Relationship Id="rId9" Type="http://schemas.openxmlformats.org/officeDocument/2006/relationships/tags" Target="../tags/tag140.xml"/></Relationships>
</file>

<file path=ppt/slides/_rels/slide18.xml.rels><?xml version="1.0" encoding="UTF-8" standalone="yes"?>
<Relationships xmlns="http://schemas.openxmlformats.org/package/2006/relationships"><Relationship Id="rId8" Type="http://schemas.openxmlformats.org/officeDocument/2006/relationships/tags" Target="../tags/tag148.xml"/><Relationship Id="rId3" Type="http://schemas.openxmlformats.org/officeDocument/2006/relationships/tags" Target="../tags/tag143.xml"/><Relationship Id="rId7" Type="http://schemas.openxmlformats.org/officeDocument/2006/relationships/tags" Target="../tags/tag147.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slideLayout" Target="../slideLayouts/slideLayout3.xml"/><Relationship Id="rId5" Type="http://schemas.openxmlformats.org/officeDocument/2006/relationships/tags" Target="../tags/tag145.xml"/><Relationship Id="rId10" Type="http://schemas.openxmlformats.org/officeDocument/2006/relationships/tags" Target="../tags/tag150.xml"/><Relationship Id="rId4" Type="http://schemas.openxmlformats.org/officeDocument/2006/relationships/tags" Target="../tags/tag144.xml"/><Relationship Id="rId9" Type="http://schemas.openxmlformats.org/officeDocument/2006/relationships/tags" Target="../tags/tag149.xml"/></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53.xml"/><Relationship Id="rId7" Type="http://schemas.openxmlformats.org/officeDocument/2006/relationships/slideLayout" Target="../slideLayouts/slideLayout1.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5" Type="http://schemas.openxmlformats.org/officeDocument/2006/relationships/tags" Target="../tags/tag155.xml"/><Relationship Id="rId10" Type="http://schemas.openxmlformats.org/officeDocument/2006/relationships/image" Target="../media/image4.png"/><Relationship Id="rId4" Type="http://schemas.openxmlformats.org/officeDocument/2006/relationships/tags" Target="../tags/tag154.xml"/><Relationship Id="rId9" Type="http://schemas.openxmlformats.org/officeDocument/2006/relationships/image" Target="../media/image2.emf"/></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hyperlink" Target="http://filament.com/" TargetMode="Externa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hyperlink" Target="http://www.chimera-inc.io/" TargetMode="External"/><Relationship Id="rId5" Type="http://schemas.openxmlformats.org/officeDocument/2006/relationships/tags" Target="../tags/tag16.xml"/><Relationship Id="rId10" Type="http://schemas.openxmlformats.org/officeDocument/2006/relationships/notesSlide" Target="../notesSlides/notesSlide1.xml"/><Relationship Id="rId4" Type="http://schemas.openxmlformats.org/officeDocument/2006/relationships/tags" Target="../tags/tag15.xml"/><Relationship Id="rId9"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hyperlink" Target="https://followmyvote.com/" TargetMode="External"/><Relationship Id="rId5" Type="http://schemas.openxmlformats.org/officeDocument/2006/relationships/tags" Target="../tags/tag24.xml"/><Relationship Id="rId10" Type="http://schemas.openxmlformats.org/officeDocument/2006/relationships/notesSlide" Target="../notesSlides/notesSlide2.xml"/><Relationship Id="rId4" Type="http://schemas.openxmlformats.org/officeDocument/2006/relationships/tags" Target="../tags/tag23.xml"/><Relationship Id="rId9"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hyperlink" Target="http://www.solarchange.co/" TargetMode="Externa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hyperlink" Target="http://lo3energy.com/" TargetMode="External"/><Relationship Id="rId5" Type="http://schemas.openxmlformats.org/officeDocument/2006/relationships/tags" Target="../tags/tag32.xml"/><Relationship Id="rId10" Type="http://schemas.openxmlformats.org/officeDocument/2006/relationships/notesSlide" Target="../notesSlides/notesSlide3.xml"/><Relationship Id="rId4" Type="http://schemas.openxmlformats.org/officeDocument/2006/relationships/tags" Target="../tags/tag31.xml"/><Relationship Id="rId9"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hyperlink" Target="https://nxt.org/" TargetMode="Externa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hyperlink" Target="http://peernova.com/" TargetMode="Externa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hyperlink" Target="https://tierion.com/" TargetMode="External"/><Relationship Id="rId5" Type="http://schemas.openxmlformats.org/officeDocument/2006/relationships/tags" Target="../tags/tag40.xml"/><Relationship Id="rId10" Type="http://schemas.openxmlformats.org/officeDocument/2006/relationships/notesSlide" Target="../notesSlides/notesSlide4.xml"/><Relationship Id="rId4" Type="http://schemas.openxmlformats.org/officeDocument/2006/relationships/tags" Target="../tags/tag39.xml"/><Relationship Id="rId9" Type="http://schemas.openxmlformats.org/officeDocument/2006/relationships/slideLayout" Target="../slideLayouts/slideLayout6.xml"/><Relationship Id="rId14" Type="http://schemas.openxmlformats.org/officeDocument/2006/relationships/hyperlink" Target="http://filecoin.io/" TargetMode="External"/></Relationships>
</file>

<file path=ppt/slides/_rels/slide6.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hyperlink" Target="http://www.ubims.com/" TargetMode="Externa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hyperlink" Target="https://mirror.co/" TargetMode="External"/><Relationship Id="rId5" Type="http://schemas.openxmlformats.org/officeDocument/2006/relationships/tags" Target="../tags/tag48.xml"/><Relationship Id="rId10" Type="http://schemas.openxmlformats.org/officeDocument/2006/relationships/notesSlide" Target="../notesSlides/notesSlide5.xml"/><Relationship Id="rId4" Type="http://schemas.openxmlformats.org/officeDocument/2006/relationships/tags" Target="../tags/tag47.xml"/><Relationship Id="rId9"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tags" Target="../tags/tag59.xml"/><Relationship Id="rId3" Type="http://schemas.openxmlformats.org/officeDocument/2006/relationships/tags" Target="../tags/tag54.xml"/><Relationship Id="rId7" Type="http://schemas.openxmlformats.org/officeDocument/2006/relationships/tags" Target="../tags/tag58.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hyperlink" Target="http://www.hedgy.co/" TargetMode="External"/><Relationship Id="rId5" Type="http://schemas.openxmlformats.org/officeDocument/2006/relationships/tags" Target="../tags/tag56.xml"/><Relationship Id="rId10" Type="http://schemas.openxmlformats.org/officeDocument/2006/relationships/notesSlide" Target="../notesSlides/notesSlide6.xml"/><Relationship Id="rId4" Type="http://schemas.openxmlformats.org/officeDocument/2006/relationships/tags" Target="../tags/tag55.xml"/><Relationship Id="rId9"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tags" Target="../tags/tag67.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hyperlink" Target="https://www.colu.co/" TargetMode="Externa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hyperlink" Target="http://www.hedgy.co/" TargetMode="External"/><Relationship Id="rId5" Type="http://schemas.openxmlformats.org/officeDocument/2006/relationships/tags" Target="../tags/tag64.xml"/><Relationship Id="rId10" Type="http://schemas.openxmlformats.org/officeDocument/2006/relationships/notesSlide" Target="../notesSlides/notesSlide7.xml"/><Relationship Id="rId4" Type="http://schemas.openxmlformats.org/officeDocument/2006/relationships/tags" Target="../tags/tag63.xml"/><Relationship Id="rId9"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hyperlink" Target="https://bitshares.org/" TargetMode="Externa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hyperlink" Target="http://symbiont.io/" TargetMode="External"/><Relationship Id="rId5" Type="http://schemas.openxmlformats.org/officeDocument/2006/relationships/tags" Target="../tags/tag72.xml"/><Relationship Id="rId10" Type="http://schemas.openxmlformats.org/officeDocument/2006/relationships/notesSlide" Target="../notesSlides/notesSlide8.xml"/><Relationship Id="rId4" Type="http://schemas.openxmlformats.org/officeDocument/2006/relationships/tags" Target="../tags/tag71.xml"/><Relationship Id="rId9"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lnSpc>
                <a:spcPct val="100000"/>
              </a:lnSpc>
              <a:spcBef>
                <a:spcPts val="0"/>
              </a:spcBef>
              <a:spcAft>
                <a:spcPts val="0"/>
              </a:spcAft>
            </a:pPr>
            <a:endParaRPr lang="en-GB" sz="100">
              <a:solidFill>
                <a:srgbClr val="000000"/>
              </a:solidFill>
            </a:endParaRPr>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6"/>
            </p:custDataLst>
          </p:nvPr>
        </p:nvSpPr>
        <p:spPr>
          <a:xfrm>
            <a:off x="259080" y="259079"/>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rmAutofit/>
          </a:bodyPr>
          <a:lstStyle/>
          <a:p>
            <a:pPr>
              <a:lnSpc>
                <a:spcPct val="90000"/>
              </a:lnSpc>
              <a:spcBef>
                <a:spcPts val="0"/>
              </a:spcBef>
              <a:spcAft>
                <a:spcPts val="0"/>
              </a:spcAft>
            </a:pPr>
            <a:r>
              <a:rPr lang="en-GB" sz="8000" cap="all" dirty="0" smtClean="0">
                <a:solidFill>
                  <a:srgbClr val="FFFFFF"/>
                </a:solidFill>
              </a:rPr>
              <a:t>Blockchain -</a:t>
            </a:r>
            <a:br>
              <a:rPr lang="en-GB" sz="8000" cap="all" dirty="0" smtClean="0">
                <a:solidFill>
                  <a:srgbClr val="FFFFFF"/>
                </a:solidFill>
              </a:rPr>
            </a:br>
            <a:r>
              <a:rPr lang="en-GB" sz="8000" cap="all" dirty="0" smtClean="0">
                <a:solidFill>
                  <a:srgbClr val="FFFFFF"/>
                </a:solidFill>
              </a:rPr>
              <a:t>use-cases</a:t>
            </a:r>
            <a:br>
              <a:rPr lang="en-GB" sz="8000" cap="all" dirty="0" smtClean="0">
                <a:solidFill>
                  <a:srgbClr val="FFFFFF"/>
                </a:solidFill>
              </a:rPr>
            </a:br>
            <a:r>
              <a:rPr lang="en-GB" sz="8000" cap="all" dirty="0" smtClean="0">
                <a:solidFill>
                  <a:srgbClr val="FFFFFF"/>
                </a:solidFill>
              </a:rPr>
              <a:t>and</a:t>
            </a:r>
            <a:br>
              <a:rPr lang="en-GB" sz="8000" cap="all" dirty="0" smtClean="0">
                <a:solidFill>
                  <a:srgbClr val="FFFFFF"/>
                </a:solidFill>
              </a:rPr>
            </a:br>
            <a:r>
              <a:rPr lang="en-GB" sz="8000" cap="all" dirty="0" smtClean="0">
                <a:solidFill>
                  <a:srgbClr val="FFFFFF"/>
                </a:solidFill>
              </a:rPr>
              <a:t>start ups</a:t>
            </a:r>
            <a:endParaRPr lang="en-GB" sz="8000" cap="all" dirty="0">
              <a:solidFill>
                <a:srgbClr val="FFFFFF"/>
              </a:solidFill>
            </a:endParaRPr>
          </a:p>
        </p:txBody>
      </p:sp>
    </p:spTree>
    <p:custDataLst>
      <p:tags r:id="rId1"/>
    </p:custDataLst>
    <p:extLst>
      <p:ext uri="{BB962C8B-B14F-4D97-AF65-F5344CB8AC3E}">
        <p14:creationId xmlns:p14="http://schemas.microsoft.com/office/powerpoint/2010/main" val="1318469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Kartikeya Atul Bhargava RBEI/EAC | 22/02/2017</a:t>
            </a:r>
            <a:endParaRPr lang="en-GB" sz="600" dirty="0">
              <a:solidFill>
                <a:srgbClr val="000000"/>
              </a:solidFill>
              <a:latin typeface="Bosch Office Sans" panose="020B0604020202020204" pitchFamily="34" charset="0"/>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GmbH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10</a:t>
            </a:r>
            <a:endParaRPr lang="en-GB" sz="1200" dirty="0">
              <a:solidFill>
                <a:srgbClr val="999FA6"/>
              </a:solidFill>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endParaRPr lang="en-GB" sz="550" dirty="0">
              <a:solidFill>
                <a:srgbClr val="000000"/>
              </a:solidFill>
            </a:endParaRP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solidFill>
                <a:srgbClr val="000000"/>
              </a:solidFill>
            </a:endParaRPr>
          </a:p>
        </p:txBody>
      </p:sp>
      <p:sp>
        <p:nvSpPr>
          <p:cNvPr id="2" name="Title 1"/>
          <p:cNvSpPr>
            <a:spLocks noGrp="1"/>
          </p:cNvSpPr>
          <p:nvPr>
            <p:ph type="title"/>
            <p:custDataLst>
              <p:tags r:id="rId7"/>
            </p:custDataLst>
          </p:nvPr>
        </p:nvSpPr>
        <p:spPr>
          <a:xfrm>
            <a:off x="259080" y="259080"/>
            <a:ext cx="87096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smtClean="0"/>
              <a:t>Domain – Decentralized Markets </a:t>
            </a:r>
            <a:endParaRPr lang="en-GB" sz="2800" dirty="0"/>
          </a:p>
        </p:txBody>
      </p:sp>
      <p:graphicFrame>
        <p:nvGraphicFramePr>
          <p:cNvPr id="10" name="Table 9"/>
          <p:cNvGraphicFramePr>
            <a:graphicFrameLocks noGrp="1"/>
          </p:cNvGraphicFramePr>
          <p:nvPr>
            <p:custDataLst>
              <p:tags r:id="rId8"/>
            </p:custDataLst>
            <p:extLst>
              <p:ext uri="{D42A27DB-BD31-4B8C-83A1-F6EECF244321}">
                <p14:modId xmlns:p14="http://schemas.microsoft.com/office/powerpoint/2010/main" val="3731106908"/>
              </p:ext>
            </p:extLst>
          </p:nvPr>
        </p:nvGraphicFramePr>
        <p:xfrm>
          <a:off x="593090" y="1042669"/>
          <a:ext cx="9152891" cy="4061456"/>
        </p:xfrm>
        <a:graphic>
          <a:graphicData uri="http://schemas.openxmlformats.org/drawingml/2006/table">
            <a:tbl>
              <a:tblPr firstRow="1" bandRow="1">
                <a:tableStyleId>{5C22544A-7EE6-4342-B048-85BDC9FD1C3A}</a:tableStyleId>
              </a:tblPr>
              <a:tblGrid>
                <a:gridCol w="692643"/>
                <a:gridCol w="1703000"/>
                <a:gridCol w="2700867"/>
                <a:gridCol w="4056381"/>
              </a:tblGrid>
              <a:tr h="582931">
                <a:tc>
                  <a:txBody>
                    <a:bodyPr/>
                    <a:lstStyle/>
                    <a:p>
                      <a:r>
                        <a:rPr lang="en-GB" sz="1400" dirty="0" smtClean="0"/>
                        <a:t>Sr. No.</a:t>
                      </a:r>
                      <a:endParaRPr lang="en-GB" sz="1400" dirty="0"/>
                    </a:p>
                  </a:txBody>
                  <a:tcPr/>
                </a:tc>
                <a:tc>
                  <a:txBody>
                    <a:bodyPr/>
                    <a:lstStyle/>
                    <a:p>
                      <a:r>
                        <a:rPr lang="en-GB" sz="1400" dirty="0" smtClean="0"/>
                        <a:t>Company</a:t>
                      </a:r>
                      <a:r>
                        <a:rPr lang="en-GB" sz="1400" baseline="0" dirty="0" smtClean="0"/>
                        <a:t> Name</a:t>
                      </a:r>
                    </a:p>
                    <a:p>
                      <a:r>
                        <a:rPr lang="en-GB" sz="1400" baseline="0" dirty="0" smtClean="0"/>
                        <a:t>(Domain – IoT)</a:t>
                      </a:r>
                      <a:endParaRPr lang="en-GB" sz="1400" dirty="0"/>
                    </a:p>
                  </a:txBody>
                  <a:tcPr/>
                </a:tc>
                <a:tc>
                  <a:txBody>
                    <a:bodyPr/>
                    <a:lstStyle/>
                    <a:p>
                      <a:r>
                        <a:rPr lang="en-GB" sz="1400" dirty="0" smtClean="0"/>
                        <a:t>Product</a:t>
                      </a:r>
                      <a:endParaRPr lang="en-GB" sz="1400" dirty="0"/>
                    </a:p>
                  </a:txBody>
                  <a:tcPr/>
                </a:tc>
                <a:tc>
                  <a:txBody>
                    <a:bodyPr/>
                    <a:lstStyle/>
                    <a:p>
                      <a:r>
                        <a:rPr lang="en-GB" sz="1400" dirty="0" smtClean="0"/>
                        <a:t>Use – Case</a:t>
                      </a:r>
                      <a:endParaRPr lang="en-GB" sz="1400" dirty="0"/>
                    </a:p>
                  </a:txBody>
                  <a:tcPr/>
                </a:tc>
              </a:tr>
              <a:tr h="1615102">
                <a:tc>
                  <a:txBody>
                    <a:bodyPr/>
                    <a:lstStyle/>
                    <a:p>
                      <a:r>
                        <a:rPr lang="en-GB" sz="1400" dirty="0" smtClean="0"/>
                        <a:t>1.</a:t>
                      </a:r>
                      <a:endParaRPr lang="en-GB" sz="1400" dirty="0"/>
                    </a:p>
                  </a:txBody>
                  <a:tcPr/>
                </a:tc>
                <a:tc>
                  <a:txBody>
                    <a:bodyPr/>
                    <a:lstStyle/>
                    <a:p>
                      <a:r>
                        <a:rPr lang="en-GB" sz="1400" baseline="0" dirty="0" smtClean="0"/>
                        <a:t>Open Bazaar</a:t>
                      </a:r>
                    </a:p>
                    <a:p>
                      <a:endParaRPr lang="en-GB" sz="1400" dirty="0" smtClean="0"/>
                    </a:p>
                    <a:p>
                      <a:r>
                        <a:rPr lang="en-GB" sz="1400" dirty="0" smtClean="0">
                          <a:hlinkClick r:id="rId11"/>
                        </a:rPr>
                        <a:t>https://openbazaar.org/</a:t>
                      </a:r>
                      <a:endParaRPr lang="en-GB" sz="1400" dirty="0" smtClean="0"/>
                    </a:p>
                    <a:p>
                      <a:endParaRPr lang="en-GB" sz="1400" dirty="0" smtClean="0"/>
                    </a:p>
                  </a:txBody>
                  <a:tcPr/>
                </a:tc>
                <a:tc>
                  <a:txBody>
                    <a:bodyPr/>
                    <a:lstStyle/>
                    <a:p>
                      <a:pPr marL="285750" indent="-285750" algn="just">
                        <a:buFont typeface="Arial" panose="020B0604020202020204" pitchFamily="34" charset="0"/>
                        <a:buChar char="•"/>
                      </a:pPr>
                      <a:r>
                        <a:rPr lang="en-US" sz="1400" dirty="0" smtClean="0"/>
                        <a:t>Decentralized marketplace for instantly trading goods and services with anyone using Bitcoin.</a:t>
                      </a:r>
                      <a:endParaRPr lang="en-GB" sz="1400" dirty="0"/>
                    </a:p>
                  </a:txBody>
                  <a:tcPr/>
                </a:tc>
                <a:tc>
                  <a:txBody>
                    <a:bodyPr/>
                    <a:lstStyle/>
                    <a:p>
                      <a:pPr marL="285750" indent="-285750">
                        <a:buFont typeface="Arial" panose="020B0604020202020204" pitchFamily="34" charset="0"/>
                        <a:buChar char="•"/>
                      </a:pPr>
                      <a:r>
                        <a:rPr lang="en-GB" sz="1400" dirty="0" smtClean="0"/>
                        <a:t>Uses</a:t>
                      </a:r>
                      <a:r>
                        <a:rPr lang="en-GB" sz="1400" baseline="0" dirty="0" smtClean="0"/>
                        <a:t> blockchain to enable trust-less trading of goods using blockchain and crypto-currency.</a:t>
                      </a:r>
                      <a:endParaRPr lang="en-GB" sz="1400" dirty="0" smtClean="0"/>
                    </a:p>
                  </a:txBody>
                  <a:tcPr/>
                </a:tc>
              </a:tr>
              <a:tr h="1863423">
                <a:tc>
                  <a:txBody>
                    <a:bodyPr/>
                    <a:lstStyle/>
                    <a:p>
                      <a:r>
                        <a:rPr lang="en-GB" sz="1400" dirty="0" smtClean="0"/>
                        <a:t>2.</a:t>
                      </a:r>
                      <a:endParaRPr lang="en-GB" sz="1400" dirty="0"/>
                    </a:p>
                  </a:txBody>
                  <a:tcPr/>
                </a:tc>
                <a:tc>
                  <a:txBody>
                    <a:bodyPr/>
                    <a:lstStyle/>
                    <a:p>
                      <a:r>
                        <a:rPr lang="en-GB" sz="1400" baseline="0" dirty="0" smtClean="0"/>
                        <a:t>Slock.it</a:t>
                      </a:r>
                    </a:p>
                    <a:p>
                      <a:endParaRPr lang="en-GB" sz="1400" dirty="0" smtClean="0">
                        <a:hlinkClick r:id="rId12"/>
                      </a:endParaRPr>
                    </a:p>
                    <a:p>
                      <a:r>
                        <a:rPr lang="en-GB" sz="1400" dirty="0" smtClean="0">
                          <a:hlinkClick r:id="rId12"/>
                        </a:rPr>
                        <a:t>https://slock.it/</a:t>
                      </a:r>
                      <a:endParaRPr lang="en-GB" sz="1400" dirty="0" smtClean="0"/>
                    </a:p>
                    <a:p>
                      <a:endParaRPr lang="en-GB" sz="1400" dirty="0" smtClean="0"/>
                    </a:p>
                  </a:txBody>
                  <a:tcPr/>
                </a:tc>
                <a:tc>
                  <a:txBody>
                    <a:bodyPr/>
                    <a:lstStyle/>
                    <a:p>
                      <a:pPr marL="285750" indent="-285750" algn="just">
                        <a:buFont typeface="Arial" panose="020B0604020202020204" pitchFamily="34" charset="0"/>
                        <a:buChar char="•"/>
                      </a:pPr>
                      <a:r>
                        <a:rPr lang="en-US" sz="1400" dirty="0" smtClean="0"/>
                        <a:t>It disrupts the billions dollar disruptors by enabling anyone to rent, sell or share their property without middleman.</a:t>
                      </a:r>
                      <a:endParaRPr lang="en-GB" sz="1400" dirty="0"/>
                    </a:p>
                  </a:txBody>
                  <a:tcPr/>
                </a:tc>
                <a:tc>
                  <a:txBody>
                    <a:bodyPr/>
                    <a:lstStyle/>
                    <a:p>
                      <a:pPr marL="285750" indent="-285750">
                        <a:buFont typeface="Arial" panose="020B0604020202020204" pitchFamily="34" charset="0"/>
                        <a:buChar char="•"/>
                      </a:pPr>
                      <a:r>
                        <a:rPr lang="en-GB" sz="1400" baseline="0" dirty="0" smtClean="0"/>
                        <a:t>Using blockchain to enable trust-less renting, selling or sharing of real estate and removing any need of paperwork and middlemen.</a:t>
                      </a:r>
                    </a:p>
                  </a:txBody>
                  <a:tcPr/>
                </a:tc>
              </a:tr>
            </a:tbl>
          </a:graphicData>
        </a:graphic>
      </p:graphicFrame>
    </p:spTree>
    <p:custDataLst>
      <p:tags r:id="rId1"/>
    </p:custDataLst>
    <p:extLst>
      <p:ext uri="{BB962C8B-B14F-4D97-AF65-F5344CB8AC3E}">
        <p14:creationId xmlns:p14="http://schemas.microsoft.com/office/powerpoint/2010/main" val="547031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Kartikeya Atul Bhargava RBEI/EAC | 22/02/2017</a:t>
            </a:r>
            <a:endParaRPr lang="en-GB" sz="600" dirty="0">
              <a:solidFill>
                <a:srgbClr val="000000"/>
              </a:solidFill>
              <a:latin typeface="Bosch Office Sans" panose="020B0604020202020204" pitchFamily="34" charset="0"/>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GmbH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11</a:t>
            </a:r>
            <a:endParaRPr lang="en-GB" sz="1200" dirty="0">
              <a:solidFill>
                <a:srgbClr val="999FA6"/>
              </a:solidFill>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endParaRPr lang="en-GB" sz="550" dirty="0">
              <a:solidFill>
                <a:srgbClr val="000000"/>
              </a:solidFill>
            </a:endParaRP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solidFill>
                <a:srgbClr val="000000"/>
              </a:solidFill>
            </a:endParaRPr>
          </a:p>
        </p:txBody>
      </p:sp>
      <p:sp>
        <p:nvSpPr>
          <p:cNvPr id="2" name="Title 1"/>
          <p:cNvSpPr>
            <a:spLocks noGrp="1"/>
          </p:cNvSpPr>
          <p:nvPr>
            <p:ph type="title"/>
            <p:custDataLst>
              <p:tags r:id="rId7"/>
            </p:custDataLst>
          </p:nvPr>
        </p:nvSpPr>
        <p:spPr>
          <a:xfrm>
            <a:off x="259080" y="259080"/>
            <a:ext cx="87096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smtClean="0"/>
              <a:t>Domain – P2P payments, lending, and conversion  </a:t>
            </a:r>
            <a:endParaRPr lang="en-GB" sz="2800" dirty="0"/>
          </a:p>
        </p:txBody>
      </p:sp>
      <p:graphicFrame>
        <p:nvGraphicFramePr>
          <p:cNvPr id="9" name="Table 8"/>
          <p:cNvGraphicFramePr>
            <a:graphicFrameLocks noGrp="1"/>
          </p:cNvGraphicFramePr>
          <p:nvPr>
            <p:custDataLst>
              <p:tags r:id="rId8"/>
            </p:custDataLst>
            <p:extLst>
              <p:ext uri="{D42A27DB-BD31-4B8C-83A1-F6EECF244321}">
                <p14:modId xmlns:p14="http://schemas.microsoft.com/office/powerpoint/2010/main" val="2820835285"/>
              </p:ext>
            </p:extLst>
          </p:nvPr>
        </p:nvGraphicFramePr>
        <p:xfrm>
          <a:off x="593090" y="1042669"/>
          <a:ext cx="9152891" cy="4462635"/>
        </p:xfrm>
        <a:graphic>
          <a:graphicData uri="http://schemas.openxmlformats.org/drawingml/2006/table">
            <a:tbl>
              <a:tblPr firstRow="1" bandRow="1">
                <a:tableStyleId>{5C22544A-7EE6-4342-B048-85BDC9FD1C3A}</a:tableStyleId>
              </a:tblPr>
              <a:tblGrid>
                <a:gridCol w="692643"/>
                <a:gridCol w="1703000"/>
                <a:gridCol w="3420534"/>
                <a:gridCol w="3336714"/>
              </a:tblGrid>
              <a:tr h="467448">
                <a:tc>
                  <a:txBody>
                    <a:bodyPr/>
                    <a:lstStyle/>
                    <a:p>
                      <a:r>
                        <a:rPr lang="en-GB" sz="1400" dirty="0" smtClean="0"/>
                        <a:t>Sr. No.</a:t>
                      </a:r>
                      <a:endParaRPr lang="en-GB" sz="1400" dirty="0"/>
                    </a:p>
                  </a:txBody>
                  <a:tcPr/>
                </a:tc>
                <a:tc>
                  <a:txBody>
                    <a:bodyPr/>
                    <a:lstStyle/>
                    <a:p>
                      <a:r>
                        <a:rPr lang="en-GB" sz="1400" dirty="0" smtClean="0"/>
                        <a:t>Company</a:t>
                      </a:r>
                      <a:r>
                        <a:rPr lang="en-GB" sz="1400" baseline="0" dirty="0" smtClean="0"/>
                        <a:t> Name</a:t>
                      </a:r>
                    </a:p>
                    <a:p>
                      <a:r>
                        <a:rPr lang="en-GB" sz="1400" baseline="0" dirty="0" smtClean="0"/>
                        <a:t>(Domain – IoT)</a:t>
                      </a:r>
                      <a:endParaRPr lang="en-GB" sz="1400" dirty="0"/>
                    </a:p>
                  </a:txBody>
                  <a:tcPr/>
                </a:tc>
                <a:tc>
                  <a:txBody>
                    <a:bodyPr/>
                    <a:lstStyle/>
                    <a:p>
                      <a:r>
                        <a:rPr lang="en-GB" sz="1400" dirty="0" smtClean="0"/>
                        <a:t>Product</a:t>
                      </a:r>
                      <a:endParaRPr lang="en-GB" sz="1400" dirty="0"/>
                    </a:p>
                  </a:txBody>
                  <a:tcPr/>
                </a:tc>
                <a:tc>
                  <a:txBody>
                    <a:bodyPr/>
                    <a:lstStyle/>
                    <a:p>
                      <a:r>
                        <a:rPr lang="en-GB" sz="1400" dirty="0" smtClean="0"/>
                        <a:t>Use – Case</a:t>
                      </a:r>
                      <a:endParaRPr lang="en-GB" sz="1400" dirty="0"/>
                    </a:p>
                  </a:txBody>
                  <a:tcPr/>
                </a:tc>
              </a:tr>
              <a:tr h="1237363">
                <a:tc>
                  <a:txBody>
                    <a:bodyPr/>
                    <a:lstStyle/>
                    <a:p>
                      <a:r>
                        <a:rPr lang="en-GB" sz="1400" dirty="0" smtClean="0"/>
                        <a:t>1.</a:t>
                      </a:r>
                      <a:endParaRPr lang="en-GB" sz="1400" dirty="0"/>
                    </a:p>
                  </a:txBody>
                  <a:tcPr/>
                </a:tc>
                <a:tc>
                  <a:txBody>
                    <a:bodyPr/>
                    <a:lstStyle/>
                    <a:p>
                      <a:r>
                        <a:rPr lang="en-GB" sz="1400" baseline="0" dirty="0" err="1" smtClean="0"/>
                        <a:t>Abra</a:t>
                      </a:r>
                      <a:endParaRPr lang="en-GB" sz="1400" baseline="0" dirty="0" smtClean="0"/>
                    </a:p>
                    <a:p>
                      <a:endParaRPr lang="en-GB" sz="1400" dirty="0" smtClean="0"/>
                    </a:p>
                    <a:p>
                      <a:r>
                        <a:rPr lang="en-GB" sz="1400" dirty="0" smtClean="0">
                          <a:hlinkClick r:id="rId11"/>
                        </a:rPr>
                        <a:t>https://www.goabra.com/</a:t>
                      </a:r>
                      <a:endParaRPr lang="en-GB" sz="1400" dirty="0" smtClean="0"/>
                    </a:p>
                    <a:p>
                      <a:endParaRPr lang="en-GB" sz="1400" dirty="0" smtClean="0"/>
                    </a:p>
                  </a:txBody>
                  <a:tcPr/>
                </a:tc>
                <a:tc>
                  <a:txBody>
                    <a:bodyPr/>
                    <a:lstStyle/>
                    <a:p>
                      <a:pPr marL="285750" indent="-285750" algn="just">
                        <a:buFont typeface="Arial" panose="020B0604020202020204" pitchFamily="34" charset="0"/>
                        <a:buChar char="•"/>
                      </a:pPr>
                      <a:r>
                        <a:rPr lang="en-US" sz="1400" dirty="0" err="1" smtClean="0"/>
                        <a:t>Abra</a:t>
                      </a:r>
                      <a:r>
                        <a:rPr lang="en-US" sz="1400" dirty="0" smtClean="0"/>
                        <a:t> has built the first global, peer-to-peer, digital cash, money transfer App using Blockchain technology for secure money transfers and payments while protecting the value of deposits in local currency.</a:t>
                      </a:r>
                      <a:endParaRPr lang="en-GB" sz="1400" dirty="0"/>
                    </a:p>
                  </a:txBody>
                  <a:tcPr/>
                </a:tc>
                <a:tc>
                  <a:txBody>
                    <a:bodyPr/>
                    <a:lstStyle/>
                    <a:p>
                      <a:pPr marL="285750" indent="-285750">
                        <a:buFont typeface="Arial" panose="020B0604020202020204" pitchFamily="34" charset="0"/>
                        <a:buChar char="•"/>
                      </a:pPr>
                      <a:r>
                        <a:rPr lang="en-GB" sz="1400" dirty="0" smtClean="0"/>
                        <a:t>Uses</a:t>
                      </a:r>
                      <a:r>
                        <a:rPr lang="en-GB" sz="1400" baseline="0" dirty="0" smtClean="0"/>
                        <a:t> blockchain to enable </a:t>
                      </a:r>
                      <a:r>
                        <a:rPr lang="en-GB" sz="1400" baseline="0" dirty="0" smtClean="0"/>
                        <a:t>trust-less and secure transfer of local currency. A wallet that works on your local currency.</a:t>
                      </a:r>
                      <a:endParaRPr lang="en-GB" sz="1400" dirty="0" smtClean="0"/>
                    </a:p>
                  </a:txBody>
                  <a:tcPr/>
                </a:tc>
              </a:tr>
              <a:tr h="1044884">
                <a:tc>
                  <a:txBody>
                    <a:bodyPr/>
                    <a:lstStyle/>
                    <a:p>
                      <a:r>
                        <a:rPr lang="en-GB" sz="1400" dirty="0" smtClean="0"/>
                        <a:t>2.</a:t>
                      </a:r>
                      <a:endParaRPr lang="en-GB" sz="1400" dirty="0"/>
                    </a:p>
                  </a:txBody>
                  <a:tcPr/>
                </a:tc>
                <a:tc>
                  <a:txBody>
                    <a:bodyPr/>
                    <a:lstStyle/>
                    <a:p>
                      <a:r>
                        <a:rPr lang="en-GB" sz="1400" baseline="0" dirty="0" err="1" smtClean="0"/>
                        <a:t>Plutus</a:t>
                      </a:r>
                      <a:endParaRPr lang="en-GB" sz="1400" baseline="0" dirty="0" smtClean="0"/>
                    </a:p>
                    <a:p>
                      <a:endParaRPr lang="en-GB" sz="1400" dirty="0" smtClean="0">
                        <a:hlinkClick r:id="rId12"/>
                      </a:endParaRPr>
                    </a:p>
                    <a:p>
                      <a:r>
                        <a:rPr lang="en-GB" sz="1400" dirty="0" smtClean="0">
                          <a:hlinkClick r:id="rId13"/>
                        </a:rPr>
                        <a:t>https://plutus.it/how-it-works</a:t>
                      </a:r>
                      <a:endParaRPr lang="en-GB" sz="1400" dirty="0" smtClean="0"/>
                    </a:p>
                    <a:p>
                      <a:endParaRPr lang="en-GB" sz="1400" dirty="0" smtClean="0"/>
                    </a:p>
                  </a:txBody>
                  <a:tcPr/>
                </a:tc>
                <a:tc>
                  <a:txBody>
                    <a:bodyPr/>
                    <a:lstStyle/>
                    <a:p>
                      <a:pPr marL="285750" indent="-285750" algn="just">
                        <a:buFont typeface="Arial" panose="020B0604020202020204" pitchFamily="34" charset="0"/>
                        <a:buChar char="•"/>
                      </a:pPr>
                      <a:r>
                        <a:rPr lang="en-US" sz="1400" dirty="0" smtClean="0"/>
                        <a:t>A true peer to peer exchange network on the blockchain. </a:t>
                      </a:r>
                      <a:r>
                        <a:rPr lang="en-US" sz="1400" dirty="0" err="1" smtClean="0"/>
                        <a:t>PlutusDEX</a:t>
                      </a:r>
                      <a:r>
                        <a:rPr lang="en-US" sz="1400" dirty="0" smtClean="0"/>
                        <a:t> runs as a </a:t>
                      </a:r>
                      <a:r>
                        <a:rPr lang="en-US" sz="1400" dirty="0" err="1" smtClean="0"/>
                        <a:t>Dapp</a:t>
                      </a:r>
                      <a:r>
                        <a:rPr lang="en-US" sz="1400" dirty="0" smtClean="0"/>
                        <a:t> on the </a:t>
                      </a:r>
                      <a:r>
                        <a:rPr lang="en-US" sz="1400" dirty="0" err="1" smtClean="0"/>
                        <a:t>Ethereum</a:t>
                      </a:r>
                      <a:r>
                        <a:rPr lang="en-US" sz="1400" dirty="0" smtClean="0"/>
                        <a:t> blockchain</a:t>
                      </a:r>
                      <a:endParaRPr lang="en-GB" sz="1400" dirty="0"/>
                    </a:p>
                  </a:txBody>
                  <a:tcPr/>
                </a:tc>
                <a:tc>
                  <a:txBody>
                    <a:bodyPr/>
                    <a:lstStyle/>
                    <a:p>
                      <a:pPr marL="285750" indent="-285750">
                        <a:buFont typeface="Arial" panose="020B0604020202020204" pitchFamily="34" charset="0"/>
                        <a:buChar char="•"/>
                      </a:pPr>
                      <a:r>
                        <a:rPr lang="en-GB" sz="1400" baseline="0" dirty="0" smtClean="0"/>
                        <a:t>Using </a:t>
                      </a:r>
                      <a:r>
                        <a:rPr lang="en-GB" sz="1400" baseline="0" dirty="0" smtClean="0"/>
                        <a:t>bitcoin and pays you back rewards.</a:t>
                      </a:r>
                      <a:endParaRPr lang="en-GB" sz="1400" baseline="0" dirty="0" smtClean="0"/>
                    </a:p>
                  </a:txBody>
                  <a:tcPr/>
                </a:tc>
              </a:tr>
              <a:tr h="1414635">
                <a:tc>
                  <a:txBody>
                    <a:bodyPr/>
                    <a:lstStyle/>
                    <a:p>
                      <a:r>
                        <a:rPr lang="en-GB" sz="1400" dirty="0" smtClean="0"/>
                        <a:t>3. </a:t>
                      </a:r>
                      <a:endParaRPr lang="en-GB" sz="1400" dirty="0"/>
                    </a:p>
                  </a:txBody>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GB" sz="1400" baseline="0" dirty="0" err="1" smtClean="0"/>
                        <a:t>Coinbase</a:t>
                      </a:r>
                      <a:endParaRPr lang="en-GB" sz="1400" dirty="0" smtClean="0">
                        <a:hlinkClick r:id="rId14"/>
                      </a:endParaRPr>
                    </a:p>
                    <a:p>
                      <a:endParaRPr lang="en-GB" sz="1400" dirty="0" smtClean="0">
                        <a:hlinkClick r:id="rId14"/>
                      </a:endParaRPr>
                    </a:p>
                    <a:p>
                      <a:r>
                        <a:rPr lang="en-GB" sz="1400" dirty="0" smtClean="0">
                          <a:hlinkClick r:id="rId14"/>
                        </a:rPr>
                        <a:t>https://www.coinbase.com/?locale=en</a:t>
                      </a:r>
                      <a:endParaRPr lang="en-GB" sz="1400" dirty="0" smtClean="0"/>
                    </a:p>
                  </a:txBody>
                  <a:tcPr/>
                </a:tc>
                <a:tc>
                  <a:txBody>
                    <a:bodyPr/>
                    <a:lstStyle/>
                    <a:p>
                      <a:pPr marL="285750" indent="-285750" algn="just">
                        <a:buFont typeface="Arial" panose="020B0604020202020204" pitchFamily="34" charset="0"/>
                        <a:buChar char="•"/>
                      </a:pPr>
                      <a:r>
                        <a:rPr lang="en-US" sz="1400" dirty="0" smtClean="0"/>
                        <a:t>A Bitcoin exchange company that operates exchanges between Bitcoin and fiat currencies in 32 countries, and Bitcoin transactions and storage in 190 countries worldwide.</a:t>
                      </a:r>
                      <a:endParaRPr lang="en-GB" sz="1400" dirty="0"/>
                    </a:p>
                  </a:txBody>
                  <a:tcPr/>
                </a:tc>
                <a:tc>
                  <a:txBody>
                    <a:bodyPr/>
                    <a:lstStyle/>
                    <a:p>
                      <a:pPr marL="285750" indent="-285750">
                        <a:buFont typeface="Arial" panose="020B0604020202020204" pitchFamily="34" charset="0"/>
                        <a:buChar char="•"/>
                      </a:pPr>
                      <a:r>
                        <a:rPr lang="en-GB" sz="1400" baseline="0" dirty="0" smtClean="0"/>
                        <a:t>Apart from being a bitcoin wallet it supports exchange of bitcoin to local currencies and back.</a:t>
                      </a:r>
                      <a:endParaRPr lang="en-GB" sz="1400" baseline="0" dirty="0" smtClean="0"/>
                    </a:p>
                  </a:txBody>
                  <a:tcPr/>
                </a:tc>
              </a:tr>
            </a:tbl>
          </a:graphicData>
        </a:graphic>
      </p:graphicFrame>
    </p:spTree>
    <p:custDataLst>
      <p:tags r:id="rId1"/>
    </p:custDataLst>
    <p:extLst>
      <p:ext uri="{BB962C8B-B14F-4D97-AF65-F5344CB8AC3E}">
        <p14:creationId xmlns:p14="http://schemas.microsoft.com/office/powerpoint/2010/main" val="590089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Kartikeya Atul Bhargava RBEI/EAC | 22/02/2017</a:t>
            </a:r>
            <a:endParaRPr lang="en-GB" sz="600" dirty="0">
              <a:solidFill>
                <a:srgbClr val="000000"/>
              </a:solidFill>
              <a:latin typeface="Bosch Office Sans" panose="020B0604020202020204" pitchFamily="34" charset="0"/>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GmbH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12</a:t>
            </a:r>
            <a:endParaRPr lang="en-GB" sz="1200" dirty="0">
              <a:solidFill>
                <a:srgbClr val="999FA6"/>
              </a:solidFill>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endParaRPr lang="en-GB" sz="550" dirty="0">
              <a:solidFill>
                <a:srgbClr val="000000"/>
              </a:solidFill>
            </a:endParaRP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solidFill>
                <a:srgbClr val="000000"/>
              </a:solidFill>
            </a:endParaRPr>
          </a:p>
        </p:txBody>
      </p:sp>
      <p:sp>
        <p:nvSpPr>
          <p:cNvPr id="2" name="Title 1"/>
          <p:cNvSpPr>
            <a:spLocks noGrp="1"/>
          </p:cNvSpPr>
          <p:nvPr>
            <p:ph type="title"/>
            <p:custDataLst>
              <p:tags r:id="rId7"/>
            </p:custDataLst>
          </p:nvPr>
        </p:nvSpPr>
        <p:spPr>
          <a:xfrm>
            <a:off x="259080" y="259080"/>
            <a:ext cx="87096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smtClean="0"/>
              <a:t>Domain – P2P payments, lending, and conversion  </a:t>
            </a:r>
            <a:endParaRPr lang="en-GB" sz="2800" dirty="0"/>
          </a:p>
        </p:txBody>
      </p:sp>
      <p:graphicFrame>
        <p:nvGraphicFramePr>
          <p:cNvPr id="9" name="Table 8"/>
          <p:cNvGraphicFramePr>
            <a:graphicFrameLocks noGrp="1"/>
          </p:cNvGraphicFramePr>
          <p:nvPr>
            <p:custDataLst>
              <p:tags r:id="rId8"/>
            </p:custDataLst>
            <p:extLst>
              <p:ext uri="{D42A27DB-BD31-4B8C-83A1-F6EECF244321}">
                <p14:modId xmlns:p14="http://schemas.microsoft.com/office/powerpoint/2010/main" val="3784358649"/>
              </p:ext>
            </p:extLst>
          </p:nvPr>
        </p:nvGraphicFramePr>
        <p:xfrm>
          <a:off x="593090" y="1042669"/>
          <a:ext cx="9152891" cy="1889760"/>
        </p:xfrm>
        <a:graphic>
          <a:graphicData uri="http://schemas.openxmlformats.org/drawingml/2006/table">
            <a:tbl>
              <a:tblPr firstRow="1" bandRow="1">
                <a:tableStyleId>{5C22544A-7EE6-4342-B048-85BDC9FD1C3A}</a:tableStyleId>
              </a:tblPr>
              <a:tblGrid>
                <a:gridCol w="692643"/>
                <a:gridCol w="1703000"/>
                <a:gridCol w="3420534"/>
                <a:gridCol w="3336714"/>
              </a:tblGrid>
              <a:tr h="467448">
                <a:tc>
                  <a:txBody>
                    <a:bodyPr/>
                    <a:lstStyle/>
                    <a:p>
                      <a:r>
                        <a:rPr lang="en-GB" sz="1400" dirty="0" smtClean="0"/>
                        <a:t>Sr. No.</a:t>
                      </a:r>
                      <a:endParaRPr lang="en-GB" sz="1400" dirty="0"/>
                    </a:p>
                  </a:txBody>
                  <a:tcPr/>
                </a:tc>
                <a:tc>
                  <a:txBody>
                    <a:bodyPr/>
                    <a:lstStyle/>
                    <a:p>
                      <a:r>
                        <a:rPr lang="en-GB" sz="1400" dirty="0" smtClean="0"/>
                        <a:t>Company</a:t>
                      </a:r>
                      <a:r>
                        <a:rPr lang="en-GB" sz="1400" baseline="0" dirty="0" smtClean="0"/>
                        <a:t> Name</a:t>
                      </a:r>
                    </a:p>
                    <a:p>
                      <a:r>
                        <a:rPr lang="en-GB" sz="1400" baseline="0" dirty="0" smtClean="0"/>
                        <a:t>(Domain – IoT)</a:t>
                      </a:r>
                      <a:endParaRPr lang="en-GB" sz="1400" dirty="0"/>
                    </a:p>
                  </a:txBody>
                  <a:tcPr/>
                </a:tc>
                <a:tc>
                  <a:txBody>
                    <a:bodyPr/>
                    <a:lstStyle/>
                    <a:p>
                      <a:r>
                        <a:rPr lang="en-GB" sz="1400" dirty="0" smtClean="0"/>
                        <a:t>Product</a:t>
                      </a:r>
                      <a:endParaRPr lang="en-GB" sz="1400" dirty="0"/>
                    </a:p>
                  </a:txBody>
                  <a:tcPr/>
                </a:tc>
                <a:tc>
                  <a:txBody>
                    <a:bodyPr/>
                    <a:lstStyle/>
                    <a:p>
                      <a:r>
                        <a:rPr lang="en-GB" sz="1400" dirty="0" smtClean="0"/>
                        <a:t>Use – Case</a:t>
                      </a:r>
                      <a:endParaRPr lang="en-GB" sz="1400" dirty="0"/>
                    </a:p>
                  </a:txBody>
                  <a:tcPr/>
                </a:tc>
              </a:tr>
              <a:tr h="1237363">
                <a:tc>
                  <a:txBody>
                    <a:bodyPr/>
                    <a:lstStyle/>
                    <a:p>
                      <a:r>
                        <a:rPr lang="en-GB" sz="1400" dirty="0" smtClean="0"/>
                        <a:t>4.</a:t>
                      </a:r>
                      <a:r>
                        <a:rPr lang="en-GB" sz="1400" baseline="0" dirty="0" smtClean="0"/>
                        <a:t> </a:t>
                      </a:r>
                      <a:endParaRPr lang="en-GB" sz="1400" dirty="0"/>
                    </a:p>
                  </a:txBody>
                  <a:tcPr/>
                </a:tc>
                <a:tc>
                  <a:txBody>
                    <a:bodyPr/>
                    <a:lstStyle/>
                    <a:p>
                      <a:r>
                        <a:rPr lang="en-GB" sz="1400" baseline="0" dirty="0" smtClean="0"/>
                        <a:t>Ripple</a:t>
                      </a:r>
                      <a:endParaRPr lang="en-GB" sz="1400" baseline="0" dirty="0" smtClean="0"/>
                    </a:p>
                    <a:p>
                      <a:endParaRPr lang="en-GB" sz="1400" dirty="0" smtClean="0"/>
                    </a:p>
                    <a:p>
                      <a:r>
                        <a:rPr lang="en-GB" sz="1400" dirty="0" smtClean="0">
                          <a:hlinkClick r:id="rId11"/>
                        </a:rPr>
                        <a:t>https://ripple.com/</a:t>
                      </a:r>
                      <a:endParaRPr lang="en-GB" sz="1400" dirty="0" smtClean="0"/>
                    </a:p>
                    <a:p>
                      <a:endParaRPr lang="en-GB" sz="1400" dirty="0" smtClean="0"/>
                    </a:p>
                  </a:txBody>
                  <a:tcPr/>
                </a:tc>
                <a:tc>
                  <a:txBody>
                    <a:bodyPr/>
                    <a:lstStyle/>
                    <a:p>
                      <a:pPr marL="285750" indent="-285750" algn="just">
                        <a:buFont typeface="Arial" panose="020B0604020202020204" pitchFamily="34" charset="0"/>
                        <a:buChar char="•"/>
                      </a:pPr>
                      <a:r>
                        <a:rPr lang="en-US" sz="1400" dirty="0" smtClean="0"/>
                        <a:t>Ripple’s distributed financial technology allows for banks around the world to directly transact with each other without the need for a central counterparty or correspondent.</a:t>
                      </a:r>
                      <a:endParaRPr lang="en-GB" sz="1400" dirty="0"/>
                    </a:p>
                  </a:txBody>
                  <a:tcPr/>
                </a:tc>
                <a:tc>
                  <a:txBody>
                    <a:bodyPr/>
                    <a:lstStyle/>
                    <a:p>
                      <a:pPr marL="285750" indent="-285750">
                        <a:buFont typeface="Arial" panose="020B0604020202020204" pitchFamily="34" charset="0"/>
                        <a:buChar char="•"/>
                      </a:pPr>
                      <a:r>
                        <a:rPr lang="en-GB" sz="1400" dirty="0" smtClean="0"/>
                        <a:t>Uses</a:t>
                      </a:r>
                      <a:r>
                        <a:rPr lang="en-GB" sz="1400" baseline="0" dirty="0" smtClean="0"/>
                        <a:t> blockchain </a:t>
                      </a:r>
                      <a:r>
                        <a:rPr lang="en-GB" sz="1400" baseline="0" dirty="0" smtClean="0"/>
                        <a:t>to help banks transact all over the world.</a:t>
                      </a:r>
                      <a:endParaRPr lang="en-GB" sz="1400" dirty="0" smtClean="0"/>
                    </a:p>
                  </a:txBody>
                  <a:tcPr/>
                </a:tc>
              </a:tr>
            </a:tbl>
          </a:graphicData>
        </a:graphic>
      </p:graphicFrame>
    </p:spTree>
    <p:custDataLst>
      <p:tags r:id="rId1"/>
    </p:custDataLst>
    <p:extLst>
      <p:ext uri="{BB962C8B-B14F-4D97-AF65-F5344CB8AC3E}">
        <p14:creationId xmlns:p14="http://schemas.microsoft.com/office/powerpoint/2010/main" val="3974188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Kartikeya Atul Bhargava RBEI/EAC | 22/02/2017</a:t>
            </a:r>
            <a:endParaRPr lang="en-GB" sz="600" dirty="0">
              <a:solidFill>
                <a:srgbClr val="000000"/>
              </a:solidFill>
              <a:latin typeface="Bosch Office Sans" panose="020B0604020202020204" pitchFamily="34" charset="0"/>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GmbH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13</a:t>
            </a:r>
            <a:endParaRPr lang="en-GB" sz="1200" dirty="0">
              <a:solidFill>
                <a:srgbClr val="999FA6"/>
              </a:solidFill>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endParaRPr lang="en-GB" sz="550" dirty="0">
              <a:solidFill>
                <a:srgbClr val="000000"/>
              </a:solidFill>
            </a:endParaRP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solidFill>
                <a:srgbClr val="000000"/>
              </a:solidFill>
            </a:endParaRPr>
          </a:p>
        </p:txBody>
      </p:sp>
      <p:sp>
        <p:nvSpPr>
          <p:cNvPr id="2" name="Title 1"/>
          <p:cNvSpPr>
            <a:spLocks noGrp="1"/>
          </p:cNvSpPr>
          <p:nvPr>
            <p:ph type="title"/>
            <p:custDataLst>
              <p:tags r:id="rId7"/>
            </p:custDataLst>
          </p:nvPr>
        </p:nvSpPr>
        <p:spPr>
          <a:xfrm>
            <a:off x="259080" y="259080"/>
            <a:ext cx="87096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smtClean="0"/>
              <a:t>Domain – </a:t>
            </a:r>
            <a:r>
              <a:rPr lang="en-GB" sz="2800" dirty="0" smtClean="0"/>
              <a:t>Proof of Authorship and Ownership </a:t>
            </a:r>
            <a:r>
              <a:rPr lang="en-GB" sz="2800" dirty="0" smtClean="0"/>
              <a:t>  </a:t>
            </a:r>
            <a:endParaRPr lang="en-GB" sz="2800" dirty="0"/>
          </a:p>
        </p:txBody>
      </p:sp>
      <p:graphicFrame>
        <p:nvGraphicFramePr>
          <p:cNvPr id="10" name="Table 9"/>
          <p:cNvGraphicFramePr>
            <a:graphicFrameLocks noGrp="1"/>
          </p:cNvGraphicFramePr>
          <p:nvPr>
            <p:custDataLst>
              <p:tags r:id="rId8"/>
            </p:custDataLst>
            <p:extLst>
              <p:ext uri="{D42A27DB-BD31-4B8C-83A1-F6EECF244321}">
                <p14:modId xmlns:p14="http://schemas.microsoft.com/office/powerpoint/2010/main" val="1576985667"/>
              </p:ext>
            </p:extLst>
          </p:nvPr>
        </p:nvGraphicFramePr>
        <p:xfrm>
          <a:off x="593090" y="1042669"/>
          <a:ext cx="9152891" cy="4225291"/>
        </p:xfrm>
        <a:graphic>
          <a:graphicData uri="http://schemas.openxmlformats.org/drawingml/2006/table">
            <a:tbl>
              <a:tblPr firstRow="1" bandRow="1">
                <a:tableStyleId>{5C22544A-7EE6-4342-B048-85BDC9FD1C3A}</a:tableStyleId>
              </a:tblPr>
              <a:tblGrid>
                <a:gridCol w="692643"/>
                <a:gridCol w="1703000"/>
                <a:gridCol w="3352800"/>
                <a:gridCol w="3404448"/>
              </a:tblGrid>
              <a:tr h="436576">
                <a:tc>
                  <a:txBody>
                    <a:bodyPr/>
                    <a:lstStyle/>
                    <a:p>
                      <a:r>
                        <a:rPr lang="en-GB" sz="1400" dirty="0" smtClean="0"/>
                        <a:t>Sr. No.</a:t>
                      </a:r>
                      <a:endParaRPr lang="en-GB" sz="1400" dirty="0"/>
                    </a:p>
                  </a:txBody>
                  <a:tcPr/>
                </a:tc>
                <a:tc>
                  <a:txBody>
                    <a:bodyPr/>
                    <a:lstStyle/>
                    <a:p>
                      <a:r>
                        <a:rPr lang="en-GB" sz="1400" dirty="0" smtClean="0"/>
                        <a:t>Company</a:t>
                      </a:r>
                      <a:r>
                        <a:rPr lang="en-GB" sz="1400" baseline="0" dirty="0" smtClean="0"/>
                        <a:t> Name</a:t>
                      </a:r>
                    </a:p>
                    <a:p>
                      <a:r>
                        <a:rPr lang="en-GB" sz="1400" baseline="0" dirty="0" smtClean="0"/>
                        <a:t>(Domain – IoT)</a:t>
                      </a:r>
                      <a:endParaRPr lang="en-GB" sz="1400" dirty="0"/>
                    </a:p>
                  </a:txBody>
                  <a:tcPr/>
                </a:tc>
                <a:tc>
                  <a:txBody>
                    <a:bodyPr/>
                    <a:lstStyle/>
                    <a:p>
                      <a:r>
                        <a:rPr lang="en-GB" sz="1400" dirty="0" smtClean="0"/>
                        <a:t>Product</a:t>
                      </a:r>
                      <a:endParaRPr lang="en-GB" sz="1400" dirty="0"/>
                    </a:p>
                  </a:txBody>
                  <a:tcPr/>
                </a:tc>
                <a:tc>
                  <a:txBody>
                    <a:bodyPr/>
                    <a:lstStyle/>
                    <a:p>
                      <a:r>
                        <a:rPr lang="en-GB" sz="1400" dirty="0" smtClean="0"/>
                        <a:t>Use - Case</a:t>
                      </a:r>
                      <a:endParaRPr lang="en-GB" sz="1400" dirty="0"/>
                    </a:p>
                  </a:txBody>
                  <a:tcPr/>
                </a:tc>
              </a:tr>
              <a:tr h="867444">
                <a:tc>
                  <a:txBody>
                    <a:bodyPr/>
                    <a:lstStyle/>
                    <a:p>
                      <a:r>
                        <a:rPr lang="en-GB" sz="1400" dirty="0" smtClean="0"/>
                        <a:t>1.</a:t>
                      </a:r>
                      <a:endParaRPr lang="en-GB" sz="1400" dirty="0"/>
                    </a:p>
                  </a:txBody>
                  <a:tcPr/>
                </a:tc>
                <a:tc>
                  <a:txBody>
                    <a:bodyPr/>
                    <a:lstStyle/>
                    <a:p>
                      <a:r>
                        <a:rPr lang="en-GB" sz="1400" baseline="0" dirty="0" err="1" smtClean="0"/>
                        <a:t>Proofofexistence</a:t>
                      </a:r>
                      <a:endParaRPr lang="en-GB" sz="1400" baseline="0" dirty="0" smtClean="0"/>
                    </a:p>
                    <a:p>
                      <a:r>
                        <a:rPr lang="en-GB" sz="1400" baseline="0" dirty="0" smtClean="0">
                          <a:hlinkClick r:id="rId11"/>
                        </a:rPr>
                        <a:t>https://proofofexistence.com/</a:t>
                      </a:r>
                      <a:endParaRPr lang="en-GB" sz="1400" baseline="0" dirty="0" smtClean="0"/>
                    </a:p>
                    <a:p>
                      <a:endParaRPr lang="en-GB" sz="1400" dirty="0" smtClean="0"/>
                    </a:p>
                    <a:p>
                      <a:endParaRPr lang="en-GB" sz="1400" dirty="0"/>
                    </a:p>
                  </a:txBody>
                  <a:tcPr/>
                </a:tc>
                <a:tc>
                  <a:txBody>
                    <a:bodyPr/>
                    <a:lstStyle/>
                    <a:p>
                      <a:pPr marL="285750" indent="-285750" algn="just">
                        <a:buFont typeface="Arial" panose="020B0604020202020204" pitchFamily="34" charset="0"/>
                        <a:buChar char="•"/>
                      </a:pPr>
                      <a:r>
                        <a:rPr lang="en-US" sz="1400" dirty="0" smtClean="0"/>
                        <a:t>Anonymously and securely store an online distributed proof of existence for any document.</a:t>
                      </a:r>
                      <a:endParaRPr lang="en-GB" sz="1400" dirty="0"/>
                    </a:p>
                  </a:txBody>
                  <a:tcPr/>
                </a:tc>
                <a:tc rowSpan="3">
                  <a:txBody>
                    <a:bodyPr/>
                    <a:lstStyle/>
                    <a:p>
                      <a:pPr marL="285750" indent="-285750">
                        <a:buFont typeface="Arial" panose="020B0604020202020204" pitchFamily="34" charset="0"/>
                        <a:buChar char="•"/>
                      </a:pPr>
                      <a:r>
                        <a:rPr lang="en-GB" sz="1400" dirty="0" smtClean="0"/>
                        <a:t>Using</a:t>
                      </a:r>
                      <a:r>
                        <a:rPr lang="en-GB" sz="1400" baseline="0" dirty="0" smtClean="0"/>
                        <a:t> </a:t>
                      </a:r>
                      <a:r>
                        <a:rPr lang="en-GB" sz="1400" baseline="0" dirty="0" smtClean="0"/>
                        <a:t>blockchain to prove the authorship and ownership of content documents and to create a immutable record of existence integrity and ownership.</a:t>
                      </a:r>
                    </a:p>
                    <a:p>
                      <a:pPr marL="0" indent="0">
                        <a:buFont typeface="Arial" panose="020B0604020202020204" pitchFamily="34" charset="0"/>
                        <a:buNone/>
                      </a:pPr>
                      <a:endParaRPr lang="en-GB" sz="1400" dirty="0" smtClean="0"/>
                    </a:p>
                  </a:txBody>
                  <a:tcPr/>
                </a:tc>
              </a:tr>
              <a:tr h="963931">
                <a:tc>
                  <a:txBody>
                    <a:bodyPr/>
                    <a:lstStyle/>
                    <a:p>
                      <a:r>
                        <a:rPr lang="en-GB" sz="1400" dirty="0" smtClean="0"/>
                        <a:t>2.</a:t>
                      </a:r>
                      <a:endParaRPr lang="en-GB" sz="1400" dirty="0"/>
                    </a:p>
                  </a:txBody>
                  <a:tcPr/>
                </a:tc>
                <a:tc>
                  <a:txBody>
                    <a:bodyPr/>
                    <a:lstStyle/>
                    <a:p>
                      <a:r>
                        <a:rPr lang="en-GB" sz="1400" baseline="0" dirty="0" err="1" smtClean="0"/>
                        <a:t>Blockai</a:t>
                      </a:r>
                      <a:endParaRPr lang="en-GB" sz="1400" baseline="0" dirty="0" smtClean="0"/>
                    </a:p>
                    <a:p>
                      <a:r>
                        <a:rPr lang="en-GB" sz="1400" baseline="0" dirty="0" smtClean="0">
                          <a:hlinkClick r:id="rId12"/>
                        </a:rPr>
                        <a:t>https://blockai.com/</a:t>
                      </a:r>
                      <a:endParaRPr lang="en-GB" sz="1400" baseline="0" dirty="0" smtClean="0"/>
                    </a:p>
                    <a:p>
                      <a:endParaRPr lang="en-GB" sz="1400" dirty="0"/>
                    </a:p>
                  </a:txBody>
                  <a:tcPr/>
                </a:tc>
                <a:tc>
                  <a:txBody>
                    <a:bodyPr/>
                    <a:lstStyle/>
                    <a:p>
                      <a:pPr marL="285750" indent="-285750" algn="just">
                        <a:buFont typeface="Arial" panose="020B0604020202020204" pitchFamily="34" charset="0"/>
                        <a:buChar char="•"/>
                      </a:pPr>
                      <a:r>
                        <a:rPr lang="en-US" sz="1400" dirty="0" smtClean="0"/>
                        <a:t>A proof of ownership certificate in which can legally help prove you are the owner.</a:t>
                      </a:r>
                      <a:endParaRPr lang="en-GB" sz="1400" dirty="0"/>
                    </a:p>
                  </a:txBody>
                  <a:tcPr/>
                </a:tc>
                <a:tc vMerge="1">
                  <a:txBody>
                    <a:bodyPr/>
                    <a:lstStyle/>
                    <a:p>
                      <a:pPr marL="0" indent="0">
                        <a:buFont typeface="Arial" panose="020B0604020202020204" pitchFamily="34" charset="0"/>
                        <a:buNone/>
                      </a:pPr>
                      <a:endParaRPr lang="en-GB" sz="1400" baseline="0" dirty="0" smtClean="0"/>
                    </a:p>
                  </a:txBody>
                  <a:tcPr/>
                </a:tc>
              </a:tr>
              <a:tr h="963931">
                <a:tc>
                  <a:txBody>
                    <a:bodyPr/>
                    <a:lstStyle/>
                    <a:p>
                      <a:r>
                        <a:rPr lang="en-GB" sz="1400" dirty="0" smtClean="0"/>
                        <a:t>3. </a:t>
                      </a:r>
                      <a:endParaRPr lang="en-GB" sz="1400" dirty="0"/>
                    </a:p>
                  </a:txBody>
                  <a:tcPr/>
                </a:tc>
                <a:tc>
                  <a:txBody>
                    <a:bodyPr/>
                    <a:lstStyle/>
                    <a:p>
                      <a:r>
                        <a:rPr lang="en-GB" sz="1400" dirty="0" err="1" smtClean="0"/>
                        <a:t>Blocktech</a:t>
                      </a:r>
                      <a:endParaRPr lang="en-GB" sz="1400" dirty="0" smtClean="0"/>
                    </a:p>
                    <a:p>
                      <a:r>
                        <a:rPr lang="en-GB" sz="1400" dirty="0" smtClean="0">
                          <a:hlinkClick r:id="rId13"/>
                        </a:rPr>
                        <a:t>http://blocktech.com/</a:t>
                      </a:r>
                      <a:endParaRPr lang="en-GB" sz="1400" dirty="0" smtClean="0"/>
                    </a:p>
                    <a:p>
                      <a:endParaRPr lang="en-GB" sz="1400" dirty="0"/>
                    </a:p>
                  </a:txBody>
                  <a:tcPr/>
                </a:tc>
                <a:tc>
                  <a:txBody>
                    <a:bodyPr/>
                    <a:lstStyle/>
                    <a:p>
                      <a:pPr marL="285750" indent="-285750" algn="just">
                        <a:buFont typeface="Arial" panose="020B0604020202020204" pitchFamily="34" charset="0"/>
                        <a:buChar char="•"/>
                      </a:pPr>
                      <a:r>
                        <a:rPr lang="en-US" sz="1400" dirty="0" smtClean="0"/>
                        <a:t>An open-source standard in active development to allow users to publish and distribute original content themselves, from music to videos to feature films, 3d printable inventions, recipes, books and just about anything else.</a:t>
                      </a:r>
                      <a:endParaRPr lang="en-GB" sz="1400" dirty="0"/>
                    </a:p>
                  </a:txBody>
                  <a:tcPr/>
                </a:tc>
                <a:tc vMerge="1">
                  <a:txBody>
                    <a:bodyPr/>
                    <a:lstStyle/>
                    <a:p>
                      <a:pPr marL="0" indent="0">
                        <a:buFont typeface="Arial" panose="020B0604020202020204" pitchFamily="34" charset="0"/>
                        <a:buNone/>
                      </a:pPr>
                      <a:endParaRPr lang="en-GB" sz="1400" baseline="0" dirty="0" smtClean="0"/>
                    </a:p>
                  </a:txBody>
                  <a:tcPr/>
                </a:tc>
              </a:tr>
            </a:tbl>
          </a:graphicData>
        </a:graphic>
      </p:graphicFrame>
    </p:spTree>
    <p:custDataLst>
      <p:tags r:id="rId1"/>
    </p:custDataLst>
    <p:extLst>
      <p:ext uri="{BB962C8B-B14F-4D97-AF65-F5344CB8AC3E}">
        <p14:creationId xmlns:p14="http://schemas.microsoft.com/office/powerpoint/2010/main" val="2104811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Kartikeya Atul Bhargava RBEI/EAC | 22/02/2017</a:t>
            </a:r>
            <a:endParaRPr lang="en-GB" sz="600" dirty="0">
              <a:solidFill>
                <a:srgbClr val="000000"/>
              </a:solidFill>
              <a:latin typeface="Bosch Office Sans" panose="020B0604020202020204" pitchFamily="34" charset="0"/>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GmbH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14</a:t>
            </a:r>
            <a:endParaRPr lang="en-GB" sz="1200" dirty="0">
              <a:solidFill>
                <a:srgbClr val="999FA6"/>
              </a:solidFill>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endParaRPr lang="en-GB" sz="550" dirty="0">
              <a:solidFill>
                <a:srgbClr val="000000"/>
              </a:solidFill>
            </a:endParaRP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solidFill>
                <a:srgbClr val="000000"/>
              </a:solidFill>
            </a:endParaRPr>
          </a:p>
        </p:txBody>
      </p:sp>
      <p:sp>
        <p:nvSpPr>
          <p:cNvPr id="2" name="Title 1"/>
          <p:cNvSpPr>
            <a:spLocks noGrp="1"/>
          </p:cNvSpPr>
          <p:nvPr>
            <p:ph type="title"/>
            <p:custDataLst>
              <p:tags r:id="rId7"/>
            </p:custDataLst>
          </p:nvPr>
        </p:nvSpPr>
        <p:spPr>
          <a:xfrm>
            <a:off x="259080" y="259080"/>
            <a:ext cx="87096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smtClean="0"/>
              <a:t>Domain – </a:t>
            </a:r>
            <a:r>
              <a:rPr lang="en-GB" sz="2800" dirty="0" smtClean="0"/>
              <a:t>Proof of Identity, Governmental Services </a:t>
            </a:r>
            <a:r>
              <a:rPr lang="en-GB" sz="2800" dirty="0" smtClean="0"/>
              <a:t>  </a:t>
            </a:r>
            <a:endParaRPr lang="en-GB" sz="2800" dirty="0"/>
          </a:p>
        </p:txBody>
      </p:sp>
      <p:graphicFrame>
        <p:nvGraphicFramePr>
          <p:cNvPr id="10" name="Table 9"/>
          <p:cNvGraphicFramePr>
            <a:graphicFrameLocks noGrp="1"/>
          </p:cNvGraphicFramePr>
          <p:nvPr>
            <p:custDataLst>
              <p:tags r:id="rId8"/>
            </p:custDataLst>
            <p:extLst>
              <p:ext uri="{D42A27DB-BD31-4B8C-83A1-F6EECF244321}">
                <p14:modId xmlns:p14="http://schemas.microsoft.com/office/powerpoint/2010/main" val="1361301932"/>
              </p:ext>
            </p:extLst>
          </p:nvPr>
        </p:nvGraphicFramePr>
        <p:xfrm>
          <a:off x="593090" y="1042669"/>
          <a:ext cx="9152891" cy="3585211"/>
        </p:xfrm>
        <a:graphic>
          <a:graphicData uri="http://schemas.openxmlformats.org/drawingml/2006/table">
            <a:tbl>
              <a:tblPr firstRow="1" bandRow="1">
                <a:tableStyleId>{5C22544A-7EE6-4342-B048-85BDC9FD1C3A}</a:tableStyleId>
              </a:tblPr>
              <a:tblGrid>
                <a:gridCol w="692643"/>
                <a:gridCol w="1703000"/>
                <a:gridCol w="3352800"/>
                <a:gridCol w="3404448"/>
              </a:tblGrid>
              <a:tr h="436576">
                <a:tc>
                  <a:txBody>
                    <a:bodyPr/>
                    <a:lstStyle/>
                    <a:p>
                      <a:r>
                        <a:rPr lang="en-GB" sz="1400" dirty="0" smtClean="0"/>
                        <a:t>Sr. No.</a:t>
                      </a:r>
                      <a:endParaRPr lang="en-GB" sz="1400" dirty="0"/>
                    </a:p>
                  </a:txBody>
                  <a:tcPr/>
                </a:tc>
                <a:tc>
                  <a:txBody>
                    <a:bodyPr/>
                    <a:lstStyle/>
                    <a:p>
                      <a:r>
                        <a:rPr lang="en-GB" sz="1400" dirty="0" smtClean="0"/>
                        <a:t>Company</a:t>
                      </a:r>
                      <a:r>
                        <a:rPr lang="en-GB" sz="1400" baseline="0" dirty="0" smtClean="0"/>
                        <a:t> Name</a:t>
                      </a:r>
                    </a:p>
                    <a:p>
                      <a:r>
                        <a:rPr lang="en-GB" sz="1400" baseline="0" dirty="0" smtClean="0"/>
                        <a:t>(Domain – IoT)</a:t>
                      </a:r>
                      <a:endParaRPr lang="en-GB" sz="1400" dirty="0"/>
                    </a:p>
                  </a:txBody>
                  <a:tcPr/>
                </a:tc>
                <a:tc>
                  <a:txBody>
                    <a:bodyPr/>
                    <a:lstStyle/>
                    <a:p>
                      <a:r>
                        <a:rPr lang="en-GB" sz="1400" dirty="0" smtClean="0"/>
                        <a:t>Product</a:t>
                      </a:r>
                      <a:endParaRPr lang="en-GB" sz="1400" dirty="0"/>
                    </a:p>
                  </a:txBody>
                  <a:tcPr/>
                </a:tc>
                <a:tc>
                  <a:txBody>
                    <a:bodyPr/>
                    <a:lstStyle/>
                    <a:p>
                      <a:r>
                        <a:rPr lang="en-GB" sz="1400" dirty="0" smtClean="0"/>
                        <a:t>Use - Case</a:t>
                      </a:r>
                      <a:endParaRPr lang="en-GB" sz="1400" dirty="0"/>
                    </a:p>
                  </a:txBody>
                  <a:tcPr/>
                </a:tc>
              </a:tr>
              <a:tr h="867444">
                <a:tc>
                  <a:txBody>
                    <a:bodyPr/>
                    <a:lstStyle/>
                    <a:p>
                      <a:r>
                        <a:rPr lang="en-GB" sz="1400" dirty="0" smtClean="0"/>
                        <a:t>1.</a:t>
                      </a:r>
                      <a:endParaRPr lang="en-GB" sz="1400" dirty="0"/>
                    </a:p>
                  </a:txBody>
                  <a:tcPr/>
                </a:tc>
                <a:tc>
                  <a:txBody>
                    <a:bodyPr/>
                    <a:lstStyle/>
                    <a:p>
                      <a:r>
                        <a:rPr lang="en-GB" sz="1400" baseline="0" dirty="0" err="1" smtClean="0"/>
                        <a:t>ShoCard</a:t>
                      </a:r>
                      <a:endParaRPr lang="en-GB" sz="1400" baseline="0" dirty="0" smtClean="0"/>
                    </a:p>
                    <a:p>
                      <a:r>
                        <a:rPr lang="en-GB" sz="1400" baseline="0" dirty="0" smtClean="0">
                          <a:hlinkClick r:id="rId11"/>
                        </a:rPr>
                        <a:t>https://shocard.com/</a:t>
                      </a:r>
                      <a:endParaRPr lang="en-GB" sz="1400" baseline="0" dirty="0" smtClean="0"/>
                    </a:p>
                    <a:p>
                      <a:endParaRPr lang="en-GB" sz="1400" dirty="0" smtClean="0"/>
                    </a:p>
                  </a:txBody>
                  <a:tcPr/>
                </a:tc>
                <a:tc>
                  <a:txBody>
                    <a:bodyPr/>
                    <a:lstStyle/>
                    <a:p>
                      <a:pPr marL="285750" indent="-285750" algn="just">
                        <a:buFont typeface="Arial" panose="020B0604020202020204" pitchFamily="34" charset="0"/>
                        <a:buChar char="•"/>
                      </a:pPr>
                      <a:r>
                        <a:rPr lang="en-US" sz="1400" dirty="0" smtClean="0"/>
                        <a:t>Stores your identity onto Bitcoin’s blockchain so that you can prove your identity whenever you need to.</a:t>
                      </a:r>
                    </a:p>
                    <a:p>
                      <a:pPr marL="285750" indent="-285750" algn="just">
                        <a:buFont typeface="Arial" panose="020B0604020202020204" pitchFamily="34" charset="0"/>
                        <a:buChar char="•"/>
                      </a:pPr>
                      <a:r>
                        <a:rPr lang="en-US" sz="1400" dirty="0" smtClean="0"/>
                        <a:t>Used as a drivers</a:t>
                      </a:r>
                      <a:r>
                        <a:rPr lang="en-US" sz="1400" baseline="0" dirty="0" smtClean="0"/>
                        <a:t> license.</a:t>
                      </a:r>
                      <a:endParaRPr lang="en-GB" sz="1400" dirty="0"/>
                    </a:p>
                  </a:txBody>
                  <a:tcPr/>
                </a:tc>
                <a:tc rowSpan="2">
                  <a:txBody>
                    <a:bodyPr/>
                    <a:lstStyle/>
                    <a:p>
                      <a:pPr marL="285750" indent="-285750">
                        <a:buFont typeface="Arial" panose="020B0604020202020204" pitchFamily="34" charset="0"/>
                        <a:buChar char="•"/>
                      </a:pPr>
                      <a:r>
                        <a:rPr lang="en-GB" sz="1400" dirty="0" smtClean="0"/>
                        <a:t>Using</a:t>
                      </a:r>
                      <a:r>
                        <a:rPr lang="en-GB" sz="1400" baseline="0" dirty="0" smtClean="0"/>
                        <a:t> </a:t>
                      </a:r>
                      <a:r>
                        <a:rPr lang="en-GB" sz="1400" baseline="0" dirty="0" smtClean="0"/>
                        <a:t>blockchain to store IDs and proofs to enable trust worthy endorsements.</a:t>
                      </a:r>
                      <a:endParaRPr lang="en-GB" sz="1400" dirty="0" smtClean="0"/>
                    </a:p>
                  </a:txBody>
                  <a:tcPr/>
                </a:tc>
              </a:tr>
              <a:tr h="963931">
                <a:tc>
                  <a:txBody>
                    <a:bodyPr/>
                    <a:lstStyle/>
                    <a:p>
                      <a:r>
                        <a:rPr lang="en-GB" sz="1400" dirty="0" smtClean="0"/>
                        <a:t>2.</a:t>
                      </a:r>
                      <a:endParaRPr lang="en-GB" sz="1400" dirty="0"/>
                    </a:p>
                  </a:txBody>
                  <a:tcPr/>
                </a:tc>
                <a:tc>
                  <a:txBody>
                    <a:bodyPr/>
                    <a:lstStyle/>
                    <a:p>
                      <a:r>
                        <a:rPr lang="en-GB" sz="1400" baseline="0" dirty="0" err="1" smtClean="0"/>
                        <a:t>Uniquid</a:t>
                      </a:r>
                      <a:endParaRPr lang="en-GB" sz="1400" baseline="0" dirty="0" smtClean="0"/>
                    </a:p>
                    <a:p>
                      <a:r>
                        <a:rPr lang="en-GB" sz="1400" baseline="0" dirty="0" smtClean="0">
                          <a:hlinkClick r:id="rId12"/>
                        </a:rPr>
                        <a:t>http://uniquid.co/</a:t>
                      </a:r>
                      <a:endParaRPr lang="en-GB" sz="1400" baseline="0" dirty="0" smtClean="0"/>
                    </a:p>
                    <a:p>
                      <a:endParaRPr lang="en-GB" sz="1400" dirty="0"/>
                    </a:p>
                  </a:txBody>
                  <a:tcPr/>
                </a:tc>
                <a:tc>
                  <a:txBody>
                    <a:bodyPr/>
                    <a:lstStyle/>
                    <a:p>
                      <a:pPr marL="285750" indent="-285750" algn="just">
                        <a:buFont typeface="Arial" panose="020B0604020202020204" pitchFamily="34" charset="0"/>
                        <a:buChar char="•"/>
                      </a:pPr>
                      <a:r>
                        <a:rPr lang="en-US" sz="1400" dirty="0" smtClean="0"/>
                        <a:t>A decentralized, blockchain-based software for identity and access management of connected things.</a:t>
                      </a:r>
                      <a:endParaRPr lang="en-GB" sz="1400" dirty="0"/>
                    </a:p>
                  </a:txBody>
                  <a:tcPr/>
                </a:tc>
                <a:tc vMerge="1">
                  <a:txBody>
                    <a:bodyPr/>
                    <a:lstStyle/>
                    <a:p>
                      <a:pPr marL="0" indent="0">
                        <a:buFont typeface="Arial" panose="020B0604020202020204" pitchFamily="34" charset="0"/>
                        <a:buNone/>
                      </a:pPr>
                      <a:endParaRPr lang="en-GB" sz="1400" baseline="0" dirty="0" smtClean="0"/>
                    </a:p>
                  </a:txBody>
                  <a:tcPr/>
                </a:tc>
              </a:tr>
              <a:tr h="963931">
                <a:tc>
                  <a:txBody>
                    <a:bodyPr/>
                    <a:lstStyle/>
                    <a:p>
                      <a:r>
                        <a:rPr lang="en-GB" sz="1400" dirty="0" smtClean="0"/>
                        <a:t>3. </a:t>
                      </a:r>
                      <a:endParaRPr lang="en-GB" sz="1400" dirty="0"/>
                    </a:p>
                  </a:txBody>
                  <a:tcPr/>
                </a:tc>
                <a:tc>
                  <a:txBody>
                    <a:bodyPr/>
                    <a:lstStyle/>
                    <a:p>
                      <a:r>
                        <a:rPr lang="en-GB" sz="1400" dirty="0" err="1" smtClean="0"/>
                        <a:t>Stampery</a:t>
                      </a:r>
                      <a:endParaRPr lang="en-GB" sz="1400" dirty="0" smtClean="0"/>
                    </a:p>
                    <a:p>
                      <a:r>
                        <a:rPr lang="en-GB" sz="1400" dirty="0" smtClean="0">
                          <a:hlinkClick r:id="rId13"/>
                        </a:rPr>
                        <a:t>https://stampery.com/</a:t>
                      </a:r>
                      <a:endParaRPr lang="en-GB" sz="1400" dirty="0" smtClean="0"/>
                    </a:p>
                    <a:p>
                      <a:endParaRPr lang="en-GB" sz="1400" dirty="0"/>
                    </a:p>
                  </a:txBody>
                  <a:tcPr/>
                </a:tc>
                <a:tc>
                  <a:txBody>
                    <a:bodyPr/>
                    <a:lstStyle/>
                    <a:p>
                      <a:pPr marL="285750" indent="-285750" algn="just">
                        <a:buFont typeface="Arial" panose="020B0604020202020204" pitchFamily="34" charset="0"/>
                        <a:buChar char="•"/>
                      </a:pPr>
                      <a:r>
                        <a:rPr lang="en-US" sz="1400" dirty="0" smtClean="0"/>
                        <a:t>An immutable record of existence, integrity and ownership of your documents, business processes and communications leveraging the Blockchain.</a:t>
                      </a:r>
                      <a:endParaRPr lang="en-GB" sz="1400" dirty="0"/>
                    </a:p>
                  </a:txBody>
                  <a:tcPr/>
                </a:tc>
                <a:tc>
                  <a:txBody>
                    <a:bodyPr/>
                    <a:lstStyle/>
                    <a:p>
                      <a:pPr marL="285750" indent="-285750">
                        <a:buFont typeface="Arial" panose="020B0604020202020204" pitchFamily="34" charset="0"/>
                        <a:buChar char="•"/>
                      </a:pPr>
                      <a:r>
                        <a:rPr lang="en-GB" sz="1400" dirty="0" smtClean="0"/>
                        <a:t>Can be used for governmental</a:t>
                      </a:r>
                      <a:r>
                        <a:rPr lang="en-GB" sz="1400" baseline="0" dirty="0" smtClean="0"/>
                        <a:t> services.</a:t>
                      </a:r>
                      <a:endParaRPr lang="en-GB" sz="1400" dirty="0" smtClean="0"/>
                    </a:p>
                  </a:txBody>
                  <a:tcPr/>
                </a:tc>
              </a:tr>
            </a:tbl>
          </a:graphicData>
        </a:graphic>
      </p:graphicFrame>
    </p:spTree>
    <p:custDataLst>
      <p:tags r:id="rId1"/>
    </p:custDataLst>
    <p:extLst>
      <p:ext uri="{BB962C8B-B14F-4D97-AF65-F5344CB8AC3E}">
        <p14:creationId xmlns:p14="http://schemas.microsoft.com/office/powerpoint/2010/main" val="889285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Kartikeya Atul Bhargava RBEI/EAC | 22/02/2017</a:t>
            </a:r>
            <a:endParaRPr lang="en-GB" sz="600" dirty="0">
              <a:solidFill>
                <a:srgbClr val="000000"/>
              </a:solidFill>
              <a:latin typeface="Bosch Office Sans" panose="020B0604020202020204" pitchFamily="34" charset="0"/>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GmbH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15</a:t>
            </a:r>
            <a:endParaRPr lang="en-GB" sz="1200" dirty="0">
              <a:solidFill>
                <a:srgbClr val="999FA6"/>
              </a:solidFill>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endParaRPr lang="en-GB" sz="550" dirty="0">
              <a:solidFill>
                <a:srgbClr val="000000"/>
              </a:solidFill>
            </a:endParaRP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solidFill>
                <a:srgbClr val="000000"/>
              </a:solidFill>
            </a:endParaRPr>
          </a:p>
        </p:txBody>
      </p:sp>
      <p:sp>
        <p:nvSpPr>
          <p:cNvPr id="2" name="Title 1"/>
          <p:cNvSpPr>
            <a:spLocks noGrp="1"/>
          </p:cNvSpPr>
          <p:nvPr>
            <p:ph type="title"/>
            <p:custDataLst>
              <p:tags r:id="rId7"/>
            </p:custDataLst>
          </p:nvPr>
        </p:nvSpPr>
        <p:spPr>
          <a:xfrm>
            <a:off x="259080" y="259080"/>
            <a:ext cx="87096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smtClean="0"/>
              <a:t>Domain – </a:t>
            </a:r>
            <a:r>
              <a:rPr lang="en-GB" sz="2800" dirty="0" smtClean="0"/>
              <a:t>Luxury and medical goods authentication</a:t>
            </a:r>
            <a:r>
              <a:rPr lang="en-GB" sz="2800" dirty="0" smtClean="0"/>
              <a:t>  </a:t>
            </a:r>
            <a:endParaRPr lang="en-GB" sz="2800" dirty="0"/>
          </a:p>
        </p:txBody>
      </p:sp>
      <p:graphicFrame>
        <p:nvGraphicFramePr>
          <p:cNvPr id="9" name="Table 8"/>
          <p:cNvGraphicFramePr>
            <a:graphicFrameLocks noGrp="1"/>
          </p:cNvGraphicFramePr>
          <p:nvPr>
            <p:custDataLst>
              <p:tags r:id="rId8"/>
            </p:custDataLst>
            <p:extLst>
              <p:ext uri="{D42A27DB-BD31-4B8C-83A1-F6EECF244321}">
                <p14:modId xmlns:p14="http://schemas.microsoft.com/office/powerpoint/2010/main" val="4061908402"/>
              </p:ext>
            </p:extLst>
          </p:nvPr>
        </p:nvGraphicFramePr>
        <p:xfrm>
          <a:off x="593090" y="1042670"/>
          <a:ext cx="9152891" cy="4507181"/>
        </p:xfrm>
        <a:graphic>
          <a:graphicData uri="http://schemas.openxmlformats.org/drawingml/2006/table">
            <a:tbl>
              <a:tblPr firstRow="1" bandRow="1">
                <a:tableStyleId>{5C22544A-7EE6-4342-B048-85BDC9FD1C3A}</a:tableStyleId>
              </a:tblPr>
              <a:tblGrid>
                <a:gridCol w="692643"/>
                <a:gridCol w="1703000"/>
                <a:gridCol w="4157134"/>
                <a:gridCol w="2600114"/>
              </a:tblGrid>
              <a:tr h="478396">
                <a:tc>
                  <a:txBody>
                    <a:bodyPr/>
                    <a:lstStyle/>
                    <a:p>
                      <a:r>
                        <a:rPr lang="en-GB" sz="1400" dirty="0" smtClean="0"/>
                        <a:t>Sr. No.</a:t>
                      </a:r>
                      <a:endParaRPr lang="en-GB" sz="1400" dirty="0"/>
                    </a:p>
                  </a:txBody>
                  <a:tcPr/>
                </a:tc>
                <a:tc>
                  <a:txBody>
                    <a:bodyPr/>
                    <a:lstStyle/>
                    <a:p>
                      <a:r>
                        <a:rPr lang="en-GB" sz="1400" dirty="0" smtClean="0"/>
                        <a:t>Company</a:t>
                      </a:r>
                      <a:r>
                        <a:rPr lang="en-GB" sz="1400" baseline="0" dirty="0" smtClean="0"/>
                        <a:t> Name</a:t>
                      </a:r>
                    </a:p>
                    <a:p>
                      <a:r>
                        <a:rPr lang="en-GB" sz="1400" baseline="0" dirty="0" smtClean="0"/>
                        <a:t>(Domain – IoT)</a:t>
                      </a:r>
                      <a:endParaRPr lang="en-GB" sz="1400" dirty="0"/>
                    </a:p>
                  </a:txBody>
                  <a:tcPr/>
                </a:tc>
                <a:tc>
                  <a:txBody>
                    <a:bodyPr/>
                    <a:lstStyle/>
                    <a:p>
                      <a:r>
                        <a:rPr lang="en-GB" sz="1400" dirty="0" smtClean="0"/>
                        <a:t>Product</a:t>
                      </a:r>
                      <a:endParaRPr lang="en-GB" sz="1400" dirty="0"/>
                    </a:p>
                  </a:txBody>
                  <a:tcPr/>
                </a:tc>
                <a:tc>
                  <a:txBody>
                    <a:bodyPr/>
                    <a:lstStyle/>
                    <a:p>
                      <a:r>
                        <a:rPr lang="en-GB" sz="1400" dirty="0" smtClean="0"/>
                        <a:t>Use – Case</a:t>
                      </a:r>
                      <a:endParaRPr lang="en-GB" sz="1400" dirty="0"/>
                    </a:p>
                  </a:txBody>
                  <a:tcPr/>
                </a:tc>
              </a:tr>
              <a:tr h="1857303">
                <a:tc>
                  <a:txBody>
                    <a:bodyPr/>
                    <a:lstStyle/>
                    <a:p>
                      <a:r>
                        <a:rPr lang="en-GB" sz="1400" dirty="0" smtClean="0"/>
                        <a:t>1.</a:t>
                      </a:r>
                      <a:endParaRPr lang="en-GB" sz="1400" dirty="0"/>
                    </a:p>
                  </a:txBody>
                  <a:tcPr/>
                </a:tc>
                <a:tc>
                  <a:txBody>
                    <a:bodyPr/>
                    <a:lstStyle/>
                    <a:p>
                      <a:r>
                        <a:rPr lang="en-GB" sz="1400" baseline="0" dirty="0" err="1" smtClean="0"/>
                        <a:t>Everledger</a:t>
                      </a:r>
                      <a:r>
                        <a:rPr lang="en-GB" sz="1400" baseline="0" dirty="0" smtClean="0"/>
                        <a:t> </a:t>
                      </a:r>
                      <a:endParaRPr lang="en-GB" sz="1400" baseline="0" dirty="0" smtClean="0"/>
                    </a:p>
                    <a:p>
                      <a:endParaRPr lang="en-GB" sz="1400" dirty="0" smtClean="0">
                        <a:hlinkClick r:id="rId11"/>
                      </a:endParaRPr>
                    </a:p>
                    <a:p>
                      <a:r>
                        <a:rPr lang="en-GB" sz="1400" dirty="0" smtClean="0">
                          <a:hlinkClick r:id="rId11"/>
                        </a:rPr>
                        <a:t>http://www.everledger.io/</a:t>
                      </a:r>
                      <a:endParaRPr lang="en-GB" sz="1400" dirty="0" smtClean="0"/>
                    </a:p>
                    <a:p>
                      <a:endParaRPr lang="en-GB" sz="1400" dirty="0" smtClean="0"/>
                    </a:p>
                  </a:txBody>
                  <a:tcPr/>
                </a:tc>
                <a:tc>
                  <a:txBody>
                    <a:bodyPr/>
                    <a:lstStyle/>
                    <a:p>
                      <a:pPr marL="285750" indent="-285750" algn="just">
                        <a:buFont typeface="Arial" panose="020B0604020202020204" pitchFamily="34" charset="0"/>
                        <a:buChar char="•"/>
                      </a:pPr>
                      <a:r>
                        <a:rPr lang="en-US" sz="1400" dirty="0" err="1" smtClean="0"/>
                        <a:t>Everledger</a:t>
                      </a:r>
                      <a:r>
                        <a:rPr lang="en-US" sz="1400" dirty="0" smtClean="0"/>
                        <a:t> provides an immutable ledger for diamond identification and transaction verification for various stakeholders, from insurance companies to claimants and law enforcement agencies. </a:t>
                      </a:r>
                      <a:r>
                        <a:rPr lang="en-US" sz="1400" dirty="0" err="1" smtClean="0"/>
                        <a:t>Everledger</a:t>
                      </a:r>
                      <a:r>
                        <a:rPr lang="en-US" sz="1400" dirty="0" smtClean="0"/>
                        <a:t> provides new methods of financing and insuring diamonds, as well as combatting fraud, by providing an application for various stakeholders in the diamond pipeline.</a:t>
                      </a:r>
                      <a:endParaRPr lang="en-GB" sz="1400" dirty="0"/>
                    </a:p>
                  </a:txBody>
                  <a:tcPr/>
                </a:tc>
                <a:tc>
                  <a:txBody>
                    <a:bodyPr/>
                    <a:lstStyle/>
                    <a:p>
                      <a:pPr marL="285750" indent="-285750">
                        <a:buFont typeface="Arial" panose="020B0604020202020204" pitchFamily="34" charset="0"/>
                        <a:buChar char="•"/>
                      </a:pPr>
                      <a:r>
                        <a:rPr lang="en-GB" sz="1400" dirty="0" smtClean="0"/>
                        <a:t>Uses</a:t>
                      </a:r>
                      <a:r>
                        <a:rPr lang="en-GB" sz="1400" baseline="0" dirty="0" smtClean="0"/>
                        <a:t> blockchain </a:t>
                      </a:r>
                      <a:r>
                        <a:rPr lang="en-GB" sz="1400" baseline="0" dirty="0" smtClean="0"/>
                        <a:t>to track, identify and verify diamonds. This use case requires extremely reliable, tamper resistant records and transactions, provided only by blockchain.</a:t>
                      </a:r>
                      <a:endParaRPr lang="en-GB" sz="1400" dirty="0" smtClean="0"/>
                    </a:p>
                  </a:txBody>
                  <a:tcPr/>
                </a:tc>
              </a:tr>
              <a:tr h="872370">
                <a:tc>
                  <a:txBody>
                    <a:bodyPr/>
                    <a:lstStyle/>
                    <a:p>
                      <a:r>
                        <a:rPr lang="en-GB" sz="1400" dirty="0" smtClean="0"/>
                        <a:t>2.</a:t>
                      </a:r>
                      <a:endParaRPr lang="en-GB" sz="1400" dirty="0"/>
                    </a:p>
                  </a:txBody>
                  <a:tcPr/>
                </a:tc>
                <a:tc>
                  <a:txBody>
                    <a:bodyPr/>
                    <a:lstStyle/>
                    <a:p>
                      <a:r>
                        <a:rPr lang="en-GB" sz="1400" baseline="0" dirty="0" err="1" smtClean="0"/>
                        <a:t>Chainlink</a:t>
                      </a:r>
                      <a:r>
                        <a:rPr lang="en-GB" sz="1400" baseline="0" dirty="0" smtClean="0"/>
                        <a:t> </a:t>
                      </a:r>
                      <a:endParaRPr lang="en-GB" sz="1400" dirty="0" smtClean="0">
                        <a:hlinkClick r:id="rId12"/>
                      </a:endParaRPr>
                    </a:p>
                    <a:p>
                      <a:r>
                        <a:rPr lang="en-GB" sz="1400" dirty="0" smtClean="0">
                          <a:hlinkClick r:id="rId13"/>
                        </a:rPr>
                        <a:t>https://www.linkedin.com/company/chainlink</a:t>
                      </a:r>
                      <a:endParaRPr lang="en-GB" sz="1400" dirty="0" smtClean="0"/>
                    </a:p>
                  </a:txBody>
                  <a:tcPr/>
                </a:tc>
                <a:tc>
                  <a:txBody>
                    <a:bodyPr/>
                    <a:lstStyle/>
                    <a:p>
                      <a:pPr marL="285750" indent="-285750" algn="just">
                        <a:buFont typeface="Arial" panose="020B0604020202020204" pitchFamily="34" charset="0"/>
                        <a:buChar char="•"/>
                      </a:pPr>
                      <a:r>
                        <a:rPr lang="en-US" sz="1400" dirty="0" smtClean="0"/>
                        <a:t>Uses blockchain technology to verify and validate the authenticity and title of real world items.</a:t>
                      </a:r>
                      <a:endParaRPr lang="en-GB" sz="1400" dirty="0"/>
                    </a:p>
                  </a:txBody>
                  <a:tcPr/>
                </a:tc>
                <a:tc>
                  <a:txBody>
                    <a:bodyPr/>
                    <a:lstStyle/>
                    <a:p>
                      <a:pPr marL="285750" indent="-285750">
                        <a:buFont typeface="Arial" panose="020B0604020202020204" pitchFamily="34" charset="0"/>
                        <a:buChar char="•"/>
                      </a:pPr>
                      <a:r>
                        <a:rPr lang="en-GB" sz="1400" baseline="0" dirty="0" smtClean="0"/>
                        <a:t>Uses blockchain to track and verify items.</a:t>
                      </a:r>
                      <a:endParaRPr lang="en-GB" sz="1400" baseline="0" dirty="0" smtClean="0"/>
                    </a:p>
                  </a:txBody>
                  <a:tcPr/>
                </a:tc>
              </a:tr>
              <a:tr h="1032461">
                <a:tc>
                  <a:txBody>
                    <a:bodyPr/>
                    <a:lstStyle/>
                    <a:p>
                      <a:r>
                        <a:rPr lang="en-GB" sz="1400" dirty="0" smtClean="0"/>
                        <a:t>3. </a:t>
                      </a:r>
                      <a:endParaRPr lang="en-GB" sz="1400" dirty="0"/>
                    </a:p>
                  </a:txBody>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GB" sz="1400" baseline="0" dirty="0" err="1" smtClean="0"/>
                        <a:t>Blockverify</a:t>
                      </a:r>
                      <a:endParaRPr lang="en-GB" sz="1400" baseline="0" dirty="0" smtClean="0"/>
                    </a:p>
                    <a:p>
                      <a:pPr marL="0" marR="0" lvl="0" indent="0" algn="l" defTabSz="822716" rtl="0" eaLnBrk="1" fontAlgn="auto" latinLnBrk="0" hangingPunct="1">
                        <a:lnSpc>
                          <a:spcPct val="100000"/>
                        </a:lnSpc>
                        <a:spcBef>
                          <a:spcPts val="0"/>
                        </a:spcBef>
                        <a:spcAft>
                          <a:spcPts val="0"/>
                        </a:spcAft>
                        <a:buClrTx/>
                        <a:buSzTx/>
                        <a:buFontTx/>
                        <a:buNone/>
                        <a:tabLst/>
                        <a:defRPr/>
                      </a:pPr>
                      <a:r>
                        <a:rPr lang="en-GB" sz="1400" baseline="0" dirty="0" smtClean="0">
                          <a:hlinkClick r:id="rId14"/>
                        </a:rPr>
                        <a:t>http://www.blockverify.io/</a:t>
                      </a:r>
                      <a:endParaRPr lang="en-GB" sz="1400" baseline="0" dirty="0" smtClean="0"/>
                    </a:p>
                    <a:p>
                      <a:pPr marL="0" marR="0" lvl="0" indent="0" algn="l" defTabSz="822716" rtl="0" eaLnBrk="1" fontAlgn="auto" latinLnBrk="0" hangingPunct="1">
                        <a:lnSpc>
                          <a:spcPct val="100000"/>
                        </a:lnSpc>
                        <a:spcBef>
                          <a:spcPts val="0"/>
                        </a:spcBef>
                        <a:spcAft>
                          <a:spcPts val="0"/>
                        </a:spcAft>
                        <a:buClrTx/>
                        <a:buSzTx/>
                        <a:buFontTx/>
                        <a:buNone/>
                        <a:tabLst/>
                        <a:defRPr/>
                      </a:pPr>
                      <a:endParaRPr lang="en-GB" sz="1400" dirty="0" smtClean="0"/>
                    </a:p>
                  </a:txBody>
                  <a:tcPr/>
                </a:tc>
                <a:tc>
                  <a:txBody>
                    <a:bodyPr/>
                    <a:lstStyle/>
                    <a:p>
                      <a:pPr marL="285750" indent="-285750" algn="just">
                        <a:buFont typeface="Arial" panose="020B0604020202020204" pitchFamily="34" charset="0"/>
                        <a:buChar char="•"/>
                      </a:pPr>
                      <a:r>
                        <a:rPr lang="en-US" sz="1400" dirty="0" smtClean="0"/>
                        <a:t>A blockchain based anti-counterfeit solution in different industries.</a:t>
                      </a:r>
                      <a:endParaRPr lang="en-GB" sz="1400" dirty="0"/>
                    </a:p>
                  </a:txBody>
                  <a:tcPr/>
                </a:tc>
                <a:tc>
                  <a:txBody>
                    <a:bodyPr/>
                    <a:lstStyle/>
                    <a:p>
                      <a:pPr marL="285750" indent="-285750">
                        <a:buFont typeface="Arial" panose="020B0604020202020204" pitchFamily="34" charset="0"/>
                        <a:buChar char="•"/>
                      </a:pPr>
                      <a:r>
                        <a:rPr lang="en-GB" sz="1400" baseline="0" dirty="0" smtClean="0"/>
                        <a:t>Uses blockchain to avoid counterfeiting of goods.</a:t>
                      </a:r>
                      <a:endParaRPr lang="en-GB" sz="1400" baseline="0" dirty="0" smtClean="0"/>
                    </a:p>
                  </a:txBody>
                  <a:tcPr/>
                </a:tc>
              </a:tr>
            </a:tbl>
          </a:graphicData>
        </a:graphic>
      </p:graphicFrame>
    </p:spTree>
    <p:custDataLst>
      <p:tags r:id="rId1"/>
    </p:custDataLst>
    <p:extLst>
      <p:ext uri="{BB962C8B-B14F-4D97-AF65-F5344CB8AC3E}">
        <p14:creationId xmlns:p14="http://schemas.microsoft.com/office/powerpoint/2010/main" val="1155020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Kartikeya Atul Bhargava RBEI/EAC | 22/02/2017</a:t>
            </a:r>
            <a:endParaRPr lang="en-GB" sz="600" dirty="0">
              <a:solidFill>
                <a:srgbClr val="000000"/>
              </a:solidFill>
              <a:latin typeface="Bosch Office Sans" panose="020B0604020202020204" pitchFamily="34" charset="0"/>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GmbH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16</a:t>
            </a:r>
            <a:endParaRPr lang="en-GB" sz="1200" dirty="0">
              <a:solidFill>
                <a:srgbClr val="999FA6"/>
              </a:solidFill>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endParaRPr lang="en-GB" sz="550" dirty="0">
              <a:solidFill>
                <a:srgbClr val="000000"/>
              </a:solidFill>
            </a:endParaRP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solidFill>
                <a:srgbClr val="000000"/>
              </a:solidFill>
            </a:endParaRPr>
          </a:p>
        </p:txBody>
      </p:sp>
      <p:graphicFrame>
        <p:nvGraphicFramePr>
          <p:cNvPr id="3" name="Table 2"/>
          <p:cNvGraphicFramePr>
            <a:graphicFrameLocks noGrp="1"/>
          </p:cNvGraphicFramePr>
          <p:nvPr>
            <p:custDataLst>
              <p:tags r:id="rId7"/>
            </p:custDataLst>
            <p:extLst>
              <p:ext uri="{D42A27DB-BD31-4B8C-83A1-F6EECF244321}">
                <p14:modId xmlns:p14="http://schemas.microsoft.com/office/powerpoint/2010/main" val="79726187"/>
              </p:ext>
            </p:extLst>
          </p:nvPr>
        </p:nvGraphicFramePr>
        <p:xfrm>
          <a:off x="554990" y="1042669"/>
          <a:ext cx="9190989" cy="4454316"/>
        </p:xfrm>
        <a:graphic>
          <a:graphicData uri="http://schemas.openxmlformats.org/drawingml/2006/table">
            <a:tbl>
              <a:tblPr firstRow="1" bandRow="1">
                <a:tableStyleId>{5C22544A-7EE6-4342-B048-85BDC9FD1C3A}</a:tableStyleId>
              </a:tblPr>
              <a:tblGrid>
                <a:gridCol w="9190989"/>
              </a:tblGrid>
              <a:tr h="371193">
                <a:tc>
                  <a:txBody>
                    <a:bodyPr/>
                    <a:lstStyle/>
                    <a:p>
                      <a:pPr marL="0" indent="0" algn="l">
                        <a:buNone/>
                      </a:pPr>
                      <a:r>
                        <a:rPr lang="en-GB" dirty="0" smtClean="0"/>
                        <a:t>A few noteworthy</a:t>
                      </a:r>
                      <a:r>
                        <a:rPr lang="en-GB" baseline="0" dirty="0" smtClean="0"/>
                        <a:t> </a:t>
                      </a:r>
                      <a:r>
                        <a:rPr lang="en-GB" dirty="0" smtClean="0"/>
                        <a:t>Indian</a:t>
                      </a:r>
                      <a:r>
                        <a:rPr lang="en-GB" baseline="0" dirty="0" smtClean="0"/>
                        <a:t> Block-Chain Start Ups</a:t>
                      </a:r>
                      <a:endParaRPr lang="en-GB" dirty="0"/>
                    </a:p>
                  </a:txBody>
                  <a:tcPr/>
                </a:tc>
              </a:tr>
              <a:tr h="371193">
                <a:tc>
                  <a:txBody>
                    <a:bodyPr/>
                    <a:lstStyle/>
                    <a:p>
                      <a:pPr algn="l"/>
                      <a:r>
                        <a:rPr lang="en-GB" dirty="0" smtClean="0"/>
                        <a:t>1. </a:t>
                      </a:r>
                      <a:r>
                        <a:rPr lang="en-GB" dirty="0" err="1" smtClean="0"/>
                        <a:t>Auxesis</a:t>
                      </a:r>
                      <a:r>
                        <a:rPr lang="en-GB" dirty="0" smtClean="0"/>
                        <a:t> - https://auxesisgroup.com/</a:t>
                      </a:r>
                    </a:p>
                  </a:txBody>
                  <a:tcPr/>
                </a:tc>
              </a:tr>
              <a:tr h="371193">
                <a:tc>
                  <a:txBody>
                    <a:bodyPr/>
                    <a:lstStyle/>
                    <a:p>
                      <a:pPr algn="l"/>
                      <a:r>
                        <a:rPr lang="en-GB" dirty="0" smtClean="0"/>
                        <a:t>2.</a:t>
                      </a:r>
                      <a:r>
                        <a:rPr lang="en-GB" baseline="0" dirty="0" smtClean="0"/>
                        <a:t> </a:t>
                      </a:r>
                      <a:r>
                        <a:rPr lang="en-GB" baseline="0" dirty="0" err="1" smtClean="0"/>
                        <a:t>Coinsecure</a:t>
                      </a:r>
                      <a:r>
                        <a:rPr lang="en-GB" baseline="0" dirty="0" smtClean="0"/>
                        <a:t>  - </a:t>
                      </a:r>
                      <a:r>
                        <a:rPr lang="en-US" i="1" dirty="0" smtClean="0"/>
                        <a:t>https://coinsecure.in</a:t>
                      </a:r>
                      <a:endParaRPr lang="en-GB" dirty="0"/>
                    </a:p>
                  </a:txBody>
                  <a:tcPr/>
                </a:tc>
              </a:tr>
              <a:tr h="371193">
                <a:tc>
                  <a:txBody>
                    <a:bodyPr/>
                    <a:lstStyle/>
                    <a:p>
                      <a:pPr algn="l"/>
                      <a:r>
                        <a:rPr lang="en-GB" dirty="0" smtClean="0"/>
                        <a:t>3. </a:t>
                      </a:r>
                      <a:r>
                        <a:rPr lang="en-GB" dirty="0" err="1" smtClean="0"/>
                        <a:t>Ezy</a:t>
                      </a:r>
                      <a:r>
                        <a:rPr lang="en-GB" dirty="0" smtClean="0"/>
                        <a:t> Remit</a:t>
                      </a:r>
                      <a:r>
                        <a:rPr lang="en-GB" baseline="0" dirty="0" smtClean="0"/>
                        <a:t> -</a:t>
                      </a:r>
                      <a:r>
                        <a:rPr lang="en-GB" dirty="0" smtClean="0"/>
                        <a:t> </a:t>
                      </a:r>
                      <a:r>
                        <a:rPr lang="en-US" i="1" dirty="0" smtClean="0"/>
                        <a:t>ezyremit.co</a:t>
                      </a:r>
                      <a:endParaRPr lang="en-GB" dirty="0"/>
                    </a:p>
                  </a:txBody>
                  <a:tcPr/>
                </a:tc>
              </a:tr>
              <a:tr h="371193">
                <a:tc>
                  <a:txBody>
                    <a:bodyPr/>
                    <a:lstStyle/>
                    <a:p>
                      <a:pPr algn="l"/>
                      <a:r>
                        <a:rPr lang="en-GB" dirty="0" smtClean="0"/>
                        <a:t>4. </a:t>
                      </a:r>
                      <a:r>
                        <a:rPr lang="en-GB" dirty="0" err="1" smtClean="0"/>
                        <a:t>Hashcove</a:t>
                      </a:r>
                      <a:r>
                        <a:rPr lang="en-GB" dirty="0" smtClean="0"/>
                        <a:t> – http://hashcove.com/</a:t>
                      </a:r>
                    </a:p>
                  </a:txBody>
                  <a:tcPr/>
                </a:tc>
              </a:tr>
              <a:tr h="371193">
                <a:tc>
                  <a:txBody>
                    <a:bodyPr/>
                    <a:lstStyle/>
                    <a:p>
                      <a:pPr algn="l"/>
                      <a:r>
                        <a:rPr lang="en-GB" dirty="0" smtClean="0"/>
                        <a:t>5. </a:t>
                      </a:r>
                      <a:r>
                        <a:rPr lang="en-GB" dirty="0" err="1" smtClean="0"/>
                        <a:t>KrypC</a:t>
                      </a:r>
                      <a:r>
                        <a:rPr lang="en-GB" dirty="0" smtClean="0"/>
                        <a:t> - http://www.krypc.com/</a:t>
                      </a:r>
                      <a:endParaRPr lang="en-GB" dirty="0"/>
                    </a:p>
                  </a:txBody>
                  <a:tcPr/>
                </a:tc>
              </a:tr>
              <a:tr h="371193">
                <a:tc>
                  <a:txBody>
                    <a:bodyPr/>
                    <a:lstStyle/>
                    <a:p>
                      <a:pPr algn="l"/>
                      <a:r>
                        <a:rPr lang="en-GB" dirty="0" smtClean="0"/>
                        <a:t>6. Mind Deft Tech - http://minddeft.com/</a:t>
                      </a:r>
                      <a:endParaRPr lang="en-GB" dirty="0"/>
                    </a:p>
                  </a:txBody>
                  <a:tcPr/>
                </a:tc>
              </a:tr>
              <a:tr h="371193">
                <a:tc>
                  <a:txBody>
                    <a:bodyPr/>
                    <a:lstStyle/>
                    <a:p>
                      <a:pPr algn="l"/>
                      <a:r>
                        <a:rPr lang="en-GB" dirty="0" smtClean="0"/>
                        <a:t>7. </a:t>
                      </a:r>
                      <a:r>
                        <a:rPr lang="en-GB" dirty="0" err="1" smtClean="0"/>
                        <a:t>Trestor</a:t>
                      </a:r>
                      <a:r>
                        <a:rPr lang="en-GB" dirty="0" smtClean="0"/>
                        <a:t> - http://trestor.org/</a:t>
                      </a:r>
                      <a:endParaRPr lang="en-GB" dirty="0"/>
                    </a:p>
                  </a:txBody>
                  <a:tcPr/>
                </a:tc>
              </a:tr>
              <a:tr h="371193">
                <a:tc>
                  <a:txBody>
                    <a:bodyPr/>
                    <a:lstStyle/>
                    <a:p>
                      <a:pPr algn="l"/>
                      <a:r>
                        <a:rPr lang="en-GB" dirty="0" smtClean="0"/>
                        <a:t>8. Prime Chain - http://www.primechain.in/</a:t>
                      </a:r>
                      <a:endParaRPr lang="en-GB" dirty="0"/>
                    </a:p>
                  </a:txBody>
                  <a:tcPr/>
                </a:tc>
              </a:tr>
              <a:tr h="371193">
                <a:tc>
                  <a:txBody>
                    <a:bodyPr/>
                    <a:lstStyle/>
                    <a:p>
                      <a:pPr algn="l"/>
                      <a:r>
                        <a:rPr lang="en-GB" dirty="0" smtClean="0"/>
                        <a:t>9. Psi Phi Global - http://psiphi.co.in/</a:t>
                      </a:r>
                      <a:endParaRPr lang="en-GB" dirty="0"/>
                    </a:p>
                  </a:txBody>
                  <a:tcPr/>
                </a:tc>
              </a:tr>
              <a:tr h="371193">
                <a:tc>
                  <a:txBody>
                    <a:bodyPr/>
                    <a:lstStyle/>
                    <a:p>
                      <a:pPr algn="l"/>
                      <a:r>
                        <a:rPr lang="en-GB" dirty="0" smtClean="0"/>
                        <a:t>10. Records keeper - https://recordskeeper.co/</a:t>
                      </a:r>
                      <a:endParaRPr lang="en-GB" dirty="0"/>
                    </a:p>
                  </a:txBody>
                  <a:tcPr/>
                </a:tc>
              </a:tr>
              <a:tr h="371193">
                <a:tc>
                  <a:txBody>
                    <a:bodyPr/>
                    <a:lstStyle/>
                    <a:p>
                      <a:pPr algn="l"/>
                      <a:r>
                        <a:rPr lang="en-GB" dirty="0" smtClean="0"/>
                        <a:t>11. </a:t>
                      </a:r>
                      <a:r>
                        <a:rPr lang="en-GB" dirty="0" err="1" smtClean="0"/>
                        <a:t>Signzy</a:t>
                      </a:r>
                      <a:r>
                        <a:rPr lang="en-GB" dirty="0" smtClean="0"/>
                        <a:t> -https://signzy.com/</a:t>
                      </a:r>
                      <a:endParaRPr lang="en-GB" dirty="0"/>
                    </a:p>
                  </a:txBody>
                  <a:tcPr/>
                </a:tc>
              </a:tr>
            </a:tbl>
          </a:graphicData>
        </a:graphic>
      </p:graphicFrame>
      <p:sp>
        <p:nvSpPr>
          <p:cNvPr id="11" name="Title 1"/>
          <p:cNvSpPr>
            <a:spLocks noGrp="1"/>
          </p:cNvSpPr>
          <p:nvPr>
            <p:ph type="title"/>
            <p:custDataLst>
              <p:tags r:id="rId8"/>
            </p:custDataLst>
          </p:nvPr>
        </p:nvSpPr>
        <p:spPr>
          <a:xfrm>
            <a:off x="259080" y="259080"/>
            <a:ext cx="87096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smtClean="0"/>
              <a:t>Block-Chain in India</a:t>
            </a:r>
            <a:endParaRPr lang="en-GB" sz="2800" dirty="0"/>
          </a:p>
        </p:txBody>
      </p:sp>
    </p:spTree>
    <p:custDataLst>
      <p:tags r:id="rId1"/>
    </p:custDataLst>
    <p:extLst>
      <p:ext uri="{BB962C8B-B14F-4D97-AF65-F5344CB8AC3E}">
        <p14:creationId xmlns:p14="http://schemas.microsoft.com/office/powerpoint/2010/main" val="3922424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L="252000" indent="-252000">
              <a:lnSpc>
                <a:spcPct val="89000"/>
              </a:lnSpc>
              <a:buFontTx/>
              <a:buNone/>
            </a:pPr>
            <a:endParaRPr lang="en-GB" sz="2800" dirty="0" smtClean="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Kartikeya Atul Bhargava RBEI/EAC | 22/02/2017</a:t>
            </a:r>
            <a:endParaRPr lang="en-GB" sz="600" dirty="0">
              <a:solidFill>
                <a:srgbClr val="000000"/>
              </a:solidFill>
              <a:latin typeface="Bosch Office Sans" panose="020B0604020202020204" pitchFamily="34" charset="0"/>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rPr>
              <a:t>© Robert Bosch GmbH 2016. All rights reserved, also regarding any disposal, exploitation, reproduction, editing, distribution, as well as in the event of applications for industrial property rights.</a:t>
            </a:r>
            <a:endParaRPr lang="en-GB" sz="600" dirty="0">
              <a:solidFill>
                <a:srgbClr val="B2B3B5"/>
              </a:solidFill>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17</a:t>
            </a:r>
            <a:endParaRPr lang="en-GB" sz="1200" dirty="0">
              <a:solidFill>
                <a:srgbClr val="999FA6"/>
              </a:solidFill>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endParaRPr lang="en-GB" sz="550" dirty="0">
              <a:solidFill>
                <a:schemeClr val="tx1"/>
              </a:solidFill>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p>
        </p:txBody>
      </p:sp>
      <p:pic>
        <p:nvPicPr>
          <p:cNvPr id="10" name="Content Placeholder 9"/>
          <p:cNvPicPr>
            <a:picLocks noGrp="1" noChangeAspect="1"/>
          </p:cNvPicPr>
          <p:nvPr>
            <p:ph idx="1"/>
            <p:custDataLst>
              <p:tags r:id="rId8"/>
            </p:custDataLst>
          </p:nvPr>
        </p:nvPicPr>
        <p:blipFill>
          <a:blip r:embed="rId11"/>
          <a:stretch>
            <a:fillRect/>
          </a:stretch>
        </p:blipFill>
        <p:spPr>
          <a:xfrm>
            <a:off x="266700" y="1295400"/>
            <a:ext cx="10499731" cy="3830321"/>
          </a:xfrm>
          <a:prstGeom prst="rect">
            <a:avLst/>
          </a:prstGeom>
        </p:spPr>
      </p:pic>
      <p:sp>
        <p:nvSpPr>
          <p:cNvPr id="11" name="Title 1"/>
          <p:cNvSpPr>
            <a:spLocks noGrp="1"/>
          </p:cNvSpPr>
          <p:nvPr>
            <p:ph type="title"/>
            <p:custDataLst>
              <p:tags r:id="rId9"/>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smtClean="0"/>
              <a:t>Best Potential Blockchain Use Cases</a:t>
            </a:r>
            <a:endParaRPr lang="en-GB" sz="2800" dirty="0"/>
          </a:p>
        </p:txBody>
      </p:sp>
    </p:spTree>
    <p:custDataLst>
      <p:tags r:id="rId1"/>
    </p:custDataLst>
    <p:extLst>
      <p:ext uri="{BB962C8B-B14F-4D97-AF65-F5344CB8AC3E}">
        <p14:creationId xmlns:p14="http://schemas.microsoft.com/office/powerpoint/2010/main" val="21995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L="252000" indent="-252000">
              <a:lnSpc>
                <a:spcPct val="89000"/>
              </a:lnSpc>
              <a:buFontTx/>
              <a:buNone/>
            </a:pPr>
            <a:endParaRPr lang="en-GB" sz="2800" dirty="0" smtClean="0"/>
          </a:p>
        </p:txBody>
      </p:sp>
      <p:sp>
        <p:nvSpPr>
          <p:cNvPr id="9" name="Rectangle 8"/>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Kartikeya Atul Bhargava RBEI/EAC | 22/02/2017</a:t>
            </a:r>
            <a:endParaRPr lang="en-GB" sz="600" dirty="0">
              <a:solidFill>
                <a:srgbClr val="000000"/>
              </a:solidFill>
              <a:latin typeface="Bosch Office Sans" panose="020B0604020202020204" pitchFamily="34" charset="0"/>
            </a:endParaRPr>
          </a:p>
        </p:txBody>
      </p:sp>
      <p:sp>
        <p:nvSpPr>
          <p:cNvPr id="8" name="Rectangle 7"/>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rPr>
              <a:t>© Robert Bosch GmbH 2016. All rights reserved, also regarding any disposal, exploitation, reproduction, editing, distribution, as well as in the event of applications for industrial property rights.</a:t>
            </a:r>
            <a:endParaRPr lang="en-GB" sz="600" dirty="0">
              <a:solidFill>
                <a:srgbClr val="B2B3B5"/>
              </a:solidFill>
            </a:endParaRPr>
          </a:p>
        </p:txBody>
      </p:sp>
      <p:sp>
        <p:nvSpPr>
          <p:cNvPr id="7" name="Rectangle 6"/>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18</a:t>
            </a:r>
            <a:endParaRPr lang="en-GB" sz="1200" dirty="0">
              <a:solidFill>
                <a:srgbClr val="999FA6"/>
              </a:solidFill>
            </a:endParaRPr>
          </a:p>
        </p:txBody>
      </p:sp>
      <p:sp>
        <p:nvSpPr>
          <p:cNvPr id="6" name="Rectangle 5"/>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endParaRPr lang="en-GB" sz="550" dirty="0">
              <a:solidFill>
                <a:schemeClr val="tx1"/>
              </a:solidFill>
            </a:endParaRPr>
          </a:p>
        </p:txBody>
      </p:sp>
      <p:sp>
        <p:nvSpPr>
          <p:cNvPr id="5" name="TextBox 4"/>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p>
        </p:txBody>
      </p:sp>
      <p:sp>
        <p:nvSpPr>
          <p:cNvPr id="12" name="Title 1"/>
          <p:cNvSpPr>
            <a:spLocks noGrp="1"/>
          </p:cNvSpPr>
          <p:nvPr>
            <p:ph type="title"/>
            <p:custDataLst>
              <p:tags r:id="rId8"/>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smtClean="0"/>
              <a:t>The use-cases classified</a:t>
            </a:r>
            <a:endParaRPr lang="en-GB" sz="2800" dirty="0"/>
          </a:p>
        </p:txBody>
      </p:sp>
      <p:graphicFrame>
        <p:nvGraphicFramePr>
          <p:cNvPr id="13" name="Table 12"/>
          <p:cNvGraphicFramePr>
            <a:graphicFrameLocks noGrp="1"/>
          </p:cNvGraphicFramePr>
          <p:nvPr>
            <p:custDataLst>
              <p:tags r:id="rId9"/>
            </p:custDataLst>
            <p:extLst>
              <p:ext uri="{D42A27DB-BD31-4B8C-83A1-F6EECF244321}">
                <p14:modId xmlns:p14="http://schemas.microsoft.com/office/powerpoint/2010/main" val="3165931160"/>
              </p:ext>
            </p:extLst>
          </p:nvPr>
        </p:nvGraphicFramePr>
        <p:xfrm>
          <a:off x="593087" y="828040"/>
          <a:ext cx="9778580" cy="3668972"/>
        </p:xfrm>
        <a:graphic>
          <a:graphicData uri="http://schemas.openxmlformats.org/drawingml/2006/table">
            <a:tbl>
              <a:tblPr firstRow="1" bandRow="1">
                <a:tableStyleId>{5C22544A-7EE6-4342-B048-85BDC9FD1C3A}</a:tableStyleId>
              </a:tblPr>
              <a:tblGrid>
                <a:gridCol w="4889290"/>
                <a:gridCol w="4889290"/>
              </a:tblGrid>
              <a:tr h="369639">
                <a:tc>
                  <a:txBody>
                    <a:bodyPr/>
                    <a:lstStyle/>
                    <a:p>
                      <a:r>
                        <a:rPr lang="en-GB" dirty="0" smtClean="0"/>
                        <a:t>Block-Chain + IoT</a:t>
                      </a:r>
                      <a:endParaRPr lang="en-GB" dirty="0"/>
                    </a:p>
                  </a:txBody>
                  <a:tcPr/>
                </a:tc>
                <a:tc>
                  <a:txBody>
                    <a:bodyPr/>
                    <a:lstStyle/>
                    <a:p>
                      <a:r>
                        <a:rPr lang="en-GB" dirty="0" smtClean="0"/>
                        <a:t>Pure Block-Chain</a:t>
                      </a:r>
                      <a:endParaRPr lang="en-GB" dirty="0"/>
                    </a:p>
                  </a:txBody>
                  <a:tcPr/>
                </a:tc>
              </a:tr>
              <a:tr h="3221921">
                <a:tc>
                  <a:txBody>
                    <a:bodyPr/>
                    <a:lstStyle/>
                    <a:p>
                      <a:pPr marL="285750" indent="-285750">
                        <a:buFont typeface="Arial" panose="020B0604020202020204" pitchFamily="34" charset="0"/>
                        <a:buChar char="•"/>
                      </a:pPr>
                      <a:r>
                        <a:rPr lang="en-GB" dirty="0" smtClean="0"/>
                        <a:t>Supply</a:t>
                      </a:r>
                      <a:r>
                        <a:rPr lang="en-GB" baseline="0" dirty="0" smtClean="0"/>
                        <a:t> chain management </a:t>
                      </a:r>
                    </a:p>
                    <a:p>
                      <a:pPr marL="285750" indent="-285750">
                        <a:buFont typeface="Arial" panose="020B0604020202020204" pitchFamily="34" charset="0"/>
                        <a:buChar char="•"/>
                      </a:pPr>
                      <a:r>
                        <a:rPr lang="en-GB" baseline="0" dirty="0" smtClean="0"/>
                        <a:t>Energy distribution and management</a:t>
                      </a:r>
                    </a:p>
                    <a:p>
                      <a:pPr marL="285750" indent="-285750">
                        <a:buFont typeface="Arial" panose="020B0604020202020204" pitchFamily="34" charset="0"/>
                        <a:buChar char="•"/>
                      </a:pPr>
                      <a:r>
                        <a:rPr lang="en-GB" baseline="0" dirty="0" smtClean="0"/>
                        <a:t>Voting </a:t>
                      </a:r>
                    </a:p>
                    <a:p>
                      <a:pPr marL="285750" indent="-285750">
                        <a:buFont typeface="Arial" panose="020B0604020202020204" pitchFamily="34" charset="0"/>
                        <a:buChar char="•"/>
                      </a:pPr>
                      <a:r>
                        <a:rPr lang="en-GB" baseline="0" dirty="0" smtClean="0"/>
                        <a:t>Shareholders Voting</a:t>
                      </a:r>
                    </a:p>
                    <a:p>
                      <a:pPr marL="285750" indent="-285750">
                        <a:buFont typeface="Arial" panose="020B0604020202020204" pitchFamily="34" charset="0"/>
                        <a:buChar char="•"/>
                      </a:pPr>
                      <a:r>
                        <a:rPr lang="en-GB" baseline="0" dirty="0" smtClean="0"/>
                        <a:t>Smart contracts </a:t>
                      </a:r>
                    </a:p>
                    <a:p>
                      <a:pPr marL="285750" indent="-285750">
                        <a:buFont typeface="Arial" panose="020B0604020202020204" pitchFamily="34" charset="0"/>
                        <a:buChar char="•"/>
                      </a:pPr>
                      <a:r>
                        <a:rPr lang="en-GB" baseline="0" dirty="0" smtClean="0"/>
                        <a:t>Home Automation </a:t>
                      </a:r>
                    </a:p>
                    <a:p>
                      <a:pPr marL="285750" indent="-285750">
                        <a:buFont typeface="Arial" panose="020B0604020202020204" pitchFamily="34" charset="0"/>
                        <a:buChar char="•"/>
                      </a:pPr>
                      <a:r>
                        <a:rPr lang="en-GB" baseline="0" dirty="0" smtClean="0"/>
                        <a:t>Smart Cities and Industries </a:t>
                      </a:r>
                    </a:p>
                    <a:p>
                      <a:pPr marL="285750" indent="-285750">
                        <a:buFont typeface="Arial" panose="020B0604020202020204" pitchFamily="34" charset="0"/>
                        <a:buChar char="•"/>
                      </a:pPr>
                      <a:r>
                        <a:rPr lang="en-GB" baseline="0" dirty="0" smtClean="0"/>
                        <a:t>Media </a:t>
                      </a:r>
                    </a:p>
                    <a:p>
                      <a:pPr marL="285750" indent="-285750">
                        <a:buFont typeface="Arial" panose="020B0604020202020204" pitchFamily="34" charset="0"/>
                        <a:buChar char="•"/>
                      </a:pPr>
                      <a:r>
                        <a:rPr lang="en-GB" baseline="0" dirty="0" smtClean="0"/>
                        <a:t>Data Sharing</a:t>
                      </a:r>
                    </a:p>
                    <a:p>
                      <a:pPr marL="285750" indent="-285750">
                        <a:buFont typeface="Arial" panose="020B0604020202020204" pitchFamily="34" charset="0"/>
                        <a:buChar char="•"/>
                      </a:pPr>
                      <a:r>
                        <a:rPr lang="en-GB" baseline="0" dirty="0" smtClean="0"/>
                        <a:t>Asset and goods tracking and management.</a:t>
                      </a:r>
                    </a:p>
                    <a:p>
                      <a:pPr marL="285750" indent="-285750">
                        <a:buFont typeface="Arial" panose="020B0604020202020204" pitchFamily="34" charset="0"/>
                        <a:buChar char="•"/>
                      </a:pPr>
                      <a:endParaRPr lang="en-GB" baseline="0" dirty="0" smtClean="0"/>
                    </a:p>
                    <a:p>
                      <a:pPr marL="285750" indent="-285750">
                        <a:buFont typeface="Arial" panose="020B0604020202020204" pitchFamily="34" charset="0"/>
                        <a:buChar char="•"/>
                      </a:pPr>
                      <a:endParaRPr lang="en-GB" baseline="0" dirty="0" smtClean="0"/>
                    </a:p>
                    <a:p>
                      <a:pPr marL="285750" indent="-285750">
                        <a:buFont typeface="Arial" panose="020B0604020202020204" pitchFamily="34" charset="0"/>
                        <a:buChar char="•"/>
                      </a:pPr>
                      <a:endParaRPr lang="en-GB" dirty="0"/>
                    </a:p>
                  </a:txBody>
                  <a:tcPr/>
                </a:tc>
                <a:tc>
                  <a:txBody>
                    <a:bodyPr/>
                    <a:lstStyle/>
                    <a:p>
                      <a:pPr marL="285750" indent="-285750">
                        <a:buFont typeface="Arial" panose="020B0604020202020204" pitchFamily="34" charset="0"/>
                        <a:buChar char="•"/>
                      </a:pPr>
                      <a:r>
                        <a:rPr lang="en-GB" dirty="0" smtClean="0"/>
                        <a:t>International</a:t>
                      </a:r>
                      <a:r>
                        <a:rPr lang="en-GB" baseline="0" dirty="0" smtClean="0"/>
                        <a:t> payments </a:t>
                      </a:r>
                    </a:p>
                    <a:p>
                      <a:pPr marL="285750" indent="-285750">
                        <a:buFont typeface="Arial" panose="020B0604020202020204" pitchFamily="34" charset="0"/>
                        <a:buChar char="•"/>
                      </a:pPr>
                      <a:r>
                        <a:rPr lang="en-GB" baseline="0" dirty="0" smtClean="0"/>
                        <a:t>Money lending, and exchange</a:t>
                      </a:r>
                    </a:p>
                    <a:p>
                      <a:pPr marL="285750" indent="-285750">
                        <a:buFont typeface="Arial" panose="020B0604020202020204" pitchFamily="34" charset="0"/>
                        <a:buChar char="•"/>
                      </a:pPr>
                      <a:r>
                        <a:rPr lang="en-GB" dirty="0" smtClean="0"/>
                        <a:t>Identity management </a:t>
                      </a:r>
                    </a:p>
                    <a:p>
                      <a:pPr marL="285750" indent="-285750">
                        <a:buFont typeface="Arial" panose="020B0604020202020204" pitchFamily="34" charset="0"/>
                        <a:buChar char="•"/>
                      </a:pPr>
                      <a:r>
                        <a:rPr lang="en-GB" dirty="0" smtClean="0"/>
                        <a:t>Record management</a:t>
                      </a:r>
                      <a:r>
                        <a:rPr lang="en-GB" baseline="0" dirty="0" smtClean="0"/>
                        <a:t> </a:t>
                      </a:r>
                    </a:p>
                    <a:p>
                      <a:pPr marL="285750" indent="-285750">
                        <a:buFont typeface="Arial" panose="020B0604020202020204" pitchFamily="34" charset="0"/>
                        <a:buChar char="•"/>
                      </a:pPr>
                      <a:r>
                        <a:rPr lang="en-GB" baseline="0" dirty="0" smtClean="0"/>
                        <a:t>Healthcare</a:t>
                      </a:r>
                    </a:p>
                    <a:p>
                      <a:pPr marL="285750" indent="-285750">
                        <a:buFont typeface="Arial" panose="020B0604020202020204" pitchFamily="34" charset="0"/>
                        <a:buChar char="•"/>
                      </a:pPr>
                      <a:r>
                        <a:rPr lang="en-GB" baseline="0" dirty="0" smtClean="0"/>
                        <a:t>Real estate </a:t>
                      </a:r>
                    </a:p>
                    <a:p>
                      <a:pPr marL="285750" indent="-285750">
                        <a:buFont typeface="Arial" panose="020B0604020202020204" pitchFamily="34" charset="0"/>
                        <a:buChar char="•"/>
                      </a:pPr>
                      <a:r>
                        <a:rPr lang="en-GB" baseline="0" dirty="0" smtClean="0"/>
                        <a:t>Legislation, compliance and regulatory oversight </a:t>
                      </a:r>
                    </a:p>
                    <a:p>
                      <a:pPr marL="285750" indent="-285750">
                        <a:buFont typeface="Arial" panose="020B0604020202020204" pitchFamily="34" charset="0"/>
                        <a:buChar char="•"/>
                      </a:pPr>
                      <a:r>
                        <a:rPr lang="en-GB" baseline="0" dirty="0" smtClean="0"/>
                        <a:t>Data storage </a:t>
                      </a:r>
                    </a:p>
                    <a:p>
                      <a:pPr marL="285750" indent="-285750">
                        <a:buFont typeface="Arial" panose="020B0604020202020204" pitchFamily="34" charset="0"/>
                        <a:buChar char="•"/>
                      </a:pPr>
                      <a:r>
                        <a:rPr lang="en-GB" baseline="0" dirty="0" smtClean="0"/>
                        <a:t>Insurance </a:t>
                      </a:r>
                    </a:p>
                    <a:p>
                      <a:pPr marL="285750" indent="-285750">
                        <a:buFont typeface="Arial" panose="020B0604020202020204" pitchFamily="34" charset="0"/>
                        <a:buChar char="•"/>
                      </a:pPr>
                      <a:r>
                        <a:rPr lang="en-GB" baseline="0" dirty="0" smtClean="0"/>
                        <a:t>Trade finance </a:t>
                      </a:r>
                    </a:p>
                    <a:p>
                      <a:pPr marL="285750" indent="-285750">
                        <a:buFont typeface="Arial" panose="020B0604020202020204" pitchFamily="34" charset="0"/>
                        <a:buChar char="•"/>
                      </a:pPr>
                      <a:r>
                        <a:rPr lang="en-GB" baseline="0" dirty="0" smtClean="0"/>
                        <a:t>Taxes</a:t>
                      </a:r>
                    </a:p>
                    <a:p>
                      <a:pPr marL="285750" indent="-285750">
                        <a:buFont typeface="Arial" panose="020B0604020202020204" pitchFamily="34" charset="0"/>
                        <a:buChar char="•"/>
                      </a:pPr>
                      <a:r>
                        <a:rPr lang="en-GB" baseline="0" dirty="0" smtClean="0"/>
                        <a:t>Financial management </a:t>
                      </a:r>
                    </a:p>
                  </a:txBody>
                  <a:tcPr/>
                </a:tc>
              </a:tr>
            </a:tbl>
          </a:graphicData>
        </a:graphic>
      </p:graphicFrame>
      <p:sp>
        <p:nvSpPr>
          <p:cNvPr id="14" name="TextBox 13"/>
          <p:cNvSpPr txBox="1"/>
          <p:nvPr>
            <p:custDataLst>
              <p:tags r:id="rId10"/>
            </p:custDataLst>
          </p:nvPr>
        </p:nvSpPr>
        <p:spPr>
          <a:xfrm>
            <a:off x="593087" y="4677352"/>
            <a:ext cx="9778580" cy="635000"/>
          </a:xfrm>
          <a:prstGeom prst="rect">
            <a:avLst/>
          </a:prstGeom>
          <a:noFill/>
        </p:spPr>
        <p:txBody>
          <a:bodyPr wrap="square" lIns="0" tIns="0" rIns="0" bIns="0" rtlCol="0">
            <a:noAutofit/>
          </a:bodyPr>
          <a:lstStyle/>
          <a:p>
            <a:pPr marL="252000" indent="-252000">
              <a:lnSpc>
                <a:spcPts val="2300"/>
              </a:lnSpc>
              <a:spcBef>
                <a:spcPts val="500"/>
              </a:spcBef>
            </a:pPr>
            <a:r>
              <a:rPr lang="en-GB" dirty="0" smtClean="0"/>
              <a:t>An elaborate article on Blockchain use cases(Must Read) - https</a:t>
            </a:r>
            <a:r>
              <a:rPr lang="en-GB" dirty="0"/>
              <a:t>://letstalkpayments.com/an-overview-of-blockchain-technology/</a:t>
            </a:r>
            <a:endParaRPr lang="en-GB" dirty="0" smtClean="0"/>
          </a:p>
        </p:txBody>
      </p:sp>
    </p:spTree>
    <p:custDataLst>
      <p:tags r:id="rId1"/>
    </p:custDataLst>
    <p:extLst>
      <p:ext uri="{BB962C8B-B14F-4D97-AF65-F5344CB8AC3E}">
        <p14:creationId xmlns:p14="http://schemas.microsoft.com/office/powerpoint/2010/main" val="2648574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lnSpc>
                <a:spcPct val="100000"/>
              </a:lnSpc>
              <a:spcBef>
                <a:spcPts val="0"/>
              </a:spcBef>
              <a:spcAft>
                <a:spcPts val="0"/>
              </a:spcAft>
            </a:pPr>
            <a:endParaRPr lang="en-GB" sz="100">
              <a:solidFill>
                <a:srgbClr val="000000"/>
              </a:solidFill>
            </a:endParaRPr>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6"/>
            </p:custDataLst>
          </p:nvPr>
        </p:nvSpPr>
        <p:spPr>
          <a:xfrm>
            <a:off x="259080" y="259079"/>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90000"/>
              </a:lnSpc>
              <a:spcBef>
                <a:spcPts val="0"/>
              </a:spcBef>
              <a:spcAft>
                <a:spcPts val="0"/>
              </a:spcAft>
            </a:pPr>
            <a:r>
              <a:rPr lang="en-GB" sz="8000" cap="all" smtClean="0"/>
              <a:t>Thank</a:t>
            </a:r>
            <a:br>
              <a:rPr lang="en-GB" sz="8000" cap="all" smtClean="0"/>
            </a:br>
            <a:r>
              <a:rPr lang="en-GB" sz="8000" cap="all" smtClean="0"/>
              <a:t>you</a:t>
            </a:r>
            <a:endParaRPr lang="en-GB" sz="8000" cap="all"/>
          </a:p>
        </p:txBody>
      </p:sp>
    </p:spTree>
    <p:custDataLst>
      <p:tags r:id="rId1"/>
    </p:custDataLst>
    <p:extLst>
      <p:ext uri="{BB962C8B-B14F-4D97-AF65-F5344CB8AC3E}">
        <p14:creationId xmlns:p14="http://schemas.microsoft.com/office/powerpoint/2010/main" val="3585848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Kartikeya Atul Bhargava RBEI/EAC | 22/02/2017</a:t>
            </a:r>
            <a:endParaRPr lang="en-GB" sz="600" dirty="0">
              <a:solidFill>
                <a:srgbClr val="000000"/>
              </a:solidFill>
              <a:latin typeface="Bosch Office Sans" panose="020B0604020202020204" pitchFamily="34" charset="0"/>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GmbH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2</a:t>
            </a:r>
            <a:endParaRPr lang="en-GB" sz="1200" dirty="0">
              <a:solidFill>
                <a:srgbClr val="999FA6"/>
              </a:solidFill>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endParaRPr lang="en-GB" sz="550" dirty="0">
              <a:solidFill>
                <a:srgbClr val="000000"/>
              </a:solidFill>
            </a:endParaRP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solidFill>
                <a:srgbClr val="000000"/>
              </a:solidFill>
            </a:endParaRPr>
          </a:p>
        </p:txBody>
      </p:sp>
      <p:sp>
        <p:nvSpPr>
          <p:cNvPr id="2" name="Title 1"/>
          <p:cNvSpPr>
            <a:spLocks noGrp="1"/>
          </p:cNvSpPr>
          <p:nvPr>
            <p:ph type="title"/>
            <p:custDataLst>
              <p:tags r:id="rId7"/>
            </p:custDataLst>
          </p:nvPr>
        </p:nvSpPr>
        <p:spPr>
          <a:xfrm>
            <a:off x="259080" y="259080"/>
            <a:ext cx="87096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smtClean="0"/>
              <a:t>Domain – </a:t>
            </a:r>
            <a:r>
              <a:rPr lang="en-GB" sz="2800" dirty="0" smtClean="0"/>
              <a:t>IoT </a:t>
            </a:r>
            <a:endParaRPr lang="en-GB" sz="2800" dirty="0"/>
          </a:p>
        </p:txBody>
      </p:sp>
      <p:graphicFrame>
        <p:nvGraphicFramePr>
          <p:cNvPr id="10" name="Table 9"/>
          <p:cNvGraphicFramePr>
            <a:graphicFrameLocks noGrp="1"/>
          </p:cNvGraphicFramePr>
          <p:nvPr>
            <p:custDataLst>
              <p:tags r:id="rId8"/>
            </p:custDataLst>
            <p:extLst>
              <p:ext uri="{D42A27DB-BD31-4B8C-83A1-F6EECF244321}">
                <p14:modId xmlns:p14="http://schemas.microsoft.com/office/powerpoint/2010/main" val="1764453641"/>
              </p:ext>
            </p:extLst>
          </p:nvPr>
        </p:nvGraphicFramePr>
        <p:xfrm>
          <a:off x="593090" y="1042669"/>
          <a:ext cx="9152891" cy="4423073"/>
        </p:xfrm>
        <a:graphic>
          <a:graphicData uri="http://schemas.openxmlformats.org/drawingml/2006/table">
            <a:tbl>
              <a:tblPr firstRow="1" bandRow="1">
                <a:tableStyleId>{5C22544A-7EE6-4342-B048-85BDC9FD1C3A}</a:tableStyleId>
              </a:tblPr>
              <a:tblGrid>
                <a:gridCol w="692643"/>
                <a:gridCol w="1703000"/>
                <a:gridCol w="2700867"/>
                <a:gridCol w="4056381"/>
              </a:tblGrid>
              <a:tr h="582931">
                <a:tc>
                  <a:txBody>
                    <a:bodyPr/>
                    <a:lstStyle/>
                    <a:p>
                      <a:r>
                        <a:rPr lang="en-GB" sz="1400" dirty="0" smtClean="0"/>
                        <a:t>Sr. No.</a:t>
                      </a:r>
                      <a:endParaRPr lang="en-GB" sz="1400" dirty="0"/>
                    </a:p>
                  </a:txBody>
                  <a:tcPr/>
                </a:tc>
                <a:tc>
                  <a:txBody>
                    <a:bodyPr/>
                    <a:lstStyle/>
                    <a:p>
                      <a:r>
                        <a:rPr lang="en-GB" sz="1400" dirty="0" smtClean="0"/>
                        <a:t>Company</a:t>
                      </a:r>
                      <a:r>
                        <a:rPr lang="en-GB" sz="1400" baseline="0" dirty="0" smtClean="0"/>
                        <a:t> Name</a:t>
                      </a:r>
                    </a:p>
                    <a:p>
                      <a:r>
                        <a:rPr lang="en-GB" sz="1400" baseline="0" dirty="0" smtClean="0"/>
                        <a:t>(Domain – IoT)</a:t>
                      </a:r>
                      <a:endParaRPr lang="en-GB" sz="1400" dirty="0"/>
                    </a:p>
                  </a:txBody>
                  <a:tcPr/>
                </a:tc>
                <a:tc>
                  <a:txBody>
                    <a:bodyPr/>
                    <a:lstStyle/>
                    <a:p>
                      <a:r>
                        <a:rPr lang="en-GB" sz="1400" dirty="0" smtClean="0"/>
                        <a:t>Product</a:t>
                      </a:r>
                      <a:endParaRPr lang="en-GB" sz="1400" dirty="0"/>
                    </a:p>
                  </a:txBody>
                  <a:tcPr/>
                </a:tc>
                <a:tc>
                  <a:txBody>
                    <a:bodyPr/>
                    <a:lstStyle/>
                    <a:p>
                      <a:r>
                        <a:rPr lang="en-GB" sz="1400" dirty="0" smtClean="0"/>
                        <a:t>Use - Case</a:t>
                      </a:r>
                      <a:endParaRPr lang="en-GB" sz="1400" dirty="0"/>
                    </a:p>
                  </a:txBody>
                  <a:tcPr/>
                </a:tc>
              </a:tr>
              <a:tr h="1615102">
                <a:tc>
                  <a:txBody>
                    <a:bodyPr/>
                    <a:lstStyle/>
                    <a:p>
                      <a:r>
                        <a:rPr lang="en-GB" sz="1400" dirty="0" smtClean="0"/>
                        <a:t>1.</a:t>
                      </a:r>
                      <a:endParaRPr lang="en-GB" sz="1400" dirty="0"/>
                    </a:p>
                  </a:txBody>
                  <a:tcPr/>
                </a:tc>
                <a:tc>
                  <a:txBody>
                    <a:bodyPr/>
                    <a:lstStyle/>
                    <a:p>
                      <a:r>
                        <a:rPr lang="en-GB" sz="1400" dirty="0" smtClean="0"/>
                        <a:t>Chimera</a:t>
                      </a:r>
                      <a:r>
                        <a:rPr lang="en-GB" sz="1400" baseline="0" dirty="0" smtClean="0"/>
                        <a:t> – </a:t>
                      </a:r>
                      <a:r>
                        <a:rPr lang="en-GB" sz="1400" baseline="0" dirty="0" err="1" smtClean="0"/>
                        <a:t>Inc</a:t>
                      </a:r>
                      <a:endParaRPr lang="en-GB" sz="1400" baseline="0" dirty="0" smtClean="0"/>
                    </a:p>
                    <a:p>
                      <a:endParaRPr lang="en-GB" sz="1400" dirty="0" smtClean="0"/>
                    </a:p>
                    <a:p>
                      <a:r>
                        <a:rPr lang="en-GB" sz="1400" dirty="0" smtClean="0">
                          <a:hlinkClick r:id="rId11"/>
                        </a:rPr>
                        <a:t>http://www.chimera-inc.io/</a:t>
                      </a:r>
                      <a:endParaRPr lang="en-GB" sz="1400" dirty="0" smtClean="0"/>
                    </a:p>
                    <a:p>
                      <a:endParaRPr lang="en-GB" sz="1400" dirty="0" smtClean="0"/>
                    </a:p>
                    <a:p>
                      <a:r>
                        <a:rPr lang="en-GB" sz="1400" dirty="0" smtClean="0"/>
                        <a:t>Kenya</a:t>
                      </a:r>
                      <a:endParaRPr lang="en-GB" sz="1400" dirty="0"/>
                    </a:p>
                  </a:txBody>
                  <a:tcPr/>
                </a:tc>
                <a:tc>
                  <a:txBody>
                    <a:bodyPr/>
                    <a:lstStyle/>
                    <a:p>
                      <a:pPr marL="285750" indent="-285750" algn="just">
                        <a:buFont typeface="Arial" panose="020B0604020202020204" pitchFamily="34" charset="0"/>
                        <a:buChar char="•"/>
                      </a:pPr>
                      <a:r>
                        <a:rPr lang="en-US" sz="1400" dirty="0" smtClean="0"/>
                        <a:t>Chimera connects the Internet of Things to real-time analytics performed on the edge node. It is a hub that links the home network to the cloud and electrical devices around it.</a:t>
                      </a:r>
                      <a:endParaRPr lang="en-GB" sz="1400" dirty="0"/>
                    </a:p>
                  </a:txBody>
                  <a:tcPr/>
                </a:tc>
                <a:tc>
                  <a:txBody>
                    <a:bodyPr/>
                    <a:lstStyle/>
                    <a:p>
                      <a:pPr marL="285750" indent="-285750">
                        <a:buFont typeface="Arial" panose="020B0604020202020204" pitchFamily="34" charset="0"/>
                        <a:buChar char="•"/>
                      </a:pPr>
                      <a:r>
                        <a:rPr lang="en-GB" sz="1400" dirty="0" smtClean="0"/>
                        <a:t>Home Automation, Smart –</a:t>
                      </a:r>
                      <a:r>
                        <a:rPr lang="en-GB" sz="1400" baseline="0" dirty="0" smtClean="0"/>
                        <a:t> Cities, Smart Industries</a:t>
                      </a:r>
                    </a:p>
                    <a:p>
                      <a:pPr marL="285750" indent="-285750">
                        <a:buFont typeface="Arial" panose="020B0604020202020204" pitchFamily="34" charset="0"/>
                        <a:buChar char="•"/>
                      </a:pPr>
                      <a:r>
                        <a:rPr lang="en-GB" sz="1400" baseline="0" dirty="0" smtClean="0"/>
                        <a:t>Chimera uses Blockchain as a sharing application with the IoT devices to run analytics on a node.</a:t>
                      </a:r>
                      <a:endParaRPr lang="en-GB" sz="1400" dirty="0" smtClean="0"/>
                    </a:p>
                    <a:p>
                      <a:pPr marL="285750" indent="-285750">
                        <a:buFont typeface="Arial" panose="020B0604020202020204" pitchFamily="34" charset="0"/>
                        <a:buChar char="•"/>
                      </a:pPr>
                      <a:endParaRPr lang="en-GB" sz="1400" dirty="0" smtClean="0"/>
                    </a:p>
                  </a:txBody>
                  <a:tcPr/>
                </a:tc>
              </a:tr>
              <a:tr h="1863423">
                <a:tc>
                  <a:txBody>
                    <a:bodyPr/>
                    <a:lstStyle/>
                    <a:p>
                      <a:r>
                        <a:rPr lang="en-GB" sz="1400" dirty="0" smtClean="0"/>
                        <a:t>2.</a:t>
                      </a:r>
                      <a:endParaRPr lang="en-GB" sz="1400" dirty="0"/>
                    </a:p>
                  </a:txBody>
                  <a:tcPr/>
                </a:tc>
                <a:tc>
                  <a:txBody>
                    <a:bodyPr/>
                    <a:lstStyle/>
                    <a:p>
                      <a:r>
                        <a:rPr lang="en-GB" sz="1400" dirty="0" smtClean="0"/>
                        <a:t>Filament</a:t>
                      </a:r>
                      <a:endParaRPr lang="en-GB" sz="1400" baseline="0" dirty="0" smtClean="0"/>
                    </a:p>
                    <a:p>
                      <a:endParaRPr lang="en-GB" sz="1400" baseline="0" dirty="0" smtClean="0"/>
                    </a:p>
                    <a:p>
                      <a:r>
                        <a:rPr lang="en-GB" sz="1400" dirty="0" smtClean="0">
                          <a:hlinkClick r:id="rId12"/>
                        </a:rPr>
                        <a:t>http://filament.com/</a:t>
                      </a:r>
                      <a:endParaRPr lang="en-GB" sz="1400" dirty="0" smtClean="0"/>
                    </a:p>
                    <a:p>
                      <a:endParaRPr lang="en-GB" sz="1400" dirty="0" smtClean="0"/>
                    </a:p>
                    <a:p>
                      <a:r>
                        <a:rPr lang="en-GB" sz="1400" dirty="0" smtClean="0"/>
                        <a:t>Nevada</a:t>
                      </a:r>
                      <a:endParaRPr lang="en-GB" sz="1400" dirty="0"/>
                    </a:p>
                  </a:txBody>
                  <a:tcPr/>
                </a:tc>
                <a:tc>
                  <a:txBody>
                    <a:bodyPr/>
                    <a:lstStyle/>
                    <a:p>
                      <a:pPr marL="285750" indent="-285750" algn="just">
                        <a:buFont typeface="Arial" panose="020B0604020202020204" pitchFamily="34" charset="0"/>
                        <a:buChar char="•"/>
                      </a:pPr>
                      <a:r>
                        <a:rPr lang="en-US" sz="1400" dirty="0" smtClean="0"/>
                        <a:t>Filament is building a decentralized IoT stack to ensure that devices can securely communicate and transact value without any </a:t>
                      </a:r>
                      <a:r>
                        <a:rPr lang="en-US" sz="1400" dirty="0" err="1" smtClean="0"/>
                        <a:t>siloed</a:t>
                      </a:r>
                      <a:r>
                        <a:rPr lang="en-US" sz="1400" dirty="0" smtClean="0"/>
                        <a:t> infrastructure. Filament builds sensors (called “Taps”) that are used by companies such as Amazon and </a:t>
                      </a:r>
                      <a:r>
                        <a:rPr lang="en-US" sz="1400" dirty="0" err="1" smtClean="0"/>
                        <a:t>SpaceX</a:t>
                      </a:r>
                      <a:r>
                        <a:rPr lang="en-US" sz="1400" dirty="0" smtClean="0"/>
                        <a:t>.</a:t>
                      </a:r>
                      <a:endParaRPr lang="en-GB" sz="1400" dirty="0"/>
                    </a:p>
                  </a:txBody>
                  <a:tcPr/>
                </a:tc>
                <a:tc>
                  <a:txBody>
                    <a:bodyPr/>
                    <a:lstStyle/>
                    <a:p>
                      <a:pPr marL="285750" indent="-285750">
                        <a:buFont typeface="Arial" panose="020B0604020202020204" pitchFamily="34" charset="0"/>
                        <a:buChar char="•"/>
                      </a:pPr>
                      <a:r>
                        <a:rPr lang="en-GB" sz="1400" dirty="0" smtClean="0"/>
                        <a:t>Decentralized</a:t>
                      </a:r>
                      <a:r>
                        <a:rPr lang="en-GB" sz="1400" baseline="0" dirty="0" smtClean="0"/>
                        <a:t> </a:t>
                      </a:r>
                      <a:r>
                        <a:rPr lang="en-GB" sz="1400" dirty="0" smtClean="0"/>
                        <a:t>IoT communication</a:t>
                      </a:r>
                      <a:r>
                        <a:rPr lang="en-GB" sz="1400" baseline="0" dirty="0" smtClean="0"/>
                        <a:t> and </a:t>
                      </a:r>
                      <a:r>
                        <a:rPr lang="en-GB" sz="1400" dirty="0" smtClean="0"/>
                        <a:t>payments using </a:t>
                      </a:r>
                      <a:r>
                        <a:rPr lang="en-GB" sz="1400" dirty="0" err="1" smtClean="0"/>
                        <a:t>Blockname</a:t>
                      </a:r>
                      <a:r>
                        <a:rPr lang="en-GB" sz="1400" baseline="0" dirty="0" smtClean="0"/>
                        <a:t> and </a:t>
                      </a:r>
                      <a:r>
                        <a:rPr lang="en-GB" sz="1400" baseline="0" dirty="0" err="1" smtClean="0"/>
                        <a:t>Blocklet</a:t>
                      </a:r>
                      <a:r>
                        <a:rPr lang="en-GB" sz="1400" baseline="0" dirty="0" smtClean="0"/>
                        <a:t>.</a:t>
                      </a:r>
                    </a:p>
                    <a:p>
                      <a:pPr marL="285750" indent="-285750">
                        <a:buFont typeface="Arial" panose="020B0604020202020204" pitchFamily="34" charset="0"/>
                        <a:buChar char="•"/>
                      </a:pPr>
                      <a:r>
                        <a:rPr lang="en-GB" sz="1400" baseline="0" dirty="0" smtClean="0"/>
                        <a:t>Uses blockchain to make IoT an industrial solution like smart vending, asset tracking, and Health and safety.</a:t>
                      </a:r>
                    </a:p>
                  </a:txBody>
                  <a:tcPr/>
                </a:tc>
              </a:tr>
            </a:tbl>
          </a:graphicData>
        </a:graphic>
      </p:graphicFrame>
    </p:spTree>
    <p:custDataLst>
      <p:tags r:id="rId1"/>
    </p:custDataLst>
    <p:extLst>
      <p:ext uri="{BB962C8B-B14F-4D97-AF65-F5344CB8AC3E}">
        <p14:creationId xmlns:p14="http://schemas.microsoft.com/office/powerpoint/2010/main" val="2359450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Kartikeya Atul Bhargava RBEI/EAC | 22/02/2017</a:t>
            </a:r>
            <a:endParaRPr lang="en-GB" sz="600" dirty="0">
              <a:solidFill>
                <a:srgbClr val="000000"/>
              </a:solidFill>
              <a:latin typeface="Bosch Office Sans" panose="020B0604020202020204" pitchFamily="34" charset="0"/>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GmbH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3</a:t>
            </a:r>
            <a:endParaRPr lang="en-GB" sz="1200" dirty="0">
              <a:solidFill>
                <a:srgbClr val="999FA6"/>
              </a:solidFill>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endParaRPr lang="en-GB" sz="550" dirty="0">
              <a:solidFill>
                <a:srgbClr val="000000"/>
              </a:solidFill>
            </a:endParaRP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solidFill>
                <a:srgbClr val="000000"/>
              </a:solidFill>
            </a:endParaRPr>
          </a:p>
        </p:txBody>
      </p:sp>
      <p:sp>
        <p:nvSpPr>
          <p:cNvPr id="2" name="Title 1"/>
          <p:cNvSpPr>
            <a:spLocks noGrp="1"/>
          </p:cNvSpPr>
          <p:nvPr>
            <p:ph type="title"/>
            <p:custDataLst>
              <p:tags r:id="rId7"/>
            </p:custDataLst>
          </p:nvPr>
        </p:nvSpPr>
        <p:spPr>
          <a:xfrm>
            <a:off x="259080" y="259080"/>
            <a:ext cx="87096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smtClean="0"/>
              <a:t>Domain – Voting Systems</a:t>
            </a:r>
            <a:endParaRPr lang="en-GB" sz="2800" dirty="0"/>
          </a:p>
        </p:txBody>
      </p:sp>
      <p:graphicFrame>
        <p:nvGraphicFramePr>
          <p:cNvPr id="10" name="Table 9"/>
          <p:cNvGraphicFramePr>
            <a:graphicFrameLocks noGrp="1"/>
          </p:cNvGraphicFramePr>
          <p:nvPr>
            <p:custDataLst>
              <p:tags r:id="rId8"/>
            </p:custDataLst>
            <p:extLst>
              <p:ext uri="{D42A27DB-BD31-4B8C-83A1-F6EECF244321}">
                <p14:modId xmlns:p14="http://schemas.microsoft.com/office/powerpoint/2010/main" val="3428715477"/>
              </p:ext>
            </p:extLst>
          </p:nvPr>
        </p:nvGraphicFramePr>
        <p:xfrm>
          <a:off x="593090" y="1042669"/>
          <a:ext cx="9152891" cy="2198033"/>
        </p:xfrm>
        <a:graphic>
          <a:graphicData uri="http://schemas.openxmlformats.org/drawingml/2006/table">
            <a:tbl>
              <a:tblPr firstRow="1" bandRow="1">
                <a:tableStyleId>{5C22544A-7EE6-4342-B048-85BDC9FD1C3A}</a:tableStyleId>
              </a:tblPr>
              <a:tblGrid>
                <a:gridCol w="692643"/>
                <a:gridCol w="1703000"/>
                <a:gridCol w="2700867"/>
                <a:gridCol w="4056381"/>
              </a:tblGrid>
              <a:tr h="582931">
                <a:tc>
                  <a:txBody>
                    <a:bodyPr/>
                    <a:lstStyle/>
                    <a:p>
                      <a:r>
                        <a:rPr lang="en-GB" sz="1400" dirty="0" smtClean="0"/>
                        <a:t>Sr. No.</a:t>
                      </a:r>
                      <a:endParaRPr lang="en-GB" sz="1400" dirty="0"/>
                    </a:p>
                  </a:txBody>
                  <a:tcPr/>
                </a:tc>
                <a:tc>
                  <a:txBody>
                    <a:bodyPr/>
                    <a:lstStyle/>
                    <a:p>
                      <a:r>
                        <a:rPr lang="en-GB" sz="1400" dirty="0" smtClean="0"/>
                        <a:t>Company</a:t>
                      </a:r>
                      <a:r>
                        <a:rPr lang="en-GB" sz="1400" baseline="0" dirty="0" smtClean="0"/>
                        <a:t> Name</a:t>
                      </a:r>
                    </a:p>
                    <a:p>
                      <a:r>
                        <a:rPr lang="en-GB" sz="1400" baseline="0" dirty="0" smtClean="0"/>
                        <a:t>(Domain – IoT)</a:t>
                      </a:r>
                      <a:endParaRPr lang="en-GB" sz="1400" dirty="0"/>
                    </a:p>
                  </a:txBody>
                  <a:tcPr/>
                </a:tc>
                <a:tc>
                  <a:txBody>
                    <a:bodyPr/>
                    <a:lstStyle/>
                    <a:p>
                      <a:r>
                        <a:rPr lang="en-GB" sz="1400" dirty="0" smtClean="0"/>
                        <a:t>Product</a:t>
                      </a:r>
                      <a:endParaRPr lang="en-GB" sz="1400" dirty="0"/>
                    </a:p>
                  </a:txBody>
                  <a:tcPr/>
                </a:tc>
                <a:tc>
                  <a:txBody>
                    <a:bodyPr/>
                    <a:lstStyle/>
                    <a:p>
                      <a:r>
                        <a:rPr lang="en-GB" sz="1400" dirty="0" smtClean="0"/>
                        <a:t>Use - Case</a:t>
                      </a:r>
                      <a:endParaRPr lang="en-GB" sz="1400" dirty="0"/>
                    </a:p>
                  </a:txBody>
                  <a:tcPr/>
                </a:tc>
              </a:tr>
              <a:tr h="1615102">
                <a:tc>
                  <a:txBody>
                    <a:bodyPr/>
                    <a:lstStyle/>
                    <a:p>
                      <a:r>
                        <a:rPr lang="en-GB" sz="1400" dirty="0" smtClean="0"/>
                        <a:t>1.</a:t>
                      </a:r>
                      <a:endParaRPr lang="en-GB" sz="1400" dirty="0"/>
                    </a:p>
                  </a:txBody>
                  <a:tcPr/>
                </a:tc>
                <a:tc>
                  <a:txBody>
                    <a:bodyPr/>
                    <a:lstStyle/>
                    <a:p>
                      <a:r>
                        <a:rPr lang="en-GB" sz="1400" baseline="0" dirty="0" smtClean="0"/>
                        <a:t>Follow my Vote</a:t>
                      </a:r>
                    </a:p>
                    <a:p>
                      <a:endParaRPr lang="en-GB" sz="1400" dirty="0" smtClean="0"/>
                    </a:p>
                    <a:p>
                      <a:r>
                        <a:rPr lang="en-GB" sz="1400" dirty="0" smtClean="0">
                          <a:hlinkClick r:id="rId11"/>
                        </a:rPr>
                        <a:t>https://followmyvote.com/</a:t>
                      </a:r>
                      <a:endParaRPr lang="en-GB" sz="1400" dirty="0" smtClean="0"/>
                    </a:p>
                    <a:p>
                      <a:endParaRPr lang="en-GB" sz="1400" dirty="0"/>
                    </a:p>
                  </a:txBody>
                  <a:tcPr/>
                </a:tc>
                <a:tc>
                  <a:txBody>
                    <a:bodyPr/>
                    <a:lstStyle/>
                    <a:p>
                      <a:pPr marL="285750" indent="-285750" algn="just">
                        <a:buFont typeface="Arial" panose="020B0604020202020204" pitchFamily="34" charset="0"/>
                        <a:buChar char="•"/>
                      </a:pPr>
                      <a:r>
                        <a:rPr lang="en-US" sz="1400" i="1" dirty="0" smtClean="0"/>
                        <a:t>Follow My Vote</a:t>
                      </a:r>
                      <a:r>
                        <a:rPr lang="en-US" sz="1400" dirty="0" smtClean="0"/>
                        <a:t> aims to change the way we vote, becoming the world’s first secure open-source online voting software based on blockchain technology.</a:t>
                      </a:r>
                      <a:endParaRPr lang="en-GB" sz="1400" dirty="0"/>
                    </a:p>
                  </a:txBody>
                  <a:tcPr/>
                </a:tc>
                <a:tc>
                  <a:txBody>
                    <a:bodyPr/>
                    <a:lstStyle/>
                    <a:p>
                      <a:pPr marL="285750" indent="-285750">
                        <a:buFont typeface="Arial" panose="020B0604020202020204" pitchFamily="34" charset="0"/>
                        <a:buChar char="•"/>
                      </a:pPr>
                      <a:r>
                        <a:rPr lang="en-GB" sz="1400" dirty="0" smtClean="0"/>
                        <a:t>Secure</a:t>
                      </a:r>
                      <a:r>
                        <a:rPr lang="en-GB" sz="1400" baseline="0" dirty="0" smtClean="0"/>
                        <a:t> Voting that does not depend on a centralized design that requires a single supplier controlling the code base. Blockchain is used to monitor and register the voting process.</a:t>
                      </a:r>
                      <a:endParaRPr lang="en-GB" sz="1400" dirty="0" smtClean="0"/>
                    </a:p>
                  </a:txBody>
                  <a:tcPr/>
                </a:tc>
              </a:tr>
            </a:tbl>
          </a:graphicData>
        </a:graphic>
      </p:graphicFrame>
    </p:spTree>
    <p:custDataLst>
      <p:tags r:id="rId1"/>
    </p:custDataLst>
    <p:extLst>
      <p:ext uri="{BB962C8B-B14F-4D97-AF65-F5344CB8AC3E}">
        <p14:creationId xmlns:p14="http://schemas.microsoft.com/office/powerpoint/2010/main" val="3184531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Kartikeya Atul Bhargava RBEI/EAC | 22/02/2017</a:t>
            </a:r>
            <a:endParaRPr lang="en-GB" sz="600" dirty="0">
              <a:solidFill>
                <a:srgbClr val="000000"/>
              </a:solidFill>
              <a:latin typeface="Bosch Office Sans" panose="020B0604020202020204" pitchFamily="34" charset="0"/>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GmbH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4</a:t>
            </a:r>
            <a:endParaRPr lang="en-GB" sz="1200" dirty="0">
              <a:solidFill>
                <a:srgbClr val="999FA6"/>
              </a:solidFill>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endParaRPr lang="en-GB" sz="550" dirty="0">
              <a:solidFill>
                <a:srgbClr val="000000"/>
              </a:solidFill>
            </a:endParaRP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solidFill>
                <a:srgbClr val="000000"/>
              </a:solidFill>
            </a:endParaRPr>
          </a:p>
        </p:txBody>
      </p:sp>
      <p:sp>
        <p:nvSpPr>
          <p:cNvPr id="2" name="Title 1"/>
          <p:cNvSpPr>
            <a:spLocks noGrp="1"/>
          </p:cNvSpPr>
          <p:nvPr>
            <p:ph type="title"/>
            <p:custDataLst>
              <p:tags r:id="rId7"/>
            </p:custDataLst>
          </p:nvPr>
        </p:nvSpPr>
        <p:spPr>
          <a:xfrm>
            <a:off x="259080" y="259080"/>
            <a:ext cx="87096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smtClean="0"/>
              <a:t>Domain – Energy Distribution  </a:t>
            </a:r>
            <a:endParaRPr lang="en-GB" sz="2800" dirty="0"/>
          </a:p>
        </p:txBody>
      </p:sp>
      <p:graphicFrame>
        <p:nvGraphicFramePr>
          <p:cNvPr id="10" name="Table 9"/>
          <p:cNvGraphicFramePr>
            <a:graphicFrameLocks noGrp="1"/>
          </p:cNvGraphicFramePr>
          <p:nvPr>
            <p:custDataLst>
              <p:tags r:id="rId8"/>
            </p:custDataLst>
            <p:extLst>
              <p:ext uri="{D42A27DB-BD31-4B8C-83A1-F6EECF244321}">
                <p14:modId xmlns:p14="http://schemas.microsoft.com/office/powerpoint/2010/main" val="4175262039"/>
              </p:ext>
            </p:extLst>
          </p:nvPr>
        </p:nvGraphicFramePr>
        <p:xfrm>
          <a:off x="593090" y="1042669"/>
          <a:ext cx="9152891" cy="4423073"/>
        </p:xfrm>
        <a:graphic>
          <a:graphicData uri="http://schemas.openxmlformats.org/drawingml/2006/table">
            <a:tbl>
              <a:tblPr firstRow="1" bandRow="1">
                <a:tableStyleId>{5C22544A-7EE6-4342-B048-85BDC9FD1C3A}</a:tableStyleId>
              </a:tblPr>
              <a:tblGrid>
                <a:gridCol w="692643"/>
                <a:gridCol w="1703000"/>
                <a:gridCol w="2700867"/>
                <a:gridCol w="4056381"/>
              </a:tblGrid>
              <a:tr h="582931">
                <a:tc>
                  <a:txBody>
                    <a:bodyPr/>
                    <a:lstStyle/>
                    <a:p>
                      <a:r>
                        <a:rPr lang="en-GB" sz="1400" dirty="0" smtClean="0"/>
                        <a:t>Sr. No.</a:t>
                      </a:r>
                      <a:endParaRPr lang="en-GB" sz="1400" dirty="0"/>
                    </a:p>
                  </a:txBody>
                  <a:tcPr/>
                </a:tc>
                <a:tc>
                  <a:txBody>
                    <a:bodyPr/>
                    <a:lstStyle/>
                    <a:p>
                      <a:r>
                        <a:rPr lang="en-GB" sz="1400" dirty="0" smtClean="0"/>
                        <a:t>Company</a:t>
                      </a:r>
                      <a:r>
                        <a:rPr lang="en-GB" sz="1400" baseline="0" dirty="0" smtClean="0"/>
                        <a:t> Name</a:t>
                      </a:r>
                    </a:p>
                    <a:p>
                      <a:r>
                        <a:rPr lang="en-GB" sz="1400" baseline="0" dirty="0" smtClean="0"/>
                        <a:t>(Domain – IoT)</a:t>
                      </a:r>
                      <a:endParaRPr lang="en-GB" sz="1400" dirty="0"/>
                    </a:p>
                  </a:txBody>
                  <a:tcPr/>
                </a:tc>
                <a:tc>
                  <a:txBody>
                    <a:bodyPr/>
                    <a:lstStyle/>
                    <a:p>
                      <a:r>
                        <a:rPr lang="en-GB" sz="1400" dirty="0" smtClean="0"/>
                        <a:t>Product</a:t>
                      </a:r>
                      <a:endParaRPr lang="en-GB" sz="1400" dirty="0"/>
                    </a:p>
                  </a:txBody>
                  <a:tcPr/>
                </a:tc>
                <a:tc>
                  <a:txBody>
                    <a:bodyPr/>
                    <a:lstStyle/>
                    <a:p>
                      <a:r>
                        <a:rPr lang="en-GB" sz="1400" dirty="0" smtClean="0"/>
                        <a:t>Use - Case</a:t>
                      </a:r>
                      <a:endParaRPr lang="en-GB" sz="1400" dirty="0"/>
                    </a:p>
                  </a:txBody>
                  <a:tcPr/>
                </a:tc>
              </a:tr>
              <a:tr h="1615102">
                <a:tc>
                  <a:txBody>
                    <a:bodyPr/>
                    <a:lstStyle/>
                    <a:p>
                      <a:r>
                        <a:rPr lang="en-GB" sz="1400" dirty="0" smtClean="0"/>
                        <a:t>1.</a:t>
                      </a:r>
                      <a:endParaRPr lang="en-GB" sz="1400" dirty="0"/>
                    </a:p>
                  </a:txBody>
                  <a:tcPr/>
                </a:tc>
                <a:tc>
                  <a:txBody>
                    <a:bodyPr/>
                    <a:lstStyle/>
                    <a:p>
                      <a:r>
                        <a:rPr lang="en-GB" sz="1400" baseline="0" dirty="0" smtClean="0"/>
                        <a:t>LO3</a:t>
                      </a:r>
                    </a:p>
                    <a:p>
                      <a:endParaRPr lang="en-GB" sz="1400" dirty="0" smtClean="0"/>
                    </a:p>
                    <a:p>
                      <a:r>
                        <a:rPr lang="en-GB" sz="1400" dirty="0" smtClean="0">
                          <a:hlinkClick r:id="rId11"/>
                        </a:rPr>
                        <a:t>http://lo3energy.com/</a:t>
                      </a:r>
                      <a:endParaRPr lang="en-GB" sz="1400" dirty="0" smtClean="0"/>
                    </a:p>
                    <a:p>
                      <a:endParaRPr lang="en-GB" sz="1400" dirty="0" smtClean="0"/>
                    </a:p>
                    <a:p>
                      <a:endParaRPr lang="en-GB" sz="1400" dirty="0"/>
                    </a:p>
                  </a:txBody>
                  <a:tcPr/>
                </a:tc>
                <a:tc>
                  <a:txBody>
                    <a:bodyPr/>
                    <a:lstStyle/>
                    <a:p>
                      <a:pPr marL="285750" indent="-285750" algn="just">
                        <a:buFont typeface="Arial" panose="020B0604020202020204" pitchFamily="34" charset="0"/>
                        <a:buChar char="•"/>
                      </a:pPr>
                      <a:r>
                        <a:rPr lang="en-US" sz="1400" dirty="0" smtClean="0"/>
                        <a:t>Tools and developed projects to support and accelerate proliferation of the distributed energy, utilities and computation sharing economy of the future.</a:t>
                      </a:r>
                      <a:endParaRPr lang="en-GB" sz="1400" dirty="0"/>
                    </a:p>
                  </a:txBody>
                  <a:tcPr/>
                </a:tc>
                <a:tc>
                  <a:txBody>
                    <a:bodyPr/>
                    <a:lstStyle/>
                    <a:p>
                      <a:pPr marL="285750" indent="-285750">
                        <a:buFont typeface="Arial" panose="020B0604020202020204" pitchFamily="34" charset="0"/>
                        <a:buChar char="•"/>
                      </a:pPr>
                      <a:r>
                        <a:rPr lang="en-GB" sz="1400" dirty="0" smtClean="0"/>
                        <a:t>Uses</a:t>
                      </a:r>
                      <a:r>
                        <a:rPr lang="en-GB" sz="1400" baseline="0" dirty="0" smtClean="0"/>
                        <a:t> decentralized technology to monitor and monetize energy consumption. </a:t>
                      </a:r>
                    </a:p>
                    <a:p>
                      <a:pPr marL="285750" indent="-285750">
                        <a:buFont typeface="Arial" panose="020B0604020202020204" pitchFamily="34" charset="0"/>
                        <a:buChar char="•"/>
                      </a:pPr>
                      <a:r>
                        <a:rPr lang="en-GB" sz="1400" baseline="0" dirty="0" smtClean="0"/>
                        <a:t>Smart Meters that will help measure and securely store the energy data with payment options.</a:t>
                      </a:r>
                    </a:p>
                    <a:p>
                      <a:pPr marL="285750" indent="-285750">
                        <a:buFont typeface="Arial" panose="020B0604020202020204" pitchFamily="34" charset="0"/>
                        <a:buChar char="•"/>
                      </a:pPr>
                      <a:endParaRPr lang="en-GB" sz="1400" dirty="0" smtClean="0"/>
                    </a:p>
                  </a:txBody>
                  <a:tcPr/>
                </a:tc>
              </a:tr>
              <a:tr h="1863423">
                <a:tc>
                  <a:txBody>
                    <a:bodyPr/>
                    <a:lstStyle/>
                    <a:p>
                      <a:r>
                        <a:rPr lang="en-GB" sz="1400" dirty="0" smtClean="0"/>
                        <a:t>2.</a:t>
                      </a:r>
                      <a:endParaRPr lang="en-GB" sz="1400" dirty="0"/>
                    </a:p>
                  </a:txBody>
                  <a:tcPr/>
                </a:tc>
                <a:tc>
                  <a:txBody>
                    <a:bodyPr/>
                    <a:lstStyle/>
                    <a:p>
                      <a:r>
                        <a:rPr lang="en-GB" sz="1400" baseline="0" dirty="0" smtClean="0"/>
                        <a:t>Solar Change </a:t>
                      </a:r>
                    </a:p>
                    <a:p>
                      <a:endParaRPr lang="en-GB" sz="1400" baseline="0" dirty="0" smtClean="0"/>
                    </a:p>
                    <a:p>
                      <a:r>
                        <a:rPr lang="en-GB" sz="1400" dirty="0" smtClean="0">
                          <a:hlinkClick r:id="rId12"/>
                        </a:rPr>
                        <a:t>http://www.solarchange.co/</a:t>
                      </a:r>
                      <a:endParaRPr lang="en-GB" sz="1400" dirty="0" smtClean="0"/>
                    </a:p>
                    <a:p>
                      <a:endParaRPr lang="en-GB" sz="1400" dirty="0"/>
                    </a:p>
                  </a:txBody>
                  <a:tcPr/>
                </a:tc>
                <a:tc>
                  <a:txBody>
                    <a:bodyPr/>
                    <a:lstStyle/>
                    <a:p>
                      <a:pPr marL="285750" indent="-285750" algn="just">
                        <a:buFont typeface="Arial" panose="020B0604020202020204" pitchFamily="34" charset="0"/>
                        <a:buChar char="•"/>
                      </a:pPr>
                      <a:r>
                        <a:rPr lang="en-US" sz="1400" dirty="0" smtClean="0"/>
                        <a:t>It gathers a network of services and applications meant to improve and increase the use of solar energy worldwide.  They introduce </a:t>
                      </a:r>
                      <a:r>
                        <a:rPr lang="en-US" sz="1400" dirty="0" err="1" smtClean="0"/>
                        <a:t>SolarCoin</a:t>
                      </a:r>
                      <a:r>
                        <a:rPr lang="en-US" sz="1400" dirty="0" smtClean="0"/>
                        <a:t> – a revolutionary reward program which is coupled to the production of clean solar energy.</a:t>
                      </a:r>
                      <a:endParaRPr lang="en-GB" sz="1400" dirty="0"/>
                    </a:p>
                  </a:txBody>
                  <a:tcPr/>
                </a:tc>
                <a:tc>
                  <a:txBody>
                    <a:bodyPr/>
                    <a:lstStyle/>
                    <a:p>
                      <a:pPr marL="285750" indent="-285750">
                        <a:buFont typeface="Arial" panose="020B0604020202020204" pitchFamily="34" charset="0"/>
                        <a:buChar char="•"/>
                      </a:pPr>
                      <a:r>
                        <a:rPr lang="en-GB" sz="1400" baseline="0" dirty="0" smtClean="0"/>
                        <a:t>Uses blockchain to monitor and store solar energy usage and helps monetize it with payment option similar to bitcoin.</a:t>
                      </a:r>
                    </a:p>
                  </a:txBody>
                  <a:tcPr/>
                </a:tc>
              </a:tr>
            </a:tbl>
          </a:graphicData>
        </a:graphic>
      </p:graphicFrame>
    </p:spTree>
    <p:custDataLst>
      <p:tags r:id="rId1"/>
    </p:custDataLst>
    <p:extLst>
      <p:ext uri="{BB962C8B-B14F-4D97-AF65-F5344CB8AC3E}">
        <p14:creationId xmlns:p14="http://schemas.microsoft.com/office/powerpoint/2010/main" val="3738820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Kartikeya Atul Bhargava RBEI/EAC | 22/02/2017</a:t>
            </a:r>
            <a:endParaRPr lang="en-GB" sz="600" dirty="0">
              <a:solidFill>
                <a:srgbClr val="000000"/>
              </a:solidFill>
              <a:latin typeface="Bosch Office Sans" panose="020B0604020202020204" pitchFamily="34" charset="0"/>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GmbH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5</a:t>
            </a:r>
            <a:endParaRPr lang="en-GB" sz="1200" dirty="0">
              <a:solidFill>
                <a:srgbClr val="999FA6"/>
              </a:solidFill>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endParaRPr lang="en-GB" sz="550" dirty="0">
              <a:solidFill>
                <a:srgbClr val="000000"/>
              </a:solidFill>
            </a:endParaRP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solidFill>
                <a:srgbClr val="000000"/>
              </a:solidFill>
            </a:endParaRPr>
          </a:p>
        </p:txBody>
      </p:sp>
      <p:sp>
        <p:nvSpPr>
          <p:cNvPr id="2" name="Title 1"/>
          <p:cNvSpPr>
            <a:spLocks noGrp="1"/>
          </p:cNvSpPr>
          <p:nvPr>
            <p:ph type="title"/>
            <p:custDataLst>
              <p:tags r:id="rId7"/>
            </p:custDataLst>
          </p:nvPr>
        </p:nvSpPr>
        <p:spPr>
          <a:xfrm>
            <a:off x="259080" y="259080"/>
            <a:ext cx="87096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smtClean="0"/>
              <a:t>Domain – Data Storage  </a:t>
            </a:r>
            <a:endParaRPr lang="en-GB" sz="2800" dirty="0"/>
          </a:p>
        </p:txBody>
      </p:sp>
      <p:graphicFrame>
        <p:nvGraphicFramePr>
          <p:cNvPr id="10" name="Table 9"/>
          <p:cNvGraphicFramePr>
            <a:graphicFrameLocks noGrp="1"/>
          </p:cNvGraphicFramePr>
          <p:nvPr>
            <p:custDataLst>
              <p:tags r:id="rId8"/>
            </p:custDataLst>
            <p:extLst>
              <p:ext uri="{D42A27DB-BD31-4B8C-83A1-F6EECF244321}">
                <p14:modId xmlns:p14="http://schemas.microsoft.com/office/powerpoint/2010/main" val="817435776"/>
              </p:ext>
            </p:extLst>
          </p:nvPr>
        </p:nvGraphicFramePr>
        <p:xfrm>
          <a:off x="593090" y="1042669"/>
          <a:ext cx="9152891" cy="4568193"/>
        </p:xfrm>
        <a:graphic>
          <a:graphicData uri="http://schemas.openxmlformats.org/drawingml/2006/table">
            <a:tbl>
              <a:tblPr firstRow="1" bandRow="1">
                <a:tableStyleId>{5C22544A-7EE6-4342-B048-85BDC9FD1C3A}</a:tableStyleId>
              </a:tblPr>
              <a:tblGrid>
                <a:gridCol w="692643"/>
                <a:gridCol w="1703000"/>
                <a:gridCol w="2700867"/>
                <a:gridCol w="4056381"/>
              </a:tblGrid>
              <a:tr h="436576">
                <a:tc>
                  <a:txBody>
                    <a:bodyPr/>
                    <a:lstStyle/>
                    <a:p>
                      <a:r>
                        <a:rPr lang="en-GB" sz="1400" dirty="0" smtClean="0"/>
                        <a:t>Sr. No.</a:t>
                      </a:r>
                      <a:endParaRPr lang="en-GB" sz="1400" dirty="0"/>
                    </a:p>
                  </a:txBody>
                  <a:tcPr/>
                </a:tc>
                <a:tc>
                  <a:txBody>
                    <a:bodyPr/>
                    <a:lstStyle/>
                    <a:p>
                      <a:r>
                        <a:rPr lang="en-GB" sz="1400" dirty="0" smtClean="0"/>
                        <a:t>Company</a:t>
                      </a:r>
                      <a:r>
                        <a:rPr lang="en-GB" sz="1400" baseline="0" dirty="0" smtClean="0"/>
                        <a:t> Name</a:t>
                      </a:r>
                    </a:p>
                    <a:p>
                      <a:r>
                        <a:rPr lang="en-GB" sz="1400" baseline="0" dirty="0" smtClean="0"/>
                        <a:t>(Domain – IoT)</a:t>
                      </a:r>
                      <a:endParaRPr lang="en-GB" sz="1400" dirty="0"/>
                    </a:p>
                  </a:txBody>
                  <a:tcPr/>
                </a:tc>
                <a:tc>
                  <a:txBody>
                    <a:bodyPr/>
                    <a:lstStyle/>
                    <a:p>
                      <a:r>
                        <a:rPr lang="en-GB" sz="1400" dirty="0" smtClean="0"/>
                        <a:t>Product</a:t>
                      </a:r>
                      <a:endParaRPr lang="en-GB" sz="1400" dirty="0"/>
                    </a:p>
                  </a:txBody>
                  <a:tcPr/>
                </a:tc>
                <a:tc>
                  <a:txBody>
                    <a:bodyPr/>
                    <a:lstStyle/>
                    <a:p>
                      <a:r>
                        <a:rPr lang="en-GB" sz="1400" dirty="0" smtClean="0"/>
                        <a:t>Use - Case</a:t>
                      </a:r>
                      <a:endParaRPr lang="en-GB" sz="1400" dirty="0"/>
                    </a:p>
                  </a:txBody>
                  <a:tcPr/>
                </a:tc>
              </a:tr>
              <a:tr h="867444">
                <a:tc>
                  <a:txBody>
                    <a:bodyPr/>
                    <a:lstStyle/>
                    <a:p>
                      <a:r>
                        <a:rPr lang="en-GB" sz="1400" dirty="0" smtClean="0"/>
                        <a:t>1.</a:t>
                      </a:r>
                      <a:endParaRPr lang="en-GB" sz="1400" dirty="0"/>
                    </a:p>
                  </a:txBody>
                  <a:tcPr/>
                </a:tc>
                <a:tc>
                  <a:txBody>
                    <a:bodyPr/>
                    <a:lstStyle/>
                    <a:p>
                      <a:r>
                        <a:rPr lang="en-GB" sz="1400" baseline="0" dirty="0" err="1" smtClean="0"/>
                        <a:t>Tierion</a:t>
                      </a:r>
                      <a:endParaRPr lang="en-GB" sz="1400" baseline="0" dirty="0" smtClean="0"/>
                    </a:p>
                    <a:p>
                      <a:r>
                        <a:rPr lang="en-GB" sz="1400" baseline="0" dirty="0" smtClean="0">
                          <a:hlinkClick r:id="rId11"/>
                        </a:rPr>
                        <a:t>https://tierion.com/</a:t>
                      </a:r>
                      <a:endParaRPr lang="en-GB" sz="1400" baseline="0" dirty="0" smtClean="0"/>
                    </a:p>
                    <a:p>
                      <a:endParaRPr lang="en-GB" sz="1400" baseline="0" dirty="0" smtClean="0"/>
                    </a:p>
                    <a:p>
                      <a:endParaRPr lang="en-GB" sz="1400" dirty="0" smtClean="0"/>
                    </a:p>
                    <a:p>
                      <a:endParaRPr lang="en-GB" sz="1400" dirty="0"/>
                    </a:p>
                  </a:txBody>
                  <a:tcPr/>
                </a:tc>
                <a:tc>
                  <a:txBody>
                    <a:bodyPr/>
                    <a:lstStyle/>
                    <a:p>
                      <a:pPr marL="285750" indent="-285750" algn="just">
                        <a:buFont typeface="Arial" panose="020B0604020202020204" pitchFamily="34" charset="0"/>
                        <a:buChar char="•"/>
                      </a:pPr>
                      <a:r>
                        <a:rPr lang="en-US" sz="1400" dirty="0" smtClean="0"/>
                        <a:t>Has built a platform for data storage and verification using the Bitcoin blockchain.</a:t>
                      </a:r>
                      <a:endParaRPr lang="en-GB" sz="1400" dirty="0"/>
                    </a:p>
                  </a:txBody>
                  <a:tcPr/>
                </a:tc>
                <a:tc rowSpan="4">
                  <a:txBody>
                    <a:bodyPr/>
                    <a:lstStyle/>
                    <a:p>
                      <a:pPr marL="285750" indent="-285750">
                        <a:buFont typeface="Arial" panose="020B0604020202020204" pitchFamily="34" charset="0"/>
                        <a:buChar char="•"/>
                      </a:pPr>
                      <a:r>
                        <a:rPr lang="en-GB" sz="1400" dirty="0" smtClean="0"/>
                        <a:t>Using</a:t>
                      </a:r>
                      <a:r>
                        <a:rPr lang="en-GB" sz="1400" baseline="0" dirty="0" smtClean="0"/>
                        <a:t> blockchain as a decentralised database and secure storage for banking, financial institutions, storage of keys, storage of security related information and health and safety.</a:t>
                      </a:r>
                      <a:endParaRPr lang="en-GB" sz="1400" dirty="0" smtClean="0"/>
                    </a:p>
                  </a:txBody>
                  <a:tcPr/>
                </a:tc>
              </a:tr>
              <a:tr h="963931">
                <a:tc>
                  <a:txBody>
                    <a:bodyPr/>
                    <a:lstStyle/>
                    <a:p>
                      <a:r>
                        <a:rPr lang="en-GB" sz="1400" dirty="0" smtClean="0"/>
                        <a:t>2.</a:t>
                      </a:r>
                      <a:endParaRPr lang="en-GB" sz="1400" dirty="0"/>
                    </a:p>
                  </a:txBody>
                  <a:tcPr/>
                </a:tc>
                <a:tc>
                  <a:txBody>
                    <a:bodyPr/>
                    <a:lstStyle/>
                    <a:p>
                      <a:r>
                        <a:rPr lang="en-GB" sz="1400" baseline="0" dirty="0" err="1" smtClean="0"/>
                        <a:t>Peranova</a:t>
                      </a:r>
                      <a:r>
                        <a:rPr lang="en-GB" sz="1400" baseline="0" dirty="0" smtClean="0"/>
                        <a:t> </a:t>
                      </a:r>
                      <a:endParaRPr lang="en-GB" sz="1400" baseline="0" dirty="0" smtClean="0">
                        <a:hlinkClick r:id="rId12"/>
                      </a:endParaRPr>
                    </a:p>
                    <a:p>
                      <a:r>
                        <a:rPr lang="en-GB" sz="1400" baseline="0" dirty="0" smtClean="0">
                          <a:hlinkClick r:id="rId12"/>
                        </a:rPr>
                        <a:t>http://peernova.com/</a:t>
                      </a:r>
                      <a:endParaRPr lang="en-GB" sz="1400" baseline="0" dirty="0" smtClean="0"/>
                    </a:p>
                    <a:p>
                      <a:endParaRPr lang="en-GB" sz="1400" dirty="0"/>
                    </a:p>
                  </a:txBody>
                  <a:tcPr/>
                </a:tc>
                <a:tc>
                  <a:txBody>
                    <a:bodyPr/>
                    <a:lstStyle/>
                    <a:p>
                      <a:pPr marL="285750" indent="-285750" algn="just">
                        <a:buFont typeface="Arial" panose="020B0604020202020204" pitchFamily="34" charset="0"/>
                        <a:buChar char="•"/>
                      </a:pPr>
                      <a:r>
                        <a:rPr lang="en-US" sz="1400" dirty="0" smtClean="0"/>
                        <a:t>Builds immutable systems for large-scale, commercial applications.</a:t>
                      </a:r>
                      <a:endParaRPr lang="en-GB" sz="1400" dirty="0"/>
                    </a:p>
                  </a:txBody>
                  <a:tcPr/>
                </a:tc>
                <a:tc vMerge="1">
                  <a:txBody>
                    <a:bodyPr/>
                    <a:lstStyle/>
                    <a:p>
                      <a:pPr marL="0" indent="0">
                        <a:buFont typeface="Arial" panose="020B0604020202020204" pitchFamily="34" charset="0"/>
                        <a:buNone/>
                      </a:pPr>
                      <a:endParaRPr lang="en-GB" sz="1400" baseline="0" dirty="0" smtClean="0"/>
                    </a:p>
                  </a:txBody>
                  <a:tcPr/>
                </a:tc>
              </a:tr>
              <a:tr h="963931">
                <a:tc>
                  <a:txBody>
                    <a:bodyPr/>
                    <a:lstStyle/>
                    <a:p>
                      <a:r>
                        <a:rPr lang="en-GB" sz="1400" dirty="0" smtClean="0"/>
                        <a:t>3. </a:t>
                      </a:r>
                      <a:endParaRPr lang="en-GB" sz="1400" dirty="0"/>
                    </a:p>
                  </a:txBody>
                  <a:tcPr/>
                </a:tc>
                <a:tc>
                  <a:txBody>
                    <a:bodyPr/>
                    <a:lstStyle/>
                    <a:p>
                      <a:r>
                        <a:rPr lang="en-GB" sz="1400" dirty="0" smtClean="0"/>
                        <a:t>NXT </a:t>
                      </a:r>
                    </a:p>
                    <a:p>
                      <a:r>
                        <a:rPr lang="en-GB" sz="1400" dirty="0" smtClean="0">
                          <a:hlinkClick r:id="rId13"/>
                        </a:rPr>
                        <a:t>https://nxt.org/</a:t>
                      </a:r>
                      <a:endParaRPr lang="en-GB" sz="1400" dirty="0" smtClean="0"/>
                    </a:p>
                    <a:p>
                      <a:endParaRPr lang="en-GB" sz="1400" dirty="0"/>
                    </a:p>
                  </a:txBody>
                  <a:tcPr/>
                </a:tc>
                <a:tc>
                  <a:txBody>
                    <a:bodyPr/>
                    <a:lstStyle/>
                    <a:p>
                      <a:pPr marL="285750" indent="-285750" algn="just">
                        <a:buFont typeface="Arial" panose="020B0604020202020204" pitchFamily="34" charset="0"/>
                        <a:buChar char="•"/>
                      </a:pPr>
                      <a:r>
                        <a:rPr lang="en-US" sz="1400" dirty="0" smtClean="0"/>
                        <a:t>A decentralized data storage system. Own your data</a:t>
                      </a:r>
                      <a:endParaRPr lang="en-GB" sz="1400" dirty="0"/>
                    </a:p>
                  </a:txBody>
                  <a:tcPr/>
                </a:tc>
                <a:tc vMerge="1">
                  <a:txBody>
                    <a:bodyPr/>
                    <a:lstStyle/>
                    <a:p>
                      <a:pPr marL="0" indent="0">
                        <a:buFont typeface="Arial" panose="020B0604020202020204" pitchFamily="34" charset="0"/>
                        <a:buNone/>
                      </a:pPr>
                      <a:endParaRPr lang="en-GB" sz="1400" baseline="0" dirty="0" smtClean="0"/>
                    </a:p>
                  </a:txBody>
                  <a:tcPr/>
                </a:tc>
              </a:tr>
              <a:tr h="963931">
                <a:tc>
                  <a:txBody>
                    <a:bodyPr/>
                    <a:lstStyle/>
                    <a:p>
                      <a:r>
                        <a:rPr lang="en-GB" sz="1400" dirty="0" smtClean="0"/>
                        <a:t>4. </a:t>
                      </a:r>
                      <a:endParaRPr lang="en-GB" sz="1400" dirty="0"/>
                    </a:p>
                  </a:txBody>
                  <a:tcPr/>
                </a:tc>
                <a:tc>
                  <a:txBody>
                    <a:bodyPr/>
                    <a:lstStyle/>
                    <a:p>
                      <a:r>
                        <a:rPr lang="en-GB" sz="1400" dirty="0" err="1" smtClean="0"/>
                        <a:t>Firecoin</a:t>
                      </a:r>
                      <a:r>
                        <a:rPr lang="en-GB" sz="1400" baseline="0" dirty="0" smtClean="0"/>
                        <a:t> </a:t>
                      </a:r>
                    </a:p>
                    <a:p>
                      <a:r>
                        <a:rPr lang="en-GB" sz="1400" dirty="0" smtClean="0">
                          <a:hlinkClick r:id="rId14"/>
                        </a:rPr>
                        <a:t>http://filecoin.io/</a:t>
                      </a:r>
                      <a:endParaRPr lang="en-GB" sz="1400" dirty="0" smtClean="0"/>
                    </a:p>
                    <a:p>
                      <a:endParaRPr lang="en-GB" sz="1400" dirty="0"/>
                    </a:p>
                  </a:txBody>
                  <a:tcPr/>
                </a:tc>
                <a:tc>
                  <a:txBody>
                    <a:bodyPr/>
                    <a:lstStyle/>
                    <a:p>
                      <a:pPr marL="285750" indent="-285750" algn="just">
                        <a:buFont typeface="Arial" panose="020B0604020202020204" pitchFamily="34" charset="0"/>
                        <a:buChar char="•"/>
                      </a:pPr>
                      <a:r>
                        <a:rPr lang="en-US" sz="1400" dirty="0" smtClean="0"/>
                        <a:t>A data storage network and electronic currency based on Bitcoin.</a:t>
                      </a:r>
                      <a:endParaRPr lang="en-GB" sz="1400" dirty="0"/>
                    </a:p>
                  </a:txBody>
                  <a:tcPr/>
                </a:tc>
                <a:tc vMerge="1">
                  <a:txBody>
                    <a:bodyPr/>
                    <a:lstStyle/>
                    <a:p>
                      <a:pPr marL="0" indent="0">
                        <a:buFont typeface="Arial" panose="020B0604020202020204" pitchFamily="34" charset="0"/>
                        <a:buNone/>
                      </a:pPr>
                      <a:endParaRPr lang="en-GB" sz="1400" baseline="0" dirty="0" smtClean="0"/>
                    </a:p>
                  </a:txBody>
                  <a:tcPr/>
                </a:tc>
              </a:tr>
            </a:tbl>
          </a:graphicData>
        </a:graphic>
      </p:graphicFrame>
    </p:spTree>
    <p:custDataLst>
      <p:tags r:id="rId1"/>
    </p:custDataLst>
    <p:extLst>
      <p:ext uri="{BB962C8B-B14F-4D97-AF65-F5344CB8AC3E}">
        <p14:creationId xmlns:p14="http://schemas.microsoft.com/office/powerpoint/2010/main" val="3615785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Kartikeya Atul Bhargava RBEI/EAC | 22/02/2017</a:t>
            </a:r>
            <a:endParaRPr lang="en-GB" sz="600" dirty="0">
              <a:solidFill>
                <a:srgbClr val="000000"/>
              </a:solidFill>
              <a:latin typeface="Bosch Office Sans" panose="020B0604020202020204" pitchFamily="34" charset="0"/>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GmbH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6</a:t>
            </a:r>
            <a:endParaRPr lang="en-GB" sz="1200" dirty="0">
              <a:solidFill>
                <a:srgbClr val="999FA6"/>
              </a:solidFill>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endParaRPr lang="en-GB" sz="550" dirty="0">
              <a:solidFill>
                <a:srgbClr val="000000"/>
              </a:solidFill>
            </a:endParaRP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solidFill>
                <a:srgbClr val="000000"/>
              </a:solidFill>
            </a:endParaRPr>
          </a:p>
        </p:txBody>
      </p:sp>
      <p:sp>
        <p:nvSpPr>
          <p:cNvPr id="2" name="Title 1"/>
          <p:cNvSpPr>
            <a:spLocks noGrp="1"/>
          </p:cNvSpPr>
          <p:nvPr>
            <p:ph type="title"/>
            <p:custDataLst>
              <p:tags r:id="rId7"/>
            </p:custDataLst>
          </p:nvPr>
        </p:nvSpPr>
        <p:spPr>
          <a:xfrm>
            <a:off x="259080" y="259080"/>
            <a:ext cx="87096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smtClean="0"/>
              <a:t>Domain – Smart Contracts </a:t>
            </a:r>
            <a:endParaRPr lang="en-GB" sz="2800" dirty="0"/>
          </a:p>
        </p:txBody>
      </p:sp>
      <p:graphicFrame>
        <p:nvGraphicFramePr>
          <p:cNvPr id="10" name="Table 9"/>
          <p:cNvGraphicFramePr>
            <a:graphicFrameLocks noGrp="1"/>
          </p:cNvGraphicFramePr>
          <p:nvPr>
            <p:custDataLst>
              <p:tags r:id="rId8"/>
            </p:custDataLst>
            <p:extLst>
              <p:ext uri="{D42A27DB-BD31-4B8C-83A1-F6EECF244321}">
                <p14:modId xmlns:p14="http://schemas.microsoft.com/office/powerpoint/2010/main" val="2379601251"/>
              </p:ext>
            </p:extLst>
          </p:nvPr>
        </p:nvGraphicFramePr>
        <p:xfrm>
          <a:off x="593090" y="1028381"/>
          <a:ext cx="9038381" cy="4072257"/>
        </p:xfrm>
        <a:graphic>
          <a:graphicData uri="http://schemas.openxmlformats.org/drawingml/2006/table">
            <a:tbl>
              <a:tblPr firstRow="1" bandRow="1">
                <a:tableStyleId>{5C22544A-7EE6-4342-B048-85BDC9FD1C3A}</a:tableStyleId>
              </a:tblPr>
              <a:tblGrid>
                <a:gridCol w="692643"/>
                <a:gridCol w="1703000"/>
                <a:gridCol w="2969155"/>
                <a:gridCol w="3673583"/>
              </a:tblGrid>
              <a:tr h="481065">
                <a:tc>
                  <a:txBody>
                    <a:bodyPr/>
                    <a:lstStyle/>
                    <a:p>
                      <a:r>
                        <a:rPr lang="en-GB" sz="1400" dirty="0" smtClean="0"/>
                        <a:t>Sr. No.</a:t>
                      </a:r>
                      <a:endParaRPr lang="en-GB" sz="1400" dirty="0"/>
                    </a:p>
                  </a:txBody>
                  <a:tcPr/>
                </a:tc>
                <a:tc>
                  <a:txBody>
                    <a:bodyPr/>
                    <a:lstStyle/>
                    <a:p>
                      <a:r>
                        <a:rPr lang="en-GB" sz="1400" dirty="0" smtClean="0"/>
                        <a:t>Company</a:t>
                      </a:r>
                      <a:r>
                        <a:rPr lang="en-GB" sz="1400" baseline="0" dirty="0" smtClean="0"/>
                        <a:t> Name</a:t>
                      </a:r>
                    </a:p>
                    <a:p>
                      <a:r>
                        <a:rPr lang="en-GB" sz="1400" baseline="0" dirty="0" smtClean="0"/>
                        <a:t>(Domain – IoT)</a:t>
                      </a:r>
                      <a:endParaRPr lang="en-GB" sz="1400" dirty="0"/>
                    </a:p>
                  </a:txBody>
                  <a:tcPr/>
                </a:tc>
                <a:tc>
                  <a:txBody>
                    <a:bodyPr/>
                    <a:lstStyle/>
                    <a:p>
                      <a:r>
                        <a:rPr lang="en-GB" sz="1400" dirty="0" smtClean="0"/>
                        <a:t>Product</a:t>
                      </a:r>
                      <a:endParaRPr lang="en-GB" sz="1400" dirty="0"/>
                    </a:p>
                  </a:txBody>
                  <a:tcPr/>
                </a:tc>
                <a:tc>
                  <a:txBody>
                    <a:bodyPr/>
                    <a:lstStyle/>
                    <a:p>
                      <a:r>
                        <a:rPr lang="en-GB" sz="1400" dirty="0" smtClean="0"/>
                        <a:t>Use – Case</a:t>
                      </a:r>
                      <a:endParaRPr lang="en-GB" sz="1400" dirty="0"/>
                    </a:p>
                  </a:txBody>
                  <a:tcPr/>
                </a:tc>
              </a:tr>
              <a:tr h="1423642">
                <a:tc>
                  <a:txBody>
                    <a:bodyPr/>
                    <a:lstStyle/>
                    <a:p>
                      <a:r>
                        <a:rPr lang="en-GB" sz="1400" dirty="0" smtClean="0"/>
                        <a:t>1.</a:t>
                      </a:r>
                      <a:endParaRPr lang="en-GB" sz="1400" dirty="0"/>
                    </a:p>
                  </a:txBody>
                  <a:tcPr/>
                </a:tc>
                <a:tc>
                  <a:txBody>
                    <a:bodyPr/>
                    <a:lstStyle/>
                    <a:p>
                      <a:r>
                        <a:rPr lang="en-GB" sz="1400" dirty="0" smtClean="0"/>
                        <a:t>Mirror</a:t>
                      </a:r>
                    </a:p>
                    <a:p>
                      <a:endParaRPr lang="en-GB" sz="1400" dirty="0" smtClean="0">
                        <a:hlinkClick r:id="rId11"/>
                      </a:endParaRPr>
                    </a:p>
                    <a:p>
                      <a:r>
                        <a:rPr lang="en-GB" sz="1400" dirty="0" smtClean="0">
                          <a:hlinkClick r:id="rId11"/>
                        </a:rPr>
                        <a:t>https://mirror.co/</a:t>
                      </a:r>
                      <a:endParaRPr lang="en-GB" sz="1400" dirty="0" smtClean="0"/>
                    </a:p>
                    <a:p>
                      <a:endParaRPr lang="en-GB" sz="1400" dirty="0" smtClean="0"/>
                    </a:p>
                    <a:p>
                      <a:r>
                        <a:rPr lang="en-GB" sz="1400" dirty="0" smtClean="0"/>
                        <a:t>San Francisco</a:t>
                      </a:r>
                      <a:endParaRPr lang="en-GB" sz="1400" dirty="0"/>
                    </a:p>
                  </a:txBody>
                  <a:tcPr/>
                </a:tc>
                <a:tc>
                  <a:txBody>
                    <a:bodyPr/>
                    <a:lstStyle/>
                    <a:p>
                      <a:pPr marL="285750" indent="-285750" algn="just">
                        <a:buFont typeface="Arial" panose="020B0604020202020204" pitchFamily="34" charset="0"/>
                        <a:buChar char="•"/>
                      </a:pPr>
                      <a:r>
                        <a:rPr lang="en-US" sz="1400" dirty="0" smtClean="0"/>
                        <a:t>Mirror is a contracts platform and data provider that democratizes access to financial markets, developing a smart contracts platform to enable P2P trading.</a:t>
                      </a:r>
                      <a:endParaRPr lang="en-GB" sz="1400" dirty="0"/>
                    </a:p>
                  </a:txBody>
                  <a:tcPr/>
                </a:tc>
                <a:tc>
                  <a:txBody>
                    <a:bodyPr/>
                    <a:lstStyle/>
                    <a:p>
                      <a:pPr marL="285750" indent="-285750">
                        <a:buFont typeface="Arial" panose="020B0604020202020204" pitchFamily="34" charset="0"/>
                        <a:buChar char="•"/>
                      </a:pPr>
                      <a:r>
                        <a:rPr lang="en-GB" sz="1400" dirty="0" smtClean="0"/>
                        <a:t>Security based</a:t>
                      </a:r>
                      <a:r>
                        <a:rPr lang="en-GB" sz="1400" baseline="0" dirty="0" smtClean="0"/>
                        <a:t> swaps for hedging risk by entering into the short-ide of a mirror venture swap contract along with proof of ownership in the underlying reference company shares.</a:t>
                      </a:r>
                      <a:endParaRPr lang="en-GB" sz="1400" dirty="0" smtClean="0"/>
                    </a:p>
                  </a:txBody>
                  <a:tcPr/>
                </a:tc>
              </a:tr>
              <a:tr h="2130455">
                <a:tc>
                  <a:txBody>
                    <a:bodyPr/>
                    <a:lstStyle/>
                    <a:p>
                      <a:r>
                        <a:rPr lang="en-GB" sz="1400" dirty="0" smtClean="0"/>
                        <a:t>2.</a:t>
                      </a:r>
                      <a:endParaRPr lang="en-GB" sz="1400" dirty="0"/>
                    </a:p>
                  </a:txBody>
                  <a:tcPr/>
                </a:tc>
                <a:tc>
                  <a:txBody>
                    <a:bodyPr/>
                    <a:lstStyle/>
                    <a:p>
                      <a:r>
                        <a:rPr lang="en-GB" sz="1400" dirty="0" err="1" smtClean="0"/>
                        <a:t>UbiMS</a:t>
                      </a:r>
                      <a:endParaRPr lang="en-GB" sz="1400" dirty="0" smtClean="0"/>
                    </a:p>
                    <a:p>
                      <a:endParaRPr lang="en-GB" sz="1400" dirty="0" smtClean="0">
                        <a:hlinkClick r:id="rId12"/>
                      </a:endParaRPr>
                    </a:p>
                    <a:p>
                      <a:r>
                        <a:rPr lang="en-GB" sz="1400" dirty="0" smtClean="0">
                          <a:hlinkClick r:id="rId12"/>
                        </a:rPr>
                        <a:t>http://www.ubims.com/</a:t>
                      </a:r>
                      <a:endParaRPr lang="en-GB" sz="1400" dirty="0" smtClean="0"/>
                    </a:p>
                    <a:p>
                      <a:endParaRPr lang="en-GB" sz="1400" dirty="0"/>
                    </a:p>
                  </a:txBody>
                  <a:tcPr/>
                </a:tc>
                <a:tc>
                  <a:txBody>
                    <a:bodyPr/>
                    <a:lstStyle/>
                    <a:p>
                      <a:pPr marL="285750" indent="-285750" algn="just">
                        <a:buFont typeface="Arial" panose="020B0604020202020204" pitchFamily="34" charset="0"/>
                        <a:buChar char="•"/>
                      </a:pPr>
                      <a:r>
                        <a:rPr lang="en-US" sz="1400" dirty="0" smtClean="0"/>
                        <a:t>Is developing the Inter-Supply-Chain-Net (ISCN). The ISCN is an IT portal powered by a blockchain that executes an order fulfillment utilizing a patented [3D] supply chain process system to distribute products from the manufacturer to the consumer.</a:t>
                      </a:r>
                      <a:endParaRPr lang="en-GB" sz="1400" dirty="0"/>
                    </a:p>
                  </a:txBody>
                  <a:tcPr/>
                </a:tc>
                <a:tc>
                  <a:txBody>
                    <a:bodyPr/>
                    <a:lstStyle/>
                    <a:p>
                      <a:pPr marL="285750" indent="-285750">
                        <a:buFont typeface="Arial" panose="020B0604020202020204" pitchFamily="34" charset="0"/>
                        <a:buChar char="•"/>
                      </a:pPr>
                      <a:r>
                        <a:rPr lang="en-GB" sz="1400" baseline="0" dirty="0" smtClean="0"/>
                        <a:t>Similar to the Mahindra use case.</a:t>
                      </a:r>
                    </a:p>
                    <a:p>
                      <a:pPr marL="285750" indent="-285750">
                        <a:buFont typeface="Arial" panose="020B0604020202020204" pitchFamily="34" charset="0"/>
                        <a:buChar char="•"/>
                      </a:pPr>
                      <a:r>
                        <a:rPr lang="en-GB" sz="1400" baseline="0" dirty="0" smtClean="0"/>
                        <a:t>The payment is made depending on the smart contract that resides on the blockchain. This one is specifically for supply chain management.</a:t>
                      </a:r>
                    </a:p>
                  </a:txBody>
                  <a:tcPr/>
                </a:tc>
              </a:tr>
            </a:tbl>
          </a:graphicData>
        </a:graphic>
      </p:graphicFrame>
    </p:spTree>
    <p:custDataLst>
      <p:tags r:id="rId1"/>
    </p:custDataLst>
    <p:extLst>
      <p:ext uri="{BB962C8B-B14F-4D97-AF65-F5344CB8AC3E}">
        <p14:creationId xmlns:p14="http://schemas.microsoft.com/office/powerpoint/2010/main" val="1724293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Kartikeya Atul Bhargava RBEI/EAC | 22/02/2017</a:t>
            </a:r>
            <a:endParaRPr lang="en-GB" sz="600" dirty="0">
              <a:solidFill>
                <a:srgbClr val="000000"/>
              </a:solidFill>
              <a:latin typeface="Bosch Office Sans" panose="020B0604020202020204" pitchFamily="34" charset="0"/>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GmbH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7</a:t>
            </a:r>
            <a:endParaRPr lang="en-GB" sz="1200" dirty="0">
              <a:solidFill>
                <a:srgbClr val="999FA6"/>
              </a:solidFill>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endParaRPr lang="en-GB" sz="550" dirty="0">
              <a:solidFill>
                <a:srgbClr val="000000"/>
              </a:solidFill>
            </a:endParaRP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solidFill>
                <a:srgbClr val="000000"/>
              </a:solidFill>
            </a:endParaRPr>
          </a:p>
        </p:txBody>
      </p:sp>
      <p:sp>
        <p:nvSpPr>
          <p:cNvPr id="2" name="Title 1"/>
          <p:cNvSpPr>
            <a:spLocks noGrp="1"/>
          </p:cNvSpPr>
          <p:nvPr>
            <p:ph type="title"/>
            <p:custDataLst>
              <p:tags r:id="rId7"/>
            </p:custDataLst>
          </p:nvPr>
        </p:nvSpPr>
        <p:spPr>
          <a:xfrm>
            <a:off x="259080" y="259080"/>
            <a:ext cx="87096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smtClean="0"/>
              <a:t>Domain – Smart Contracts </a:t>
            </a:r>
            <a:endParaRPr lang="en-GB" sz="2800" dirty="0"/>
          </a:p>
        </p:txBody>
      </p:sp>
      <p:graphicFrame>
        <p:nvGraphicFramePr>
          <p:cNvPr id="10" name="Table 9"/>
          <p:cNvGraphicFramePr>
            <a:graphicFrameLocks noGrp="1"/>
          </p:cNvGraphicFramePr>
          <p:nvPr>
            <p:custDataLst>
              <p:tags r:id="rId8"/>
            </p:custDataLst>
            <p:extLst>
              <p:ext uri="{D42A27DB-BD31-4B8C-83A1-F6EECF244321}">
                <p14:modId xmlns:p14="http://schemas.microsoft.com/office/powerpoint/2010/main" val="2758774794"/>
              </p:ext>
            </p:extLst>
          </p:nvPr>
        </p:nvGraphicFramePr>
        <p:xfrm>
          <a:off x="593090" y="1028381"/>
          <a:ext cx="9038381" cy="1941802"/>
        </p:xfrm>
        <a:graphic>
          <a:graphicData uri="http://schemas.openxmlformats.org/drawingml/2006/table">
            <a:tbl>
              <a:tblPr firstRow="1" bandRow="1">
                <a:tableStyleId>{5C22544A-7EE6-4342-B048-85BDC9FD1C3A}</a:tableStyleId>
              </a:tblPr>
              <a:tblGrid>
                <a:gridCol w="692643"/>
                <a:gridCol w="1703000"/>
                <a:gridCol w="2969155"/>
                <a:gridCol w="3673583"/>
              </a:tblGrid>
              <a:tr h="481065">
                <a:tc>
                  <a:txBody>
                    <a:bodyPr/>
                    <a:lstStyle/>
                    <a:p>
                      <a:r>
                        <a:rPr lang="en-GB" sz="1400" dirty="0" smtClean="0"/>
                        <a:t>Sr. No.</a:t>
                      </a:r>
                      <a:endParaRPr lang="en-GB" sz="1400" dirty="0"/>
                    </a:p>
                  </a:txBody>
                  <a:tcPr/>
                </a:tc>
                <a:tc>
                  <a:txBody>
                    <a:bodyPr/>
                    <a:lstStyle/>
                    <a:p>
                      <a:r>
                        <a:rPr lang="en-GB" sz="1400" dirty="0" smtClean="0"/>
                        <a:t>Company</a:t>
                      </a:r>
                      <a:r>
                        <a:rPr lang="en-GB" sz="1400" baseline="0" dirty="0" smtClean="0"/>
                        <a:t> Name</a:t>
                      </a:r>
                    </a:p>
                    <a:p>
                      <a:r>
                        <a:rPr lang="en-GB" sz="1400" baseline="0" dirty="0" smtClean="0"/>
                        <a:t>(Domain – IoT)</a:t>
                      </a:r>
                      <a:endParaRPr lang="en-GB" sz="1400" dirty="0"/>
                    </a:p>
                  </a:txBody>
                  <a:tcPr/>
                </a:tc>
                <a:tc>
                  <a:txBody>
                    <a:bodyPr/>
                    <a:lstStyle/>
                    <a:p>
                      <a:r>
                        <a:rPr lang="en-GB" sz="1400" dirty="0" smtClean="0"/>
                        <a:t>Product</a:t>
                      </a:r>
                      <a:endParaRPr lang="en-GB" sz="1400" dirty="0"/>
                    </a:p>
                  </a:txBody>
                  <a:tcPr/>
                </a:tc>
                <a:tc>
                  <a:txBody>
                    <a:bodyPr/>
                    <a:lstStyle/>
                    <a:p>
                      <a:r>
                        <a:rPr lang="en-GB" sz="1400" dirty="0" smtClean="0"/>
                        <a:t>Use – Case</a:t>
                      </a:r>
                      <a:endParaRPr lang="en-GB" sz="1400" dirty="0"/>
                    </a:p>
                  </a:txBody>
                  <a:tcPr/>
                </a:tc>
              </a:tr>
              <a:tr h="1423642">
                <a:tc>
                  <a:txBody>
                    <a:bodyPr/>
                    <a:lstStyle/>
                    <a:p>
                      <a:r>
                        <a:rPr lang="en-GB" sz="1400" dirty="0" smtClean="0"/>
                        <a:t>3.</a:t>
                      </a:r>
                      <a:endParaRPr lang="en-GB" sz="1400" dirty="0"/>
                    </a:p>
                  </a:txBody>
                  <a:tcPr/>
                </a:tc>
                <a:tc>
                  <a:txBody>
                    <a:bodyPr/>
                    <a:lstStyle/>
                    <a:p>
                      <a:r>
                        <a:rPr lang="en-GB" sz="1400" dirty="0" smtClean="0"/>
                        <a:t>Hedgy</a:t>
                      </a:r>
                    </a:p>
                    <a:p>
                      <a:endParaRPr lang="en-GB" sz="1400" dirty="0" smtClean="0">
                        <a:hlinkClick r:id="rId11"/>
                      </a:endParaRPr>
                    </a:p>
                    <a:p>
                      <a:r>
                        <a:rPr lang="en-GB" sz="1400" dirty="0" smtClean="0">
                          <a:hlinkClick r:id="rId11"/>
                        </a:rPr>
                        <a:t>http://www.hedgy.co/</a:t>
                      </a:r>
                      <a:endParaRPr lang="en-GB" sz="1400" dirty="0" smtClean="0"/>
                    </a:p>
                    <a:p>
                      <a:endParaRPr lang="en-GB" sz="1400" dirty="0" smtClean="0"/>
                    </a:p>
                    <a:p>
                      <a:endParaRPr lang="en-GB" sz="1400" dirty="0"/>
                    </a:p>
                  </a:txBody>
                  <a:tcPr/>
                </a:tc>
                <a:tc>
                  <a:txBody>
                    <a:bodyPr/>
                    <a:lstStyle/>
                    <a:p>
                      <a:pPr marL="285750" indent="-285750" algn="just">
                        <a:buFont typeface="Arial" panose="020B0604020202020204" pitchFamily="34" charset="0"/>
                        <a:buChar char="•"/>
                      </a:pPr>
                      <a:r>
                        <a:rPr lang="en-US" sz="1400" dirty="0" smtClean="0"/>
                        <a:t>Develops your use case and deliver smart contract enabled distributed ledger systems.</a:t>
                      </a:r>
                      <a:endParaRPr lang="en-GB" sz="1400" dirty="0"/>
                    </a:p>
                  </a:txBody>
                  <a:tcPr/>
                </a:tc>
                <a:tc>
                  <a:txBody>
                    <a:bodyPr/>
                    <a:lstStyle/>
                    <a:p>
                      <a:pPr marL="285750" indent="-285750">
                        <a:buFont typeface="Arial" panose="020B0604020202020204" pitchFamily="34" charset="0"/>
                        <a:buChar char="•"/>
                      </a:pPr>
                      <a:r>
                        <a:rPr lang="en-GB" sz="1400" dirty="0" smtClean="0"/>
                        <a:t>They</a:t>
                      </a:r>
                      <a:r>
                        <a:rPr lang="en-GB" sz="1400" baseline="0" dirty="0" smtClean="0"/>
                        <a:t> develop a blockchain based smart contract based on your </a:t>
                      </a:r>
                      <a:r>
                        <a:rPr lang="en-GB" sz="1400" baseline="0" dirty="0" err="1" smtClean="0"/>
                        <a:t>usecase</a:t>
                      </a:r>
                      <a:r>
                        <a:rPr lang="en-GB" sz="1400" baseline="0" dirty="0" smtClean="0"/>
                        <a:t>.</a:t>
                      </a:r>
                      <a:endParaRPr lang="en-GB" sz="1400" dirty="0" smtClean="0"/>
                    </a:p>
                  </a:txBody>
                  <a:tcPr/>
                </a:tc>
              </a:tr>
            </a:tbl>
          </a:graphicData>
        </a:graphic>
      </p:graphicFrame>
    </p:spTree>
    <p:custDataLst>
      <p:tags r:id="rId1"/>
    </p:custDataLst>
    <p:extLst>
      <p:ext uri="{BB962C8B-B14F-4D97-AF65-F5344CB8AC3E}">
        <p14:creationId xmlns:p14="http://schemas.microsoft.com/office/powerpoint/2010/main" val="1134690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Kartikeya Atul Bhargava RBEI/EAC | 22/02/2017</a:t>
            </a:r>
            <a:endParaRPr lang="en-GB" sz="600" dirty="0">
              <a:solidFill>
                <a:srgbClr val="000000"/>
              </a:solidFill>
              <a:latin typeface="Bosch Office Sans" panose="020B0604020202020204" pitchFamily="34" charset="0"/>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GmbH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8</a:t>
            </a:r>
            <a:endParaRPr lang="en-GB" sz="1200" dirty="0">
              <a:solidFill>
                <a:srgbClr val="999FA6"/>
              </a:solidFill>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endParaRPr lang="en-GB" sz="550" dirty="0">
              <a:solidFill>
                <a:srgbClr val="000000"/>
              </a:solidFill>
            </a:endParaRP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solidFill>
                <a:srgbClr val="000000"/>
              </a:solidFill>
            </a:endParaRPr>
          </a:p>
        </p:txBody>
      </p:sp>
      <p:sp>
        <p:nvSpPr>
          <p:cNvPr id="2" name="Title 1"/>
          <p:cNvSpPr>
            <a:spLocks noGrp="1"/>
          </p:cNvSpPr>
          <p:nvPr>
            <p:ph type="title"/>
            <p:custDataLst>
              <p:tags r:id="rId7"/>
            </p:custDataLst>
          </p:nvPr>
        </p:nvSpPr>
        <p:spPr>
          <a:xfrm>
            <a:off x="259080" y="259080"/>
            <a:ext cx="87096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smtClean="0"/>
              <a:t>Domain – Digitizing of documents and contracts </a:t>
            </a:r>
            <a:endParaRPr lang="en-GB" sz="2800" dirty="0"/>
          </a:p>
        </p:txBody>
      </p:sp>
      <p:graphicFrame>
        <p:nvGraphicFramePr>
          <p:cNvPr id="10" name="Table 9"/>
          <p:cNvGraphicFramePr>
            <a:graphicFrameLocks noGrp="1"/>
          </p:cNvGraphicFramePr>
          <p:nvPr>
            <p:custDataLst>
              <p:tags r:id="rId8"/>
            </p:custDataLst>
            <p:extLst>
              <p:ext uri="{D42A27DB-BD31-4B8C-83A1-F6EECF244321}">
                <p14:modId xmlns:p14="http://schemas.microsoft.com/office/powerpoint/2010/main" val="1126235630"/>
              </p:ext>
            </p:extLst>
          </p:nvPr>
        </p:nvGraphicFramePr>
        <p:xfrm>
          <a:off x="593090" y="1028381"/>
          <a:ext cx="9038381" cy="1941802"/>
        </p:xfrm>
        <a:graphic>
          <a:graphicData uri="http://schemas.openxmlformats.org/drawingml/2006/table">
            <a:tbl>
              <a:tblPr firstRow="1" bandRow="1">
                <a:tableStyleId>{5C22544A-7EE6-4342-B048-85BDC9FD1C3A}</a:tableStyleId>
              </a:tblPr>
              <a:tblGrid>
                <a:gridCol w="692643"/>
                <a:gridCol w="1703000"/>
                <a:gridCol w="2969155"/>
                <a:gridCol w="3673583"/>
              </a:tblGrid>
              <a:tr h="481065">
                <a:tc>
                  <a:txBody>
                    <a:bodyPr/>
                    <a:lstStyle/>
                    <a:p>
                      <a:r>
                        <a:rPr lang="en-GB" sz="1400" dirty="0" smtClean="0"/>
                        <a:t>Sr. No.</a:t>
                      </a:r>
                      <a:endParaRPr lang="en-GB" sz="1400" dirty="0"/>
                    </a:p>
                  </a:txBody>
                  <a:tcPr/>
                </a:tc>
                <a:tc>
                  <a:txBody>
                    <a:bodyPr/>
                    <a:lstStyle/>
                    <a:p>
                      <a:r>
                        <a:rPr lang="en-GB" sz="1400" dirty="0" smtClean="0"/>
                        <a:t>Company</a:t>
                      </a:r>
                      <a:r>
                        <a:rPr lang="en-GB" sz="1400" baseline="0" dirty="0" smtClean="0"/>
                        <a:t> Name</a:t>
                      </a:r>
                    </a:p>
                    <a:p>
                      <a:r>
                        <a:rPr lang="en-GB" sz="1400" baseline="0" dirty="0" smtClean="0"/>
                        <a:t>(Domain – IoT)</a:t>
                      </a:r>
                      <a:endParaRPr lang="en-GB" sz="1400" dirty="0"/>
                    </a:p>
                  </a:txBody>
                  <a:tcPr/>
                </a:tc>
                <a:tc>
                  <a:txBody>
                    <a:bodyPr/>
                    <a:lstStyle/>
                    <a:p>
                      <a:r>
                        <a:rPr lang="en-GB" sz="1400" dirty="0" smtClean="0"/>
                        <a:t>Product</a:t>
                      </a:r>
                      <a:endParaRPr lang="en-GB" sz="1400" dirty="0"/>
                    </a:p>
                  </a:txBody>
                  <a:tcPr/>
                </a:tc>
                <a:tc>
                  <a:txBody>
                    <a:bodyPr/>
                    <a:lstStyle/>
                    <a:p>
                      <a:r>
                        <a:rPr lang="en-GB" sz="1400" dirty="0" smtClean="0"/>
                        <a:t>Use – Case</a:t>
                      </a:r>
                      <a:endParaRPr lang="en-GB" sz="1400" dirty="0"/>
                    </a:p>
                  </a:txBody>
                  <a:tcPr/>
                </a:tc>
              </a:tr>
              <a:tr h="1423642">
                <a:tc>
                  <a:txBody>
                    <a:bodyPr/>
                    <a:lstStyle/>
                    <a:p>
                      <a:r>
                        <a:rPr lang="en-GB" sz="1400" dirty="0" smtClean="0"/>
                        <a:t>1.</a:t>
                      </a:r>
                      <a:endParaRPr lang="en-GB" sz="1400" dirty="0"/>
                    </a:p>
                  </a:txBody>
                  <a:tcPr/>
                </a:tc>
                <a:tc>
                  <a:txBody>
                    <a:bodyPr/>
                    <a:lstStyle/>
                    <a:p>
                      <a:r>
                        <a:rPr lang="en-GB" sz="1400" dirty="0" err="1" smtClean="0"/>
                        <a:t>Colu</a:t>
                      </a:r>
                      <a:endParaRPr lang="en-GB" sz="1400" dirty="0" smtClean="0"/>
                    </a:p>
                    <a:p>
                      <a:endParaRPr lang="en-GB" sz="1400" dirty="0" smtClean="0">
                        <a:hlinkClick r:id="rId11"/>
                      </a:endParaRPr>
                    </a:p>
                    <a:p>
                      <a:r>
                        <a:rPr lang="en-GB" sz="1400" dirty="0" smtClean="0">
                          <a:hlinkClick r:id="rId12"/>
                        </a:rPr>
                        <a:t>https://www.colu.co/</a:t>
                      </a:r>
                      <a:endParaRPr lang="en-GB" sz="1400" dirty="0" smtClean="0"/>
                    </a:p>
                    <a:p>
                      <a:endParaRPr lang="en-GB" sz="1400" dirty="0" smtClean="0"/>
                    </a:p>
                    <a:p>
                      <a:endParaRPr lang="en-GB" sz="1400" dirty="0"/>
                    </a:p>
                  </a:txBody>
                  <a:tcPr/>
                </a:tc>
                <a:tc>
                  <a:txBody>
                    <a:bodyPr/>
                    <a:lstStyle/>
                    <a:p>
                      <a:pPr marL="285750" indent="-285750" algn="just">
                        <a:buFont typeface="Arial" panose="020B0604020202020204" pitchFamily="34" charset="0"/>
                        <a:buChar char="•"/>
                      </a:pPr>
                      <a:r>
                        <a:rPr lang="en-US" sz="1400" dirty="0" smtClean="0"/>
                        <a:t>Creating, storing and managing digital assets using blockchain technology, a record-keeping tool for online identity and the Internet of Things.</a:t>
                      </a:r>
                      <a:endParaRPr lang="en-GB" sz="1400" dirty="0"/>
                    </a:p>
                  </a:txBody>
                  <a:tcPr/>
                </a:tc>
                <a:tc>
                  <a:txBody>
                    <a:bodyPr/>
                    <a:lstStyle/>
                    <a:p>
                      <a:pPr marL="285750" indent="-285750">
                        <a:buFont typeface="Arial" panose="020B0604020202020204" pitchFamily="34" charset="0"/>
                        <a:buChar char="•"/>
                      </a:pPr>
                      <a:r>
                        <a:rPr lang="en-GB" sz="1400" dirty="0" smtClean="0"/>
                        <a:t>A</a:t>
                      </a:r>
                      <a:r>
                        <a:rPr lang="en-GB" sz="1400" baseline="0" dirty="0" smtClean="0"/>
                        <a:t> wallet based service that helps In creating, storing and managing digital assets using blockchain. It is also used as an online identity.</a:t>
                      </a:r>
                      <a:endParaRPr lang="en-GB" sz="1400" dirty="0" smtClean="0"/>
                    </a:p>
                  </a:txBody>
                  <a:tcPr/>
                </a:tc>
              </a:tr>
            </a:tbl>
          </a:graphicData>
        </a:graphic>
      </p:graphicFrame>
    </p:spTree>
    <p:custDataLst>
      <p:tags r:id="rId1"/>
    </p:custDataLst>
    <p:extLst>
      <p:ext uri="{BB962C8B-B14F-4D97-AF65-F5344CB8AC3E}">
        <p14:creationId xmlns:p14="http://schemas.microsoft.com/office/powerpoint/2010/main" val="950952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Kartikeya Atul Bhargava RBEI/EAC | 22/02/2017</a:t>
            </a:r>
            <a:endParaRPr lang="en-GB" sz="600" dirty="0">
              <a:solidFill>
                <a:srgbClr val="000000"/>
              </a:solidFill>
              <a:latin typeface="Bosch Office Sans" panose="020B0604020202020204" pitchFamily="34" charset="0"/>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GmbH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9</a:t>
            </a:r>
            <a:endParaRPr lang="en-GB" sz="1200" dirty="0">
              <a:solidFill>
                <a:srgbClr val="999FA6"/>
              </a:solidFill>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2"/>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endParaRPr lang="en-GB" sz="550" dirty="0">
              <a:solidFill>
                <a:srgbClr val="000000"/>
              </a:solidFill>
            </a:endParaRP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solidFill>
                <a:srgbClr val="000000"/>
              </a:solidFill>
            </a:endParaRPr>
          </a:p>
        </p:txBody>
      </p:sp>
      <p:sp>
        <p:nvSpPr>
          <p:cNvPr id="2" name="Title 1"/>
          <p:cNvSpPr>
            <a:spLocks noGrp="1"/>
          </p:cNvSpPr>
          <p:nvPr>
            <p:ph type="title"/>
            <p:custDataLst>
              <p:tags r:id="rId7"/>
            </p:custDataLst>
          </p:nvPr>
        </p:nvSpPr>
        <p:spPr>
          <a:xfrm>
            <a:off x="259080" y="259080"/>
            <a:ext cx="87096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smtClean="0"/>
              <a:t>Domain – Digital Security Trading  </a:t>
            </a:r>
            <a:endParaRPr lang="en-GB" sz="2800" dirty="0"/>
          </a:p>
        </p:txBody>
      </p:sp>
      <p:graphicFrame>
        <p:nvGraphicFramePr>
          <p:cNvPr id="10" name="Table 9"/>
          <p:cNvGraphicFramePr>
            <a:graphicFrameLocks noGrp="1"/>
          </p:cNvGraphicFramePr>
          <p:nvPr>
            <p:custDataLst>
              <p:tags r:id="rId8"/>
            </p:custDataLst>
            <p:extLst>
              <p:ext uri="{D42A27DB-BD31-4B8C-83A1-F6EECF244321}">
                <p14:modId xmlns:p14="http://schemas.microsoft.com/office/powerpoint/2010/main" val="3633584950"/>
              </p:ext>
            </p:extLst>
          </p:nvPr>
        </p:nvGraphicFramePr>
        <p:xfrm>
          <a:off x="593090" y="1042669"/>
          <a:ext cx="9152892" cy="3474720"/>
        </p:xfrm>
        <a:graphic>
          <a:graphicData uri="http://schemas.openxmlformats.org/drawingml/2006/table">
            <a:tbl>
              <a:tblPr firstRow="1" bandRow="1">
                <a:tableStyleId>{5C22544A-7EE6-4342-B048-85BDC9FD1C3A}</a:tableStyleId>
              </a:tblPr>
              <a:tblGrid>
                <a:gridCol w="692643"/>
                <a:gridCol w="1703000"/>
                <a:gridCol w="4697942"/>
                <a:gridCol w="2059307"/>
              </a:tblGrid>
              <a:tr h="436576">
                <a:tc>
                  <a:txBody>
                    <a:bodyPr/>
                    <a:lstStyle/>
                    <a:p>
                      <a:r>
                        <a:rPr lang="en-GB" sz="1400" dirty="0" smtClean="0"/>
                        <a:t>Sr. No.</a:t>
                      </a:r>
                      <a:endParaRPr lang="en-GB" sz="1400" dirty="0"/>
                    </a:p>
                  </a:txBody>
                  <a:tcPr/>
                </a:tc>
                <a:tc>
                  <a:txBody>
                    <a:bodyPr/>
                    <a:lstStyle/>
                    <a:p>
                      <a:r>
                        <a:rPr lang="en-GB" sz="1400" dirty="0" smtClean="0"/>
                        <a:t>Company</a:t>
                      </a:r>
                      <a:r>
                        <a:rPr lang="en-GB" sz="1400" baseline="0" dirty="0" smtClean="0"/>
                        <a:t> Name</a:t>
                      </a:r>
                    </a:p>
                    <a:p>
                      <a:r>
                        <a:rPr lang="en-GB" sz="1400" baseline="0" dirty="0" smtClean="0"/>
                        <a:t>(Domain – IoT)</a:t>
                      </a:r>
                      <a:endParaRPr lang="en-GB" sz="1400" dirty="0"/>
                    </a:p>
                  </a:txBody>
                  <a:tcPr/>
                </a:tc>
                <a:tc>
                  <a:txBody>
                    <a:bodyPr/>
                    <a:lstStyle/>
                    <a:p>
                      <a:r>
                        <a:rPr lang="en-GB" sz="1400" dirty="0" smtClean="0"/>
                        <a:t>Product</a:t>
                      </a:r>
                      <a:endParaRPr lang="en-GB" sz="1400" dirty="0"/>
                    </a:p>
                  </a:txBody>
                  <a:tcPr/>
                </a:tc>
                <a:tc>
                  <a:txBody>
                    <a:bodyPr/>
                    <a:lstStyle/>
                    <a:p>
                      <a:r>
                        <a:rPr lang="en-GB" sz="1400" dirty="0" smtClean="0"/>
                        <a:t>Use - Case</a:t>
                      </a:r>
                      <a:endParaRPr lang="en-GB" sz="1400" dirty="0"/>
                    </a:p>
                  </a:txBody>
                  <a:tcPr/>
                </a:tc>
              </a:tr>
              <a:tr h="867444">
                <a:tc>
                  <a:txBody>
                    <a:bodyPr/>
                    <a:lstStyle/>
                    <a:p>
                      <a:r>
                        <a:rPr lang="en-GB" sz="1400" dirty="0" smtClean="0"/>
                        <a:t>1.</a:t>
                      </a:r>
                      <a:endParaRPr lang="en-GB" sz="1400" dirty="0"/>
                    </a:p>
                  </a:txBody>
                  <a:tcPr/>
                </a:tc>
                <a:tc>
                  <a:txBody>
                    <a:bodyPr/>
                    <a:lstStyle/>
                    <a:p>
                      <a:r>
                        <a:rPr lang="en-GB" sz="1400" baseline="0" dirty="0" err="1" smtClean="0"/>
                        <a:t>Symbiont</a:t>
                      </a:r>
                      <a:endParaRPr lang="en-GB" sz="1400" baseline="0" dirty="0" smtClean="0"/>
                    </a:p>
                    <a:p>
                      <a:r>
                        <a:rPr lang="en-GB" sz="1400" baseline="0" dirty="0" smtClean="0">
                          <a:hlinkClick r:id="rId11"/>
                        </a:rPr>
                        <a:t>http://symbiont.io/</a:t>
                      </a:r>
                      <a:endParaRPr lang="en-GB" sz="1400" baseline="0" dirty="0" smtClean="0"/>
                    </a:p>
                    <a:p>
                      <a:endParaRPr lang="en-GB" sz="1400" dirty="0" smtClean="0"/>
                    </a:p>
                  </a:txBody>
                  <a:tcPr/>
                </a:tc>
                <a:tc>
                  <a:txBody>
                    <a:bodyPr/>
                    <a:lstStyle/>
                    <a:p>
                      <a:pPr marL="285750" indent="-285750" algn="just">
                        <a:buFont typeface="Arial" panose="020B0604020202020204" pitchFamily="34" charset="0"/>
                        <a:buChar char="•"/>
                      </a:pPr>
                      <a:r>
                        <a:rPr lang="en-US" sz="1400" dirty="0" smtClean="0"/>
                        <a:t>A provider of smart securities on the blockchain. The company aims to eliminate many of the inefficiencies and the opaqueness that have developed on Wall Street by utilizing the speed and security of cryptographic distributed ledgers known as blockchains to enable faster markets that are more efficient, and exhibit lower costs with increased liquidity, transparency and security.</a:t>
                      </a:r>
                      <a:endParaRPr lang="en-GB" sz="1400" dirty="0"/>
                    </a:p>
                  </a:txBody>
                  <a:tcPr/>
                </a:tc>
                <a:tc rowSpan="2">
                  <a:txBody>
                    <a:bodyPr/>
                    <a:lstStyle/>
                    <a:p>
                      <a:pPr marL="285750" indent="-285750">
                        <a:buFont typeface="Arial" panose="020B0604020202020204" pitchFamily="34" charset="0"/>
                        <a:buChar char="•"/>
                      </a:pPr>
                      <a:r>
                        <a:rPr lang="en-GB" sz="1400" dirty="0" smtClean="0"/>
                        <a:t>Using</a:t>
                      </a:r>
                      <a:r>
                        <a:rPr lang="en-GB" sz="1400" baseline="0" dirty="0" smtClean="0"/>
                        <a:t> blockchain for the purpose of secure and fast trading.</a:t>
                      </a:r>
                      <a:endParaRPr lang="en-GB" sz="1400" dirty="0" smtClean="0"/>
                    </a:p>
                  </a:txBody>
                  <a:tcPr/>
                </a:tc>
              </a:tr>
              <a:tr h="963931">
                <a:tc>
                  <a:txBody>
                    <a:bodyPr/>
                    <a:lstStyle/>
                    <a:p>
                      <a:r>
                        <a:rPr lang="en-GB" sz="1400" dirty="0" smtClean="0"/>
                        <a:t>2.</a:t>
                      </a:r>
                      <a:endParaRPr lang="en-GB" sz="1400" dirty="0"/>
                    </a:p>
                  </a:txBody>
                  <a:tcPr/>
                </a:tc>
                <a:tc>
                  <a:txBody>
                    <a:bodyPr/>
                    <a:lstStyle/>
                    <a:p>
                      <a:r>
                        <a:rPr lang="en-GB" sz="1400" baseline="0" dirty="0" err="1" smtClean="0"/>
                        <a:t>Bitshares</a:t>
                      </a:r>
                      <a:endParaRPr lang="en-GB" sz="1400" baseline="0" dirty="0" smtClean="0"/>
                    </a:p>
                    <a:p>
                      <a:r>
                        <a:rPr lang="en-GB" sz="1400" baseline="0" dirty="0" smtClean="0">
                          <a:hlinkClick r:id="rId12"/>
                        </a:rPr>
                        <a:t>https://bitshares.org/</a:t>
                      </a:r>
                      <a:endParaRPr lang="en-GB" sz="1400" baseline="0" dirty="0" smtClean="0"/>
                    </a:p>
                    <a:p>
                      <a:endParaRPr lang="en-GB" sz="1400" dirty="0"/>
                    </a:p>
                  </a:txBody>
                  <a:tcPr/>
                </a:tc>
                <a:tc>
                  <a:txBody>
                    <a:bodyPr/>
                    <a:lstStyle/>
                    <a:p>
                      <a:pPr marL="285750" indent="-285750" algn="just">
                        <a:buFont typeface="Arial" panose="020B0604020202020204" pitchFamily="34" charset="0"/>
                        <a:buChar char="•"/>
                      </a:pPr>
                      <a:r>
                        <a:rPr lang="en-US" sz="1400" dirty="0" smtClean="0"/>
                        <a:t>Provides a high-performance decentralized exchange, with all the features you would expect in a trading platform. It can handle the trading volume of the NASDAQ, while settling orders the second you submit them.</a:t>
                      </a:r>
                      <a:endParaRPr lang="en-GB" sz="1400" dirty="0"/>
                    </a:p>
                  </a:txBody>
                  <a:tcPr/>
                </a:tc>
                <a:tc vMerge="1">
                  <a:txBody>
                    <a:bodyPr/>
                    <a:lstStyle/>
                    <a:p>
                      <a:pPr marL="0" indent="0">
                        <a:buFont typeface="Arial" panose="020B0604020202020204" pitchFamily="34" charset="0"/>
                        <a:buNone/>
                      </a:pPr>
                      <a:endParaRPr lang="en-GB" sz="1400" baseline="0" dirty="0" smtClean="0"/>
                    </a:p>
                  </a:txBody>
                  <a:tcPr/>
                </a:tc>
              </a:tr>
            </a:tbl>
          </a:graphicData>
        </a:graphic>
      </p:graphicFrame>
    </p:spTree>
    <p:custDataLst>
      <p:tags r:id="rId1"/>
    </p:custDataLst>
    <p:extLst>
      <p:ext uri="{BB962C8B-B14F-4D97-AF65-F5344CB8AC3E}">
        <p14:creationId xmlns:p14="http://schemas.microsoft.com/office/powerpoint/2010/main" val="159028827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GFS-C"/>
  <p:tag name="ML_2" val="Bosch2.mcr"/>
  <p:tag name="ML_LAYOUT_RESOURCE" val="BOSCH2_16_9_NAVI.mcr"/>
  <p:tag name="FIELD.CONF.SUFFIX.CONTENT" val="\n | "/>
  <p:tag name="FIELD.CONF.COMBOINDEX" val="0"/>
  <p:tag name="FIELD.REM_ABL.SUFFIX.CONTENT" val="&#10;\n"/>
  <p:tag name="FIELD.COPY.CONTENT" val="© Robert Bosch GmbH 2016. All rights reserved, also regarding any disposal, exploitation, reproduction, editing, distribution, as well as in the event of applications for industrial property rights."/>
  <p:tag name="FIELD.COPY.VALUE" val="© Robert Bosch GmbH 2016.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SUFFIX.CONTENT" val=" | "/>
  <p:tag name="FIELDS.INITIALIZED" val="1"/>
  <p:tag name="FIELD.DATE.COMBOINDEX" val="-2"/>
  <p:tag name="FIELD.REM_ABL.COMBOINDEX" val="-2"/>
  <p:tag name="FIELD.CHAPTER.COMBOINDEX" val="-2"/>
  <p:tag name="FIELD.REM_ANL.COMBOINDEX" val="-2"/>
  <p:tag name="FIELD.DPT.COMBOINDEX" val="-2"/>
  <p:tag name="CONFIG" val="BOSCH2"/>
  <p:tag name="CFG.VERSION" val="0"/>
  <p:tag name="CFG.LAYOUTID" val="Bosch Layout 16:9 with Navigation Bar (new colored style)"/>
  <p:tag name="CFG.LAYOUTRES" val="BOSCH2_16_9_NAVI"/>
  <p:tag name="MAPNAME" val="Map1"/>
  <p:tag name="LICENSEKEY" val="46504b9e-b1c9-48ed-967f-a36de42ae84b"/>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FIELD.DATE.CONTENT" val="22/02/2017"/>
  <p:tag name="FIELD.DATE.VALUE" val="22/02/2017"/>
  <p:tag name="FIELD.CHAPTER.CONTENT" val=""/>
  <p:tag name="FIELD.CHAPTER.VALUE" val=""/>
  <p:tag name="FIELD.DPT.CONTENT" val="Kartikeya Atul Bhargava RBEI/EAC"/>
  <p:tag name="FIELD.DPT.VALUE" val="Kartikeya Atul Bhargava RBEI/EAC | "/>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S.INITIALIZED" val="1"/>
  <p:tag name="ML_1" val="RB-GFS-C"/>
  <p:tag name="ML_2" val="Bosch2.mcr"/>
  <p:tag name="ML_LAYOUT_RESOURCE" val="BOSCH2_16_9_NAVI.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FIELD.CHAPTER.COMBOINDEX" val="-2"/>
  <p:tag name="FIELD.REM_ANL.COMBOINDEX" val="-2"/>
  <p:tag name="FIELD.DPT.COMBOINDEX" val="-2"/>
  <p:tag name="TEXT PLACEHOLDER 8_SHAPECLASSPROTECTIONTYPE" val="0"/>
  <p:tag name="FIELD.DPT.CONTENT" val="Kartikeya Atul Bhargava RBEI/EAC"/>
  <p:tag name="FIELD.DPT.VALUE" val="Kartikeya Atul Bhargava RBEI/EAC | "/>
</p:tagLst>
</file>

<file path=ppt/tags/tag10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10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10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10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1"/>
  <p:tag name="FONTSETGROUPCLASSNAME" val="FontSetGroup1"/>
  <p:tag name="SHAPECLASSNAME" val="Attachment"/>
  <p:tag name="SHAPECLASSPROTECTIONTYPE" val="3"/>
</p:tagLst>
</file>

<file path=ppt/tags/tag10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10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0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S.INITIALIZED" val="1"/>
  <p:tag name="ML_1" val="RB-GFS-C"/>
  <p:tag name="ML_2" val="Bosch2.mcr"/>
  <p:tag name="ML_LAYOUT_RESOURCE" val="BOSCH2_16_9_NAVI.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FIELD.CHAPTER.COMBOINDEX" val="-2"/>
  <p:tag name="FIELD.REM_ANL.COMBOINDEX" val="-2"/>
  <p:tag name="FIELD.DPT.COMBOINDEX" val="-2"/>
  <p:tag name="TEXT PLACEHOLDER 8_SHAPECLASSPROTECTIONTYPE" val="0"/>
  <p:tag name="FIELD.DPT.CONTENT" val="Kartikeya Atul Bhargava RBEI/EAC"/>
  <p:tag name="FIELD.DPT.VALUE" val="Kartikeya Atul Bhargava RBEI/EAC | "/>
</p:tagLst>
</file>

<file path=ppt/tags/tag10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11.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TitleOnTitleSlides"/>
  <p:tag name="SHAPECLASSPROTECTIONTYPE" val="0"/>
  <p:tag name="COLORS" val="-2;-2;-2;-2;-1;-2"/>
</p:tagLst>
</file>

<file path=ppt/tags/tag11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11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11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1"/>
  <p:tag name="FONTSETGROUPCLASSNAME" val="FontSetGroup1"/>
  <p:tag name="SHAPECLASSNAME" val="Attachment"/>
  <p:tag name="SHAPECLASSPROTECTIONTYPE" val="3"/>
</p:tagLst>
</file>

<file path=ppt/tags/tag11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11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1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S.INITIALIZED" val="1"/>
  <p:tag name="ML_1" val="RB-GFS-C"/>
  <p:tag name="ML_2" val="Bosch2.mcr"/>
  <p:tag name="ML_LAYOUT_RESOURCE" val="BOSCH2_16_9_NAVI.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FIELD.CHAPTER.COMBOINDEX" val="-2"/>
  <p:tag name="FIELD.REM_ANL.COMBOINDEX" val="-2"/>
  <p:tag name="FIELD.DPT.COMBOINDEX" val="-2"/>
  <p:tag name="TEXT PLACEHOLDER 8_SHAPECLASSPROTECTIONTYPE" val="0"/>
  <p:tag name="FIELD.DPT.CONTENT" val="Kartikeya Atul Bhargava RBEI/EAC"/>
  <p:tag name="FIELD.DPT.VALUE" val="Kartikeya Atul Bhargava RBEI/EAC | "/>
</p:tagLst>
</file>

<file path=ppt/tags/tag11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11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11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12.xml><?xml version="1.0" encoding="utf-8"?>
<p:tagLst xmlns:a="http://schemas.openxmlformats.org/drawingml/2006/main" xmlns:r="http://schemas.openxmlformats.org/officeDocument/2006/relationships" xmlns:p="http://schemas.openxmlformats.org/presentationml/2006/main">
  <p:tag name="FIELDS.INITIALIZED" val="1"/>
  <p:tag name="ML_1" val="RB-GFS-C"/>
  <p:tag name="ML_2" val="Bosch2.mcr"/>
  <p:tag name="ML_LAYOUT_RESOURCE" val="BOSCH2_16_9_NAVI.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FIELD.CHAPTER.COMBOINDEX" val="-2"/>
  <p:tag name="FIELD.REM_ANL.COMBOINDEX" val="-2"/>
  <p:tag name="FIELD.DPT.COMBOINDEX" val="-2"/>
  <p:tag name="TEXT PLACEHOLDER 8_SHAPECLASSPROTECTIONTYPE" val="0"/>
  <p:tag name="FIELD.CHAPTER.CONTENT" val=""/>
  <p:tag name="FIELD.CHAPTER.VALUE" val=""/>
  <p:tag name="FIELD.DPT.CONTENT" val="Kartikeya Atul Bhargava RBEI/EAC"/>
  <p:tag name="FIELD.DPT.VALUE" val="Kartikeya Atul Bhargava RBEI/EAC | "/>
</p:tagLst>
</file>

<file path=ppt/tags/tag12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1"/>
  <p:tag name="FONTSETGROUPCLASSNAME" val="FontSetGroup1"/>
  <p:tag name="SHAPECLASSNAME" val="Attachment"/>
  <p:tag name="SHAPECLASSPROTECTIONTYPE" val="3"/>
</p:tagLst>
</file>

<file path=ppt/tags/tag12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12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2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S.INITIALIZED" val="1"/>
  <p:tag name="ML_1" val="RB-GFS-C"/>
  <p:tag name="ML_2" val="Bosch2.mcr"/>
  <p:tag name="ML_LAYOUT_RESOURCE" val="BOSCH2_16_9_NAVI.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FIELD.CHAPTER.COMBOINDEX" val="-2"/>
  <p:tag name="FIELD.REM_ANL.COMBOINDEX" val="-2"/>
  <p:tag name="FIELD.DPT.COMBOINDEX" val="-2"/>
  <p:tag name="TEXT PLACEHOLDER 8_SHAPECLASSPROTECTIONTYPE" val="0"/>
  <p:tag name="FIELD.DPT.CONTENT" val="Kartikeya Atul Bhargava RBEI/EAC"/>
  <p:tag name="FIELD.DPT.VALUE" val="Kartikeya Atul Bhargava RBEI/EAC | "/>
</p:tagLst>
</file>

<file path=ppt/tags/tag12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12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12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12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1"/>
  <p:tag name="FONTSETGROUPCLASSNAME" val="FontSetGroup1"/>
  <p:tag name="SHAPECLASSNAME" val="Attachment"/>
  <p:tag name="SHAPECLASSPROTECTIONTYPE" val="3"/>
</p:tagLst>
</file>

<file path=ppt/tags/tag12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1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3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132.xml><?xml version="1.0" encoding="utf-8"?>
<p:tagLst xmlns:a="http://schemas.openxmlformats.org/drawingml/2006/main" xmlns:r="http://schemas.openxmlformats.org/officeDocument/2006/relationships" xmlns:p="http://schemas.openxmlformats.org/presentationml/2006/main">
  <p:tag name="FIELD.DPT.CONTENT" val="Kartikeya Atul Bhargava RBEI/EAC"/>
  <p:tag name="FIELD.DPT.VALUE" val="Kartikeya Atul Bhargava RBEI/EAC | "/>
  <p:tag name="FIELDS.INITIALIZED" val="1"/>
  <p:tag name="ML_1" val="RB-GFS-C"/>
  <p:tag name="ML_2" val="Bosch2.mcr"/>
  <p:tag name="ML_LAYOUT_RESOURCE" val="BOSCH2_16_9_NAVI.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3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3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3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3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3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14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141.xml><?xml version="1.0" encoding="utf-8"?>
<p:tagLst xmlns:a="http://schemas.openxmlformats.org/drawingml/2006/main" xmlns:r="http://schemas.openxmlformats.org/officeDocument/2006/relationships" xmlns:p="http://schemas.openxmlformats.org/presentationml/2006/main">
  <p:tag name="FIELD.DPT.CONTENT" val="Kartikeya Atul Bhargava RBEI/EAC"/>
  <p:tag name="FIELD.DPT.VALUE" val="Kartikeya Atul Bhargava RBEI/EAC | "/>
  <p:tag name="FIELDS.INITIALIZED" val="1"/>
  <p:tag name="ML_1" val="RB-GFS-C"/>
  <p:tag name="ML_2" val="Bosch2.mcr"/>
  <p:tag name="ML_LAYOUT_RESOURCE" val="BOSCH2_16_9_NAVI.mcr"/>
  <p:tag name="SHAPESETGROUPCLASSNAME" val="ShapeSetGroup1"/>
  <p:tag name="SHAPESETCLASSNAME" val="TwoObjects"/>
  <p:tag name="COLORSETGROUPCLASSNAME" val="ColorSetGroup1"/>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Lst>
</file>

<file path=ppt/tags/tag14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woObjects"/>
  <p:tag name="COLORSETGROUPCLASSNAME" val="ColorSetGroup1"/>
  <p:tag name="FONTSETGROUPCLASSNAME" val="FontSetGroup1"/>
  <p:tag name="SHAPECLASSNAME" val="Chapterbox"/>
  <p:tag name="SHAPECLASSPROTECTIONTYPE" val="25"/>
</p:tagLst>
</file>

<file path=ppt/tags/tag14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1"/>
  <p:tag name="FONTSETGROUPCLASSNAME" val="FontSetGroup1"/>
  <p:tag name="SHAPECLASSNAME" val="FooterLine1OnSlides"/>
  <p:tag name="SHAPECLASSPROTECTIONTYPE" val="63"/>
</p:tagLst>
</file>

<file path=ppt/tags/tag14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1"/>
  <p:tag name="FONTSETGROUPCLASSNAME" val="FontSetGroup1"/>
  <p:tag name="SHAPECLASSNAME" val="FooterLine2OnSlides"/>
  <p:tag name="SHAPECLASSPROTECTIONTYPE" val="63"/>
</p:tagLst>
</file>

<file path=ppt/tags/tag14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1"/>
  <p:tag name="FONTSETGROUPCLASSNAME" val="FontSetGroup1"/>
  <p:tag name="SHAPECLASSNAME" val="PageNumberOnSlides"/>
  <p:tag name="SHAPECLASSPROTECTIONTYPE" val="63"/>
</p:tagLst>
</file>

<file path=ppt/tags/tag14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1"/>
  <p:tag name="FONTSETGROUPCLASSNAME" val="FontSetGroup1"/>
  <p:tag name="SHAPECLASSNAME" val="Attachment"/>
  <p:tag name="SHAPECLASSPROTECTIONTYPE" val="3"/>
</p:tagLst>
</file>

<file path=ppt/tags/tag14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1"/>
  <p:tag name="FONTSETGROUPCLASSNAME" val="FontSetGroup1"/>
  <p:tag name="SHAPECLASSNAME" val="tNavbar"/>
  <p:tag name="SHAPECLASSPROTECTIONTYPE" val="31"/>
</p:tagLst>
</file>

<file path=ppt/tags/tag14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TI1"/>
  <p:tag name="FIELD.DPT.VALUE" val="RBVH/ETI1 | "/>
  <p:tag name="FIELDS.INITIALIZED" val="1"/>
  <p:tag name="ML_1" val="RB-GFS-C"/>
  <p:tag name="ML_2" val="Bosch2.mcr"/>
  <p:tag name="ML_LAYOUT_RESOURCE" val="BOSCH2_16_9_NAVI.mcr"/>
  <p:tag name="SHAPESETGROUPCLASSNAME" val="ShapeSetGroup1"/>
  <p:tag name="SHAPESETCLASSNAME" val="EndSlide"/>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Lst>
</file>

<file path=ppt/tags/tag152.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EndSlide"/>
  <p:tag name="COLORSETGROUPCLASSNAME" val="ColorSetGroup1"/>
  <p:tag name="FONTSETGROUPCLASSNAME" val="FontSetGroup1"/>
  <p:tag name="SHAPECLASSNAME" val="HiddenSubtitle"/>
  <p:tag name="SHAPECLASSPROTECTIONTYPE" val="0"/>
  <p:tag name="ML_SENDTOBACK" val=" 1"/>
</p:tagLst>
</file>

<file path=ppt/tags/tag15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Supergraphic-Light-Gray-16-9.png"/>
  <p:tag name="MLI" val="1"/>
  <p:tag name="SHAPECLASSNAME" val="SupergraphicGray"/>
  <p:tag name="SHAPECLASSPROTECTIONTYPE" val="15"/>
</p:tagLst>
</file>

<file path=ppt/tags/tag15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Logo2016.emf"/>
  <p:tag name="MLI" val="1"/>
  <p:tag name="SHAPECLASSNAME" val="LogoOnSlides"/>
  <p:tag name="SHAPECLASSPROTECTIONTYPE" val="15"/>
</p:tagLst>
</file>

<file path=ppt/tags/tag15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56.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Black;-2"/>
  <p:tag name="COLORSETCLASSNAME" val="ColorSet1"/>
  <p:tag name="MLI" val="1"/>
  <p:tag name="SHAPESETGROUPCLASSNAME" val="ShapeSetGroup1"/>
  <p:tag name="SHAPESETCLASSNAME" val="EndSlide"/>
  <p:tag name="COLORSETGROUPCLASSNAME" val="ColorSetGroup1"/>
  <p:tag name="FONTSETGROUPCLASSNAME" val="FontSetGroup1"/>
  <p:tag name="SHAPECLASSNAME" val="TextOnEndSlide"/>
  <p:tag name="SHAPECLASSPROTECTIONTYPE" val="3"/>
</p:tagLst>
</file>

<file path=ppt/tags/tag1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1"/>
  <p:tag name="FONTSETGROUPCLASSNAME" val="FontSetGroup1"/>
  <p:tag name="SHAPECLASSNAME" val="Attachment"/>
  <p:tag name="SHAPECLASSPROTECTIONTYPE" val="3"/>
</p:tagLst>
</file>

<file path=ppt/tags/tag1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2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S.INITIALIZED" val="1"/>
  <p:tag name="ML_1" val="RB-GFS-C"/>
  <p:tag name="ML_2" val="Bosch2.mcr"/>
  <p:tag name="ML_LAYOUT_RESOURCE" val="BOSCH2_16_9_NAVI.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FIELD.CHAPTER.COMBOINDEX" val="-2"/>
  <p:tag name="FIELD.REM_ANL.COMBOINDEX" val="-2"/>
  <p:tag name="FIELD.DPT.COMBOINDEX" val="-2"/>
  <p:tag name="TEXT PLACEHOLDER 8_SHAPECLASSPROTECTIONTYPE" val="0"/>
  <p:tag name="FIELD.DPT.CONTENT" val="Kartikeya Atul Bhargava RBEI/EAC"/>
  <p:tag name="FIELD.DPT.VALUE" val="Kartikeya Atul Bhargava RBEI/EAC | "/>
</p:tagLst>
</file>

<file path=ppt/tags/tag2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2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2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2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1"/>
  <p:tag name="FONTSETGROUPCLASSNAME" val="FontSetGroup1"/>
  <p:tag name="SHAPECLASSNAME" val="Attachment"/>
  <p:tag name="SHAPECLASSPROTECTIONTYPE" val="3"/>
</p:tagLst>
</file>

<file path=ppt/tags/tag2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2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S.INITIALIZED" val="1"/>
  <p:tag name="ML_1" val="RB-GFS-C"/>
  <p:tag name="ML_2" val="Bosch2.mcr"/>
  <p:tag name="ML_LAYOUT_RESOURCE" val="BOSCH2_16_9_NAVI.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FIELD.CHAPTER.COMBOINDEX" val="-2"/>
  <p:tag name="FIELD.REM_ANL.COMBOINDEX" val="-2"/>
  <p:tag name="FIELD.DPT.COMBOINDEX" val="-2"/>
  <p:tag name="TEXT PLACEHOLDER 8_SHAPECLASSPROTECTIONTYPE" val="0"/>
  <p:tag name="FIELD.DPT.CONTENT" val="Kartikeya Atul Bhargava RBEI/EAC"/>
  <p:tag name="FIELD.DPT.VALUE" val="Kartikeya Atul Bhargava RBEI/EAC | "/>
</p:tagLst>
</file>

<file path=ppt/tags/tag2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3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3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3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1"/>
  <p:tag name="FONTSETGROUPCLASSNAME" val="FontSetGroup1"/>
  <p:tag name="SHAPECLASSNAME" val="Attachment"/>
  <p:tag name="SHAPECLASSPROTECTIONTYPE" val="3"/>
</p:tagLst>
</file>

<file path=ppt/tags/tag3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3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S.INITIALIZED" val="1"/>
  <p:tag name="ML_1" val="RB-GFS-C"/>
  <p:tag name="ML_2" val="Bosch2.mcr"/>
  <p:tag name="ML_LAYOUT_RESOURCE" val="BOSCH2_16_9_NAVI.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FIELD.CHAPTER.COMBOINDEX" val="-2"/>
  <p:tag name="FIELD.REM_ANL.COMBOINDEX" val="-2"/>
  <p:tag name="FIELD.DPT.COMBOINDEX" val="-2"/>
  <p:tag name="TEXT PLACEHOLDER 8_SHAPECLASSPROTECTIONTYPE" val="0"/>
  <p:tag name="FIELD.DPT.CONTENT" val="Kartikeya Atul Bhargava RBEI/EAC"/>
  <p:tag name="FIELD.DPT.VALUE" val="Kartikeya Atul Bhargava RBEI/EAC | "/>
</p:tagLst>
</file>

<file path=ppt/tags/tag3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3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3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COLORSETGROUPCLASSNAME" val="ColorSetGroup1"/>
  <p:tag name="FONTSETGROUPCLASSNAME" val="FontSetGroup1"/>
  <p:tag name="SHAPECLASSNAME" val="LogoOnSlides"/>
  <p:tag name="SHAPECLASSFILE" val="BoschLogo2016.emf"/>
  <p:tag name="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1"/>
  <p:tag name="FONTSETGROUPCLASSNAME" val="FontSetGroup1"/>
  <p:tag name="SHAPECLASSNAME" val="Attachment"/>
  <p:tag name="SHAPECLASSPROTECTIONTYPE" val="3"/>
</p:tagLst>
</file>

<file path=ppt/tags/tag4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4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S.INITIALIZED" val="1"/>
  <p:tag name="ML_1" val="RB-GFS-C"/>
  <p:tag name="ML_2" val="Bosch2.mcr"/>
  <p:tag name="ML_LAYOUT_RESOURCE" val="BOSCH2_16_9_NAVI.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FIELD.CHAPTER.COMBOINDEX" val="-2"/>
  <p:tag name="FIELD.REM_ANL.COMBOINDEX" val="-2"/>
  <p:tag name="FIELD.DPT.COMBOINDEX" val="-2"/>
  <p:tag name="TEXT PLACEHOLDER 8_SHAPECLASSPROTECTIONTYPE" val="0"/>
  <p:tag name="FIELD.DPT.CONTENT" val="Kartikeya Atul Bhargava RBEI/EAC"/>
  <p:tag name="FIELD.DPT.VALUE" val="Kartikeya Atul Bhargava RBEI/EAC | "/>
</p:tagLst>
</file>

<file path=ppt/tags/tag4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4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4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4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1"/>
  <p:tag name="FONTSETGROUPCLASSNAME" val="FontSetGroup1"/>
  <p:tag name="SHAPECLASSNAME" val="Attachment"/>
  <p:tag name="SHAPECLASSPROTECTIONTYPE" val="3"/>
</p:tagLst>
</file>

<file path=ppt/tags/tag4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COLORSETGROUPCLASSNAME" val="ColorSetGroup1"/>
  <p:tag name="FONTSETGROUPCLASSNAME" val="FontSetGroup1"/>
  <p:tag name="SHAPECLASSNAME" val="ColorBarOnSlides"/>
  <p:tag name="SHAPECLASSFILE" val="Bosch-Supergraphic-Bottom-16-9.png"/>
  <p:tag name="SHAPECLASSPROTECTIONTYPE" val="15"/>
</p:tagLst>
</file>

<file path=ppt/tags/tag5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S.INITIALIZED" val="1"/>
  <p:tag name="ML_1" val="RB-GFS-C"/>
  <p:tag name="ML_2" val="Bosch2.mcr"/>
  <p:tag name="ML_LAYOUT_RESOURCE" val="BOSCH2_16_9_NAVI.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FIELD.CHAPTER.COMBOINDEX" val="-2"/>
  <p:tag name="FIELD.REM_ANL.COMBOINDEX" val="-2"/>
  <p:tag name="FIELD.DPT.COMBOINDEX" val="-2"/>
  <p:tag name="TEXT PLACEHOLDER 8_SHAPECLASSPROTECTIONTYPE" val="0"/>
  <p:tag name="FIELD.DPT.CONTENT" val="Kartikeya Atul Bhargava RBEI/EAC"/>
  <p:tag name="FIELD.DPT.VALUE" val="Kartikeya Atul Bhargava RBEI/EAC | "/>
</p:tagLst>
</file>

<file path=ppt/tags/tag5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5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5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5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1"/>
  <p:tag name="FONTSETGROUPCLASSNAME" val="FontSetGroup1"/>
  <p:tag name="SHAPECLASSNAME" val="Attachment"/>
  <p:tag name="SHAPECLASSPROTECTIONTYPE" val="3"/>
</p:tagLst>
</file>

<file path=ppt/tags/tag5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5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TI1"/>
  <p:tag name="FIELD.DPT.VALUE" val="RBVH/ETI1 | "/>
  <p:tag name="FIELDS.INITIALIZED" val="1"/>
  <p:tag name="ML_1" val="RB-GFS-C"/>
  <p:tag name="ML_2" val="Bosch2.mcr"/>
  <p:tag name="ML_LAYOUT_RESOURCE" val="BOSCH2_16_9_NAVI.mcr"/>
  <p:tag name="SHAPESETGROUPCLASSNAME" val="ShapeSetGroup1"/>
  <p:tag name="SHAPESETCLASSNAME" val="TitleSupergraphic1"/>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15"/>
  <p:tag name="SUBTITLE 2_SHAPECLASSPROTECTIONTYPE" val="0"/>
  <p:tag name="TITLE 1_SHAPECLASSPROTECTIONTYPE" val="0"/>
</p:tagLst>
</file>

<file path=ppt/tags/tag6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S.INITIALIZED" val="1"/>
  <p:tag name="ML_1" val="RB-GFS-C"/>
  <p:tag name="ML_2" val="Bosch2.mcr"/>
  <p:tag name="ML_LAYOUT_RESOURCE" val="BOSCH2_16_9_NAVI.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FIELD.CHAPTER.COMBOINDEX" val="-2"/>
  <p:tag name="FIELD.REM_ANL.COMBOINDEX" val="-2"/>
  <p:tag name="FIELD.DPT.COMBOINDEX" val="-2"/>
  <p:tag name="TEXT PLACEHOLDER 8_SHAPECLASSPROTECTIONTYPE" val="0"/>
  <p:tag name="FIELD.DPT.CONTENT" val="Kartikeya Atul Bhargava RBEI/EAC"/>
  <p:tag name="FIELD.DPT.VALUE" val="Kartikeya Atul Bhargava RBEI/EAC | "/>
</p:tagLst>
</file>

<file path=ppt/tags/tag6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6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6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1"/>
  <p:tag name="FONTSETGROUPCLASSNAME" val="FontSetGroup1"/>
  <p:tag name="SHAPECLASSNAME" val="Attachment"/>
  <p:tag name="SHAPECLASSPROTECTIONTYPE" val="3"/>
</p:tagLst>
</file>

<file path=ppt/tags/tag6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6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S.INITIALIZED" val="1"/>
  <p:tag name="ML_1" val="RB-GFS-C"/>
  <p:tag name="ML_2" val="Bosch2.mcr"/>
  <p:tag name="ML_LAYOUT_RESOURCE" val="BOSCH2_16_9_NAVI.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FIELD.CHAPTER.COMBOINDEX" val="-2"/>
  <p:tag name="FIELD.REM_ANL.COMBOINDEX" val="-2"/>
  <p:tag name="FIELD.DPT.COMBOINDEX" val="-2"/>
  <p:tag name="TEXT PLACEHOLDER 8_SHAPECLASSPROTECTIONTYPE" val="0"/>
  <p:tag name="FIELD.DPT.CONTENT" val="Kartikeya Atul Bhargava RBEI/EAC"/>
  <p:tag name="FIELD.DPT.VALUE" val="Kartikeya Atul Bhargava RBEI/EAC | "/>
</p:tagLst>
</file>

<file path=ppt/tags/tag6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HiddenSubtitle"/>
  <p:tag name="SHAPECLASSPROTECTIONTYPE" val="0"/>
  <p:tag name="ML_SENDTOBACK" val=" 1"/>
</p:tagLst>
</file>

<file path=ppt/tags/tag7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7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7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1"/>
  <p:tag name="FONTSETGROUPCLASSNAME" val="FontSetGroup1"/>
  <p:tag name="SHAPECLASSNAME" val="Attachment"/>
  <p:tag name="SHAPECLASSPROTECTIONTYPE" val="3"/>
</p:tagLst>
</file>

<file path=ppt/tags/tag7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7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S.INITIALIZED" val="1"/>
  <p:tag name="ML_1" val="RB-GFS-C"/>
  <p:tag name="ML_2" val="Bosch2.mcr"/>
  <p:tag name="ML_LAYOUT_RESOURCE" val="BOSCH2_16_9_NAVI.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FIELD.CHAPTER.COMBOINDEX" val="-2"/>
  <p:tag name="FIELD.REM_ANL.COMBOINDEX" val="-2"/>
  <p:tag name="FIELD.DPT.COMBOINDEX" val="-2"/>
  <p:tag name="TEXT PLACEHOLDER 8_SHAPECLASSPROTECTIONTYPE" val="0"/>
  <p:tag name="FIELD.DPT.CONTENT" val="Kartikeya Atul Bhargava RBEI/EAC"/>
  <p:tag name="FIELD.DPT.VALUE" val="Kartikeya Atul Bhargava RBEI/EAC | "/>
</p:tagLst>
</file>

<file path=ppt/tags/tag7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7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7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upergraphic-P1-16-9.png"/>
  <p:tag name="MLI" val="1"/>
  <p:tag name="SHAPECLASSNAME" val="Supergraphic1"/>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1"/>
  <p:tag name="FONTSETGROUPCLASSNAME" val="FontSetGroup1"/>
  <p:tag name="SHAPECLASSNAME" val="Attachment"/>
  <p:tag name="SHAPECLASSPROTECTIONTYPE" val="3"/>
</p:tagLst>
</file>

<file path=ppt/tags/tag8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8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S.INITIALIZED" val="1"/>
  <p:tag name="ML_1" val="RB-GFS-C"/>
  <p:tag name="ML_2" val="Bosch2.mcr"/>
  <p:tag name="ML_LAYOUT_RESOURCE" val="BOSCH2_16_9_NAVI.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FIELD.CHAPTER.COMBOINDEX" val="-2"/>
  <p:tag name="FIELD.REM_ANL.COMBOINDEX" val="-2"/>
  <p:tag name="FIELD.DPT.COMBOINDEX" val="-2"/>
  <p:tag name="TEXT PLACEHOLDER 8_SHAPECLASSPROTECTIONTYPE" val="0"/>
  <p:tag name="FIELD.DPT.CONTENT" val="Kartikeya Atul Bhargava RBEI/EAC"/>
  <p:tag name="FIELD.DPT.VALUE" val="Kartikeya Atul Bhargava RBEI/EAC | "/>
</p:tagLst>
</file>

<file path=ppt/tags/tag8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8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8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8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1"/>
  <p:tag name="FONTSETGROUPCLASSNAME" val="FontSetGroup1"/>
  <p:tag name="SHAPECLASSNAME" val="Attachment"/>
  <p:tag name="SHAPECLASSPROTECTIONTYPE" val="3"/>
</p:tagLst>
</file>

<file path=ppt/tags/tag8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Logo2016.emf"/>
  <p:tag name="MLI" val="1"/>
  <p:tag name="SHAPECLASSNAME" val="LogoOnSlides"/>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9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S.INITIALIZED" val="1"/>
  <p:tag name="ML_1" val="RB-GFS-C"/>
  <p:tag name="ML_2" val="Bosch2.mcr"/>
  <p:tag name="ML_LAYOUT_RESOURCE" val="BOSCH2_16_9_NAVI.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FIELD.CHAPTER.COMBOINDEX" val="-2"/>
  <p:tag name="FIELD.REM_ANL.COMBOINDEX" val="-2"/>
  <p:tag name="FIELD.DPT.COMBOINDEX" val="-2"/>
  <p:tag name="TEXT PLACEHOLDER 8_SHAPECLASSPROTECTIONTYPE" val="0"/>
  <p:tag name="FIELD.DPT.CONTENT" val="Kartikeya Atul Bhargava RBEI/EAC"/>
  <p:tag name="FIELD.DPT.VALUE" val="Kartikeya Atul Bhargava RBEI/EAC | "/>
</p:tagLst>
</file>

<file path=ppt/tags/tag9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9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9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9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1"/>
  <p:tag name="FONTSETGROUPCLASSNAME" val="FontSetGroup1"/>
  <p:tag name="SHAPECLASSNAME" val="Attachment"/>
  <p:tag name="SHAPECLASSPROTECTIONTYPE" val="3"/>
</p:tagLst>
</file>

<file path=ppt/tags/tag9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9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heme/theme1.xml><?xml version="1.0" encoding="utf-8"?>
<a:theme xmlns:a="http://schemas.openxmlformats.org/drawingml/2006/main" name="Bosch">
  <a:themeElements>
    <a:clrScheme name="Custom 1">
      <a:dk1>
        <a:srgbClr val="000000"/>
      </a:dk1>
      <a:lt1>
        <a:srgbClr val="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Bosch Office Sans">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2"/>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marL="252000" indent="-252000">
          <a:lnSpc>
            <a:spcPts val="2300"/>
          </a:lnSpc>
          <a:spcBef>
            <a:spcPts val="500"/>
          </a:spcBef>
          <a:buFontTx/>
          <a:buNone/>
          <a:defRPr dirty="0" smtClean="0"/>
        </a:defPPr>
      </a:lstStyle>
    </a:txDef>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Bosch2016.potx" id="{687BE55F-78D0-4070-B61B-933C70EDD42F}" vid="{0888A77F-AD63-4161-B618-564ABA1880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2547</Words>
  <Application>Microsoft Office PowerPoint</Application>
  <PresentationFormat>Custom</PresentationFormat>
  <Paragraphs>379</Paragraphs>
  <Slides>19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Bosch Office Sans</vt:lpstr>
      <vt:lpstr>Calibri</vt:lpstr>
      <vt:lpstr>Wingdings 3</vt:lpstr>
      <vt:lpstr>Bosch</vt:lpstr>
      <vt:lpstr>Blockchain - use-cases and start ups</vt:lpstr>
      <vt:lpstr>Domain – IoT </vt:lpstr>
      <vt:lpstr>Domain – Voting Systems</vt:lpstr>
      <vt:lpstr>Domain – Energy Distribution  </vt:lpstr>
      <vt:lpstr>Domain – Data Storage  </vt:lpstr>
      <vt:lpstr>Domain – Smart Contracts </vt:lpstr>
      <vt:lpstr>Domain – Smart Contracts </vt:lpstr>
      <vt:lpstr>Domain – Digitizing of documents and contracts </vt:lpstr>
      <vt:lpstr>Domain – Digital Security Trading  </vt:lpstr>
      <vt:lpstr>Domain – Decentralized Markets </vt:lpstr>
      <vt:lpstr>Domain – P2P payments, lending, and conversion  </vt:lpstr>
      <vt:lpstr>Domain – P2P payments, lending, and conversion  </vt:lpstr>
      <vt:lpstr>Domain – Proof of Authorship and Ownership   </vt:lpstr>
      <vt:lpstr>Domain – Proof of Identity, Governmental Services   </vt:lpstr>
      <vt:lpstr>Domain – Luxury and medical goods authentication  </vt:lpstr>
      <vt:lpstr>Block-Chain in India</vt:lpstr>
      <vt:lpstr>Best Potential Blockchain Use Cases</vt:lpstr>
      <vt:lpstr>The use-cases classified</vt:lpstr>
      <vt:lpstr>Thank you</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 JS 6</dc:title>
  <dc:creator>Truong Hoang Dinh Lam (RBVH/ETI1)</dc:creator>
  <cp:lastModifiedBy>FIXED-TERM Kartikeya Atul Bhargava (RBEI/EAC1)</cp:lastModifiedBy>
  <cp:revision>162</cp:revision>
  <dcterms:created xsi:type="dcterms:W3CDTF">2016-05-17T02:56:50Z</dcterms:created>
  <dcterms:modified xsi:type="dcterms:W3CDTF">2017-02-23T06:48:52Z</dcterms:modified>
</cp:coreProperties>
</file>